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57" r:id="rId6"/>
    <p:sldId id="258" r:id="rId7"/>
    <p:sldId id="267" r:id="rId8"/>
    <p:sldId id="270" r:id="rId9"/>
    <p:sldId id="259" r:id="rId10"/>
    <p:sldId id="260" r:id="rId11"/>
    <p:sldId id="261" r:id="rId12"/>
    <p:sldId id="262" r:id="rId13"/>
    <p:sldId id="263"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59" autoAdjust="0"/>
    <p:restoredTop sz="94660"/>
  </p:normalViewPr>
  <p:slideViewPr>
    <p:cSldViewPr snapToGrid="0">
      <p:cViewPr varScale="1">
        <p:scale>
          <a:sx n="81" d="100"/>
          <a:sy n="81" d="100"/>
        </p:scale>
        <p:origin x="523"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47D4A8-B7A9-4CB2-8517-6A7A037DE3C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9AA3B62E-14A8-4DB1-9AB9-AFA44EFA3942}">
      <dgm:prSet phldrT="[Text]" custT="1"/>
      <dgm:spPr>
        <a:solidFill>
          <a:schemeClr val="bg1"/>
        </a:solidFill>
        <a:ln w="28575">
          <a:solidFill>
            <a:srgbClr val="C00000"/>
          </a:solidFill>
        </a:ln>
      </dgm:spPr>
      <dgm:t>
        <a:bodyPr/>
        <a:lstStyle/>
        <a:p>
          <a:r>
            <a:rPr lang="en-GB" sz="1400" b="1" dirty="0">
              <a:solidFill>
                <a:schemeClr val="tx1"/>
              </a:solidFill>
            </a:rPr>
            <a:t>Develop links with the Wellbeing of Future Generations(Wales) Act 2015 </a:t>
          </a:r>
        </a:p>
      </dgm:t>
    </dgm:pt>
    <dgm:pt modelId="{B194B400-3C38-46E8-8453-A7CAA4679104}" type="parTrans" cxnId="{BC1135EB-6636-42E6-B367-7574AB352884}">
      <dgm:prSet/>
      <dgm:spPr/>
      <dgm:t>
        <a:bodyPr/>
        <a:lstStyle/>
        <a:p>
          <a:endParaRPr lang="en-GB"/>
        </a:p>
      </dgm:t>
    </dgm:pt>
    <dgm:pt modelId="{E67C478E-F2ED-4675-97F2-F87466D1922E}" type="sibTrans" cxnId="{BC1135EB-6636-42E6-B367-7574AB352884}">
      <dgm:prSet/>
      <dgm:spPr/>
      <dgm:t>
        <a:bodyPr/>
        <a:lstStyle/>
        <a:p>
          <a:endParaRPr lang="en-GB"/>
        </a:p>
      </dgm:t>
    </dgm:pt>
    <dgm:pt modelId="{3955EF42-732A-4B77-AE0F-3BAD8C49827D}">
      <dgm:prSet phldrT="[Text]" custT="1"/>
      <dgm:spPr>
        <a:solidFill>
          <a:schemeClr val="bg1"/>
        </a:solidFill>
        <a:ln w="28575">
          <a:solidFill>
            <a:srgbClr val="C00000"/>
          </a:solidFill>
        </a:ln>
      </dgm:spPr>
      <dgm:t>
        <a:bodyPr/>
        <a:lstStyle/>
        <a:p>
          <a:r>
            <a:rPr lang="en-GB" sz="1400" b="1" dirty="0">
              <a:solidFill>
                <a:schemeClr val="tx1"/>
              </a:solidFill>
            </a:rPr>
            <a:t>Create an internship for pre graduate students of local Universities </a:t>
          </a:r>
        </a:p>
      </dgm:t>
    </dgm:pt>
    <dgm:pt modelId="{028CD3B2-DD88-4927-82AD-859548EF3F40}" type="parTrans" cxnId="{285C74B2-86BF-4C8E-9F2B-71A9BD55C8E2}">
      <dgm:prSet/>
      <dgm:spPr/>
      <dgm:t>
        <a:bodyPr/>
        <a:lstStyle/>
        <a:p>
          <a:endParaRPr lang="en-GB"/>
        </a:p>
      </dgm:t>
    </dgm:pt>
    <dgm:pt modelId="{766E5AE2-81F9-4531-BA2B-A028B5E9A55F}" type="sibTrans" cxnId="{285C74B2-86BF-4C8E-9F2B-71A9BD55C8E2}">
      <dgm:prSet/>
      <dgm:spPr/>
      <dgm:t>
        <a:bodyPr/>
        <a:lstStyle/>
        <a:p>
          <a:endParaRPr lang="en-GB"/>
        </a:p>
      </dgm:t>
    </dgm:pt>
    <dgm:pt modelId="{B93E1B5B-817F-4353-9B0B-A89760FBF1ED}">
      <dgm:prSet phldrT="[Text]" custT="1"/>
      <dgm:spPr>
        <a:solidFill>
          <a:schemeClr val="bg1"/>
        </a:solidFill>
        <a:ln w="28575">
          <a:solidFill>
            <a:srgbClr val="C00000"/>
          </a:solidFill>
        </a:ln>
      </dgm:spPr>
      <dgm:t>
        <a:bodyPr/>
        <a:lstStyle/>
        <a:p>
          <a:r>
            <a:rPr lang="en-GB" sz="1400" b="1" dirty="0">
              <a:solidFill>
                <a:schemeClr val="tx1"/>
              </a:solidFill>
            </a:rPr>
            <a:t>To promote the values of the RCAHMW through various community workshops</a:t>
          </a:r>
        </a:p>
      </dgm:t>
    </dgm:pt>
    <dgm:pt modelId="{209A1041-C61A-423F-AE5F-570159C11AF0}" type="parTrans" cxnId="{C9E88741-7211-4DBB-A6C8-52282C103A6C}">
      <dgm:prSet/>
      <dgm:spPr/>
      <dgm:t>
        <a:bodyPr/>
        <a:lstStyle/>
        <a:p>
          <a:endParaRPr lang="en-GB"/>
        </a:p>
      </dgm:t>
    </dgm:pt>
    <dgm:pt modelId="{6E4AA5DF-9173-465C-A6B7-1964D723AB92}" type="sibTrans" cxnId="{C9E88741-7211-4DBB-A6C8-52282C103A6C}">
      <dgm:prSet/>
      <dgm:spPr/>
      <dgm:t>
        <a:bodyPr/>
        <a:lstStyle/>
        <a:p>
          <a:endParaRPr lang="en-GB"/>
        </a:p>
      </dgm:t>
    </dgm:pt>
    <dgm:pt modelId="{E2A8F1DC-4406-47F4-BC33-3E105C2A53C9}" type="pres">
      <dgm:prSet presAssocID="{D547D4A8-B7A9-4CB2-8517-6A7A037DE3C1}" presName="linear" presStyleCnt="0">
        <dgm:presLayoutVars>
          <dgm:dir/>
          <dgm:animLvl val="lvl"/>
          <dgm:resizeHandles val="exact"/>
        </dgm:presLayoutVars>
      </dgm:prSet>
      <dgm:spPr/>
    </dgm:pt>
    <dgm:pt modelId="{B6DD3352-2267-4EAE-A02C-298678353C75}" type="pres">
      <dgm:prSet presAssocID="{9AA3B62E-14A8-4DB1-9AB9-AFA44EFA3942}" presName="parentLin" presStyleCnt="0"/>
      <dgm:spPr/>
    </dgm:pt>
    <dgm:pt modelId="{E16BE437-26EF-43E5-A49A-C4FB3298D0C5}" type="pres">
      <dgm:prSet presAssocID="{9AA3B62E-14A8-4DB1-9AB9-AFA44EFA3942}" presName="parentLeftMargin" presStyleLbl="node1" presStyleIdx="0" presStyleCnt="3"/>
      <dgm:spPr/>
    </dgm:pt>
    <dgm:pt modelId="{A63F0DAF-601D-453B-87CF-8ACBC0C43EFA}" type="pres">
      <dgm:prSet presAssocID="{9AA3B62E-14A8-4DB1-9AB9-AFA44EFA3942}" presName="parentText" presStyleLbl="node1" presStyleIdx="0" presStyleCnt="3">
        <dgm:presLayoutVars>
          <dgm:chMax val="0"/>
          <dgm:bulletEnabled val="1"/>
        </dgm:presLayoutVars>
      </dgm:prSet>
      <dgm:spPr/>
    </dgm:pt>
    <dgm:pt modelId="{F5499DC8-E48E-4458-B543-C371241AEBE6}" type="pres">
      <dgm:prSet presAssocID="{9AA3B62E-14A8-4DB1-9AB9-AFA44EFA3942}" presName="negativeSpace" presStyleCnt="0"/>
      <dgm:spPr/>
    </dgm:pt>
    <dgm:pt modelId="{594E34AB-0647-4738-A751-FA136B9A41AC}" type="pres">
      <dgm:prSet presAssocID="{9AA3B62E-14A8-4DB1-9AB9-AFA44EFA3942}" presName="childText" presStyleLbl="conFgAcc1" presStyleIdx="0" presStyleCnt="3">
        <dgm:presLayoutVars>
          <dgm:bulletEnabled val="1"/>
        </dgm:presLayoutVars>
      </dgm:prSet>
      <dgm:spPr>
        <a:solidFill>
          <a:schemeClr val="bg1">
            <a:lumMod val="50000"/>
            <a:alpha val="90000"/>
          </a:schemeClr>
        </a:solidFill>
        <a:ln w="28575">
          <a:solidFill>
            <a:srgbClr val="C00000"/>
          </a:solidFill>
        </a:ln>
      </dgm:spPr>
    </dgm:pt>
    <dgm:pt modelId="{83343605-D524-4322-B9F9-34AEE4004E59}" type="pres">
      <dgm:prSet presAssocID="{E67C478E-F2ED-4675-97F2-F87466D1922E}" presName="spaceBetweenRectangles" presStyleCnt="0"/>
      <dgm:spPr/>
    </dgm:pt>
    <dgm:pt modelId="{AAE72E00-21DA-49D2-BFF0-D4C06A998E92}" type="pres">
      <dgm:prSet presAssocID="{3955EF42-732A-4B77-AE0F-3BAD8C49827D}" presName="parentLin" presStyleCnt="0"/>
      <dgm:spPr/>
    </dgm:pt>
    <dgm:pt modelId="{BC4B2482-AA39-4C8B-B8D5-6F4F7557E8AC}" type="pres">
      <dgm:prSet presAssocID="{3955EF42-732A-4B77-AE0F-3BAD8C49827D}" presName="parentLeftMargin" presStyleLbl="node1" presStyleIdx="0" presStyleCnt="3"/>
      <dgm:spPr/>
    </dgm:pt>
    <dgm:pt modelId="{38E6AED0-E3AC-4E73-8269-C06AE9E094CC}" type="pres">
      <dgm:prSet presAssocID="{3955EF42-732A-4B77-AE0F-3BAD8C49827D}" presName="parentText" presStyleLbl="node1" presStyleIdx="1" presStyleCnt="3">
        <dgm:presLayoutVars>
          <dgm:chMax val="0"/>
          <dgm:bulletEnabled val="1"/>
        </dgm:presLayoutVars>
      </dgm:prSet>
      <dgm:spPr/>
    </dgm:pt>
    <dgm:pt modelId="{E2259AD8-9AE0-4A78-A62B-A7E4A87BBF3C}" type="pres">
      <dgm:prSet presAssocID="{3955EF42-732A-4B77-AE0F-3BAD8C49827D}" presName="negativeSpace" presStyleCnt="0"/>
      <dgm:spPr/>
    </dgm:pt>
    <dgm:pt modelId="{5EA149E3-58C8-47EE-B213-6C6A750BD4B0}" type="pres">
      <dgm:prSet presAssocID="{3955EF42-732A-4B77-AE0F-3BAD8C49827D}" presName="childText" presStyleLbl="conFgAcc1" presStyleIdx="1" presStyleCnt="3">
        <dgm:presLayoutVars>
          <dgm:bulletEnabled val="1"/>
        </dgm:presLayoutVars>
      </dgm:prSet>
      <dgm:spPr>
        <a:solidFill>
          <a:schemeClr val="bg1">
            <a:lumMod val="50000"/>
            <a:alpha val="90000"/>
          </a:schemeClr>
        </a:solidFill>
        <a:ln w="28575">
          <a:solidFill>
            <a:srgbClr val="C00000"/>
          </a:solidFill>
        </a:ln>
      </dgm:spPr>
    </dgm:pt>
    <dgm:pt modelId="{616EE673-4AA2-43FE-AE26-1ED429A7B343}" type="pres">
      <dgm:prSet presAssocID="{766E5AE2-81F9-4531-BA2B-A028B5E9A55F}" presName="spaceBetweenRectangles" presStyleCnt="0"/>
      <dgm:spPr/>
    </dgm:pt>
    <dgm:pt modelId="{D50782CB-9520-46AC-A14F-294B08AEDA6F}" type="pres">
      <dgm:prSet presAssocID="{B93E1B5B-817F-4353-9B0B-A89760FBF1ED}" presName="parentLin" presStyleCnt="0"/>
      <dgm:spPr/>
    </dgm:pt>
    <dgm:pt modelId="{2A87F8AE-8579-4842-9519-D291A53AA52C}" type="pres">
      <dgm:prSet presAssocID="{B93E1B5B-817F-4353-9B0B-A89760FBF1ED}" presName="parentLeftMargin" presStyleLbl="node1" presStyleIdx="1" presStyleCnt="3"/>
      <dgm:spPr/>
    </dgm:pt>
    <dgm:pt modelId="{582AA9F8-81DC-490C-9969-9C44979E633A}" type="pres">
      <dgm:prSet presAssocID="{B93E1B5B-817F-4353-9B0B-A89760FBF1ED}" presName="parentText" presStyleLbl="node1" presStyleIdx="2" presStyleCnt="3" custLinFactNeighborX="5530" custLinFactNeighborY="-11525">
        <dgm:presLayoutVars>
          <dgm:chMax val="0"/>
          <dgm:bulletEnabled val="1"/>
        </dgm:presLayoutVars>
      </dgm:prSet>
      <dgm:spPr/>
    </dgm:pt>
    <dgm:pt modelId="{4F04D319-E9A6-4A8B-967E-16D9056E813F}" type="pres">
      <dgm:prSet presAssocID="{B93E1B5B-817F-4353-9B0B-A89760FBF1ED}" presName="negativeSpace" presStyleCnt="0"/>
      <dgm:spPr/>
    </dgm:pt>
    <dgm:pt modelId="{0C4BA7FA-2208-45B5-97B6-17B540C4E677}" type="pres">
      <dgm:prSet presAssocID="{B93E1B5B-817F-4353-9B0B-A89760FBF1ED}" presName="childText" presStyleLbl="conFgAcc1" presStyleIdx="2" presStyleCnt="3">
        <dgm:presLayoutVars>
          <dgm:bulletEnabled val="1"/>
        </dgm:presLayoutVars>
      </dgm:prSet>
      <dgm:spPr>
        <a:solidFill>
          <a:schemeClr val="bg1">
            <a:lumMod val="50000"/>
            <a:alpha val="90000"/>
          </a:schemeClr>
        </a:solidFill>
        <a:ln w="28575">
          <a:solidFill>
            <a:srgbClr val="C00000"/>
          </a:solidFill>
        </a:ln>
      </dgm:spPr>
    </dgm:pt>
  </dgm:ptLst>
  <dgm:cxnLst>
    <dgm:cxn modelId="{E6074A00-9F3D-4281-AD23-C9956CDC7246}" type="presOf" srcId="{9AA3B62E-14A8-4DB1-9AB9-AFA44EFA3942}" destId="{A63F0DAF-601D-453B-87CF-8ACBC0C43EFA}" srcOrd="1" destOrd="0" presId="urn:microsoft.com/office/officeart/2005/8/layout/list1"/>
    <dgm:cxn modelId="{385B9D19-B4F4-4891-8539-A5AB61AF1B96}" type="presOf" srcId="{3955EF42-732A-4B77-AE0F-3BAD8C49827D}" destId="{BC4B2482-AA39-4C8B-B8D5-6F4F7557E8AC}" srcOrd="0" destOrd="0" presId="urn:microsoft.com/office/officeart/2005/8/layout/list1"/>
    <dgm:cxn modelId="{C9E88741-7211-4DBB-A6C8-52282C103A6C}" srcId="{D547D4A8-B7A9-4CB2-8517-6A7A037DE3C1}" destId="{B93E1B5B-817F-4353-9B0B-A89760FBF1ED}" srcOrd="2" destOrd="0" parTransId="{209A1041-C61A-423F-AE5F-570159C11AF0}" sibTransId="{6E4AA5DF-9173-465C-A6B7-1964D723AB92}"/>
    <dgm:cxn modelId="{02DC004E-F507-4522-B722-A7A960B15EF3}" type="presOf" srcId="{D547D4A8-B7A9-4CB2-8517-6A7A037DE3C1}" destId="{E2A8F1DC-4406-47F4-BC33-3E105C2A53C9}" srcOrd="0" destOrd="0" presId="urn:microsoft.com/office/officeart/2005/8/layout/list1"/>
    <dgm:cxn modelId="{BB2A7579-84F0-4355-B006-8847DAF78B9F}" type="presOf" srcId="{9AA3B62E-14A8-4DB1-9AB9-AFA44EFA3942}" destId="{E16BE437-26EF-43E5-A49A-C4FB3298D0C5}" srcOrd="0" destOrd="0" presId="urn:microsoft.com/office/officeart/2005/8/layout/list1"/>
    <dgm:cxn modelId="{EEE3C39B-F99F-4146-8F6B-F533C66BDDBC}" type="presOf" srcId="{B93E1B5B-817F-4353-9B0B-A89760FBF1ED}" destId="{2A87F8AE-8579-4842-9519-D291A53AA52C}" srcOrd="0" destOrd="0" presId="urn:microsoft.com/office/officeart/2005/8/layout/list1"/>
    <dgm:cxn modelId="{285C74B2-86BF-4C8E-9F2B-71A9BD55C8E2}" srcId="{D547D4A8-B7A9-4CB2-8517-6A7A037DE3C1}" destId="{3955EF42-732A-4B77-AE0F-3BAD8C49827D}" srcOrd="1" destOrd="0" parTransId="{028CD3B2-DD88-4927-82AD-859548EF3F40}" sibTransId="{766E5AE2-81F9-4531-BA2B-A028B5E9A55F}"/>
    <dgm:cxn modelId="{5990CBC8-22C1-40A0-BC19-7E7CFB9A960B}" type="presOf" srcId="{3955EF42-732A-4B77-AE0F-3BAD8C49827D}" destId="{38E6AED0-E3AC-4E73-8269-C06AE9E094CC}" srcOrd="1" destOrd="0" presId="urn:microsoft.com/office/officeart/2005/8/layout/list1"/>
    <dgm:cxn modelId="{4B03DFE0-CAD9-40F6-948E-F6BCF4628975}" type="presOf" srcId="{B93E1B5B-817F-4353-9B0B-A89760FBF1ED}" destId="{582AA9F8-81DC-490C-9969-9C44979E633A}" srcOrd="1" destOrd="0" presId="urn:microsoft.com/office/officeart/2005/8/layout/list1"/>
    <dgm:cxn modelId="{BC1135EB-6636-42E6-B367-7574AB352884}" srcId="{D547D4A8-B7A9-4CB2-8517-6A7A037DE3C1}" destId="{9AA3B62E-14A8-4DB1-9AB9-AFA44EFA3942}" srcOrd="0" destOrd="0" parTransId="{B194B400-3C38-46E8-8453-A7CAA4679104}" sibTransId="{E67C478E-F2ED-4675-97F2-F87466D1922E}"/>
    <dgm:cxn modelId="{CC862A71-E3DA-4CB5-BDE8-5E3147A4BE77}" type="presParOf" srcId="{E2A8F1DC-4406-47F4-BC33-3E105C2A53C9}" destId="{B6DD3352-2267-4EAE-A02C-298678353C75}" srcOrd="0" destOrd="0" presId="urn:microsoft.com/office/officeart/2005/8/layout/list1"/>
    <dgm:cxn modelId="{361945D3-A92F-447B-87A8-EA7EA17970C6}" type="presParOf" srcId="{B6DD3352-2267-4EAE-A02C-298678353C75}" destId="{E16BE437-26EF-43E5-A49A-C4FB3298D0C5}" srcOrd="0" destOrd="0" presId="urn:microsoft.com/office/officeart/2005/8/layout/list1"/>
    <dgm:cxn modelId="{048124D1-A8B4-47B3-87DC-E7011D269C7A}" type="presParOf" srcId="{B6DD3352-2267-4EAE-A02C-298678353C75}" destId="{A63F0DAF-601D-453B-87CF-8ACBC0C43EFA}" srcOrd="1" destOrd="0" presId="urn:microsoft.com/office/officeart/2005/8/layout/list1"/>
    <dgm:cxn modelId="{FAC1E975-5066-447F-9A9E-BF173283DC2C}" type="presParOf" srcId="{E2A8F1DC-4406-47F4-BC33-3E105C2A53C9}" destId="{F5499DC8-E48E-4458-B543-C371241AEBE6}" srcOrd="1" destOrd="0" presId="urn:microsoft.com/office/officeart/2005/8/layout/list1"/>
    <dgm:cxn modelId="{CE64DAF9-385E-4979-80AF-EE4A0F642599}" type="presParOf" srcId="{E2A8F1DC-4406-47F4-BC33-3E105C2A53C9}" destId="{594E34AB-0647-4738-A751-FA136B9A41AC}" srcOrd="2" destOrd="0" presId="urn:microsoft.com/office/officeart/2005/8/layout/list1"/>
    <dgm:cxn modelId="{A24D5150-BA8B-46F2-BC8A-17B4783B2F39}" type="presParOf" srcId="{E2A8F1DC-4406-47F4-BC33-3E105C2A53C9}" destId="{83343605-D524-4322-B9F9-34AEE4004E59}" srcOrd="3" destOrd="0" presId="urn:microsoft.com/office/officeart/2005/8/layout/list1"/>
    <dgm:cxn modelId="{3ACCFEE8-F08F-43A8-A601-5B6DFC29935A}" type="presParOf" srcId="{E2A8F1DC-4406-47F4-BC33-3E105C2A53C9}" destId="{AAE72E00-21DA-49D2-BFF0-D4C06A998E92}" srcOrd="4" destOrd="0" presId="urn:microsoft.com/office/officeart/2005/8/layout/list1"/>
    <dgm:cxn modelId="{01B19B14-9661-4FDA-B7C7-64E04E1955A4}" type="presParOf" srcId="{AAE72E00-21DA-49D2-BFF0-D4C06A998E92}" destId="{BC4B2482-AA39-4C8B-B8D5-6F4F7557E8AC}" srcOrd="0" destOrd="0" presId="urn:microsoft.com/office/officeart/2005/8/layout/list1"/>
    <dgm:cxn modelId="{712517AF-5666-4DA6-B8A8-479EDBFF9E0F}" type="presParOf" srcId="{AAE72E00-21DA-49D2-BFF0-D4C06A998E92}" destId="{38E6AED0-E3AC-4E73-8269-C06AE9E094CC}" srcOrd="1" destOrd="0" presId="urn:microsoft.com/office/officeart/2005/8/layout/list1"/>
    <dgm:cxn modelId="{FD52990A-B9C3-4B86-A06D-D6D44ACF1C4F}" type="presParOf" srcId="{E2A8F1DC-4406-47F4-BC33-3E105C2A53C9}" destId="{E2259AD8-9AE0-4A78-A62B-A7E4A87BBF3C}" srcOrd="5" destOrd="0" presId="urn:microsoft.com/office/officeart/2005/8/layout/list1"/>
    <dgm:cxn modelId="{52F62264-973D-4525-9BF0-B7F2DB9C2CE0}" type="presParOf" srcId="{E2A8F1DC-4406-47F4-BC33-3E105C2A53C9}" destId="{5EA149E3-58C8-47EE-B213-6C6A750BD4B0}" srcOrd="6" destOrd="0" presId="urn:microsoft.com/office/officeart/2005/8/layout/list1"/>
    <dgm:cxn modelId="{31A629C8-863F-4E81-879C-5D49587BCDBA}" type="presParOf" srcId="{E2A8F1DC-4406-47F4-BC33-3E105C2A53C9}" destId="{616EE673-4AA2-43FE-AE26-1ED429A7B343}" srcOrd="7" destOrd="0" presId="urn:microsoft.com/office/officeart/2005/8/layout/list1"/>
    <dgm:cxn modelId="{4D5ED293-9C70-449C-A74E-F50FE41F68DD}" type="presParOf" srcId="{E2A8F1DC-4406-47F4-BC33-3E105C2A53C9}" destId="{D50782CB-9520-46AC-A14F-294B08AEDA6F}" srcOrd="8" destOrd="0" presId="urn:microsoft.com/office/officeart/2005/8/layout/list1"/>
    <dgm:cxn modelId="{208380CF-0962-4B01-AF4D-9C69D55C1252}" type="presParOf" srcId="{D50782CB-9520-46AC-A14F-294B08AEDA6F}" destId="{2A87F8AE-8579-4842-9519-D291A53AA52C}" srcOrd="0" destOrd="0" presId="urn:microsoft.com/office/officeart/2005/8/layout/list1"/>
    <dgm:cxn modelId="{98BEAEE9-A564-46F5-AF33-D4F077741946}" type="presParOf" srcId="{D50782CB-9520-46AC-A14F-294B08AEDA6F}" destId="{582AA9F8-81DC-490C-9969-9C44979E633A}" srcOrd="1" destOrd="0" presId="urn:microsoft.com/office/officeart/2005/8/layout/list1"/>
    <dgm:cxn modelId="{E503A10E-8A0A-4110-A45C-B18230832256}" type="presParOf" srcId="{E2A8F1DC-4406-47F4-BC33-3E105C2A53C9}" destId="{4F04D319-E9A6-4A8B-967E-16D9056E813F}" srcOrd="9" destOrd="0" presId="urn:microsoft.com/office/officeart/2005/8/layout/list1"/>
    <dgm:cxn modelId="{3508BF2E-E7BB-4A66-80F0-1910C98CD892}" type="presParOf" srcId="{E2A8F1DC-4406-47F4-BC33-3E105C2A53C9}" destId="{0C4BA7FA-2208-45B5-97B6-17B540C4E677}"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FB73E7-D256-44DA-B6F1-7C4AC35A4E3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D899AE91-1FE8-42FF-B155-713C03CE9804}">
      <dgm:prSet phldrT="[Text]" custT="1"/>
      <dgm:spPr>
        <a:solidFill>
          <a:schemeClr val="bg1"/>
        </a:solidFill>
        <a:ln w="28575">
          <a:solidFill>
            <a:srgbClr val="C00000"/>
          </a:solidFill>
        </a:ln>
      </dgm:spPr>
      <dgm:t>
        <a:bodyPr/>
        <a:lstStyle/>
        <a:p>
          <a:r>
            <a:rPr lang="en-GB" sz="1400" b="1" dirty="0">
              <a:solidFill>
                <a:schemeClr val="tx1"/>
              </a:solidFill>
            </a:rPr>
            <a:t>Create a network of volunteers and utilise this wealth of knowledge</a:t>
          </a:r>
        </a:p>
      </dgm:t>
    </dgm:pt>
    <dgm:pt modelId="{79442320-B272-4B11-A5F1-4801CE76C4A5}" type="parTrans" cxnId="{DDB54BB6-7DD2-4DCB-80BF-DE890621E316}">
      <dgm:prSet/>
      <dgm:spPr/>
      <dgm:t>
        <a:bodyPr/>
        <a:lstStyle/>
        <a:p>
          <a:endParaRPr lang="en-GB"/>
        </a:p>
      </dgm:t>
    </dgm:pt>
    <dgm:pt modelId="{EB9E4D19-41DC-4A96-8475-D57FBDF03A88}" type="sibTrans" cxnId="{DDB54BB6-7DD2-4DCB-80BF-DE890621E316}">
      <dgm:prSet/>
      <dgm:spPr/>
      <dgm:t>
        <a:bodyPr/>
        <a:lstStyle/>
        <a:p>
          <a:endParaRPr lang="en-GB"/>
        </a:p>
      </dgm:t>
    </dgm:pt>
    <dgm:pt modelId="{F0BD4E72-6DA8-4831-B2BF-64DFE45651D1}">
      <dgm:prSet phldrT="[Text]" custT="1"/>
      <dgm:spPr>
        <a:solidFill>
          <a:schemeClr val="bg1"/>
        </a:solidFill>
        <a:ln w="28575">
          <a:solidFill>
            <a:srgbClr val="C00000"/>
          </a:solidFill>
        </a:ln>
      </dgm:spPr>
      <dgm:t>
        <a:bodyPr/>
        <a:lstStyle/>
        <a:p>
          <a:r>
            <a:rPr lang="en-GB" sz="1400" b="1" dirty="0">
              <a:solidFill>
                <a:schemeClr val="tx1"/>
              </a:solidFill>
            </a:rPr>
            <a:t>Develop community hubs to serve local interest groups and schools, supporting the new curriculum  </a:t>
          </a:r>
        </a:p>
      </dgm:t>
    </dgm:pt>
    <dgm:pt modelId="{E2921063-2AFA-496E-904A-2300EC91EF81}" type="parTrans" cxnId="{A4A11BB3-DA59-433E-9726-F4C65965510F}">
      <dgm:prSet/>
      <dgm:spPr/>
      <dgm:t>
        <a:bodyPr/>
        <a:lstStyle/>
        <a:p>
          <a:endParaRPr lang="en-GB"/>
        </a:p>
      </dgm:t>
    </dgm:pt>
    <dgm:pt modelId="{D2C4CB8B-9D6C-4A32-B135-4A53B19407AE}" type="sibTrans" cxnId="{A4A11BB3-DA59-433E-9726-F4C65965510F}">
      <dgm:prSet/>
      <dgm:spPr/>
      <dgm:t>
        <a:bodyPr/>
        <a:lstStyle/>
        <a:p>
          <a:endParaRPr lang="en-GB"/>
        </a:p>
      </dgm:t>
    </dgm:pt>
    <dgm:pt modelId="{1253279B-5E2E-4C9A-8292-72C97127D5DB}">
      <dgm:prSet phldrT="[Text]" custT="1"/>
      <dgm:spPr>
        <a:solidFill>
          <a:schemeClr val="bg1"/>
        </a:solidFill>
        <a:ln w="28575">
          <a:solidFill>
            <a:srgbClr val="C00000"/>
          </a:solidFill>
        </a:ln>
      </dgm:spPr>
      <dgm:t>
        <a:bodyPr/>
        <a:lstStyle/>
        <a:p>
          <a:r>
            <a:rPr lang="en-GB" sz="1400" b="1" dirty="0">
              <a:solidFill>
                <a:schemeClr val="tx1"/>
              </a:solidFill>
            </a:rPr>
            <a:t>Promote</a:t>
          </a:r>
          <a:r>
            <a:rPr lang="en-GB" sz="1400" b="1" baseline="0" dirty="0">
              <a:solidFill>
                <a:schemeClr val="tx1"/>
              </a:solidFill>
            </a:rPr>
            <a:t> Coflein as a social history site, bringing traffic to the retail site. Potential to include educational Hwb</a:t>
          </a:r>
          <a:endParaRPr lang="en-GB" sz="1400" b="1" dirty="0">
            <a:solidFill>
              <a:schemeClr val="tx1"/>
            </a:solidFill>
          </a:endParaRPr>
        </a:p>
      </dgm:t>
    </dgm:pt>
    <dgm:pt modelId="{908453BE-0BF3-4C71-9D62-4B814EAB5A5A}" type="parTrans" cxnId="{768F34EC-4CD0-4986-B63B-858D4A934838}">
      <dgm:prSet/>
      <dgm:spPr/>
      <dgm:t>
        <a:bodyPr/>
        <a:lstStyle/>
        <a:p>
          <a:endParaRPr lang="en-GB"/>
        </a:p>
      </dgm:t>
    </dgm:pt>
    <dgm:pt modelId="{71E6DABF-2409-4D14-AD4F-67E099856CD2}" type="sibTrans" cxnId="{768F34EC-4CD0-4986-B63B-858D4A934838}">
      <dgm:prSet/>
      <dgm:spPr/>
      <dgm:t>
        <a:bodyPr/>
        <a:lstStyle/>
        <a:p>
          <a:endParaRPr lang="en-GB"/>
        </a:p>
      </dgm:t>
    </dgm:pt>
    <dgm:pt modelId="{459D783C-F11F-4BE5-8E92-3A8347EB0E1A}" type="pres">
      <dgm:prSet presAssocID="{97FB73E7-D256-44DA-B6F1-7C4AC35A4E30}" presName="linear" presStyleCnt="0">
        <dgm:presLayoutVars>
          <dgm:dir/>
          <dgm:animLvl val="lvl"/>
          <dgm:resizeHandles val="exact"/>
        </dgm:presLayoutVars>
      </dgm:prSet>
      <dgm:spPr/>
    </dgm:pt>
    <dgm:pt modelId="{000EC6FE-93CE-4989-A25F-D465CA3FE24D}" type="pres">
      <dgm:prSet presAssocID="{D899AE91-1FE8-42FF-B155-713C03CE9804}" presName="parentLin" presStyleCnt="0"/>
      <dgm:spPr/>
    </dgm:pt>
    <dgm:pt modelId="{FB69B582-8E53-4ED7-AEB3-9CC8A13F3669}" type="pres">
      <dgm:prSet presAssocID="{D899AE91-1FE8-42FF-B155-713C03CE9804}" presName="parentLeftMargin" presStyleLbl="node1" presStyleIdx="0" presStyleCnt="3"/>
      <dgm:spPr/>
    </dgm:pt>
    <dgm:pt modelId="{626A2D98-A9D9-4C96-A07E-4225127B0AD7}" type="pres">
      <dgm:prSet presAssocID="{D899AE91-1FE8-42FF-B155-713C03CE9804}" presName="parentText" presStyleLbl="node1" presStyleIdx="0" presStyleCnt="3">
        <dgm:presLayoutVars>
          <dgm:chMax val="0"/>
          <dgm:bulletEnabled val="1"/>
        </dgm:presLayoutVars>
      </dgm:prSet>
      <dgm:spPr/>
    </dgm:pt>
    <dgm:pt modelId="{F4A0E175-7B9E-40B3-AE8C-C91C4C22D957}" type="pres">
      <dgm:prSet presAssocID="{D899AE91-1FE8-42FF-B155-713C03CE9804}" presName="negativeSpace" presStyleCnt="0"/>
      <dgm:spPr/>
    </dgm:pt>
    <dgm:pt modelId="{9DDBEE0E-09ED-419C-9187-1F34ED1EE4FD}" type="pres">
      <dgm:prSet presAssocID="{D899AE91-1FE8-42FF-B155-713C03CE9804}" presName="childText" presStyleLbl="conFgAcc1" presStyleIdx="0" presStyleCnt="3" custLinFactNeighborY="6125">
        <dgm:presLayoutVars>
          <dgm:bulletEnabled val="1"/>
        </dgm:presLayoutVars>
      </dgm:prSet>
      <dgm:spPr>
        <a:solidFill>
          <a:schemeClr val="bg1">
            <a:lumMod val="50000"/>
            <a:alpha val="90000"/>
          </a:schemeClr>
        </a:solidFill>
        <a:ln w="28575">
          <a:solidFill>
            <a:srgbClr val="C00000"/>
          </a:solidFill>
        </a:ln>
      </dgm:spPr>
    </dgm:pt>
    <dgm:pt modelId="{EC25BB29-FF0E-4E47-9360-6FD6D4FA1B44}" type="pres">
      <dgm:prSet presAssocID="{EB9E4D19-41DC-4A96-8475-D57FBDF03A88}" presName="spaceBetweenRectangles" presStyleCnt="0"/>
      <dgm:spPr/>
    </dgm:pt>
    <dgm:pt modelId="{C7E95B11-B650-4DEA-B848-081F79BB98A5}" type="pres">
      <dgm:prSet presAssocID="{F0BD4E72-6DA8-4831-B2BF-64DFE45651D1}" presName="parentLin" presStyleCnt="0"/>
      <dgm:spPr/>
    </dgm:pt>
    <dgm:pt modelId="{C364D2E6-AD6B-492C-B671-D0E92DC7A174}" type="pres">
      <dgm:prSet presAssocID="{F0BD4E72-6DA8-4831-B2BF-64DFE45651D1}" presName="parentLeftMargin" presStyleLbl="node1" presStyleIdx="0" presStyleCnt="3"/>
      <dgm:spPr/>
    </dgm:pt>
    <dgm:pt modelId="{0551462F-A5C2-4871-AFFF-E5B6AC2D1E97}" type="pres">
      <dgm:prSet presAssocID="{F0BD4E72-6DA8-4831-B2BF-64DFE45651D1}" presName="parentText" presStyleLbl="node1" presStyleIdx="1" presStyleCnt="3" custLinFactNeighborY="-344">
        <dgm:presLayoutVars>
          <dgm:chMax val="0"/>
          <dgm:bulletEnabled val="1"/>
        </dgm:presLayoutVars>
      </dgm:prSet>
      <dgm:spPr/>
    </dgm:pt>
    <dgm:pt modelId="{2E029D0A-1E60-45E0-A8B9-4957099DA52A}" type="pres">
      <dgm:prSet presAssocID="{F0BD4E72-6DA8-4831-B2BF-64DFE45651D1}" presName="negativeSpace" presStyleCnt="0"/>
      <dgm:spPr/>
    </dgm:pt>
    <dgm:pt modelId="{2E347BE2-81F9-458E-B4FE-D3A1675AD76E}" type="pres">
      <dgm:prSet presAssocID="{F0BD4E72-6DA8-4831-B2BF-64DFE45651D1}" presName="childText" presStyleLbl="conFgAcc1" presStyleIdx="1" presStyleCnt="3" custLinFactNeighborY="-1882">
        <dgm:presLayoutVars>
          <dgm:bulletEnabled val="1"/>
        </dgm:presLayoutVars>
      </dgm:prSet>
      <dgm:spPr>
        <a:solidFill>
          <a:schemeClr val="bg1">
            <a:lumMod val="50000"/>
            <a:alpha val="90000"/>
          </a:schemeClr>
        </a:solidFill>
        <a:ln w="28575">
          <a:solidFill>
            <a:srgbClr val="C00000"/>
          </a:solidFill>
        </a:ln>
      </dgm:spPr>
    </dgm:pt>
    <dgm:pt modelId="{F0C9EA7B-A025-4891-96B3-540E102E2953}" type="pres">
      <dgm:prSet presAssocID="{D2C4CB8B-9D6C-4A32-B135-4A53B19407AE}" presName="spaceBetweenRectangles" presStyleCnt="0"/>
      <dgm:spPr/>
    </dgm:pt>
    <dgm:pt modelId="{B16C657D-88BB-42E4-B7C4-21DEA210F85B}" type="pres">
      <dgm:prSet presAssocID="{1253279B-5E2E-4C9A-8292-72C97127D5DB}" presName="parentLin" presStyleCnt="0"/>
      <dgm:spPr/>
    </dgm:pt>
    <dgm:pt modelId="{EAE887E3-C18C-40D2-A7FD-F64020A1FC1A}" type="pres">
      <dgm:prSet presAssocID="{1253279B-5E2E-4C9A-8292-72C97127D5DB}" presName="parentLeftMargin" presStyleLbl="node1" presStyleIdx="1" presStyleCnt="3"/>
      <dgm:spPr/>
    </dgm:pt>
    <dgm:pt modelId="{CD5D38F1-D1CC-4570-B001-8D74225509B5}" type="pres">
      <dgm:prSet presAssocID="{1253279B-5E2E-4C9A-8292-72C97127D5DB}" presName="parentText" presStyleLbl="node1" presStyleIdx="2" presStyleCnt="3" custLinFactNeighborX="-7906" custLinFactNeighborY="-8850">
        <dgm:presLayoutVars>
          <dgm:chMax val="0"/>
          <dgm:bulletEnabled val="1"/>
        </dgm:presLayoutVars>
      </dgm:prSet>
      <dgm:spPr/>
    </dgm:pt>
    <dgm:pt modelId="{3F1D2261-FB0A-4A55-B8D0-847115AFA25F}" type="pres">
      <dgm:prSet presAssocID="{1253279B-5E2E-4C9A-8292-72C97127D5DB}" presName="negativeSpace" presStyleCnt="0"/>
      <dgm:spPr/>
    </dgm:pt>
    <dgm:pt modelId="{C6B1E766-F842-4A31-82AA-FE81FA8C02C6}" type="pres">
      <dgm:prSet presAssocID="{1253279B-5E2E-4C9A-8292-72C97127D5DB}" presName="childText" presStyleLbl="conFgAcc1" presStyleIdx="2" presStyleCnt="3">
        <dgm:presLayoutVars>
          <dgm:bulletEnabled val="1"/>
        </dgm:presLayoutVars>
      </dgm:prSet>
      <dgm:spPr>
        <a:solidFill>
          <a:schemeClr val="bg1">
            <a:lumMod val="50000"/>
            <a:alpha val="90000"/>
          </a:schemeClr>
        </a:solidFill>
        <a:ln w="28575">
          <a:solidFill>
            <a:srgbClr val="C00000"/>
          </a:solidFill>
        </a:ln>
      </dgm:spPr>
    </dgm:pt>
  </dgm:ptLst>
  <dgm:cxnLst>
    <dgm:cxn modelId="{ADBDD410-4700-4892-A4F8-D0B868B3E3C8}" type="presOf" srcId="{1253279B-5E2E-4C9A-8292-72C97127D5DB}" destId="{CD5D38F1-D1CC-4570-B001-8D74225509B5}" srcOrd="1" destOrd="0" presId="urn:microsoft.com/office/officeart/2005/8/layout/list1"/>
    <dgm:cxn modelId="{D60A211E-31D3-4984-B81C-C308B1436332}" type="presOf" srcId="{1253279B-5E2E-4C9A-8292-72C97127D5DB}" destId="{EAE887E3-C18C-40D2-A7FD-F64020A1FC1A}" srcOrd="0" destOrd="0" presId="urn:microsoft.com/office/officeart/2005/8/layout/list1"/>
    <dgm:cxn modelId="{73D68A62-B852-4C30-9026-EEE73CAC7AC2}" type="presOf" srcId="{97FB73E7-D256-44DA-B6F1-7C4AC35A4E30}" destId="{459D783C-F11F-4BE5-8E92-3A8347EB0E1A}" srcOrd="0" destOrd="0" presId="urn:microsoft.com/office/officeart/2005/8/layout/list1"/>
    <dgm:cxn modelId="{9B0B9B46-803F-4157-B2A5-EE074AC7CFAB}" type="presOf" srcId="{D899AE91-1FE8-42FF-B155-713C03CE9804}" destId="{FB69B582-8E53-4ED7-AEB3-9CC8A13F3669}" srcOrd="0" destOrd="0" presId="urn:microsoft.com/office/officeart/2005/8/layout/list1"/>
    <dgm:cxn modelId="{AB7F1A90-1E40-493F-894B-A72FB19D31DB}" type="presOf" srcId="{F0BD4E72-6DA8-4831-B2BF-64DFE45651D1}" destId="{0551462F-A5C2-4871-AFFF-E5B6AC2D1E97}" srcOrd="1" destOrd="0" presId="urn:microsoft.com/office/officeart/2005/8/layout/list1"/>
    <dgm:cxn modelId="{234443AA-E405-4DA7-99D9-9B5F0460F844}" type="presOf" srcId="{F0BD4E72-6DA8-4831-B2BF-64DFE45651D1}" destId="{C364D2E6-AD6B-492C-B671-D0E92DC7A174}" srcOrd="0" destOrd="0" presId="urn:microsoft.com/office/officeart/2005/8/layout/list1"/>
    <dgm:cxn modelId="{E447CFAD-668A-413B-9DA2-165CDB48E96A}" type="presOf" srcId="{D899AE91-1FE8-42FF-B155-713C03CE9804}" destId="{626A2D98-A9D9-4C96-A07E-4225127B0AD7}" srcOrd="1" destOrd="0" presId="urn:microsoft.com/office/officeart/2005/8/layout/list1"/>
    <dgm:cxn modelId="{A4A11BB3-DA59-433E-9726-F4C65965510F}" srcId="{97FB73E7-D256-44DA-B6F1-7C4AC35A4E30}" destId="{F0BD4E72-6DA8-4831-B2BF-64DFE45651D1}" srcOrd="1" destOrd="0" parTransId="{E2921063-2AFA-496E-904A-2300EC91EF81}" sibTransId="{D2C4CB8B-9D6C-4A32-B135-4A53B19407AE}"/>
    <dgm:cxn modelId="{DDB54BB6-7DD2-4DCB-80BF-DE890621E316}" srcId="{97FB73E7-D256-44DA-B6F1-7C4AC35A4E30}" destId="{D899AE91-1FE8-42FF-B155-713C03CE9804}" srcOrd="0" destOrd="0" parTransId="{79442320-B272-4B11-A5F1-4801CE76C4A5}" sibTransId="{EB9E4D19-41DC-4A96-8475-D57FBDF03A88}"/>
    <dgm:cxn modelId="{768F34EC-4CD0-4986-B63B-858D4A934838}" srcId="{97FB73E7-D256-44DA-B6F1-7C4AC35A4E30}" destId="{1253279B-5E2E-4C9A-8292-72C97127D5DB}" srcOrd="2" destOrd="0" parTransId="{908453BE-0BF3-4C71-9D62-4B814EAB5A5A}" sibTransId="{71E6DABF-2409-4D14-AD4F-67E099856CD2}"/>
    <dgm:cxn modelId="{354AE550-8E7B-4632-82D2-371F52AAFDA4}" type="presParOf" srcId="{459D783C-F11F-4BE5-8E92-3A8347EB0E1A}" destId="{000EC6FE-93CE-4989-A25F-D465CA3FE24D}" srcOrd="0" destOrd="0" presId="urn:microsoft.com/office/officeart/2005/8/layout/list1"/>
    <dgm:cxn modelId="{BD145C16-30D9-43F2-9737-EEFDC5A68968}" type="presParOf" srcId="{000EC6FE-93CE-4989-A25F-D465CA3FE24D}" destId="{FB69B582-8E53-4ED7-AEB3-9CC8A13F3669}" srcOrd="0" destOrd="0" presId="urn:microsoft.com/office/officeart/2005/8/layout/list1"/>
    <dgm:cxn modelId="{3A0FFBC6-59A6-49CA-A243-5B874CFF4AC6}" type="presParOf" srcId="{000EC6FE-93CE-4989-A25F-D465CA3FE24D}" destId="{626A2D98-A9D9-4C96-A07E-4225127B0AD7}" srcOrd="1" destOrd="0" presId="urn:microsoft.com/office/officeart/2005/8/layout/list1"/>
    <dgm:cxn modelId="{88AFBF5F-4E9E-40DF-8140-E7107824D1BA}" type="presParOf" srcId="{459D783C-F11F-4BE5-8E92-3A8347EB0E1A}" destId="{F4A0E175-7B9E-40B3-AE8C-C91C4C22D957}" srcOrd="1" destOrd="0" presId="urn:microsoft.com/office/officeart/2005/8/layout/list1"/>
    <dgm:cxn modelId="{1D7553CC-E88B-48FB-98D2-CC8696446EB7}" type="presParOf" srcId="{459D783C-F11F-4BE5-8E92-3A8347EB0E1A}" destId="{9DDBEE0E-09ED-419C-9187-1F34ED1EE4FD}" srcOrd="2" destOrd="0" presId="urn:microsoft.com/office/officeart/2005/8/layout/list1"/>
    <dgm:cxn modelId="{39128EAE-75C9-4AF2-91D7-7F274D5C5F7D}" type="presParOf" srcId="{459D783C-F11F-4BE5-8E92-3A8347EB0E1A}" destId="{EC25BB29-FF0E-4E47-9360-6FD6D4FA1B44}" srcOrd="3" destOrd="0" presId="urn:microsoft.com/office/officeart/2005/8/layout/list1"/>
    <dgm:cxn modelId="{B54039A9-9584-4224-AB00-63814A07B3CD}" type="presParOf" srcId="{459D783C-F11F-4BE5-8E92-3A8347EB0E1A}" destId="{C7E95B11-B650-4DEA-B848-081F79BB98A5}" srcOrd="4" destOrd="0" presId="urn:microsoft.com/office/officeart/2005/8/layout/list1"/>
    <dgm:cxn modelId="{9B79BF51-18C2-4C4D-A487-701DD7002B3B}" type="presParOf" srcId="{C7E95B11-B650-4DEA-B848-081F79BB98A5}" destId="{C364D2E6-AD6B-492C-B671-D0E92DC7A174}" srcOrd="0" destOrd="0" presId="urn:microsoft.com/office/officeart/2005/8/layout/list1"/>
    <dgm:cxn modelId="{B413C43A-44B0-4899-A982-9D2B5CBB99C8}" type="presParOf" srcId="{C7E95B11-B650-4DEA-B848-081F79BB98A5}" destId="{0551462F-A5C2-4871-AFFF-E5B6AC2D1E97}" srcOrd="1" destOrd="0" presId="urn:microsoft.com/office/officeart/2005/8/layout/list1"/>
    <dgm:cxn modelId="{0B8EE86D-F59C-44C1-9925-203CB352E50D}" type="presParOf" srcId="{459D783C-F11F-4BE5-8E92-3A8347EB0E1A}" destId="{2E029D0A-1E60-45E0-A8B9-4957099DA52A}" srcOrd="5" destOrd="0" presId="urn:microsoft.com/office/officeart/2005/8/layout/list1"/>
    <dgm:cxn modelId="{DBF0365F-13A5-468F-841B-FB954CFF9923}" type="presParOf" srcId="{459D783C-F11F-4BE5-8E92-3A8347EB0E1A}" destId="{2E347BE2-81F9-458E-B4FE-D3A1675AD76E}" srcOrd="6" destOrd="0" presId="urn:microsoft.com/office/officeart/2005/8/layout/list1"/>
    <dgm:cxn modelId="{AC95EDE7-57AE-4A14-8CBE-0A30C20012BC}" type="presParOf" srcId="{459D783C-F11F-4BE5-8E92-3A8347EB0E1A}" destId="{F0C9EA7B-A025-4891-96B3-540E102E2953}" srcOrd="7" destOrd="0" presId="urn:microsoft.com/office/officeart/2005/8/layout/list1"/>
    <dgm:cxn modelId="{35F8DD8A-2D68-4441-8DAC-09B09F02B315}" type="presParOf" srcId="{459D783C-F11F-4BE5-8E92-3A8347EB0E1A}" destId="{B16C657D-88BB-42E4-B7C4-21DEA210F85B}" srcOrd="8" destOrd="0" presId="urn:microsoft.com/office/officeart/2005/8/layout/list1"/>
    <dgm:cxn modelId="{0272D173-04CF-4F6A-971A-5E5A74C4451D}" type="presParOf" srcId="{B16C657D-88BB-42E4-B7C4-21DEA210F85B}" destId="{EAE887E3-C18C-40D2-A7FD-F64020A1FC1A}" srcOrd="0" destOrd="0" presId="urn:microsoft.com/office/officeart/2005/8/layout/list1"/>
    <dgm:cxn modelId="{B8A35FAE-ACFA-4639-9B4A-8F5297FA9002}" type="presParOf" srcId="{B16C657D-88BB-42E4-B7C4-21DEA210F85B}" destId="{CD5D38F1-D1CC-4570-B001-8D74225509B5}" srcOrd="1" destOrd="0" presId="urn:microsoft.com/office/officeart/2005/8/layout/list1"/>
    <dgm:cxn modelId="{BA383CEB-6E9E-490C-8D75-294CD143D52E}" type="presParOf" srcId="{459D783C-F11F-4BE5-8E92-3A8347EB0E1A}" destId="{3F1D2261-FB0A-4A55-B8D0-847115AFA25F}" srcOrd="9" destOrd="0" presId="urn:microsoft.com/office/officeart/2005/8/layout/list1"/>
    <dgm:cxn modelId="{5B16F009-0B84-4040-ACCA-708583DD2E98}" type="presParOf" srcId="{459D783C-F11F-4BE5-8E92-3A8347EB0E1A}" destId="{C6B1E766-F842-4A31-82AA-FE81FA8C02C6}" srcOrd="10" destOrd="0" presId="urn:microsoft.com/office/officeart/2005/8/layout/list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4E34AB-0647-4738-A751-FA136B9A41AC}">
      <dsp:nvSpPr>
        <dsp:cNvPr id="0" name=""/>
        <dsp:cNvSpPr/>
      </dsp:nvSpPr>
      <dsp:spPr>
        <a:xfrm>
          <a:off x="0" y="285313"/>
          <a:ext cx="9539654" cy="4536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A63F0DAF-601D-453B-87CF-8ACBC0C43EFA}">
      <dsp:nvSpPr>
        <dsp:cNvPr id="0" name=""/>
        <dsp:cNvSpPr/>
      </dsp:nvSpPr>
      <dsp:spPr>
        <a:xfrm>
          <a:off x="476982" y="19633"/>
          <a:ext cx="6677757" cy="53136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Develop links with the Wellbeing of Future Generations(Wales) Act 2015 </a:t>
          </a:r>
        </a:p>
      </dsp:txBody>
      <dsp:txXfrm>
        <a:off x="502921" y="45572"/>
        <a:ext cx="6625879" cy="479482"/>
      </dsp:txXfrm>
    </dsp:sp>
    <dsp:sp modelId="{5EA149E3-58C8-47EE-B213-6C6A750BD4B0}">
      <dsp:nvSpPr>
        <dsp:cNvPr id="0" name=""/>
        <dsp:cNvSpPr/>
      </dsp:nvSpPr>
      <dsp:spPr>
        <a:xfrm>
          <a:off x="0" y="1101794"/>
          <a:ext cx="9539654" cy="4536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38E6AED0-E3AC-4E73-8269-C06AE9E094CC}">
      <dsp:nvSpPr>
        <dsp:cNvPr id="0" name=""/>
        <dsp:cNvSpPr/>
      </dsp:nvSpPr>
      <dsp:spPr>
        <a:xfrm>
          <a:off x="476982" y="836114"/>
          <a:ext cx="6677757" cy="53136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Create an internship for pre graduate students of local Universities </a:t>
          </a:r>
        </a:p>
      </dsp:txBody>
      <dsp:txXfrm>
        <a:off x="502921" y="862053"/>
        <a:ext cx="6625879" cy="479482"/>
      </dsp:txXfrm>
    </dsp:sp>
    <dsp:sp modelId="{0C4BA7FA-2208-45B5-97B6-17B540C4E677}">
      <dsp:nvSpPr>
        <dsp:cNvPr id="0" name=""/>
        <dsp:cNvSpPr/>
      </dsp:nvSpPr>
      <dsp:spPr>
        <a:xfrm>
          <a:off x="0" y="1918274"/>
          <a:ext cx="9539654" cy="4536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582AA9F8-81DC-490C-9969-9C44979E633A}">
      <dsp:nvSpPr>
        <dsp:cNvPr id="0" name=""/>
        <dsp:cNvSpPr/>
      </dsp:nvSpPr>
      <dsp:spPr>
        <a:xfrm>
          <a:off x="503359" y="1591354"/>
          <a:ext cx="6677757" cy="53136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To promote the values of the RCAHMW through various community workshops</a:t>
          </a:r>
        </a:p>
      </dsp:txBody>
      <dsp:txXfrm>
        <a:off x="529298" y="1617293"/>
        <a:ext cx="6625879"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BEE0E-09ED-419C-9187-1F34ED1EE4FD}">
      <dsp:nvSpPr>
        <dsp:cNvPr id="0" name=""/>
        <dsp:cNvSpPr/>
      </dsp:nvSpPr>
      <dsp:spPr>
        <a:xfrm>
          <a:off x="0" y="315752"/>
          <a:ext cx="9539654" cy="4788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626A2D98-A9D9-4C96-A07E-4225127B0AD7}">
      <dsp:nvSpPr>
        <dsp:cNvPr id="0" name=""/>
        <dsp:cNvSpPr/>
      </dsp:nvSpPr>
      <dsp:spPr>
        <a:xfrm>
          <a:off x="476982" y="29028"/>
          <a:ext cx="6677757" cy="56088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Create a network of volunteers and utilise this wealth of knowledge</a:t>
          </a:r>
        </a:p>
      </dsp:txBody>
      <dsp:txXfrm>
        <a:off x="504362" y="56408"/>
        <a:ext cx="6622997" cy="506120"/>
      </dsp:txXfrm>
    </dsp:sp>
    <dsp:sp modelId="{2E347BE2-81F9-458E-B4FE-D3A1675AD76E}">
      <dsp:nvSpPr>
        <dsp:cNvPr id="0" name=""/>
        <dsp:cNvSpPr/>
      </dsp:nvSpPr>
      <dsp:spPr>
        <a:xfrm>
          <a:off x="0" y="1169377"/>
          <a:ext cx="9539654" cy="4788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0551462F-A5C2-4871-AFFF-E5B6AC2D1E97}">
      <dsp:nvSpPr>
        <dsp:cNvPr id="0" name=""/>
        <dsp:cNvSpPr/>
      </dsp:nvSpPr>
      <dsp:spPr>
        <a:xfrm>
          <a:off x="476982" y="888939"/>
          <a:ext cx="6677757" cy="56088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Develop community hubs to serve local interest groups and schools, supporting the new curriculum  </a:t>
          </a:r>
        </a:p>
      </dsp:txBody>
      <dsp:txXfrm>
        <a:off x="504362" y="916319"/>
        <a:ext cx="6622997" cy="506120"/>
      </dsp:txXfrm>
    </dsp:sp>
    <dsp:sp modelId="{C6B1E766-F842-4A31-82AA-FE81FA8C02C6}">
      <dsp:nvSpPr>
        <dsp:cNvPr id="0" name=""/>
        <dsp:cNvSpPr/>
      </dsp:nvSpPr>
      <dsp:spPr>
        <a:xfrm>
          <a:off x="0" y="2033148"/>
          <a:ext cx="9539654" cy="478800"/>
        </a:xfrm>
        <a:prstGeom prst="rect">
          <a:avLst/>
        </a:prstGeom>
        <a:solidFill>
          <a:schemeClr val="bg1">
            <a:lumMod val="50000"/>
            <a:alpha val="90000"/>
          </a:schemeClr>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dsp:style>
    </dsp:sp>
    <dsp:sp modelId="{CD5D38F1-D1CC-4570-B001-8D74225509B5}">
      <dsp:nvSpPr>
        <dsp:cNvPr id="0" name=""/>
        <dsp:cNvSpPr/>
      </dsp:nvSpPr>
      <dsp:spPr>
        <a:xfrm>
          <a:off x="439272" y="1703070"/>
          <a:ext cx="6677757" cy="560880"/>
        </a:xfrm>
        <a:prstGeom prst="roundRect">
          <a:avLst/>
        </a:prstGeom>
        <a:solidFill>
          <a:schemeClr val="bg1"/>
        </a:solidFill>
        <a:ln w="28575" cap="flat" cmpd="sng" algn="ctr">
          <a:solidFill>
            <a:srgbClr val="C0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2403" tIns="0" rIns="252403" bIns="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rPr>
            <a:t>Promote</a:t>
          </a:r>
          <a:r>
            <a:rPr lang="en-GB" sz="1400" b="1" kern="1200" baseline="0" dirty="0">
              <a:solidFill>
                <a:schemeClr val="tx1"/>
              </a:solidFill>
            </a:rPr>
            <a:t> Coflein as a social history site, bringing traffic to the retail site. Potential to include educational Hwb</a:t>
          </a:r>
          <a:endParaRPr lang="en-GB" sz="1400" b="1" kern="1200" dirty="0">
            <a:solidFill>
              <a:schemeClr val="tx1"/>
            </a:solidFill>
          </a:endParaRPr>
        </a:p>
      </dsp:txBody>
      <dsp:txXfrm>
        <a:off x="466652" y="1730450"/>
        <a:ext cx="6622997" cy="50612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D27A66-1D65-44BF-9514-A0C49757FF4C}" type="datetimeFigureOut">
              <a:rPr lang="en-GB" smtClean="0"/>
              <a:t>19/04/2021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B5A59-CC5D-4B1E-BFE3-7CE9CAB02896}" type="slidenum">
              <a:rPr lang="en-GB" smtClean="0"/>
              <a:t>‹#›</a:t>
            </a:fld>
            <a:endParaRPr lang="en-GB"/>
          </a:p>
        </p:txBody>
      </p:sp>
    </p:spTree>
    <p:extLst>
      <p:ext uri="{BB962C8B-B14F-4D97-AF65-F5344CB8AC3E}">
        <p14:creationId xmlns:p14="http://schemas.microsoft.com/office/powerpoint/2010/main" val="3506059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organisation established in 1908 has a Wales wide remit to document heritage for future generations. The organisation has approximately 30 staff, qualified in various fields of expertise. The Royal Commission differs from </a:t>
            </a:r>
            <a:r>
              <a:rPr lang="en-GB" dirty="0" err="1"/>
              <a:t>Cadw</a:t>
            </a:r>
            <a:r>
              <a:rPr lang="en-GB" dirty="0"/>
              <a:t> in that it does not manage any monuments, Although it does work in partnership with The Peoples Collection, </a:t>
            </a:r>
            <a:r>
              <a:rPr lang="en-GB" dirty="0" err="1"/>
              <a:t>Cadw</a:t>
            </a:r>
            <a:r>
              <a:rPr lang="en-GB" dirty="0"/>
              <a:t> and the National Museum and Library of Wales.</a:t>
            </a:r>
          </a:p>
        </p:txBody>
      </p:sp>
      <p:sp>
        <p:nvSpPr>
          <p:cNvPr id="4" name="Slide Number Placeholder 3"/>
          <p:cNvSpPr>
            <a:spLocks noGrp="1"/>
          </p:cNvSpPr>
          <p:nvPr>
            <p:ph type="sldNum" sz="quarter" idx="5"/>
          </p:nvPr>
        </p:nvSpPr>
        <p:spPr/>
        <p:txBody>
          <a:bodyPr/>
          <a:lstStyle/>
          <a:p>
            <a:fld id="{514B5A59-CC5D-4B1E-BFE3-7CE9CAB02896}" type="slidenum">
              <a:rPr lang="en-GB" smtClean="0"/>
              <a:t>2</a:t>
            </a:fld>
            <a:endParaRPr lang="en-GB"/>
          </a:p>
        </p:txBody>
      </p:sp>
    </p:spTree>
    <p:extLst>
      <p:ext uri="{BB962C8B-B14F-4D97-AF65-F5344CB8AC3E}">
        <p14:creationId xmlns:p14="http://schemas.microsoft.com/office/powerpoint/2010/main" val="1018368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year two marketing students, we were invited for a visit to the Royal Commission in Aberystwyth. It was a very interesting day, with access to the archives and meeting with various team members. The most interesting item that fascinated me was a diary by a gentleman who had travelled by bus all over Ceredigion, documenting his adventures in writing and pictures. As part of the social and ethical marketing module, we were required to develop a potential marketing plan for the organisation, with the aim to bring more exposure and highlight their services,</a:t>
            </a:r>
          </a:p>
        </p:txBody>
      </p:sp>
      <p:sp>
        <p:nvSpPr>
          <p:cNvPr id="4" name="Slide Number Placeholder 3"/>
          <p:cNvSpPr>
            <a:spLocks noGrp="1"/>
          </p:cNvSpPr>
          <p:nvPr>
            <p:ph type="sldNum" sz="quarter" idx="5"/>
          </p:nvPr>
        </p:nvSpPr>
        <p:spPr/>
        <p:txBody>
          <a:bodyPr/>
          <a:lstStyle/>
          <a:p>
            <a:fld id="{514B5A59-CC5D-4B1E-BFE3-7CE9CAB02896}" type="slidenum">
              <a:rPr lang="en-GB" smtClean="0"/>
              <a:t>3</a:t>
            </a:fld>
            <a:endParaRPr lang="en-GB"/>
          </a:p>
        </p:txBody>
      </p:sp>
    </p:spTree>
    <p:extLst>
      <p:ext uri="{BB962C8B-B14F-4D97-AF65-F5344CB8AC3E}">
        <p14:creationId xmlns:p14="http://schemas.microsoft.com/office/powerpoint/2010/main" val="11070859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displays part of the original marketing strategy that I presented to the Royal Commission. The organisation contacted the University and offered me an Internship. They wish to develop and promote their new look digital archive </a:t>
            </a:r>
            <a:r>
              <a:rPr lang="en-GB" dirty="0" err="1"/>
              <a:t>Coflein</a:t>
            </a:r>
            <a:r>
              <a:rPr lang="en-GB" dirty="0"/>
              <a:t>, though they have decided not to utilise this action plan.</a:t>
            </a:r>
          </a:p>
        </p:txBody>
      </p:sp>
      <p:sp>
        <p:nvSpPr>
          <p:cNvPr id="4" name="Slide Number Placeholder 3"/>
          <p:cNvSpPr>
            <a:spLocks noGrp="1"/>
          </p:cNvSpPr>
          <p:nvPr>
            <p:ph type="sldNum" sz="quarter" idx="5"/>
          </p:nvPr>
        </p:nvSpPr>
        <p:spPr/>
        <p:txBody>
          <a:bodyPr/>
          <a:lstStyle/>
          <a:p>
            <a:fld id="{9791A692-5CE2-48AC-BE1C-DDACFDF97B1C}" type="slidenum">
              <a:rPr lang="en-GB" smtClean="0"/>
              <a:t>4</a:t>
            </a:fld>
            <a:endParaRPr lang="en-GB"/>
          </a:p>
        </p:txBody>
      </p:sp>
    </p:spTree>
    <p:extLst>
      <p:ext uri="{BB962C8B-B14F-4D97-AF65-F5344CB8AC3E}">
        <p14:creationId xmlns:p14="http://schemas.microsoft.com/office/powerpoint/2010/main" val="1480461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swot analysis has been undertaken to pinpoint areas that require strategic 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(Gurel &amp; Tat, 2017) suggest that</a:t>
            </a:r>
            <a:r>
              <a:rPr lang="en-GB" dirty="0"/>
              <a:t> “Strategic planning is a way to help an organization be more productive by helping guide the allocation of resources in order to achieve goals”. The main marketing issue identified is the perception of  the organisation by members of the public. Misunderstanding the role of the organisation  and confusion with organisations such as </a:t>
            </a:r>
            <a:r>
              <a:rPr lang="en-GB" dirty="0" err="1"/>
              <a:t>Cadw</a:t>
            </a:r>
            <a:r>
              <a:rPr lang="en-GB" dirty="0"/>
              <a:t>.  A formalness and a resistance to change are parts of the organisational culture that have been experienced.</a:t>
            </a:r>
          </a:p>
        </p:txBody>
      </p:sp>
      <p:sp>
        <p:nvSpPr>
          <p:cNvPr id="4" name="Slide Number Placeholder 3"/>
          <p:cNvSpPr>
            <a:spLocks noGrp="1"/>
          </p:cNvSpPr>
          <p:nvPr>
            <p:ph type="sldNum" sz="quarter" idx="5"/>
          </p:nvPr>
        </p:nvSpPr>
        <p:spPr/>
        <p:txBody>
          <a:bodyPr/>
          <a:lstStyle/>
          <a:p>
            <a:fld id="{514B5A59-CC5D-4B1E-BFE3-7CE9CAB02896}" type="slidenum">
              <a:rPr lang="en-GB" smtClean="0"/>
              <a:t>5</a:t>
            </a:fld>
            <a:endParaRPr lang="en-GB"/>
          </a:p>
        </p:txBody>
      </p:sp>
    </p:spTree>
    <p:extLst>
      <p:ext uri="{BB962C8B-B14F-4D97-AF65-F5344CB8AC3E}">
        <p14:creationId xmlns:p14="http://schemas.microsoft.com/office/powerpoint/2010/main" val="2659845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Coflein</a:t>
            </a:r>
            <a:r>
              <a:rPr lang="en-GB" dirty="0"/>
              <a:t> is the digital archive for the Royal Commission, The new version will be more interactive and user friendly, it is now more accessible by a mobile device. There will be an area to download free images and including images for purchase . New features such as ‘locate yourself,’ display sites of historical significance in your area. Video tutorials will assist individuals to navigate the site and use it wealth of </a:t>
            </a:r>
            <a:r>
              <a:rPr lang="en-GB" dirty="0" err="1"/>
              <a:t>resources.There</a:t>
            </a:r>
            <a:r>
              <a:rPr lang="en-GB" dirty="0"/>
              <a:t> will be an opportunity in the future for members of the public to add comments to the website. Participants using the site will be invited to join the friends network, through an acknowledgement email, this will hopefully increase engagement</a:t>
            </a:r>
          </a:p>
        </p:txBody>
      </p:sp>
      <p:sp>
        <p:nvSpPr>
          <p:cNvPr id="4" name="Slide Number Placeholder 3"/>
          <p:cNvSpPr>
            <a:spLocks noGrp="1"/>
          </p:cNvSpPr>
          <p:nvPr>
            <p:ph type="sldNum" sz="quarter" idx="5"/>
          </p:nvPr>
        </p:nvSpPr>
        <p:spPr/>
        <p:txBody>
          <a:bodyPr/>
          <a:lstStyle/>
          <a:p>
            <a:fld id="{514B5A59-CC5D-4B1E-BFE3-7CE9CAB02896}" type="slidenum">
              <a:rPr lang="en-GB" smtClean="0"/>
              <a:t>6</a:t>
            </a:fld>
            <a:endParaRPr lang="en-GB"/>
          </a:p>
        </p:txBody>
      </p:sp>
    </p:spTree>
    <p:extLst>
      <p:ext uri="{BB962C8B-B14F-4D97-AF65-F5344CB8AC3E}">
        <p14:creationId xmlns:p14="http://schemas.microsoft.com/office/powerpoint/2010/main" val="4109018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Simon Tanner developed The Balance Value Impact Model to assess the impact of digital resources. This model is particularly focused at measuring digital impact for, memory organisation such as, Museums, Archives and Libraries. The framework assists in structuring an activity whilst measuring and adding purpose. Promoting  a disciplined approach to impact often considered a vague concept. </a:t>
            </a:r>
            <a:r>
              <a:rPr lang="en-GB" sz="1800" dirty="0">
                <a:effectLst/>
                <a:latin typeface="Calibri" panose="020F0502020204030204" pitchFamily="34" charset="0"/>
                <a:ea typeface="Calibri" panose="020F0502020204030204" pitchFamily="34" charset="0"/>
                <a:cs typeface="Times New Roman" panose="02020603050405020304" pitchFamily="18" charset="0"/>
              </a:rPr>
              <a:t>(Tanner, 2012) defines impact as </a:t>
            </a:r>
            <a:r>
              <a:rPr lang="en-GB" dirty="0"/>
              <a:t>“ Measurable outcomes arising from the existence of a digital resource that demonstrate a change in the life or life opportunities of the community for which the resource is intended”  </a:t>
            </a:r>
          </a:p>
        </p:txBody>
      </p:sp>
      <p:sp>
        <p:nvSpPr>
          <p:cNvPr id="4" name="Slide Number Placeholder 3"/>
          <p:cNvSpPr>
            <a:spLocks noGrp="1"/>
          </p:cNvSpPr>
          <p:nvPr>
            <p:ph type="sldNum" sz="quarter" idx="5"/>
          </p:nvPr>
        </p:nvSpPr>
        <p:spPr/>
        <p:txBody>
          <a:bodyPr/>
          <a:lstStyle/>
          <a:p>
            <a:fld id="{514B5A59-CC5D-4B1E-BFE3-7CE9CAB02896}" type="slidenum">
              <a:rPr lang="en-GB" smtClean="0"/>
              <a:t>7</a:t>
            </a:fld>
            <a:endParaRPr lang="en-GB"/>
          </a:p>
        </p:txBody>
      </p:sp>
    </p:spTree>
    <p:extLst>
      <p:ext uri="{BB962C8B-B14F-4D97-AF65-F5344CB8AC3E}">
        <p14:creationId xmlns:p14="http://schemas.microsoft.com/office/powerpoint/2010/main" val="41384477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new </a:t>
            </a:r>
            <a:r>
              <a:rPr lang="en-GB" dirty="0" err="1"/>
              <a:t>Coflein</a:t>
            </a:r>
            <a:r>
              <a:rPr lang="en-GB" dirty="0"/>
              <a:t> will be marketed through the royal commission’s Facebook and Twitter accounts. Google also brings traffic to the organisation.  A paid presentation will be used to market one service, whilst another service will be advertised in a standardised way. Paid presentations have been effective in previous campaigns. This will act as a comparison for analysis and engagement. Social media and google will be compared to see which is more effective. </a:t>
            </a:r>
            <a:r>
              <a:rPr lang="en-GB" sz="1800" dirty="0">
                <a:effectLst/>
                <a:latin typeface="Calibri" panose="020F0502020204030204" pitchFamily="34" charset="0"/>
                <a:ea typeface="Calibri" panose="020F0502020204030204" pitchFamily="34" charset="0"/>
                <a:cs typeface="Times New Roman" panose="02020603050405020304" pitchFamily="18" charset="0"/>
              </a:rPr>
              <a:t>(Misirlis, 2018) proposes that</a:t>
            </a:r>
            <a:r>
              <a:rPr lang="en-GB" dirty="0"/>
              <a:t> “Web 2.0 tools and the appearance of social media seem to have redefined the marketing strategy, research and practice, broadening marketing’s potential”.</a:t>
            </a:r>
          </a:p>
        </p:txBody>
      </p:sp>
      <p:sp>
        <p:nvSpPr>
          <p:cNvPr id="4" name="Slide Number Placeholder 3"/>
          <p:cNvSpPr>
            <a:spLocks noGrp="1"/>
          </p:cNvSpPr>
          <p:nvPr>
            <p:ph type="sldNum" sz="quarter" idx="5"/>
          </p:nvPr>
        </p:nvSpPr>
        <p:spPr/>
        <p:txBody>
          <a:bodyPr/>
          <a:lstStyle/>
          <a:p>
            <a:fld id="{514B5A59-CC5D-4B1E-BFE3-7CE9CAB02896}" type="slidenum">
              <a:rPr lang="en-GB" smtClean="0"/>
              <a:t>8</a:t>
            </a:fld>
            <a:endParaRPr lang="en-GB"/>
          </a:p>
        </p:txBody>
      </p:sp>
    </p:spTree>
    <p:extLst>
      <p:ext uri="{BB962C8B-B14F-4D97-AF65-F5344CB8AC3E}">
        <p14:creationId xmlns:p14="http://schemas.microsoft.com/office/powerpoint/2010/main" val="20912404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Hootsuite will be used to analyse the social media accounts, whilst Google Analytics will be utilised to analyse traffic to the website. Quantitative data will determine several demographics that have been selected. Gender, Age and location. Other measurable areas are the time engaged, reactions to posts, comments, shares and  positive or negative reactions.</a:t>
            </a:r>
            <a:r>
              <a:rPr lang="en-GB" sz="1800" dirty="0">
                <a:effectLst/>
                <a:latin typeface="Calibri" panose="020F0502020204030204" pitchFamily="34" charset="0"/>
                <a:ea typeface="Calibri" panose="020F0502020204030204" pitchFamily="34" charset="0"/>
                <a:cs typeface="Times New Roman" panose="02020603050405020304" pitchFamily="18" charset="0"/>
              </a:rPr>
              <a:t> (Fan &amp; Gordon, 2014) state that </a:t>
            </a:r>
            <a:r>
              <a:rPr lang="en-GB" dirty="0"/>
              <a:t> “Social media analytics is concerned with developing and evaluating informatics tools and frameworks to collect, monitor, analyse, summarize, and visualize social media data”.</a:t>
            </a:r>
          </a:p>
          <a:p>
            <a:r>
              <a:rPr lang="en-GB" dirty="0"/>
              <a:t>Qualitative data will be utilised in a structured survey invitation to give feedback on the services and functionality of the new </a:t>
            </a:r>
            <a:r>
              <a:rPr lang="en-GB" dirty="0" err="1"/>
              <a:t>coflein</a:t>
            </a:r>
            <a:r>
              <a:rPr lang="en-GB" dirty="0"/>
              <a:t>.</a:t>
            </a:r>
          </a:p>
        </p:txBody>
      </p:sp>
      <p:sp>
        <p:nvSpPr>
          <p:cNvPr id="4" name="Slide Number Placeholder 3"/>
          <p:cNvSpPr>
            <a:spLocks noGrp="1"/>
          </p:cNvSpPr>
          <p:nvPr>
            <p:ph type="sldNum" sz="quarter" idx="5"/>
          </p:nvPr>
        </p:nvSpPr>
        <p:spPr/>
        <p:txBody>
          <a:bodyPr/>
          <a:lstStyle/>
          <a:p>
            <a:fld id="{514B5A59-CC5D-4B1E-BFE3-7CE9CAB02896}" type="slidenum">
              <a:rPr lang="en-GB" smtClean="0"/>
              <a:t>9</a:t>
            </a:fld>
            <a:endParaRPr lang="en-GB"/>
          </a:p>
        </p:txBody>
      </p:sp>
    </p:spTree>
    <p:extLst>
      <p:ext uri="{BB962C8B-B14F-4D97-AF65-F5344CB8AC3E}">
        <p14:creationId xmlns:p14="http://schemas.microsoft.com/office/powerpoint/2010/main" val="3260479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objective of this marketing plan is to gain exposure of the organisation, delivering a clear message of the services it has to offer. This will be focused on the digital archive with an opportunity for the Commission to utilise the BVI model in further areas. Working alongside a member of the engagement team as press release will be created and implemented. This will be another way of creating engagement and knowledge of the organisation.</a:t>
            </a:r>
          </a:p>
        </p:txBody>
      </p:sp>
      <p:sp>
        <p:nvSpPr>
          <p:cNvPr id="4" name="Slide Number Placeholder 3"/>
          <p:cNvSpPr>
            <a:spLocks noGrp="1"/>
          </p:cNvSpPr>
          <p:nvPr>
            <p:ph type="sldNum" sz="quarter" idx="5"/>
          </p:nvPr>
        </p:nvSpPr>
        <p:spPr/>
        <p:txBody>
          <a:bodyPr/>
          <a:lstStyle/>
          <a:p>
            <a:fld id="{514B5A59-CC5D-4B1E-BFE3-7CE9CAB02896}" type="slidenum">
              <a:rPr lang="en-GB" smtClean="0"/>
              <a:t>10</a:t>
            </a:fld>
            <a:endParaRPr lang="en-GB"/>
          </a:p>
        </p:txBody>
      </p:sp>
    </p:spTree>
    <p:extLst>
      <p:ext uri="{BB962C8B-B14F-4D97-AF65-F5344CB8AC3E}">
        <p14:creationId xmlns:p14="http://schemas.microsoft.com/office/powerpoint/2010/main" val="3616042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0E6B3-6897-4397-AC3E-60B0061980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93E1F49-F3A7-4601-8228-59F50890AA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96F2A9-771B-4828-A343-B92EFC93EDCF}"/>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39495AE0-9D09-4400-A7A3-B200CDFF5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AEF7B3-1303-40B0-92AE-CC4DFB8D4E44}"/>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722245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D14F0-3C91-4D0B-884E-C7F1B3A3E4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182E31-F408-45E7-A5A0-E6B0062A87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ED00AC-7B04-46B1-8F34-66A2B7769D7F}"/>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F64FF88D-0E14-4B25-BC05-18395B2A3E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3348A-FD60-41E7-9EEA-76E9542238FC}"/>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4260504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FFE9-3A9A-4831-AD52-798C8CD054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C5620D-241D-405C-912A-5A34FCA6AD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AA03BA-F237-44FF-AA18-9A55D6D7C73D}"/>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3BB048E9-FB0C-418E-A905-DA5E351D46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2C3933-B462-46D9-A063-C3505EF9AF58}"/>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270055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BB12C-CF9D-4BE8-82B4-2B190B7B01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A909CD-31AD-4F31-8C26-6A3009263A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97AC94E-1B5F-4445-82A9-42FE602EE16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F83059-D4CC-4513-A57D-3A6FF6BD9CDE}"/>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6" name="Footer Placeholder 5">
            <a:extLst>
              <a:ext uri="{FF2B5EF4-FFF2-40B4-BE49-F238E27FC236}">
                <a16:creationId xmlns:a16="http://schemas.microsoft.com/office/drawing/2014/main" id="{23284470-B790-424D-B946-81E38B0F46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C8005A-606D-49AD-8E36-290D2AE6BB4B}"/>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2132493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15CC1-FFE0-42B7-A5AC-B0331D87D4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28B2D-4409-4993-81EF-FF1DD855E3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379AE4-D51F-4EF5-A102-A2BE216412C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826B8D-819A-4C63-AB51-C65F9B658C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B3DF8A4-2683-4B79-AECF-C814522035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601C3D2-7D37-493A-AF6C-911ACEAB562F}"/>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8" name="Footer Placeholder 7">
            <a:extLst>
              <a:ext uri="{FF2B5EF4-FFF2-40B4-BE49-F238E27FC236}">
                <a16:creationId xmlns:a16="http://schemas.microsoft.com/office/drawing/2014/main" id="{D1594018-9E55-4982-8F4E-71668BD2A6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0F8457D-6881-4744-ACE8-D92F38B180EE}"/>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2083630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BB623-0C1F-4187-B3D2-DCB33A815BF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8DD7E4-41A5-43D6-B451-A3488F6A5B0F}"/>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4" name="Footer Placeholder 3">
            <a:extLst>
              <a:ext uri="{FF2B5EF4-FFF2-40B4-BE49-F238E27FC236}">
                <a16:creationId xmlns:a16="http://schemas.microsoft.com/office/drawing/2014/main" id="{7C678A54-A005-4EA1-B46F-254451AAE3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DEFD7A-15BD-4C4F-B657-C1D40322814A}"/>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4189598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4F0300-0BBC-462A-8FB4-D12B691ED83E}"/>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3" name="Footer Placeholder 2">
            <a:extLst>
              <a:ext uri="{FF2B5EF4-FFF2-40B4-BE49-F238E27FC236}">
                <a16:creationId xmlns:a16="http://schemas.microsoft.com/office/drawing/2014/main" id="{DBD748B1-8E65-463C-B260-58BACA1D5B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A6689-0314-48B1-B3A5-670131E89113}"/>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15797147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3813D-9A7F-4D8E-A68B-A42521954B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9C02C4-1FC4-42FF-9B22-E98AB2C26D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74A22CC-D41E-4811-8DE5-35425E4411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A18C3E-BB1D-4A71-9837-C49589F8A7F5}"/>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6" name="Footer Placeholder 5">
            <a:extLst>
              <a:ext uri="{FF2B5EF4-FFF2-40B4-BE49-F238E27FC236}">
                <a16:creationId xmlns:a16="http://schemas.microsoft.com/office/drawing/2014/main" id="{07248F8F-1F0C-48B7-A82F-9163D4244F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744B81-DAE2-44DB-8E85-6CC40DC55127}"/>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2952721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7C658-13A1-4CAC-B042-A2119E88B6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EC06448-F9B1-4A75-9F87-FF2DD23711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6E0D8E-C0C2-4B7B-869F-69274EDFC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E16813-7AF1-41BD-B377-3B29AF346E7B}"/>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6" name="Footer Placeholder 5">
            <a:extLst>
              <a:ext uri="{FF2B5EF4-FFF2-40B4-BE49-F238E27FC236}">
                <a16:creationId xmlns:a16="http://schemas.microsoft.com/office/drawing/2014/main" id="{7E6D7674-06E2-4DDC-BAB0-53B6C65C40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4615C9-7462-4274-AF33-9A1F360230F5}"/>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11246039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1F2F-C1AB-4853-BDF9-6CEF76773D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09DF1B-DF6A-4F4E-A17D-E66EDB97E95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C12763-2F11-47FC-9787-678A3EF7609C}"/>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7223B9D6-BFE1-4F09-B0E6-DB80B8210E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065024-0D53-453D-8F56-F100CD8C2510}"/>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385086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577B79-D8AC-4732-9BC8-8897E47D750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012D4BF-E3F6-444C-9DC0-02B1867273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1D3890-688E-4091-A029-CDB527647695}"/>
              </a:ext>
            </a:extLst>
          </p:cNvPr>
          <p:cNvSpPr>
            <a:spLocks noGrp="1"/>
          </p:cNvSpPr>
          <p:nvPr>
            <p:ph type="dt" sz="half" idx="10"/>
          </p:nvPr>
        </p:nvSpPr>
        <p:spPr/>
        <p:txBody>
          <a:body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0A6038ED-8BEB-42C5-A24E-2A008DBD32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F146A7-2177-4896-B9DA-6F989932B57F}"/>
              </a:ext>
            </a:extLst>
          </p:cNvPr>
          <p:cNvSpPr>
            <a:spLocks noGrp="1"/>
          </p:cNvSpPr>
          <p:nvPr>
            <p:ph type="sldNum" sz="quarter" idx="12"/>
          </p:nvPr>
        </p:nvSpPr>
        <p:spPr/>
        <p:txBody>
          <a:bodyPr/>
          <a:lstStyle/>
          <a:p>
            <a:fld id="{62286059-10C0-4932-9099-6EF0CDAFA84F}" type="slidenum">
              <a:rPr lang="en-GB" smtClean="0"/>
              <a:t>‹#›</a:t>
            </a:fld>
            <a:endParaRPr lang="en-GB"/>
          </a:p>
        </p:txBody>
      </p:sp>
    </p:spTree>
    <p:extLst>
      <p:ext uri="{BB962C8B-B14F-4D97-AF65-F5344CB8AC3E}">
        <p14:creationId xmlns:p14="http://schemas.microsoft.com/office/powerpoint/2010/main" val="1023016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F6FEC1B-F230-42D9-8ECB-5A05F89AF35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C90071-48EB-4595-AC66-7EEF705525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17886B-F0C8-4C42-B053-86198046ED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688485-3016-4226-A4AC-BEE2E030FB47}" type="datetimeFigureOut">
              <a:rPr lang="en-GB" smtClean="0"/>
              <a:t>19/04/2021</a:t>
            </a:fld>
            <a:endParaRPr lang="en-GB"/>
          </a:p>
        </p:txBody>
      </p:sp>
      <p:sp>
        <p:nvSpPr>
          <p:cNvPr id="5" name="Footer Placeholder 4">
            <a:extLst>
              <a:ext uri="{FF2B5EF4-FFF2-40B4-BE49-F238E27FC236}">
                <a16:creationId xmlns:a16="http://schemas.microsoft.com/office/drawing/2014/main" id="{6B85A153-9BC9-4E53-AB44-F570C3A0AF8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8CFA92-1890-4D23-978B-2DD1516471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2286059-10C0-4932-9099-6EF0CDAFA84F}" type="slidenum">
              <a:rPr lang="en-GB" smtClean="0"/>
              <a:t>‹#›</a:t>
            </a:fld>
            <a:endParaRPr lang="en-GB"/>
          </a:p>
        </p:txBody>
      </p:sp>
    </p:spTree>
    <p:extLst>
      <p:ext uri="{BB962C8B-B14F-4D97-AF65-F5344CB8AC3E}">
        <p14:creationId xmlns:p14="http://schemas.microsoft.com/office/powerpoint/2010/main" val="3438096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audio" Target="../media/media4.m4a"/><Relationship Id="rId16" Type="http://schemas.openxmlformats.org/officeDocument/2006/relationships/image" Target="../media/image3.png"/><Relationship Id="rId1" Type="http://schemas.microsoft.com/office/2007/relationships/media" Target="../media/media4.m4a"/><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2.png"/><Relationship Id="rId10" Type="http://schemas.openxmlformats.org/officeDocument/2006/relationships/diagramData" Target="../diagrams/data2.xml"/><Relationship Id="rId4" Type="http://schemas.openxmlformats.org/officeDocument/2006/relationships/notesSlide" Target="../notesSlides/notesSlide3.xml"/><Relationship Id="rId9" Type="http://schemas.microsoft.com/office/2007/relationships/diagramDrawing" Target="../diagrams/drawing1.xml"/><Relationship Id="rId14"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8.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1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4.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DE6A193-4755-479A-BC6F-A7EBCA73B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A55B759-31A7-423C-9BC2-A8BC09FE9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F78796AF-79A0-47AC-BEFD-BFFC00F96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ECA0225-6613-4AFE-BE78-7D1C7CEA318A}"/>
              </a:ext>
            </a:extLst>
          </p:cNvPr>
          <p:cNvSpPr>
            <a:spLocks noGrp="1"/>
          </p:cNvSpPr>
          <p:nvPr>
            <p:ph type="subTitle" idx="1"/>
          </p:nvPr>
        </p:nvSpPr>
        <p:spPr>
          <a:xfrm>
            <a:off x="804672" y="2724912"/>
            <a:ext cx="3209544" cy="1155525"/>
          </a:xfrm>
        </p:spPr>
        <p:txBody>
          <a:bodyPr anchor="t">
            <a:noAutofit/>
          </a:bodyPr>
          <a:lstStyle/>
          <a:p>
            <a:pPr algn="l"/>
            <a:r>
              <a:rPr lang="en-GB" sz="2800" dirty="0"/>
              <a:t>Independent Project</a:t>
            </a:r>
          </a:p>
          <a:p>
            <a:pPr algn="l"/>
            <a:r>
              <a:rPr lang="en-GB" sz="2800" dirty="0"/>
              <a:t>Natalie Emma  Male </a:t>
            </a:r>
          </a:p>
          <a:p>
            <a:pPr algn="l"/>
            <a:r>
              <a:rPr lang="en-GB" sz="2800" dirty="0"/>
              <a:t>1702161</a:t>
            </a:r>
          </a:p>
        </p:txBody>
      </p:sp>
      <p:pic>
        <p:nvPicPr>
          <p:cNvPr id="4" name="Picture 3" descr="A picture containing outdoor, building, old, stone&#10;&#10;Description automatically generated">
            <a:extLst>
              <a:ext uri="{FF2B5EF4-FFF2-40B4-BE49-F238E27FC236}">
                <a16:creationId xmlns:a16="http://schemas.microsoft.com/office/drawing/2014/main" id="{EB97B882-9641-4F41-907B-62810126F57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7265" y="365510"/>
            <a:ext cx="4488629" cy="3063489"/>
          </a:xfrm>
          <a:prstGeom prst="rect">
            <a:avLst/>
          </a:prstGeom>
        </p:spPr>
      </p:pic>
      <p:pic>
        <p:nvPicPr>
          <p:cNvPr id="5" name="Picture 4" descr="Text&#10;&#10;Description automatically generated">
            <a:extLst>
              <a:ext uri="{FF2B5EF4-FFF2-40B4-BE49-F238E27FC236}">
                <a16:creationId xmlns:a16="http://schemas.microsoft.com/office/drawing/2014/main" id="{94384E0B-AD9E-4D09-A530-2F07B20140E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53781" y="3881173"/>
            <a:ext cx="5702113" cy="1696378"/>
          </a:xfrm>
          <a:prstGeom prst="rect">
            <a:avLst/>
          </a:prstGeom>
        </p:spPr>
      </p:pic>
      <p:pic>
        <p:nvPicPr>
          <p:cNvPr id="7" name="Audio 6">
            <a:hlinkClick r:id="" action="ppaction://media"/>
            <a:extLst>
              <a:ext uri="{FF2B5EF4-FFF2-40B4-BE49-F238E27FC236}">
                <a16:creationId xmlns:a16="http://schemas.microsoft.com/office/drawing/2014/main" id="{C3B52A91-58A4-4C66-B527-18F68D9CA9F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0126796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2498"/>
    </mc:Choice>
    <mc:Fallback xmlns="">
      <p:transition spd="slow" advTm="124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35EFAD2-771B-4548-8287-9B1EBAC9545C}"/>
              </a:ext>
            </a:extLst>
          </p:cNvPr>
          <p:cNvPicPr>
            <a:picLocks noChangeAspect="1"/>
          </p:cNvPicPr>
          <p:nvPr/>
        </p:nvPicPr>
        <p:blipFill rotWithShape="1">
          <a:blip r:embed="rId5"/>
          <a:srcRect t="13629" r="1316" b="27408"/>
          <a:stretch/>
        </p:blipFill>
        <p:spPr>
          <a:xfrm>
            <a:off x="0" y="0"/>
            <a:ext cx="12192000" cy="4043680"/>
          </a:xfrm>
          <a:prstGeom prst="rect">
            <a:avLst/>
          </a:prstGeom>
        </p:spPr>
      </p:pic>
      <p:sp>
        <p:nvSpPr>
          <p:cNvPr id="2" name="TextBox 1">
            <a:extLst>
              <a:ext uri="{FF2B5EF4-FFF2-40B4-BE49-F238E27FC236}">
                <a16:creationId xmlns:a16="http://schemas.microsoft.com/office/drawing/2014/main" id="{D6692221-3AAF-4493-8139-738EC230A11F}"/>
              </a:ext>
            </a:extLst>
          </p:cNvPr>
          <p:cNvSpPr txBox="1"/>
          <p:nvPr/>
        </p:nvSpPr>
        <p:spPr>
          <a:xfrm>
            <a:off x="395926" y="4383464"/>
            <a:ext cx="11500701" cy="2062103"/>
          </a:xfrm>
          <a:prstGeom prst="rect">
            <a:avLst/>
          </a:prstGeom>
          <a:noFill/>
        </p:spPr>
        <p:txBody>
          <a:bodyPr wrap="square" rtlCol="0">
            <a:spAutoFit/>
          </a:bodyPr>
          <a:lstStyle/>
          <a:p>
            <a:endParaRPr lang="en-GB" b="1" i="0" dirty="0">
              <a:solidFill>
                <a:srgbClr val="4D4D4F"/>
              </a:solidFill>
              <a:effectLst/>
            </a:endParaRPr>
          </a:p>
          <a:p>
            <a:endParaRPr lang="en-GB" b="1" i="0" dirty="0">
              <a:solidFill>
                <a:srgbClr val="4D4D4F"/>
              </a:solidFill>
              <a:effectLst/>
            </a:endParaRPr>
          </a:p>
          <a:p>
            <a:r>
              <a:rPr lang="en-GB" b="1" i="0" dirty="0">
                <a:solidFill>
                  <a:srgbClr val="4D4D4F"/>
                </a:solidFill>
                <a:effectLst/>
              </a:rPr>
              <a:t>“The Royal Commission on the Ancient and Historical Monuments of Wales has a leading national role in developing and promoting understanding of the archaeological, built and maritime heritage of Wales, as the originator, curator and supplier of authoritative information for individual, corporate and governmental decision makers, researchers, and the general public. </a:t>
            </a:r>
            <a:r>
              <a:rPr lang="en-GB" dirty="0">
                <a:effectLst/>
                <a:ea typeface="Calibri" panose="020F0502020204030204" pitchFamily="34" charset="0"/>
                <a:cs typeface="Times New Roman" panose="02020603050405020304" pitchFamily="18" charset="0"/>
              </a:rPr>
              <a:t>(RCAHMW, 2021)</a:t>
            </a:r>
          </a:p>
          <a:p>
            <a:endParaRPr lang="en-GB" sz="2000" dirty="0"/>
          </a:p>
        </p:txBody>
      </p:sp>
      <p:pic>
        <p:nvPicPr>
          <p:cNvPr id="7" name="Audio 6">
            <a:hlinkClick r:id="" action="ppaction://media"/>
            <a:extLst>
              <a:ext uri="{FF2B5EF4-FFF2-40B4-BE49-F238E27FC236}">
                <a16:creationId xmlns:a16="http://schemas.microsoft.com/office/drawing/2014/main" id="{4B7313E3-1EC9-4D35-960C-5EA33783E3E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76132166"/>
      </p:ext>
    </p:extLst>
  </p:cSld>
  <p:clrMapOvr>
    <a:masterClrMapping/>
  </p:clrMapOvr>
  <mc:AlternateContent xmlns:mc="http://schemas.openxmlformats.org/markup-compatibility/2006" xmlns:p14="http://schemas.microsoft.com/office/powerpoint/2010/main">
    <mc:Choice Requires="p14">
      <p:transition spd="slow" p14:dur="2000" advTm="49728"/>
    </mc:Choice>
    <mc:Fallback xmlns="">
      <p:transition spd="slow" advTm="49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reeform: Shape 70">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a:extLst>
              <a:ext uri="{FF2B5EF4-FFF2-40B4-BE49-F238E27FC236}">
                <a16:creationId xmlns:a16="http://schemas.microsoft.com/office/drawing/2014/main" id="{A47D1681-F72E-4507-802D-DDACC0C477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71" r="9870" b="-1"/>
          <a:stretch/>
        </p:blipFill>
        <p:spPr bwMode="auto">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5D1ACD1F-FBA8-44D5-9EA9-8D71C78A0A3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667989201"/>
      </p:ext>
    </p:extLst>
  </p:cSld>
  <p:clrMapOvr>
    <a:masterClrMapping/>
  </p:clrMapOvr>
  <mc:AlternateContent xmlns:mc="http://schemas.openxmlformats.org/markup-compatibility/2006" xmlns:p14="http://schemas.microsoft.com/office/powerpoint/2010/main">
    <mc:Choice Requires="p14">
      <p:transition spd="slow" p14:dur="2000" advTm="33540"/>
    </mc:Choice>
    <mc:Fallback xmlns="">
      <p:transition spd="slow" advTm="33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1D03AC2-102D-4D26-B9BC-B666F4C5E007}"/>
              </a:ext>
            </a:extLst>
          </p:cNvPr>
          <p:cNvSpPr txBox="1"/>
          <p:nvPr/>
        </p:nvSpPr>
        <p:spPr>
          <a:xfrm>
            <a:off x="2637693" y="687521"/>
            <a:ext cx="7833946" cy="584775"/>
          </a:xfrm>
          <a:prstGeom prst="rect">
            <a:avLst/>
          </a:prstGeom>
          <a:noFill/>
        </p:spPr>
        <p:txBody>
          <a:bodyPr wrap="square" rtlCol="0">
            <a:spAutoFit/>
          </a:bodyPr>
          <a:lstStyle/>
          <a:p>
            <a:pPr algn="ctr"/>
            <a:r>
              <a:rPr lang="en-GB" sz="3200" cap="all" dirty="0">
                <a:solidFill>
                  <a:schemeClr val="bg1">
                    <a:lumMod val="65000"/>
                    <a:lumOff val="35000"/>
                  </a:schemeClr>
                </a:solidFill>
              </a:rPr>
              <a:t> </a:t>
            </a:r>
            <a:r>
              <a:rPr lang="en-GB" sz="3200" cap="all" dirty="0"/>
              <a:t>Potential Action </a:t>
            </a:r>
            <a:r>
              <a:rPr lang="en-GB" sz="3200" cap="all"/>
              <a:t>Plan  2020</a:t>
            </a:r>
            <a:r>
              <a:rPr lang="en-GB" sz="3200" cap="all">
                <a:solidFill>
                  <a:schemeClr val="bg1"/>
                </a:solidFill>
              </a:rPr>
              <a:t>Action </a:t>
            </a:r>
            <a:r>
              <a:rPr lang="en-GB" sz="3200" cap="all" dirty="0">
                <a:solidFill>
                  <a:schemeClr val="bg1"/>
                </a:solidFill>
              </a:rPr>
              <a:t>Plan </a:t>
            </a:r>
          </a:p>
        </p:txBody>
      </p:sp>
      <p:graphicFrame>
        <p:nvGraphicFramePr>
          <p:cNvPr id="7" name="Diagram 6">
            <a:extLst>
              <a:ext uri="{FF2B5EF4-FFF2-40B4-BE49-F238E27FC236}">
                <a16:creationId xmlns:a16="http://schemas.microsoft.com/office/drawing/2014/main" id="{3980791A-20BA-401F-A7E9-B1D28E853736}"/>
              </a:ext>
            </a:extLst>
          </p:cNvPr>
          <p:cNvGraphicFramePr/>
          <p:nvPr>
            <p:extLst>
              <p:ext uri="{D42A27DB-BD31-4B8C-83A1-F6EECF244321}">
                <p14:modId xmlns:p14="http://schemas.microsoft.com/office/powerpoint/2010/main" val="873248705"/>
              </p:ext>
            </p:extLst>
          </p:nvPr>
        </p:nvGraphicFramePr>
        <p:xfrm>
          <a:off x="1784839" y="4149969"/>
          <a:ext cx="9539654" cy="239150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8" name="Diagram 7">
            <a:extLst>
              <a:ext uri="{FF2B5EF4-FFF2-40B4-BE49-F238E27FC236}">
                <a16:creationId xmlns:a16="http://schemas.microsoft.com/office/drawing/2014/main" id="{024958E3-7F11-4EB5-9D2C-5FD201BF91C3}"/>
              </a:ext>
            </a:extLst>
          </p:cNvPr>
          <p:cNvGraphicFramePr/>
          <p:nvPr>
            <p:extLst>
              <p:ext uri="{D42A27DB-BD31-4B8C-83A1-F6EECF244321}">
                <p14:modId xmlns:p14="http://schemas.microsoft.com/office/powerpoint/2010/main" val="478867264"/>
              </p:ext>
            </p:extLst>
          </p:nvPr>
        </p:nvGraphicFramePr>
        <p:xfrm>
          <a:off x="1784839" y="1538654"/>
          <a:ext cx="9539654" cy="254097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9" name="Picture 5" descr="logo[1]">
            <a:extLst>
              <a:ext uri="{FF2B5EF4-FFF2-40B4-BE49-F238E27FC236}">
                <a16:creationId xmlns:a16="http://schemas.microsoft.com/office/drawing/2014/main" id="{6FA75A01-B1D3-4E07-B5FE-336D48EB3F3E}"/>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r="76651"/>
          <a:stretch>
            <a:fillRect/>
          </a:stretch>
        </p:blipFill>
        <p:spPr bwMode="auto">
          <a:xfrm>
            <a:off x="206840" y="-89326"/>
            <a:ext cx="1120800" cy="1553694"/>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pic>
        <p:nvPicPr>
          <p:cNvPr id="2" name="Audio 1">
            <a:hlinkClick r:id="" action="ppaction://media"/>
            <a:extLst>
              <a:ext uri="{FF2B5EF4-FFF2-40B4-BE49-F238E27FC236}">
                <a16:creationId xmlns:a16="http://schemas.microsoft.com/office/drawing/2014/main" id="{BE23F96A-3471-4E76-A9C4-FEA62C0E08AC}"/>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290208209"/>
      </p:ext>
    </p:extLst>
  </p:cSld>
  <p:clrMapOvr>
    <a:masterClrMapping/>
  </p:clrMapOvr>
  <mc:AlternateContent xmlns:mc="http://schemas.openxmlformats.org/markup-compatibility/2006" xmlns:p14="http://schemas.microsoft.com/office/powerpoint/2010/main">
    <mc:Choice Requires="p14">
      <p:transition spd="slow" p14:dur="2000" advTm="18984"/>
    </mc:Choice>
    <mc:Fallback xmlns="">
      <p:transition spd="slow" advTm="18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Freeform: Shape 7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Rectangle 8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Isosceles Triangle 8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Isosceles Triangle 8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BC5A9B92-9B29-4190-AD96-AE14C61A843A}"/>
              </a:ext>
            </a:extLst>
          </p:cNvPr>
          <p:cNvGraphicFramePr>
            <a:graphicFrameLocks noGrp="1"/>
          </p:cNvGraphicFramePr>
          <p:nvPr>
            <p:extLst>
              <p:ext uri="{D42A27DB-BD31-4B8C-83A1-F6EECF244321}">
                <p14:modId xmlns:p14="http://schemas.microsoft.com/office/powerpoint/2010/main" val="2706417040"/>
              </p:ext>
            </p:extLst>
          </p:nvPr>
        </p:nvGraphicFramePr>
        <p:xfrm>
          <a:off x="0" y="0"/>
          <a:ext cx="12192000" cy="7865293"/>
        </p:xfrm>
        <a:graphic>
          <a:graphicData uri="http://schemas.openxmlformats.org/drawingml/2006/table">
            <a:tbl>
              <a:tblPr firstRow="1" bandRow="1">
                <a:tableStyleId>{21E4AEA4-8DFA-4A89-87EB-49C32662AFE0}</a:tableStyleId>
              </a:tblPr>
              <a:tblGrid>
                <a:gridCol w="6269803">
                  <a:extLst>
                    <a:ext uri="{9D8B030D-6E8A-4147-A177-3AD203B41FA5}">
                      <a16:colId xmlns:a16="http://schemas.microsoft.com/office/drawing/2014/main" val="1914748495"/>
                    </a:ext>
                  </a:extLst>
                </a:gridCol>
                <a:gridCol w="5922197">
                  <a:extLst>
                    <a:ext uri="{9D8B030D-6E8A-4147-A177-3AD203B41FA5}">
                      <a16:colId xmlns:a16="http://schemas.microsoft.com/office/drawing/2014/main" val="3552714818"/>
                    </a:ext>
                  </a:extLst>
                </a:gridCol>
              </a:tblGrid>
              <a:tr h="2658559">
                <a:tc>
                  <a:txBody>
                    <a:bodyPr/>
                    <a:lstStyle/>
                    <a:p>
                      <a:pPr algn="ctr">
                        <a:lnSpc>
                          <a:spcPct val="150000"/>
                        </a:lnSpc>
                      </a:pPr>
                      <a:r>
                        <a:rPr lang="en-GB" sz="800" dirty="0"/>
                        <a:t>  </a:t>
                      </a:r>
                    </a:p>
                    <a:p>
                      <a:pPr algn="ctr">
                        <a:lnSpc>
                          <a:spcPct val="150000"/>
                        </a:lnSpc>
                      </a:pPr>
                      <a:r>
                        <a:rPr lang="en-GB" sz="1600" dirty="0"/>
                        <a:t>   </a:t>
                      </a:r>
                      <a:r>
                        <a:rPr lang="en-GB" sz="1600" u="sng" dirty="0">
                          <a:solidFill>
                            <a:schemeClr val="tx1"/>
                          </a:solidFill>
                        </a:rPr>
                        <a:t>STRENGTHS</a:t>
                      </a:r>
                      <a:endParaRPr lang="en-GB" sz="800" dirty="0">
                        <a:solidFill>
                          <a:schemeClr val="bg1">
                            <a:lumMod val="65000"/>
                          </a:schemeClr>
                        </a:solidFill>
                      </a:endParaRPr>
                    </a:p>
                    <a:p>
                      <a:pPr>
                        <a:lnSpc>
                          <a:spcPct val="150000"/>
                        </a:lnSpc>
                      </a:pPr>
                      <a:endParaRPr lang="en-GB" sz="800" dirty="0">
                        <a:solidFill>
                          <a:schemeClr val="bg1">
                            <a:lumMod val="65000"/>
                          </a:schemeClr>
                        </a:solidFill>
                      </a:endParaRPr>
                    </a:p>
                    <a:p>
                      <a:pPr>
                        <a:lnSpc>
                          <a:spcPct val="150000"/>
                        </a:lnSpc>
                      </a:pPr>
                      <a:r>
                        <a:rPr lang="en-GB" sz="1400" b="0" dirty="0">
                          <a:solidFill>
                            <a:schemeClr val="tx1"/>
                          </a:solidFill>
                        </a:rPr>
                        <a:t>: Knowledgeable, passionate staff</a:t>
                      </a:r>
                    </a:p>
                    <a:p>
                      <a:pPr>
                        <a:lnSpc>
                          <a:spcPct val="150000"/>
                        </a:lnSpc>
                      </a:pPr>
                      <a:r>
                        <a:rPr lang="en-GB" sz="1400" b="0" dirty="0">
                          <a:solidFill>
                            <a:schemeClr val="tx1"/>
                          </a:solidFill>
                        </a:rPr>
                        <a:t>: Wealth of resources, including the digital archive</a:t>
                      </a:r>
                    </a:p>
                    <a:p>
                      <a:pPr>
                        <a:lnSpc>
                          <a:spcPct val="150000"/>
                        </a:lnSpc>
                      </a:pPr>
                      <a:r>
                        <a:rPr lang="en-GB" sz="1400" b="0" dirty="0">
                          <a:solidFill>
                            <a:schemeClr val="tx1"/>
                          </a:solidFill>
                        </a:rPr>
                        <a:t>: Many successful projects, working in collaboration with other organisations </a:t>
                      </a:r>
                    </a:p>
                    <a:p>
                      <a:pPr>
                        <a:lnSpc>
                          <a:spcPct val="150000"/>
                        </a:lnSpc>
                      </a:pPr>
                      <a:r>
                        <a:rPr lang="en-GB" sz="1400" b="0" dirty="0">
                          <a:solidFill>
                            <a:schemeClr val="tx1"/>
                          </a:solidFill>
                        </a:rPr>
                        <a:t>: Wales wide remit</a:t>
                      </a:r>
                    </a:p>
                    <a:p>
                      <a:pPr>
                        <a:lnSpc>
                          <a:spcPct val="150000"/>
                        </a:lnSpc>
                      </a:pPr>
                      <a:r>
                        <a:rPr lang="en-GB" sz="1400" b="0" dirty="0">
                          <a:solidFill>
                            <a:schemeClr val="tx1"/>
                          </a:solidFill>
                        </a:rPr>
                        <a:t>: Working in an area that many people are interested in</a:t>
                      </a:r>
                    </a:p>
                  </a:txBody>
                  <a:tcPr marL="39209" marR="39209" marT="19605" marB="19605">
                    <a:solidFill>
                      <a:schemeClr val="accent3">
                        <a:lumMod val="20000"/>
                        <a:lumOff val="80000"/>
                      </a:schemeClr>
                    </a:solidFill>
                  </a:tcPr>
                </a:tc>
                <a:tc>
                  <a:txBody>
                    <a:bodyPr/>
                    <a:lstStyle/>
                    <a:p>
                      <a:pPr algn="ctr">
                        <a:lnSpc>
                          <a:spcPct val="150000"/>
                        </a:lnSpc>
                      </a:pPr>
                      <a:r>
                        <a:rPr lang="en-GB" sz="800" dirty="0"/>
                        <a:t>  </a:t>
                      </a:r>
                    </a:p>
                    <a:p>
                      <a:pPr algn="ctr">
                        <a:lnSpc>
                          <a:spcPct val="150000"/>
                        </a:lnSpc>
                      </a:pPr>
                      <a:r>
                        <a:rPr lang="en-GB" sz="1600" u="sng" dirty="0"/>
                        <a:t>   </a:t>
                      </a:r>
                      <a:r>
                        <a:rPr lang="en-GB" sz="1600" u="sng" dirty="0">
                          <a:solidFill>
                            <a:schemeClr val="tx1"/>
                          </a:solidFill>
                        </a:rPr>
                        <a:t>WEAKNESSES</a:t>
                      </a:r>
                    </a:p>
                    <a:p>
                      <a:pPr>
                        <a:lnSpc>
                          <a:spcPct val="150000"/>
                        </a:lnSpc>
                      </a:pPr>
                      <a:endParaRPr lang="en-GB" sz="800" dirty="0">
                        <a:solidFill>
                          <a:schemeClr val="tx1"/>
                        </a:solidFill>
                      </a:endParaRPr>
                    </a:p>
                    <a:p>
                      <a:pPr>
                        <a:lnSpc>
                          <a:spcPct val="150000"/>
                        </a:lnSpc>
                      </a:pPr>
                      <a:r>
                        <a:rPr lang="en-GB" sz="1400" b="0" dirty="0">
                          <a:solidFill>
                            <a:schemeClr val="tx1"/>
                          </a:solidFill>
                        </a:rPr>
                        <a:t>: Demographic is predominantly men over 50</a:t>
                      </a:r>
                    </a:p>
                    <a:p>
                      <a:pPr>
                        <a:lnSpc>
                          <a:spcPct val="150000"/>
                        </a:lnSpc>
                      </a:pPr>
                      <a:r>
                        <a:rPr lang="en-GB" sz="1400" b="0" dirty="0">
                          <a:solidFill>
                            <a:schemeClr val="tx1"/>
                          </a:solidFill>
                        </a:rPr>
                        <a:t>: Organisation can appear formal due to Royal </a:t>
                      </a:r>
                    </a:p>
                    <a:p>
                      <a:pPr>
                        <a:lnSpc>
                          <a:spcPct val="150000"/>
                        </a:lnSpc>
                      </a:pPr>
                      <a:r>
                        <a:rPr lang="en-GB" sz="1400" b="0" dirty="0">
                          <a:solidFill>
                            <a:schemeClr val="tx1"/>
                          </a:solidFill>
                        </a:rPr>
                        <a:t>  Warrant</a:t>
                      </a:r>
                    </a:p>
                    <a:p>
                      <a:pPr>
                        <a:lnSpc>
                          <a:spcPct val="150000"/>
                        </a:lnSpc>
                      </a:pPr>
                      <a:r>
                        <a:rPr lang="en-GB" sz="1400" b="0" dirty="0">
                          <a:solidFill>
                            <a:schemeClr val="tx1"/>
                          </a:solidFill>
                        </a:rPr>
                        <a:t>: Website is formal and not user friendly</a:t>
                      </a:r>
                    </a:p>
                    <a:p>
                      <a:pPr>
                        <a:lnSpc>
                          <a:spcPct val="150000"/>
                        </a:lnSpc>
                      </a:pPr>
                      <a:r>
                        <a:rPr lang="en-GB" sz="1400" b="0" dirty="0">
                          <a:solidFill>
                            <a:schemeClr val="tx1"/>
                          </a:solidFill>
                        </a:rPr>
                        <a:t>: Organisational culture, resistance to change</a:t>
                      </a:r>
                    </a:p>
                    <a:p>
                      <a:pPr>
                        <a:lnSpc>
                          <a:spcPct val="150000"/>
                        </a:lnSpc>
                      </a:pPr>
                      <a:r>
                        <a:rPr lang="en-GB" sz="1400" b="0" dirty="0">
                          <a:solidFill>
                            <a:schemeClr val="tx1"/>
                          </a:solidFill>
                        </a:rPr>
                        <a:t>: Limited resources for implementing and analysing change</a:t>
                      </a:r>
                    </a:p>
                    <a:p>
                      <a:pPr>
                        <a:lnSpc>
                          <a:spcPct val="150000"/>
                        </a:lnSpc>
                      </a:pPr>
                      <a:r>
                        <a:rPr lang="en-GB" sz="1400" b="0" dirty="0">
                          <a:solidFill>
                            <a:schemeClr val="tx1"/>
                          </a:solidFill>
                        </a:rPr>
                        <a:t>: Small organisation with little marketing budget</a:t>
                      </a:r>
                    </a:p>
                    <a:p>
                      <a:pPr>
                        <a:lnSpc>
                          <a:spcPct val="150000"/>
                        </a:lnSpc>
                      </a:pPr>
                      <a:endParaRPr lang="en-GB" sz="1400" b="0" dirty="0">
                        <a:solidFill>
                          <a:schemeClr val="tx1"/>
                        </a:solidFill>
                      </a:endParaRPr>
                    </a:p>
                  </a:txBody>
                  <a:tcPr marL="39209" marR="39209" marT="19605" marB="19605">
                    <a:solidFill>
                      <a:schemeClr val="accent3">
                        <a:lumMod val="20000"/>
                        <a:lumOff val="80000"/>
                      </a:schemeClr>
                    </a:solidFill>
                  </a:tcPr>
                </a:tc>
                <a:extLst>
                  <a:ext uri="{0D108BD9-81ED-4DB2-BD59-A6C34878D82A}">
                    <a16:rowId xmlns:a16="http://schemas.microsoft.com/office/drawing/2014/main" val="3972469322"/>
                  </a:ext>
                </a:extLst>
              </a:tr>
              <a:tr h="4567326">
                <a:tc>
                  <a:txBody>
                    <a:bodyPr/>
                    <a:lstStyle/>
                    <a:p>
                      <a:pPr algn="ctr"/>
                      <a:endParaRPr lang="en-GB" sz="1200" b="1" dirty="0"/>
                    </a:p>
                    <a:p>
                      <a:pPr algn="ctr"/>
                      <a:r>
                        <a:rPr lang="en-GB" sz="1600" b="1" u="sng" dirty="0"/>
                        <a:t>OPPORTUNITIES</a:t>
                      </a:r>
                    </a:p>
                    <a:p>
                      <a:pPr>
                        <a:lnSpc>
                          <a:spcPct val="150000"/>
                        </a:lnSpc>
                      </a:pPr>
                      <a:endParaRPr lang="en-GB" sz="1100" dirty="0"/>
                    </a:p>
                    <a:p>
                      <a:pPr>
                        <a:lnSpc>
                          <a:spcPct val="150000"/>
                        </a:lnSpc>
                      </a:pPr>
                      <a:r>
                        <a:rPr lang="en-GB" sz="1400" dirty="0"/>
                        <a:t>: Reaching a larger audience with online engagement</a:t>
                      </a:r>
                    </a:p>
                    <a:p>
                      <a:pPr>
                        <a:lnSpc>
                          <a:spcPct val="150000"/>
                        </a:lnSpc>
                      </a:pPr>
                      <a:r>
                        <a:rPr lang="en-GB" sz="1400" dirty="0"/>
                        <a:t>: </a:t>
                      </a:r>
                      <a:r>
                        <a:rPr lang="en-GB" sz="1400" dirty="0" err="1"/>
                        <a:t>Coflein</a:t>
                      </a:r>
                      <a:r>
                        <a:rPr lang="en-GB" sz="1400" dirty="0"/>
                        <a:t>, updated user friendly digital archive</a:t>
                      </a:r>
                    </a:p>
                    <a:p>
                      <a:pPr>
                        <a:lnSpc>
                          <a:spcPct val="150000"/>
                        </a:lnSpc>
                      </a:pPr>
                      <a:r>
                        <a:rPr lang="en-GB" sz="1400" dirty="0"/>
                        <a:t>: Externally funded projects </a:t>
                      </a:r>
                    </a:p>
                    <a:p>
                      <a:pPr>
                        <a:lnSpc>
                          <a:spcPct val="150000"/>
                        </a:lnSpc>
                      </a:pPr>
                      <a:r>
                        <a:rPr lang="en-GB" sz="1400" dirty="0"/>
                        <a:t>: Raising profile of the RCAHMW through the launch of the new </a:t>
                      </a:r>
                      <a:r>
                        <a:rPr lang="en-GB" sz="1400" dirty="0" err="1"/>
                        <a:t>Coflein</a:t>
                      </a:r>
                      <a:endParaRPr lang="en-GB" sz="1400" dirty="0"/>
                    </a:p>
                    <a:p>
                      <a:pPr>
                        <a:lnSpc>
                          <a:spcPct val="150000"/>
                        </a:lnSpc>
                      </a:pPr>
                      <a:r>
                        <a:rPr lang="en-GB" sz="1400" dirty="0"/>
                        <a:t>: Potential digital sales through the new </a:t>
                      </a:r>
                      <a:r>
                        <a:rPr lang="en-GB" sz="1400" dirty="0" err="1"/>
                        <a:t>Coflein</a:t>
                      </a:r>
                      <a:endParaRPr lang="en-GB" sz="1400" dirty="0"/>
                    </a:p>
                    <a:p>
                      <a:pPr>
                        <a:lnSpc>
                          <a:spcPct val="150000"/>
                        </a:lnSpc>
                      </a:pPr>
                      <a:r>
                        <a:rPr lang="en-GB" sz="1400" dirty="0"/>
                        <a:t>:Build relationships with Universities and Colleges, encouraging use of RCAHMW resources</a:t>
                      </a:r>
                    </a:p>
                    <a:p>
                      <a:pPr>
                        <a:lnSpc>
                          <a:spcPct val="150000"/>
                        </a:lnSpc>
                      </a:pPr>
                      <a:r>
                        <a:rPr lang="en-GB" sz="1400" dirty="0"/>
                        <a:t>:University internships including but not exclusively in art, history, geography, business and youth work</a:t>
                      </a:r>
                    </a:p>
                    <a:p>
                      <a:endParaRPr lang="en-GB" sz="800" dirty="0"/>
                    </a:p>
                    <a:p>
                      <a:endParaRPr lang="en-GB" sz="800" dirty="0"/>
                    </a:p>
                    <a:p>
                      <a:endParaRPr lang="en-GB" sz="800" dirty="0"/>
                    </a:p>
                    <a:p>
                      <a:endParaRPr lang="en-GB" sz="800" dirty="0"/>
                    </a:p>
                    <a:p>
                      <a:pPr algn="ctr"/>
                      <a:endParaRPr lang="en-GB" sz="800" b="1" dirty="0"/>
                    </a:p>
                  </a:txBody>
                  <a:tcPr marL="39209" marR="39209" marT="19605" marB="19605">
                    <a:solidFill>
                      <a:schemeClr val="accent3">
                        <a:lumMod val="20000"/>
                        <a:lumOff val="80000"/>
                      </a:schemeClr>
                    </a:solidFill>
                  </a:tcPr>
                </a:tc>
                <a:tc>
                  <a:txBody>
                    <a:bodyPr/>
                    <a:lstStyle/>
                    <a:p>
                      <a:pPr algn="ctr"/>
                      <a:endParaRPr lang="en-GB" sz="800" b="1" dirty="0"/>
                    </a:p>
                    <a:p>
                      <a:pPr algn="ctr"/>
                      <a:endParaRPr lang="en-GB" sz="1200" b="1" dirty="0"/>
                    </a:p>
                    <a:p>
                      <a:pPr algn="ctr"/>
                      <a:r>
                        <a:rPr lang="en-GB" sz="1600" b="1" u="sng" dirty="0"/>
                        <a:t>THREATS</a:t>
                      </a:r>
                    </a:p>
                    <a:p>
                      <a:endParaRPr lang="en-GB" sz="800" b="1" dirty="0">
                        <a:solidFill>
                          <a:schemeClr val="tx1"/>
                        </a:solidFill>
                      </a:endParaRPr>
                    </a:p>
                    <a:p>
                      <a:endParaRPr lang="en-GB" sz="800" b="1" dirty="0">
                        <a:solidFill>
                          <a:schemeClr val="tx1"/>
                        </a:solidFill>
                      </a:endParaRPr>
                    </a:p>
                    <a:p>
                      <a:pPr>
                        <a:lnSpc>
                          <a:spcPct val="150000"/>
                        </a:lnSpc>
                      </a:pPr>
                      <a:r>
                        <a:rPr lang="en-GB" sz="1400" dirty="0">
                          <a:solidFill>
                            <a:schemeClr val="tx1"/>
                          </a:solidFill>
                        </a:rPr>
                        <a:t>: Long names such as RCAHMW, NMRW</a:t>
                      </a:r>
                    </a:p>
                    <a:p>
                      <a:pPr>
                        <a:lnSpc>
                          <a:spcPct val="150000"/>
                        </a:lnSpc>
                      </a:pPr>
                      <a:r>
                        <a:rPr lang="en-GB" sz="1400" dirty="0">
                          <a:solidFill>
                            <a:schemeClr val="tx1"/>
                          </a:solidFill>
                        </a:rPr>
                        <a:t>: Confusion with other organisations such a CADW,     </a:t>
                      </a:r>
                    </a:p>
                    <a:p>
                      <a:pPr>
                        <a:lnSpc>
                          <a:spcPct val="150000"/>
                        </a:lnSpc>
                      </a:pPr>
                      <a:r>
                        <a:rPr lang="en-GB" sz="1400" dirty="0">
                          <a:solidFill>
                            <a:schemeClr val="tx1"/>
                          </a:solidFill>
                        </a:rPr>
                        <a:t>: Publics misunderstanding of the RCAHMW function and  services</a:t>
                      </a:r>
                    </a:p>
                    <a:p>
                      <a:pPr>
                        <a:lnSpc>
                          <a:spcPct val="150000"/>
                        </a:lnSpc>
                      </a:pPr>
                      <a:r>
                        <a:rPr lang="en-GB" sz="1400" dirty="0">
                          <a:solidFill>
                            <a:schemeClr val="tx1"/>
                          </a:solidFill>
                        </a:rPr>
                        <a:t>: Covid-19 may have an impact on funding.</a:t>
                      </a:r>
                    </a:p>
                    <a:p>
                      <a:pPr algn="ctr"/>
                      <a:endParaRPr lang="en-GB" sz="800" b="1" dirty="0"/>
                    </a:p>
                    <a:p>
                      <a:pPr algn="ctr"/>
                      <a:endParaRPr lang="en-GB" sz="800" b="1" dirty="0"/>
                    </a:p>
                    <a:p>
                      <a:pPr algn="ctr"/>
                      <a:endParaRPr lang="en-GB" sz="800" b="1" dirty="0"/>
                    </a:p>
                  </a:txBody>
                  <a:tcPr marL="39209" marR="39209" marT="19605" marB="19605">
                    <a:solidFill>
                      <a:schemeClr val="accent3">
                        <a:lumMod val="20000"/>
                        <a:lumOff val="80000"/>
                      </a:schemeClr>
                    </a:solidFill>
                  </a:tcPr>
                </a:tc>
                <a:extLst>
                  <a:ext uri="{0D108BD9-81ED-4DB2-BD59-A6C34878D82A}">
                    <a16:rowId xmlns:a16="http://schemas.microsoft.com/office/drawing/2014/main" val="1068972420"/>
                  </a:ext>
                </a:extLst>
              </a:tr>
            </a:tbl>
          </a:graphicData>
        </a:graphic>
      </p:graphicFrame>
      <p:pic>
        <p:nvPicPr>
          <p:cNvPr id="3" name="Audio 2">
            <a:hlinkClick r:id="" action="ppaction://media"/>
            <a:extLst>
              <a:ext uri="{FF2B5EF4-FFF2-40B4-BE49-F238E27FC236}">
                <a16:creationId xmlns:a16="http://schemas.microsoft.com/office/drawing/2014/main" id="{A1D51B71-F6F5-4E28-A1C6-E83C5087D4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15721673"/>
      </p:ext>
    </p:extLst>
  </p:cSld>
  <p:clrMapOvr>
    <a:masterClrMapping/>
  </p:clrMapOvr>
  <mc:AlternateContent xmlns:mc="http://schemas.openxmlformats.org/markup-compatibility/2006" xmlns:p14="http://schemas.microsoft.com/office/powerpoint/2010/main">
    <mc:Choice Requires="p14">
      <p:transition spd="slow" p14:dur="2000" advTm="36588"/>
    </mc:Choice>
    <mc:Fallback xmlns="">
      <p:transition spd="slow" advTm="36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p coflein logo">
            <a:extLst>
              <a:ext uri="{FF2B5EF4-FFF2-40B4-BE49-F238E27FC236}">
                <a16:creationId xmlns:a16="http://schemas.microsoft.com/office/drawing/2014/main" id="{EC944EA4-8F3B-4193-8F74-C0723B03C2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45" y="491535"/>
            <a:ext cx="3344544" cy="9518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8D434E1-71F7-4CEB-97A9-9C45A9B63825}"/>
              </a:ext>
            </a:extLst>
          </p:cNvPr>
          <p:cNvSpPr txBox="1"/>
          <p:nvPr/>
        </p:nvSpPr>
        <p:spPr>
          <a:xfrm rot="10800000" flipV="1">
            <a:off x="3652059" y="5562141"/>
            <a:ext cx="8678487" cy="954107"/>
          </a:xfrm>
          <a:prstGeom prst="rect">
            <a:avLst/>
          </a:prstGeom>
          <a:noFill/>
        </p:spPr>
        <p:txBody>
          <a:bodyPr wrap="square">
            <a:spAutoFit/>
          </a:bodyPr>
          <a:lstStyle/>
          <a:p>
            <a:pPr algn="ctr"/>
            <a:r>
              <a:rPr lang="en-GB" sz="2800" b="1" i="0">
                <a:effectLst/>
                <a:latin typeface="MyCalibri"/>
              </a:rPr>
              <a:t>“The online catalogue of archaeology, buildings, industrial and maritime heritage in Wales”</a:t>
            </a:r>
            <a:endParaRPr lang="en-GB" sz="2800" b="1" i="0" dirty="0">
              <a:effectLst/>
              <a:latin typeface="MyCalibri"/>
            </a:endParaRPr>
          </a:p>
        </p:txBody>
      </p:sp>
      <p:pic>
        <p:nvPicPr>
          <p:cNvPr id="10" name="Picture 9" descr="A picture containing grass, outdoor, building, sky&#10;&#10;Description automatically generated">
            <a:extLst>
              <a:ext uri="{FF2B5EF4-FFF2-40B4-BE49-F238E27FC236}">
                <a16:creationId xmlns:a16="http://schemas.microsoft.com/office/drawing/2014/main" id="{9A558424-4222-4A45-B6DC-16AC12DBA799}"/>
              </a:ext>
            </a:extLst>
          </p:cNvPr>
          <p:cNvPicPr>
            <a:picLocks noChangeAspect="1"/>
          </p:cNvPicPr>
          <p:nvPr/>
        </p:nvPicPr>
        <p:blipFill>
          <a:blip r:embed="rId6">
            <a:alphaModFix amt="35000"/>
            <a:extLst>
              <a:ext uri="{28A0092B-C50C-407E-A947-70E740481C1C}">
                <a14:useLocalDpi xmlns:a14="http://schemas.microsoft.com/office/drawing/2010/main" val="0"/>
              </a:ext>
            </a:extLst>
          </a:blip>
          <a:stretch>
            <a:fillRect/>
          </a:stretch>
        </p:blipFill>
        <p:spPr>
          <a:xfrm>
            <a:off x="-132080" y="70509"/>
            <a:ext cx="12212320" cy="7236964"/>
          </a:xfrm>
          <a:prstGeom prst="rect">
            <a:avLst/>
          </a:prstGeom>
        </p:spPr>
      </p:pic>
      <p:pic>
        <p:nvPicPr>
          <p:cNvPr id="3" name="Audio 2">
            <a:hlinkClick r:id="" action="ppaction://media"/>
            <a:extLst>
              <a:ext uri="{FF2B5EF4-FFF2-40B4-BE49-F238E27FC236}">
                <a16:creationId xmlns:a16="http://schemas.microsoft.com/office/drawing/2014/main" id="{6279959C-7075-4661-83F8-C56E2566320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27262169"/>
      </p:ext>
    </p:extLst>
  </p:cSld>
  <p:clrMapOvr>
    <a:masterClrMapping/>
  </p:clrMapOvr>
  <mc:AlternateContent xmlns:mc="http://schemas.openxmlformats.org/markup-compatibility/2006" xmlns:p14="http://schemas.microsoft.com/office/powerpoint/2010/main">
    <mc:Choice Requires="p14">
      <p:transition spd="slow" p14:dur="2000" advTm="40623"/>
    </mc:Choice>
    <mc:Fallback xmlns="">
      <p:transition spd="slow" advTm="406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0" name="Rectangle 136">
            <a:extLst>
              <a:ext uri="{FF2B5EF4-FFF2-40B4-BE49-F238E27FC236}">
                <a16:creationId xmlns:a16="http://schemas.microsoft.com/office/drawing/2014/main" id="{7EBFDB7D-DD97-44CE-AFFB-458781A3D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rofessor Simon Tanner&#10;King’s College London&#10;@SimonTanner&#10;Developing the&#10;Balanced Value&#10;Impact Model&#10;to assess the&#10;impact ...">
            <a:extLst>
              <a:ext uri="{FF2B5EF4-FFF2-40B4-BE49-F238E27FC236}">
                <a16:creationId xmlns:a16="http://schemas.microsoft.com/office/drawing/2014/main" id="{7C2E38C0-9DBF-405D-8E7B-909E7766F7B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390" r="-1" b="-1"/>
          <a:stretch/>
        </p:blipFill>
        <p:spPr bwMode="auto">
          <a:xfrm>
            <a:off x="20" y="10"/>
            <a:ext cx="9272902" cy="6857990"/>
          </a:xfrm>
          <a:custGeom>
            <a:avLst/>
            <a:gdLst/>
            <a:ahLst/>
            <a:cxnLst/>
            <a:rect l="l" t="t" r="r" b="b"/>
            <a:pathLst>
              <a:path w="9272922" h="6858000">
                <a:moveTo>
                  <a:pt x="0" y="0"/>
                </a:moveTo>
                <a:lnTo>
                  <a:pt x="1733417" y="0"/>
                </a:lnTo>
                <a:lnTo>
                  <a:pt x="3307976" y="0"/>
                </a:lnTo>
                <a:lnTo>
                  <a:pt x="8126249" y="0"/>
                </a:lnTo>
                <a:lnTo>
                  <a:pt x="8138896" y="31774"/>
                </a:lnTo>
                <a:cubicBezTo>
                  <a:pt x="9193904" y="2682457"/>
                  <a:pt x="9193904" y="2682457"/>
                  <a:pt x="9193904" y="2682457"/>
                </a:cubicBezTo>
                <a:cubicBezTo>
                  <a:pt x="9299262" y="2988100"/>
                  <a:pt x="9299262" y="3446565"/>
                  <a:pt x="9193904" y="3752208"/>
                </a:cubicBezTo>
                <a:cubicBezTo>
                  <a:pt x="8709916" y="4968215"/>
                  <a:pt x="8331802" y="5918220"/>
                  <a:pt x="8036400" y="6660411"/>
                </a:cubicBezTo>
                <a:lnTo>
                  <a:pt x="7957938" y="6857542"/>
                </a:lnTo>
                <a:lnTo>
                  <a:pt x="3307976" y="6857542"/>
                </a:lnTo>
                <a:lnTo>
                  <a:pt x="3307976"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081"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082"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pic>
        <p:nvPicPr>
          <p:cNvPr id="3" name="Audio 2">
            <a:hlinkClick r:id="" action="ppaction://media"/>
            <a:extLst>
              <a:ext uri="{FF2B5EF4-FFF2-40B4-BE49-F238E27FC236}">
                <a16:creationId xmlns:a16="http://schemas.microsoft.com/office/drawing/2014/main" id="{128D5601-CFCC-4A49-BAAA-7DB2B8244B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1722071"/>
      </p:ext>
    </p:extLst>
  </p:cSld>
  <p:clrMapOvr>
    <a:masterClrMapping/>
  </p:clrMapOvr>
  <mc:AlternateContent xmlns:mc="http://schemas.openxmlformats.org/markup-compatibility/2006" xmlns:p14="http://schemas.microsoft.com/office/powerpoint/2010/main">
    <mc:Choice Requires="p14">
      <p:transition spd="slow" p14:dur="2000" advTm="41489"/>
    </mc:Choice>
    <mc:Fallback xmlns="">
      <p:transition spd="slow" advTm="41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4" name="Picture 8" descr="Evolving the Google Identity - Library - Google Design">
            <a:extLst>
              <a:ext uri="{FF2B5EF4-FFF2-40B4-BE49-F238E27FC236}">
                <a16:creationId xmlns:a16="http://schemas.microsoft.com/office/drawing/2014/main" id="{A8063411-11ED-4334-A4B0-38BAAF2560A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1982" y="2100042"/>
            <a:ext cx="5315832" cy="2657916"/>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elp Center">
            <a:extLst>
              <a:ext uri="{FF2B5EF4-FFF2-40B4-BE49-F238E27FC236}">
                <a16:creationId xmlns:a16="http://schemas.microsoft.com/office/drawing/2014/main" id="{8725F48F-8352-4427-B26D-A378075F91E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5166" r="6323" b="2"/>
          <a:stretch/>
        </p:blipFill>
        <p:spPr bwMode="auto">
          <a:xfrm>
            <a:off x="803564" y="1757695"/>
            <a:ext cx="3106879" cy="3510082"/>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Facebook – log in or sign up">
            <a:extLst>
              <a:ext uri="{FF2B5EF4-FFF2-40B4-BE49-F238E27FC236}">
                <a16:creationId xmlns:a16="http://schemas.microsoft.com/office/drawing/2014/main" id="{E16D6313-C21E-4660-9B17-90D38F0BDE7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11928" r="2" b="2"/>
          <a:stretch/>
        </p:blipFill>
        <p:spPr bwMode="auto">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a:noFill/>
          <a:extLst>
            <a:ext uri="{909E8E84-426E-40DD-AFC4-6F175D3DCCD1}">
              <a14:hiddenFill xmlns:a14="http://schemas.microsoft.com/office/drawing/2010/main">
                <a:solidFill>
                  <a:srgbClr val="FFFFFF"/>
                </a:solidFill>
              </a14:hiddenFill>
            </a:ext>
          </a:extLst>
        </p:spPr>
      </p:pic>
      <p:pic>
        <p:nvPicPr>
          <p:cNvPr id="2" name="Audio 1">
            <a:hlinkClick r:id="" action="ppaction://media"/>
            <a:extLst>
              <a:ext uri="{FF2B5EF4-FFF2-40B4-BE49-F238E27FC236}">
                <a16:creationId xmlns:a16="http://schemas.microsoft.com/office/drawing/2014/main" id="{0FAE1651-C3C5-42DD-B80C-1F7C8DA5995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38285950"/>
      </p:ext>
    </p:extLst>
  </p:cSld>
  <p:clrMapOvr>
    <a:masterClrMapping/>
  </p:clrMapOvr>
  <mc:AlternateContent xmlns:mc="http://schemas.openxmlformats.org/markup-compatibility/2006" xmlns:p14="http://schemas.microsoft.com/office/powerpoint/2010/main">
    <mc:Choice Requires="p14">
      <p:transition spd="slow" p14:dur="2000" advTm="44771"/>
    </mc:Choice>
    <mc:Fallback xmlns="">
      <p:transition spd="slow" advTm="447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72">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8" name="Rectangle 74">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Hootsuite Review | PCMag">
            <a:extLst>
              <a:ext uri="{FF2B5EF4-FFF2-40B4-BE49-F238E27FC236}">
                <a16:creationId xmlns:a16="http://schemas.microsoft.com/office/drawing/2014/main" id="{26E21F9B-5939-4BB0-ABC6-6C0329CEFAE4}"/>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43467" y="1939860"/>
            <a:ext cx="5294716" cy="2978277"/>
          </a:xfrm>
          <a:prstGeom prst="rect">
            <a:avLst/>
          </a:prstGeom>
          <a:noFill/>
          <a:extLst>
            <a:ext uri="{909E8E84-426E-40DD-AFC4-6F175D3DCCD1}">
              <a14:hiddenFill xmlns:a14="http://schemas.microsoft.com/office/drawing/2010/main">
                <a:solidFill>
                  <a:srgbClr val="FFFFFF"/>
                </a:solidFill>
              </a14:hiddenFill>
            </a:ext>
          </a:extLst>
        </p:spPr>
      </p:pic>
      <p:cxnSp>
        <p:nvCxnSpPr>
          <p:cNvPr id="2059" name="Straight Connector 76">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2050" name="Picture 2" descr="5 Google Analytics Loopholes to Close ASAP">
            <a:extLst>
              <a:ext uri="{FF2B5EF4-FFF2-40B4-BE49-F238E27FC236}">
                <a16:creationId xmlns:a16="http://schemas.microsoft.com/office/drawing/2014/main" id="{C986E79A-D679-4805-9EC2-9E7C859C8AA4}"/>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253817" y="1886914"/>
            <a:ext cx="5294715" cy="3084171"/>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6C541F32-20F0-4FDB-9B57-23D7B820FD6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16300638"/>
      </p:ext>
    </p:extLst>
  </p:cSld>
  <p:clrMapOvr>
    <a:masterClrMapping/>
  </p:clrMapOvr>
  <mc:AlternateContent xmlns:mc="http://schemas.openxmlformats.org/markup-compatibility/2006" xmlns:p14="http://schemas.microsoft.com/office/powerpoint/2010/main">
    <mc:Choice Requires="p14">
      <p:transition spd="slow" p14:dur="2000" advTm="49543"/>
    </mc:Choice>
    <mc:Fallback xmlns="">
      <p:transition spd="slow" advTm="495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122" name="Picture 2" descr="6 ways to create an organisational engagement strategy - CIO">
            <a:extLst>
              <a:ext uri="{FF2B5EF4-FFF2-40B4-BE49-F238E27FC236}">
                <a16:creationId xmlns:a16="http://schemas.microsoft.com/office/drawing/2014/main" id="{72504530-866A-4243-8D8B-24DDF5C2916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79" b="12431"/>
          <a:stretch/>
        </p:blipFill>
        <p:spPr bwMode="auto">
          <a:xfrm>
            <a:off x="20" y="-137866"/>
            <a:ext cx="12191980" cy="6856718"/>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7F259CF1-2FE4-4DCB-BE3B-1C5F701B3B1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1950229"/>
      </p:ext>
    </p:extLst>
  </p:cSld>
  <p:clrMapOvr>
    <a:masterClrMapping/>
  </p:clrMapOvr>
  <mc:AlternateContent xmlns:mc="http://schemas.openxmlformats.org/markup-compatibility/2006" xmlns:p14="http://schemas.microsoft.com/office/powerpoint/2010/main">
    <mc:Choice Requires="p14">
      <p:transition spd="slow" p14:dur="2000" advTm="31069"/>
    </mc:Choice>
    <mc:Fallback xmlns="">
      <p:transition spd="slow" advTm="310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0F4313-DA5A-4127-B5E4-FFCEB6359CA7}"/>
              </a:ext>
            </a:extLst>
          </p:cNvPr>
          <p:cNvSpPr txBox="1"/>
          <p:nvPr/>
        </p:nvSpPr>
        <p:spPr>
          <a:xfrm>
            <a:off x="91440" y="105013"/>
            <a:ext cx="12252960" cy="7366119"/>
          </a:xfrm>
          <a:prstGeom prst="rect">
            <a:avLst/>
          </a:prstGeom>
          <a:noFill/>
        </p:spPr>
        <p:txBody>
          <a:bodyPr wrap="square" rtlCol="0">
            <a:spAutoFit/>
          </a:bodyPr>
          <a:lstStyle/>
          <a:p>
            <a:pPr marL="457200" indent="-457200" algn="ctr">
              <a:lnSpc>
                <a:spcPct val="200000"/>
              </a:lnSpc>
              <a:spcAft>
                <a:spcPts val="800"/>
              </a:spcAft>
            </a:pPr>
            <a:endParaRPr lang="en-GB" sz="2000" dirty="0">
              <a:latin typeface="Times New Roman" panose="02020603050405020304" pitchFamily="18" charset="0"/>
              <a:cs typeface="Times New Roman" panose="02020603050405020304" pitchFamily="18" charset="0"/>
            </a:endParaRPr>
          </a:p>
          <a:p>
            <a:pPr marL="457200" indent="-457200" algn="ctr">
              <a:lnSpc>
                <a:spcPct val="200000"/>
              </a:lnSpc>
              <a:spcAft>
                <a:spcPts val="800"/>
              </a:spcAft>
            </a:pPr>
            <a:r>
              <a:rPr lang="en-GB" sz="2000" dirty="0">
                <a:latin typeface="Times New Roman" panose="02020603050405020304" pitchFamily="18" charset="0"/>
                <a:cs typeface="Times New Roman" panose="02020603050405020304" pitchFamily="18" charset="0"/>
              </a:rPr>
              <a:t>References</a:t>
            </a:r>
          </a:p>
          <a:p>
            <a:pPr marL="457200" indent="-457200">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Fan, W., &amp; Gordon, M. D. (2014, June ). The Power of Social Media Analytics.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COMMUNICATIONS OF THE ACM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1-26. Retrieved from https://d1wqtxts1xzle7.cloudfront.net/43136252/Unveiling_the_Power_of_Social_Media_Analytics_CACM_final_2013.pdf?1456589031=&amp;response-content-disposition=inline%3B+filename%3DThe_Power_of_Social_Media_Analytics_Unve.pdf&amp;Expires=1611915111&amp;Signature=atr4VK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Gurel, E., &amp; Tat, M. (2017, August). SWOT ANALYSIS: A THEORETICAL REVIEW.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The Journal of International Social Research, 10</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(51), 991-1006.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2000" dirty="0"/>
          </a:p>
          <a:p>
            <a:pPr algn="ctr"/>
            <a:endParaRPr lang="en-GB" sz="2000" dirty="0"/>
          </a:p>
          <a:p>
            <a:pPr algn="ctr"/>
            <a:endParaRPr lang="en-GB" sz="2000" dirty="0"/>
          </a:p>
          <a:p>
            <a:pPr algn="ctr"/>
            <a:r>
              <a:rPr lang="en-GB" dirty="0"/>
              <a:t> </a:t>
            </a:r>
          </a:p>
        </p:txBody>
      </p:sp>
    </p:spTree>
    <p:extLst>
      <p:ext uri="{BB962C8B-B14F-4D97-AF65-F5344CB8AC3E}">
        <p14:creationId xmlns:p14="http://schemas.microsoft.com/office/powerpoint/2010/main" val="942099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7D626E4-20C0-446D-B252-3C460ECBCDB4}"/>
              </a:ext>
            </a:extLst>
          </p:cNvPr>
          <p:cNvSpPr txBox="1"/>
          <p:nvPr/>
        </p:nvSpPr>
        <p:spPr>
          <a:xfrm>
            <a:off x="57664" y="906162"/>
            <a:ext cx="12134335" cy="3542445"/>
          </a:xfrm>
          <a:prstGeom prst="rect">
            <a:avLst/>
          </a:prstGeom>
          <a:noFill/>
        </p:spPr>
        <p:txBody>
          <a:bodyPr wrap="square">
            <a:spAutoFit/>
          </a:bodyPr>
          <a:lstStyle/>
          <a:p>
            <a:pPr marL="457200" indent="-457200">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Misirlis, N. e. (2018, February). Social Media Metrics and Analytics in Marketing - S3M: A mapping literature review.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Elseiver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Ed.) </a:t>
            </a:r>
            <a:r>
              <a:rPr lang="en-GB" sz="1800" i="1" dirty="0" err="1">
                <a:effectLst/>
                <a:latin typeface="Times New Roman" panose="02020603050405020304" pitchFamily="18" charset="0"/>
                <a:ea typeface="Calibri" panose="020F0502020204030204" pitchFamily="34" charset="0"/>
                <a:cs typeface="Times New Roman" panose="02020603050405020304" pitchFamily="18" charset="0"/>
              </a:rPr>
              <a:t>Internation</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 Journal of Information Management, 38</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(1), 270-276. Retrieved from https://www.sciencedirect.com/science/article/abs/pii/S0268401216305291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RCAHMW</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(2021, January 29th). Retrieved from https://rcahmw.gov.uk/about-us/: https://rcahmw.gov.uk/about-us/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20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Tanner, S. (2012).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Measuring the Impact of Digital Resources: The Balance Value Impact Model.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London: Kings College London. Retrieved from https://kclpure.kcl.ac.uk/portal/files/5675881/BalancedValueImpactModel_SimonTanner_October2012.pdf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687761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4" ma:contentTypeDescription="Create a new document." ma:contentTypeScope="" ma:versionID="918d35eaf712e05f1bf53b2019bf86f0">
  <xsd:schema xmlns:xsd="http://www.w3.org/2001/XMLSchema" xmlns:xs="http://www.w3.org/2001/XMLSchema" xmlns:p="http://schemas.microsoft.com/office/2006/metadata/properties" xmlns:ns3="ed25a739-d205-4a8f-b117-2566f909cb60" targetNamespace="http://schemas.microsoft.com/office/2006/metadata/properties" ma:root="true" ma:fieldsID="909e60b41e8f3123ec06dbad2996093d" ns3:_="">
    <xsd:import namespace="ed25a739-d205-4a8f-b117-2566f909cb60"/>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C18A2E-4D04-42AB-8C5F-2812C89C324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ECD2D25-00D6-42C7-96A1-B54FB0E1BCA3}">
  <ds:schemaRefs>
    <ds:schemaRef ds:uri="http://schemas.microsoft.com/office/2006/documentManagement/types"/>
    <ds:schemaRef ds:uri="http://schemas.openxmlformats.org/package/2006/metadata/core-properties"/>
    <ds:schemaRef ds:uri="http://purl.org/dc/terms/"/>
    <ds:schemaRef ds:uri="http://purl.org/dc/dcmitype/"/>
    <ds:schemaRef ds:uri="http://purl.org/dc/elements/1.1/"/>
    <ds:schemaRef ds:uri="http://schemas.microsoft.com/office/2006/metadata/properties"/>
    <ds:schemaRef ds:uri="http://schemas.microsoft.com/office/infopath/2007/PartnerControls"/>
    <ds:schemaRef ds:uri="ed25a739-d205-4a8f-b117-2566f909cb60"/>
    <ds:schemaRef ds:uri="http://www.w3.org/XML/1998/namespace"/>
  </ds:schemaRefs>
</ds:datastoreItem>
</file>

<file path=customXml/itemProps3.xml><?xml version="1.0" encoding="utf-8"?>
<ds:datastoreItem xmlns:ds="http://schemas.openxmlformats.org/officeDocument/2006/customXml" ds:itemID="{BECD0BD4-4DFC-46D5-9015-057A5CB17D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153</TotalTime>
  <Words>1514</Words>
  <Application>Microsoft Office PowerPoint</Application>
  <PresentationFormat>Widescreen</PresentationFormat>
  <Paragraphs>85</Paragraphs>
  <Slides>12</Slides>
  <Notes>9</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MyCalibri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Natalie</dc:creator>
  <cp:lastModifiedBy>Natalie</cp:lastModifiedBy>
  <cp:revision>9</cp:revision>
  <dcterms:created xsi:type="dcterms:W3CDTF">2021-01-27T10:06:47Z</dcterms:created>
  <dcterms:modified xsi:type="dcterms:W3CDTF">2021-04-19T07:36:55Z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