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2" r:id="rId6"/>
    <p:sldId id="264" r:id="rId7"/>
    <p:sldId id="265" r:id="rId8"/>
    <p:sldId id="266" r:id="rId9"/>
    <p:sldId id="268" r:id="rId10"/>
    <p:sldId id="269" r:id="rId11"/>
    <p:sldId id="271" r:id="rId12"/>
  </p:sldIdLst>
  <p:sldSz cx="9144000" cy="5143500" type="screen16x9"/>
  <p:notesSz cx="6858000" cy="9144000"/>
  <p:embeddedFontLst>
    <p:embeddedFont>
      <p:font typeface="Gill Sans MT" panose="020B0502020104020203" pitchFamily="34" charset="0"/>
      <p:regular r:id="rId14"/>
      <p:bold r:id="rId15"/>
      <p:italic r:id="rId16"/>
      <p:boldItalic r:id="rId17"/>
    </p:embeddedFont>
    <p:embeddedFont>
      <p:font typeface="Roboto" panose="02000000000000000000" pitchFamily="2" charset="0"/>
      <p:regular r:id="rId18"/>
      <p:bold r:id="rId19"/>
      <p:italic r:id="rId20"/>
      <p:boldItalic r:id="rId21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395E9CB-2443-478F-9E0B-7815A28D90EF}">
  <a:tblStyle styleId="{B395E9CB-2443-478F-9E0B-7815A28D90E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75" y="75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2ae11c1914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2ae11c1914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128ac9177a7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128ac9177a7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28ac9177a7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28ac9177a7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128ac9177a7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128ac9177a7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128ac9177a7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128ac9177a7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128ac9177a7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128ac9177a7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128ac9177a7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128ac9177a7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28ac9177a7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28ac9177a7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28ac9177a7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28ac9177a7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28ac9177a7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28ac9177a7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601724"/>
            <a:ext cx="6477805" cy="1906073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2648403"/>
            <a:ext cx="6477804" cy="733216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246981"/>
            <a:ext cx="3730436" cy="2319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599230"/>
            <a:ext cx="608264" cy="377684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2646407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010415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1268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317097"/>
            <a:ext cx="6482366" cy="1415963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2854647"/>
            <a:ext cx="6472835" cy="759697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2853739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6147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7204226" cy="794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483864" cy="2586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1513007"/>
            <a:ext cx="3483864" cy="258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60290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7205746" cy="7922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483864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483864" cy="1983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1517253"/>
            <a:ext cx="3483864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116119"/>
            <a:ext cx="3483864" cy="19780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82663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15736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69202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454824" cy="1685338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599230"/>
            <a:ext cx="4509353" cy="34941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456260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2404118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70990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372938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359494"/>
            <a:ext cx="4143303" cy="1502807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2/1/2023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2357704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717471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56539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871623" cy="34949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599230"/>
            <a:ext cx="0" cy="349491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98149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7911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87352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514607"/>
            <a:ext cx="9144000" cy="3079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7202456" cy="7869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7202456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454127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4596310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19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justicehub.org/article/tag/bashar-al-assad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P12GHW6UJA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J.drew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title"/>
          </p:nvPr>
        </p:nvSpPr>
        <p:spPr>
          <a:xfrm>
            <a:off x="311700" y="638736"/>
            <a:ext cx="8520600" cy="1308060"/>
          </a:xfr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1" u="sng" dirty="0"/>
              <a:t>Welcome to Legal Process</a:t>
            </a:r>
          </a:p>
        </p:txBody>
      </p:sp>
      <p:sp>
        <p:nvSpPr>
          <p:cNvPr id="55" name="Google Shape;55;p13"/>
          <p:cNvSpPr txBox="1">
            <a:spLocks noGrp="1"/>
          </p:cNvSpPr>
          <p:nvPr>
            <p:ph type="body" idx="1"/>
          </p:nvPr>
        </p:nvSpPr>
        <p:spPr>
          <a:xfrm>
            <a:off x="6801229" y="3650208"/>
            <a:ext cx="2031071" cy="713363"/>
          </a:xfr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600"/>
              </a:spcAft>
              <a:buNone/>
            </a:pPr>
            <a:r>
              <a:rPr lang="en" dirty="0"/>
              <a:t>James Drew </a:t>
            </a:r>
            <a:endParaRPr lang="en-GB" dirty="0"/>
          </a:p>
        </p:txBody>
      </p:sp>
      <p:pic>
        <p:nvPicPr>
          <p:cNvPr id="3" name="Picture 2" descr="A picture containing sky, outdoor, outdoor object">
            <a:extLst>
              <a:ext uri="{FF2B5EF4-FFF2-40B4-BE49-F238E27FC236}">
                <a16:creationId xmlns:a16="http://schemas.microsoft.com/office/drawing/2014/main" id="{88EFAF81-325D-FC71-AE02-7052D63F53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57308" y="2571750"/>
            <a:ext cx="1904758" cy="13612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108250"/>
            <a:ext cx="8520600" cy="92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i="1" u="sng" dirty="0"/>
              <a:t>Introduction</a:t>
            </a:r>
            <a:endParaRPr sz="3600" b="1" i="1" u="sng" dirty="0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970236" y="964403"/>
            <a:ext cx="6808887" cy="280749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James Drew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A Lecturer and Solicitor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 am a qualified lawyer with 11 years of experience in private practice.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 </a:t>
            </a:r>
            <a:r>
              <a:rPr lang="en-US" sz="1600" dirty="0" err="1"/>
              <a:t>specialise</a:t>
            </a:r>
            <a:r>
              <a:rPr lang="en-US" sz="1600" dirty="0"/>
              <a:t> in Family Law, Child Protection and Adult Safeguarding.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 undertook much of my own advocacy, regularly appearing before local Magistrates, District Judges, Circuit Judges and High Court Judges. </a:t>
            </a:r>
          </a:p>
          <a:p>
            <a:endParaRPr lang="en-US" sz="2000" b="1" dirty="0"/>
          </a:p>
          <a:p>
            <a:endParaRPr lang="en-US" sz="2000" b="1" dirty="0"/>
          </a:p>
          <a:p>
            <a:r>
              <a:rPr lang="en-US" sz="2000" b="1" dirty="0"/>
              <a:t>My email – J.drew@uwtsd.ac.uk</a:t>
            </a:r>
          </a:p>
          <a:p>
            <a:pPr marL="10160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138850"/>
            <a:ext cx="85206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i="1" u="sng"/>
              <a:t>Learning outcomes </a:t>
            </a:r>
            <a:endParaRPr sz="5000" b="1" i="1" u="sng"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28690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equip students with a broad understanding of the operation of the English legal system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develop students’ critical awareness of the social, political and cultural context in which law operates and its international dimensions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"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Upon the successful completion of this module, the student should be able to demonstrate the ability to: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Demonstrate knowledge and understanding of the   relevant legislation and the legal process including the relationship between legislation and policies and practices.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Identify and evaluate the fundamental legal techniques of reasoning from precedent and interpreting statutes, including knowledge of fact-finding.</a:t>
            </a:r>
          </a:p>
          <a:p>
            <a:pPr marL="12700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There are two e-books in the library that you can access through our library services. These books are recommended texts for this course so you can chose one to use as a source for reference and use in your assignments.  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311700" y="149075"/>
            <a:ext cx="8520600" cy="89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i="1" u="sng" dirty="0"/>
              <a:t>Today’s session </a:t>
            </a:r>
            <a:endParaRPr sz="4000" b="1" i="1" u="sng" dirty="0"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>
            <a:off x="638275" y="1581825"/>
            <a:ext cx="4913400" cy="24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What this module will entail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What are the assignments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Word counts for the assignment.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Referencing.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Any questions.</a:t>
            </a:r>
            <a:endParaRPr sz="20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186850"/>
            <a:ext cx="8520600" cy="87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5020" b="1" i="1" u="sng"/>
              <a:t>Assignment 1</a:t>
            </a:r>
            <a:endParaRPr sz="5020" b="1" i="1" u="sng"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311700" y="1668256"/>
            <a:ext cx="5851775" cy="23802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1900" dirty="0">
                <a:solidFill>
                  <a:schemeClr val="dk1"/>
                </a:solidFill>
              </a:rPr>
              <a:t>1500 Words.</a:t>
            </a:r>
            <a:endParaRPr sz="1900" dirty="0">
              <a:solidFill>
                <a:schemeClr val="dk1"/>
              </a:solidFill>
            </a:endParaRP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1900" dirty="0">
                <a:solidFill>
                  <a:schemeClr val="dk1"/>
                </a:solidFill>
              </a:rPr>
              <a:t>Must be submitted by 23.59 on 10 March 2023.</a:t>
            </a: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1900" dirty="0">
                <a:solidFill>
                  <a:schemeClr val="dk1"/>
                </a:solidFill>
              </a:rPr>
              <a:t>Will be released by 5pm on Monday 13 February 2023. </a:t>
            </a: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endParaRPr sz="19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375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38125" y="2352311"/>
            <a:ext cx="2085350" cy="17540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Assignment 2</a:t>
            </a:r>
            <a:endParaRPr sz="3020" b="1" i="1" u="sng"/>
          </a:p>
        </p:txBody>
      </p:sp>
      <p:sp>
        <p:nvSpPr>
          <p:cNvPr id="109" name="Google Shape;109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02863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1500 words 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The question will be released once the first assignment has been submitted. 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Must be submitted by 23:59 on 05 May 2023.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03517" y="2512855"/>
            <a:ext cx="1468239" cy="1478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Referencing </a:t>
            </a:r>
            <a:endParaRPr sz="3020" b="1" i="1" u="sng"/>
          </a:p>
        </p:txBody>
      </p:sp>
      <p:sp>
        <p:nvSpPr>
          <p:cNvPr id="116" name="Google Shape;116;p2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referencing. </a:t>
            </a:r>
            <a:endParaRPr sz="200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 guide on Moodle.</a:t>
            </a:r>
            <a:endParaRPr sz="20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Let’s take a look.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title"/>
          </p:nvPr>
        </p:nvSpPr>
        <p:spPr>
          <a:xfrm>
            <a:off x="311700" y="216650"/>
            <a:ext cx="8520600" cy="88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200" b="1" i="1" u="sng" dirty="0"/>
              <a:t>What do we mean by the word LAW? </a:t>
            </a:r>
            <a:endParaRPr sz="3200" b="1" i="1" u="sng" dirty="0"/>
          </a:p>
        </p:txBody>
      </p:sp>
      <p:sp>
        <p:nvSpPr>
          <p:cNvPr id="123" name="Google Shape;123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1900" cy="26825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What do you know about the law?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Everyone will have the chance to answer.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This is to gain an understanding of your knowledge before the course content is delivered. 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chemeClr val="bg1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Next lesson </a:t>
            </a:r>
            <a:endParaRPr sz="3020" b="1" i="1" u="sng"/>
          </a:p>
        </p:txBody>
      </p:sp>
      <p:sp>
        <p:nvSpPr>
          <p:cNvPr id="136" name="Google Shape;136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226223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Before next weeks workshop you need to have listened to the pre recorded lecture which will be released by 5pm every Friday.  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</a:rPr>
              <a:t> </a:t>
            </a: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You need to bring your notes from these lectures with you.</a:t>
            </a: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What is law? </a:t>
            </a:r>
            <a:endParaRPr sz="3020" b="1" i="1" u="sng"/>
          </a:p>
        </p:txBody>
      </p:sp>
      <p:sp>
        <p:nvSpPr>
          <p:cNvPr id="142" name="Google Shape;142;p2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217855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                         Please watch the following video: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dirty="0"/>
              <a:t>                          </a:t>
            </a:r>
            <a:r>
              <a:rPr lang="en" u="sng" dirty="0">
                <a:solidFill>
                  <a:schemeClr val="hlink"/>
                </a:solidFill>
                <a:hlinkClick r:id="rId3"/>
              </a:rPr>
              <a:t>https://www.youtube.com/watch?v=zP12GHW6UJA</a:t>
            </a:r>
            <a:r>
              <a:rPr lang="en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8"/>
          <p:cNvSpPr txBox="1">
            <a:spLocks noGrp="1"/>
          </p:cNvSpPr>
          <p:nvPr>
            <p:ph type="title"/>
          </p:nvPr>
        </p:nvSpPr>
        <p:spPr>
          <a:xfrm>
            <a:off x="2799037" y="1000125"/>
            <a:ext cx="3545925" cy="668404"/>
          </a:xfr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i="1" u="sng" dirty="0"/>
              <a:t>Thank you</a:t>
            </a:r>
            <a:endParaRPr lang="en-GB" sz="3200" b="1" i="1" u="sng" dirty="0"/>
          </a:p>
        </p:txBody>
      </p:sp>
      <p:sp>
        <p:nvSpPr>
          <p:cNvPr id="159" name="Text Placeholder 3">
            <a:extLst>
              <a:ext uri="{FF2B5EF4-FFF2-40B4-BE49-F238E27FC236}">
                <a16:creationId xmlns:a16="http://schemas.microsoft.com/office/drawing/2014/main" id="{2BF0DC19-3908-CC7E-BC68-1AC62A1A5D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5162" y="3086100"/>
            <a:ext cx="3195882" cy="1182737"/>
          </a:xfrm>
        </p:spPr>
        <p:txBody>
          <a:bodyPr wrap="square" anchor="t">
            <a:normAutofit lnSpcReduction="10000"/>
          </a:bodyPr>
          <a:lstStyle/>
          <a:p>
            <a:pPr marL="114300" indent="0">
              <a:spcAft>
                <a:spcPts val="600"/>
              </a:spcAft>
              <a:buNone/>
            </a:pPr>
            <a:r>
              <a:rPr lang="en-US" dirty="0"/>
              <a:t>James Drew</a:t>
            </a:r>
          </a:p>
          <a:p>
            <a:pPr marL="114300" indent="0">
              <a:spcAft>
                <a:spcPts val="600"/>
              </a:spcAft>
              <a:buNone/>
            </a:pPr>
            <a:endParaRPr lang="en-US" dirty="0"/>
          </a:p>
          <a:p>
            <a:pPr marL="114300" indent="0">
              <a:spcAft>
                <a:spcPts val="600"/>
              </a:spcAft>
              <a:buNone/>
            </a:pPr>
            <a:r>
              <a:rPr lang="en-US" dirty="0">
                <a:hlinkClick r:id="rId3"/>
              </a:rPr>
              <a:t>J.drew@uwtsd.ac.uk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424</Words>
  <Application>Microsoft Office PowerPoint</Application>
  <PresentationFormat>On-screen Show (16:9)</PresentationFormat>
  <Paragraphs>62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Roboto</vt:lpstr>
      <vt:lpstr>Gill Sans MT</vt:lpstr>
      <vt:lpstr>Arial</vt:lpstr>
      <vt:lpstr>Gallery</vt:lpstr>
      <vt:lpstr>Welcome to Legal Process</vt:lpstr>
      <vt:lpstr>Introduction</vt:lpstr>
      <vt:lpstr>Learning outcomes </vt:lpstr>
      <vt:lpstr>Today’s session </vt:lpstr>
      <vt:lpstr>Assignment 1</vt:lpstr>
      <vt:lpstr>Assignment 2</vt:lpstr>
      <vt:lpstr>Referencing </vt:lpstr>
      <vt:lpstr>What do we mean by the word LAW? </vt:lpstr>
      <vt:lpstr>Next lesson </vt:lpstr>
      <vt:lpstr>What is law?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Legal Process</dc:title>
  <cp:lastModifiedBy>James Drew</cp:lastModifiedBy>
  <cp:revision>1</cp:revision>
  <dcterms:modified xsi:type="dcterms:W3CDTF">2023-02-01T11:50:12Z</dcterms:modified>
</cp:coreProperties>
</file>