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04"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AF04D8-F284-44A3-AB43-FBA7BC3C9E38}" v="138" dt="2024-05-15T19:16:16.6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94660"/>
  </p:normalViewPr>
  <p:slideViewPr>
    <p:cSldViewPr snapToGrid="0">
      <p:cViewPr varScale="1">
        <p:scale>
          <a:sx n="64" d="100"/>
          <a:sy n="64" d="100"/>
        </p:scale>
        <p:origin x="96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yl Davies" userId="7bf346cf59e31607" providerId="LiveId" clId="{B6AF04D8-F284-44A3-AB43-FBA7BC3C9E38}"/>
    <pc:docChg chg="undo custSel addSld delSld modSld modMainMaster">
      <pc:chgData name="Cheryl Davies" userId="7bf346cf59e31607" providerId="LiveId" clId="{B6AF04D8-F284-44A3-AB43-FBA7BC3C9E38}" dt="2024-05-15T20:30:37.192" v="5964" actId="33524"/>
      <pc:docMkLst>
        <pc:docMk/>
      </pc:docMkLst>
      <pc:sldChg chg="addSp delSp modSp mod setBg modAnim setClrOvrMap">
        <pc:chgData name="Cheryl Davies" userId="7bf346cf59e31607" providerId="LiveId" clId="{B6AF04D8-F284-44A3-AB43-FBA7BC3C9E38}" dt="2024-05-15T19:13:20.383" v="5936" actId="255"/>
        <pc:sldMkLst>
          <pc:docMk/>
          <pc:sldMk cId="3550579166" sldId="256"/>
        </pc:sldMkLst>
        <pc:spChg chg="add mod">
          <ac:chgData name="Cheryl Davies" userId="7bf346cf59e31607" providerId="LiveId" clId="{B6AF04D8-F284-44A3-AB43-FBA7BC3C9E38}" dt="2024-05-09T19:39:15.557" v="5746" actId="2711"/>
          <ac:spMkLst>
            <pc:docMk/>
            <pc:sldMk cId="3550579166" sldId="256"/>
            <ac:spMk id="2" creationId="{3865EAE0-14FD-3024-1809-F748B60057C9}"/>
          </ac:spMkLst>
        </pc:spChg>
        <pc:spChg chg="add mod">
          <ac:chgData name="Cheryl Davies" userId="7bf346cf59e31607" providerId="LiveId" clId="{B6AF04D8-F284-44A3-AB43-FBA7BC3C9E38}" dt="2024-05-09T19:33:36.190" v="5706" actId="14100"/>
          <ac:spMkLst>
            <pc:docMk/>
            <pc:sldMk cId="3550579166" sldId="256"/>
            <ac:spMk id="3" creationId="{36343B40-0695-E971-68D4-82E0AEF27127}"/>
          </ac:spMkLst>
        </pc:spChg>
        <pc:spChg chg="add del">
          <ac:chgData name="Cheryl Davies" userId="7bf346cf59e31607" providerId="LiveId" clId="{B6AF04D8-F284-44A3-AB43-FBA7BC3C9E38}" dt="2024-05-01T18:44:13.038" v="4695" actId="478"/>
          <ac:spMkLst>
            <pc:docMk/>
            <pc:sldMk cId="3550579166" sldId="256"/>
            <ac:spMk id="3" creationId="{C3FACC00-09FE-CBC3-83A6-0C6502C62F53}"/>
          </ac:spMkLst>
        </pc:spChg>
        <pc:spChg chg="add mod">
          <ac:chgData name="Cheryl Davies" userId="7bf346cf59e31607" providerId="LiveId" clId="{B6AF04D8-F284-44A3-AB43-FBA7BC3C9E38}" dt="2024-05-09T19:33:45.142" v="5708" actId="14100"/>
          <ac:spMkLst>
            <pc:docMk/>
            <pc:sldMk cId="3550579166" sldId="256"/>
            <ac:spMk id="4" creationId="{023CB6D5-6A68-3835-73BE-21458652B84C}"/>
          </ac:spMkLst>
        </pc:spChg>
        <pc:spChg chg="add del mod">
          <ac:chgData name="Cheryl Davies" userId="7bf346cf59e31607" providerId="LiveId" clId="{B6AF04D8-F284-44A3-AB43-FBA7BC3C9E38}" dt="2024-05-09T19:35:14.900" v="5724"/>
          <ac:spMkLst>
            <pc:docMk/>
            <pc:sldMk cId="3550579166" sldId="256"/>
            <ac:spMk id="5" creationId="{A265FADE-38E6-CAAC-4422-D77AAFB74B76}"/>
          </ac:spMkLst>
        </pc:spChg>
        <pc:spChg chg="add mod">
          <ac:chgData name="Cheryl Davies" userId="7bf346cf59e31607" providerId="LiveId" clId="{B6AF04D8-F284-44A3-AB43-FBA7BC3C9E38}" dt="2024-05-15T19:13:15.626" v="5935" actId="255"/>
          <ac:spMkLst>
            <pc:docMk/>
            <pc:sldMk cId="3550579166" sldId="256"/>
            <ac:spMk id="5" creationId="{B3D2A36F-E1A6-F774-2627-15EE149359AE}"/>
          </ac:spMkLst>
        </pc:spChg>
        <pc:spChg chg="mod">
          <ac:chgData name="Cheryl Davies" userId="7bf346cf59e31607" providerId="LiveId" clId="{B6AF04D8-F284-44A3-AB43-FBA7BC3C9E38}" dt="2024-05-09T19:37:43.583" v="5735" actId="16037"/>
          <ac:spMkLst>
            <pc:docMk/>
            <pc:sldMk cId="3550579166" sldId="256"/>
            <ac:spMk id="6" creationId="{C1900424-E32E-4877-71C8-584CFF237928}"/>
          </ac:spMkLst>
        </pc:spChg>
        <pc:spChg chg="mod">
          <ac:chgData name="Cheryl Davies" userId="7bf346cf59e31607" providerId="LiveId" clId="{B6AF04D8-F284-44A3-AB43-FBA7BC3C9E38}" dt="2024-05-09T19:39:20.146" v="5747" actId="2711"/>
          <ac:spMkLst>
            <pc:docMk/>
            <pc:sldMk cId="3550579166" sldId="256"/>
            <ac:spMk id="7" creationId="{C19DB0FE-CCD3-8E7B-B153-1159B8604908}"/>
          </ac:spMkLst>
        </pc:spChg>
        <pc:spChg chg="add mod">
          <ac:chgData name="Cheryl Davies" userId="7bf346cf59e31607" providerId="LiveId" clId="{B6AF04D8-F284-44A3-AB43-FBA7BC3C9E38}" dt="2024-05-15T19:13:20.383" v="5936" actId="255"/>
          <ac:spMkLst>
            <pc:docMk/>
            <pc:sldMk cId="3550579166" sldId="256"/>
            <ac:spMk id="8" creationId="{3A6579D8-8DFE-0ECF-C672-D1D3A1A0E042}"/>
          </ac:spMkLst>
        </pc:spChg>
        <pc:spChg chg="add del mod">
          <ac:chgData name="Cheryl Davies" userId="7bf346cf59e31607" providerId="LiveId" clId="{B6AF04D8-F284-44A3-AB43-FBA7BC3C9E38}" dt="2024-04-26T18:48:17.785" v="1385" actId="478"/>
          <ac:spMkLst>
            <pc:docMk/>
            <pc:sldMk cId="3550579166" sldId="256"/>
            <ac:spMk id="11" creationId="{AD9FFFFD-83F8-383F-3AC9-F4DADFEE05F3}"/>
          </ac:spMkLst>
        </pc:spChg>
        <pc:spChg chg="add del mod ord">
          <ac:chgData name="Cheryl Davies" userId="7bf346cf59e31607" providerId="LiveId" clId="{B6AF04D8-F284-44A3-AB43-FBA7BC3C9E38}" dt="2024-05-14T19:35:16.211" v="5770" actId="20577"/>
          <ac:spMkLst>
            <pc:docMk/>
            <pc:sldMk cId="3550579166" sldId="256"/>
            <ac:spMk id="12" creationId="{1C11916E-9BC2-67FF-0171-30B2F7B5FAA0}"/>
          </ac:spMkLst>
        </pc:spChg>
        <pc:spChg chg="add del mod">
          <ac:chgData name="Cheryl Davies" userId="7bf346cf59e31607" providerId="LiveId" clId="{B6AF04D8-F284-44A3-AB43-FBA7BC3C9E38}" dt="2024-05-01T18:39:52.171" v="4661" actId="21"/>
          <ac:spMkLst>
            <pc:docMk/>
            <pc:sldMk cId="3550579166" sldId="256"/>
            <ac:spMk id="15" creationId="{EAD882CD-5CDF-9CCC-624D-C0DE6C6E25F3}"/>
          </ac:spMkLst>
        </pc:spChg>
        <pc:spChg chg="add del">
          <ac:chgData name="Cheryl Davies" userId="7bf346cf59e31607" providerId="LiveId" clId="{B6AF04D8-F284-44A3-AB43-FBA7BC3C9E38}" dt="2024-05-06T14:08:44.258" v="5518" actId="26606"/>
          <ac:spMkLst>
            <pc:docMk/>
            <pc:sldMk cId="3550579166" sldId="256"/>
            <ac:spMk id="17" creationId="{533BF18B-C8A1-400D-BBBD-6103EC90FE1A}"/>
          </ac:spMkLst>
        </pc:spChg>
        <pc:spChg chg="add del">
          <ac:chgData name="Cheryl Davies" userId="7bf346cf59e31607" providerId="LiveId" clId="{B6AF04D8-F284-44A3-AB43-FBA7BC3C9E38}" dt="2024-05-06T14:08:27.611" v="5512" actId="26606"/>
          <ac:spMkLst>
            <pc:docMk/>
            <pc:sldMk cId="3550579166" sldId="256"/>
            <ac:spMk id="18" creationId="{7C3DB6CE-B855-4AD2-8FB5-3C271542CE05}"/>
          </ac:spMkLst>
        </pc:spChg>
        <pc:spChg chg="add del">
          <ac:chgData name="Cheryl Davies" userId="7bf346cf59e31607" providerId="LiveId" clId="{B6AF04D8-F284-44A3-AB43-FBA7BC3C9E38}" dt="2024-05-06T14:08:44.258" v="5518" actId="26606"/>
          <ac:spMkLst>
            <pc:docMk/>
            <pc:sldMk cId="3550579166" sldId="256"/>
            <ac:spMk id="19" creationId="{99413ED5-9ED4-4772-BCE4-2BCAE6B12E35}"/>
          </ac:spMkLst>
        </pc:spChg>
        <pc:spChg chg="add del">
          <ac:chgData name="Cheryl Davies" userId="7bf346cf59e31607" providerId="LiveId" clId="{B6AF04D8-F284-44A3-AB43-FBA7BC3C9E38}" dt="2024-05-06T14:08:30.656" v="5515" actId="26606"/>
          <ac:spMkLst>
            <pc:docMk/>
            <pc:sldMk cId="3550579166" sldId="256"/>
            <ac:spMk id="20" creationId="{BA175A65-42BE-4FDF-8AD0-5AC1CB946EAB}"/>
          </ac:spMkLst>
        </pc:spChg>
        <pc:spChg chg="add del">
          <ac:chgData name="Cheryl Davies" userId="7bf346cf59e31607" providerId="LiveId" clId="{B6AF04D8-F284-44A3-AB43-FBA7BC3C9E38}" dt="2024-05-06T14:08:44.258" v="5518" actId="26606"/>
          <ac:spMkLst>
            <pc:docMk/>
            <pc:sldMk cId="3550579166" sldId="256"/>
            <ac:spMk id="23" creationId="{90F533E9-6690-41A8-A372-4C6C622D028D}"/>
          </ac:spMkLst>
        </pc:spChg>
        <pc:spChg chg="add del">
          <ac:chgData name="Cheryl Davies" userId="7bf346cf59e31607" providerId="LiveId" clId="{B6AF04D8-F284-44A3-AB43-FBA7BC3C9E38}" dt="2024-05-06T14:08:44.258" v="5518" actId="26606"/>
          <ac:spMkLst>
            <pc:docMk/>
            <pc:sldMk cId="3550579166" sldId="256"/>
            <ac:spMk id="24" creationId="{04357C93-F0CB-4A1C-8F77-4E9063789819}"/>
          </ac:spMkLst>
        </pc:spChg>
        <pc:spChg chg="add del">
          <ac:chgData name="Cheryl Davies" userId="7bf346cf59e31607" providerId="LiveId" clId="{B6AF04D8-F284-44A3-AB43-FBA7BC3C9E38}" dt="2024-05-06T14:11:20.545" v="5528" actId="26606"/>
          <ac:spMkLst>
            <pc:docMk/>
            <pc:sldMk cId="3550579166" sldId="256"/>
            <ac:spMk id="26" creationId="{B40FCD49-2060-48B9-8212-8A5F1DF4726F}"/>
          </ac:spMkLst>
        </pc:spChg>
        <pc:spChg chg="add del">
          <ac:chgData name="Cheryl Davies" userId="7bf346cf59e31607" providerId="LiveId" clId="{B6AF04D8-F284-44A3-AB43-FBA7BC3C9E38}" dt="2024-05-06T14:35:22.698" v="5531" actId="26606"/>
          <ac:spMkLst>
            <pc:docMk/>
            <pc:sldMk cId="3550579166" sldId="256"/>
            <ac:spMk id="30" creationId="{AFD17DAE-FFCD-49C3-820A-40ED26EBE95D}"/>
          </ac:spMkLst>
        </pc:spChg>
        <pc:spChg chg="add del">
          <ac:chgData name="Cheryl Davies" userId="7bf346cf59e31607" providerId="LiveId" clId="{B6AF04D8-F284-44A3-AB43-FBA7BC3C9E38}" dt="2024-05-09T19:27:06.744" v="5648" actId="26606"/>
          <ac:spMkLst>
            <pc:docMk/>
            <pc:sldMk cId="3550579166" sldId="256"/>
            <ac:spMk id="32" creationId="{2CB19099-5147-486B-8851-28148984B18F}"/>
          </ac:spMkLst>
        </pc:spChg>
        <pc:spChg chg="add del">
          <ac:chgData name="Cheryl Davies" userId="7bf346cf59e31607" providerId="LiveId" clId="{B6AF04D8-F284-44A3-AB43-FBA7BC3C9E38}" dt="2024-05-09T19:27:10.436" v="5650" actId="26606"/>
          <ac:spMkLst>
            <pc:docMk/>
            <pc:sldMk cId="3550579166" sldId="256"/>
            <ac:spMk id="37" creationId="{063B3F06-B954-44B8-BEA2-AADDA0171BDB}"/>
          </ac:spMkLst>
        </pc:spChg>
        <pc:spChg chg="add del">
          <ac:chgData name="Cheryl Davies" userId="7bf346cf59e31607" providerId="LiveId" clId="{B6AF04D8-F284-44A3-AB43-FBA7BC3C9E38}" dt="2024-05-09T19:27:10.436" v="5650" actId="26606"/>
          <ac:spMkLst>
            <pc:docMk/>
            <pc:sldMk cId="3550579166" sldId="256"/>
            <ac:spMk id="39" creationId="{A24869B7-74F4-4430-81EA-EB67FD7D3E49}"/>
          </ac:spMkLst>
        </pc:spChg>
        <pc:spChg chg="add del">
          <ac:chgData name="Cheryl Davies" userId="7bf346cf59e31607" providerId="LiveId" clId="{B6AF04D8-F284-44A3-AB43-FBA7BC3C9E38}" dt="2024-05-09T19:27:43.489" v="5660" actId="26606"/>
          <ac:spMkLst>
            <pc:docMk/>
            <pc:sldMk cId="3550579166" sldId="256"/>
            <ac:spMk id="45" creationId="{72DB59DD-FE1F-4139-AC3F-9F27E7D92473}"/>
          </ac:spMkLst>
        </pc:spChg>
        <pc:spChg chg="add del">
          <ac:chgData name="Cheryl Davies" userId="7bf346cf59e31607" providerId="LiveId" clId="{B6AF04D8-F284-44A3-AB43-FBA7BC3C9E38}" dt="2024-05-09T19:27:43.489" v="5660" actId="26606"/>
          <ac:spMkLst>
            <pc:docMk/>
            <pc:sldMk cId="3550579166" sldId="256"/>
            <ac:spMk id="47" creationId="{D4DB8916-0DD9-4D4D-9D19-5D7F4B3B952A}"/>
          </ac:spMkLst>
        </pc:spChg>
        <pc:spChg chg="add del">
          <ac:chgData name="Cheryl Davies" userId="7bf346cf59e31607" providerId="LiveId" clId="{B6AF04D8-F284-44A3-AB43-FBA7BC3C9E38}" dt="2024-05-09T19:27:43.489" v="5660" actId="26606"/>
          <ac:spMkLst>
            <pc:docMk/>
            <pc:sldMk cId="3550579166" sldId="256"/>
            <ac:spMk id="48" creationId="{1C11916E-9BC2-67FF-0171-30B2F7B5FAA0}"/>
          </ac:spMkLst>
        </pc:spChg>
        <pc:graphicFrameChg chg="add del">
          <ac:chgData name="Cheryl Davies" userId="7bf346cf59e31607" providerId="LiveId" clId="{B6AF04D8-F284-44A3-AB43-FBA7BC3C9E38}" dt="2024-05-09T19:27:13.336" v="5652" actId="26606"/>
          <ac:graphicFrameMkLst>
            <pc:docMk/>
            <pc:sldMk cId="3550579166" sldId="256"/>
            <ac:graphicFrameMk id="41" creationId="{3186326F-F0A3-D7F1-A367-2C718BCFFFD2}"/>
          </ac:graphicFrameMkLst>
        </pc:graphicFrameChg>
        <pc:graphicFrameChg chg="add del">
          <ac:chgData name="Cheryl Davies" userId="7bf346cf59e31607" providerId="LiveId" clId="{B6AF04D8-F284-44A3-AB43-FBA7BC3C9E38}" dt="2024-05-09T19:27:18.685" v="5654" actId="26606"/>
          <ac:graphicFrameMkLst>
            <pc:docMk/>
            <pc:sldMk cId="3550579166" sldId="256"/>
            <ac:graphicFrameMk id="43" creationId="{99A313E7-E044-B759-8FC8-E631B2CBC9D6}"/>
          </ac:graphicFrameMkLst>
        </pc:graphicFrameChg>
        <pc:picChg chg="add del mod">
          <ac:chgData name="Cheryl Davies" userId="7bf346cf59e31607" providerId="LiveId" clId="{B6AF04D8-F284-44A3-AB43-FBA7BC3C9E38}" dt="2024-04-26T18:32:44.146" v="1243" actId="21"/>
          <ac:picMkLst>
            <pc:docMk/>
            <pc:sldMk cId="3550579166" sldId="256"/>
            <ac:picMk id="4" creationId="{5B03B271-304A-90EF-2EE6-84E28213F8B0}"/>
          </ac:picMkLst>
        </pc:picChg>
        <pc:picChg chg="add del mod">
          <ac:chgData name="Cheryl Davies" userId="7bf346cf59e31607" providerId="LiveId" clId="{B6AF04D8-F284-44A3-AB43-FBA7BC3C9E38}" dt="2024-04-26T18:35:35.678" v="1267" actId="21"/>
          <ac:picMkLst>
            <pc:docMk/>
            <pc:sldMk cId="3550579166" sldId="256"/>
            <ac:picMk id="8" creationId="{196B6863-9DD6-19D5-0D2E-17FEAB06BFFD}"/>
          </ac:picMkLst>
        </pc:picChg>
        <pc:picChg chg="add del mod">
          <ac:chgData name="Cheryl Davies" userId="7bf346cf59e31607" providerId="LiveId" clId="{B6AF04D8-F284-44A3-AB43-FBA7BC3C9E38}" dt="2024-04-26T18:40:12.776" v="1328" actId="478"/>
          <ac:picMkLst>
            <pc:docMk/>
            <pc:sldMk cId="3550579166" sldId="256"/>
            <ac:picMk id="10" creationId="{2F9029C2-60CF-4FFA-CB2C-B59AA226093C}"/>
          </ac:picMkLst>
        </pc:picChg>
        <pc:picChg chg="add del mod">
          <ac:chgData name="Cheryl Davies" userId="7bf346cf59e31607" providerId="LiveId" clId="{B6AF04D8-F284-44A3-AB43-FBA7BC3C9E38}" dt="2024-05-01T18:39:46.724" v="4659" actId="478"/>
          <ac:picMkLst>
            <pc:docMk/>
            <pc:sldMk cId="3550579166" sldId="256"/>
            <ac:picMk id="14" creationId="{C1827F70-6270-8437-D284-E391419D2D83}"/>
          </ac:picMkLst>
        </pc:picChg>
        <pc:picChg chg="add del">
          <ac:chgData name="Cheryl Davies" userId="7bf346cf59e31607" providerId="LiveId" clId="{B6AF04D8-F284-44A3-AB43-FBA7BC3C9E38}" dt="2024-05-06T14:08:27.611" v="5512" actId="26606"/>
          <ac:picMkLst>
            <pc:docMk/>
            <pc:sldMk cId="3550579166" sldId="256"/>
            <ac:picMk id="16" creationId="{77EAD385-E2F9-B335-4A6C-A9C985E66E8D}"/>
          </ac:picMkLst>
        </pc:picChg>
        <pc:picChg chg="add del">
          <ac:chgData name="Cheryl Davies" userId="7bf346cf59e31607" providerId="LiveId" clId="{B6AF04D8-F284-44A3-AB43-FBA7BC3C9E38}" dt="2024-05-06T14:08:30.656" v="5515" actId="26606"/>
          <ac:picMkLst>
            <pc:docMk/>
            <pc:sldMk cId="3550579166" sldId="256"/>
            <ac:picMk id="21" creationId="{DC847624-9C7B-D3A3-B239-00DF4A720BD1}"/>
          </ac:picMkLst>
        </pc:picChg>
        <pc:picChg chg="add del">
          <ac:chgData name="Cheryl Davies" userId="7bf346cf59e31607" providerId="LiveId" clId="{B6AF04D8-F284-44A3-AB43-FBA7BC3C9E38}" dt="2024-05-06T14:11:20.545" v="5528" actId="26606"/>
          <ac:picMkLst>
            <pc:docMk/>
            <pc:sldMk cId="3550579166" sldId="256"/>
            <ac:picMk id="22" creationId="{F1168660-E713-4688-8E63-A114BED4A26E}"/>
          </ac:picMkLst>
        </pc:picChg>
        <pc:picChg chg="add del">
          <ac:chgData name="Cheryl Davies" userId="7bf346cf59e31607" providerId="LiveId" clId="{B6AF04D8-F284-44A3-AB43-FBA7BC3C9E38}" dt="2024-05-06T14:11:20.545" v="5528" actId="26606"/>
          <ac:picMkLst>
            <pc:docMk/>
            <pc:sldMk cId="3550579166" sldId="256"/>
            <ac:picMk id="25" creationId="{56847E33-9CB4-4B4F-92C5-07746313F4C6}"/>
          </ac:picMkLst>
        </pc:picChg>
        <pc:picChg chg="add del">
          <ac:chgData name="Cheryl Davies" userId="7bf346cf59e31607" providerId="LiveId" clId="{B6AF04D8-F284-44A3-AB43-FBA7BC3C9E38}" dt="2024-05-06T14:11:20.545" v="5528" actId="26606"/>
          <ac:picMkLst>
            <pc:docMk/>
            <pc:sldMk cId="3550579166" sldId="256"/>
            <ac:picMk id="27" creationId="{83A45DCD-B5FB-4A86-88D2-91088C7FFC5F}"/>
          </ac:picMkLst>
        </pc:picChg>
        <pc:picChg chg="add del">
          <ac:chgData name="Cheryl Davies" userId="7bf346cf59e31607" providerId="LiveId" clId="{B6AF04D8-F284-44A3-AB43-FBA7BC3C9E38}" dt="2024-05-06T14:35:22.698" v="5531" actId="26606"/>
          <ac:picMkLst>
            <pc:docMk/>
            <pc:sldMk cId="3550579166" sldId="256"/>
            <ac:picMk id="28" creationId="{6A6D8F67-8C3B-4FD8-91C1-C7D420434BF9}"/>
          </ac:picMkLst>
        </pc:picChg>
        <pc:picChg chg="add del">
          <ac:chgData name="Cheryl Davies" userId="7bf346cf59e31607" providerId="LiveId" clId="{B6AF04D8-F284-44A3-AB43-FBA7BC3C9E38}" dt="2024-05-06T14:35:22.698" v="5531" actId="26606"/>
          <ac:picMkLst>
            <pc:docMk/>
            <pc:sldMk cId="3550579166" sldId="256"/>
            <ac:picMk id="29" creationId="{3C3E0541-0D58-4CE2-B4F3-B8AF7A5C8969}"/>
          </ac:picMkLst>
        </pc:picChg>
        <pc:picChg chg="add del">
          <ac:chgData name="Cheryl Davies" userId="7bf346cf59e31607" providerId="LiveId" clId="{B6AF04D8-F284-44A3-AB43-FBA7BC3C9E38}" dt="2024-05-06T14:35:22.698" v="5531" actId="26606"/>
          <ac:picMkLst>
            <pc:docMk/>
            <pc:sldMk cId="3550579166" sldId="256"/>
            <ac:picMk id="31" creationId="{03787D74-5511-4AC0-8C94-2E51CB8D44D3}"/>
          </ac:picMkLst>
        </pc:picChg>
        <pc:picChg chg="add del">
          <ac:chgData name="Cheryl Davies" userId="7bf346cf59e31607" providerId="LiveId" clId="{B6AF04D8-F284-44A3-AB43-FBA7BC3C9E38}" dt="2024-05-06T14:35:29.834" v="5534" actId="26606"/>
          <ac:picMkLst>
            <pc:docMk/>
            <pc:sldMk cId="3550579166" sldId="256"/>
            <ac:picMk id="33" creationId="{35085FD1-965D-4283-9406-8871587C5B87}"/>
          </ac:picMkLst>
        </pc:picChg>
        <pc:picChg chg="add del">
          <ac:chgData name="Cheryl Davies" userId="7bf346cf59e31607" providerId="LiveId" clId="{B6AF04D8-F284-44A3-AB43-FBA7BC3C9E38}" dt="2024-05-06T14:35:29.834" v="5534" actId="26606"/>
          <ac:picMkLst>
            <pc:docMk/>
            <pc:sldMk cId="3550579166" sldId="256"/>
            <ac:picMk id="34" creationId="{0C08D17D-D5A0-4C32-BF02-863DBA93B713}"/>
          </ac:picMkLst>
        </pc:picChg>
        <pc:picChg chg="add del">
          <ac:chgData name="Cheryl Davies" userId="7bf346cf59e31607" providerId="LiveId" clId="{B6AF04D8-F284-44A3-AB43-FBA7BC3C9E38}" dt="2024-05-09T19:27:06.744" v="5648" actId="26606"/>
          <ac:picMkLst>
            <pc:docMk/>
            <pc:sldMk cId="3550579166" sldId="256"/>
            <ac:picMk id="35" creationId="{046C9A0B-73CF-476E-A10E-018FF0FE0F57}"/>
          </ac:picMkLst>
        </pc:picChg>
        <pc:picChg chg="add del">
          <ac:chgData name="Cheryl Davies" userId="7bf346cf59e31607" providerId="LiveId" clId="{B6AF04D8-F284-44A3-AB43-FBA7BC3C9E38}" dt="2024-05-09T19:27:10.436" v="5650" actId="26606"/>
          <ac:picMkLst>
            <pc:docMk/>
            <pc:sldMk cId="3550579166" sldId="256"/>
            <ac:picMk id="38" creationId="{DD14D308-5422-4BF6-A2F3-6D0B50D9B223}"/>
          </ac:picMkLst>
        </pc:picChg>
        <pc:picChg chg="add del">
          <ac:chgData name="Cheryl Davies" userId="7bf346cf59e31607" providerId="LiveId" clId="{B6AF04D8-F284-44A3-AB43-FBA7BC3C9E38}" dt="2024-05-09T19:27:43.489" v="5660" actId="26606"/>
          <ac:picMkLst>
            <pc:docMk/>
            <pc:sldMk cId="3550579166" sldId="256"/>
            <ac:picMk id="46" creationId="{8C7FE8DC-8C7F-408C-8826-E1362CD95CF2}"/>
          </ac:picMkLst>
        </pc:picChg>
      </pc:sldChg>
      <pc:sldChg chg="addSp modSp new mod">
        <pc:chgData name="Cheryl Davies" userId="7bf346cf59e31607" providerId="LiveId" clId="{B6AF04D8-F284-44A3-AB43-FBA7BC3C9E38}" dt="2024-05-15T20:29:39.623" v="5959" actId="2711"/>
        <pc:sldMkLst>
          <pc:docMk/>
          <pc:sldMk cId="2013783122" sldId="257"/>
        </pc:sldMkLst>
        <pc:spChg chg="add mod">
          <ac:chgData name="Cheryl Davies" userId="7bf346cf59e31607" providerId="LiveId" clId="{B6AF04D8-F284-44A3-AB43-FBA7BC3C9E38}" dt="2024-05-15T20:29:39.623" v="5959" actId="2711"/>
          <ac:spMkLst>
            <pc:docMk/>
            <pc:sldMk cId="2013783122" sldId="257"/>
            <ac:spMk id="2" creationId="{24F4C2DA-053C-F197-2C56-AF346BC96F57}"/>
          </ac:spMkLst>
        </pc:spChg>
      </pc:sldChg>
      <pc:sldChg chg="addSp modSp new mod">
        <pc:chgData name="Cheryl Davies" userId="7bf346cf59e31607" providerId="LiveId" clId="{B6AF04D8-F284-44A3-AB43-FBA7BC3C9E38}" dt="2024-05-15T20:29:51.916" v="5961" actId="255"/>
        <pc:sldMkLst>
          <pc:docMk/>
          <pc:sldMk cId="884707578" sldId="258"/>
        </pc:sldMkLst>
        <pc:spChg chg="add mod">
          <ac:chgData name="Cheryl Davies" userId="7bf346cf59e31607" providerId="LiveId" clId="{B6AF04D8-F284-44A3-AB43-FBA7BC3C9E38}" dt="2024-05-15T20:29:51.916" v="5961" actId="255"/>
          <ac:spMkLst>
            <pc:docMk/>
            <pc:sldMk cId="884707578" sldId="258"/>
            <ac:spMk id="2" creationId="{2CF8C7D7-E3F8-3272-DC44-C4367D01ED01}"/>
          </ac:spMkLst>
        </pc:spChg>
      </pc:sldChg>
      <pc:sldChg chg="new del">
        <pc:chgData name="Cheryl Davies" userId="7bf346cf59e31607" providerId="LiveId" clId="{B6AF04D8-F284-44A3-AB43-FBA7BC3C9E38}" dt="2024-05-15T11:10:51.681" v="5775" actId="2696"/>
        <pc:sldMkLst>
          <pc:docMk/>
          <pc:sldMk cId="4044378470" sldId="258"/>
        </pc:sldMkLst>
      </pc:sldChg>
      <pc:sldChg chg="addSp modSp new mod">
        <pc:chgData name="Cheryl Davies" userId="7bf346cf59e31607" providerId="LiveId" clId="{B6AF04D8-F284-44A3-AB43-FBA7BC3C9E38}" dt="2024-05-15T20:29:30.902" v="5957" actId="255"/>
        <pc:sldMkLst>
          <pc:docMk/>
          <pc:sldMk cId="394513442" sldId="259"/>
        </pc:sldMkLst>
        <pc:spChg chg="add mod">
          <ac:chgData name="Cheryl Davies" userId="7bf346cf59e31607" providerId="LiveId" clId="{B6AF04D8-F284-44A3-AB43-FBA7BC3C9E38}" dt="2024-05-15T20:29:30.902" v="5957" actId="255"/>
          <ac:spMkLst>
            <pc:docMk/>
            <pc:sldMk cId="394513442" sldId="259"/>
            <ac:spMk id="2" creationId="{65E4F072-B9C7-C38F-306A-3FE3CFE893A1}"/>
          </ac:spMkLst>
        </pc:spChg>
      </pc:sldChg>
      <pc:sldChg chg="addSp modSp new mod">
        <pc:chgData name="Cheryl Davies" userId="7bf346cf59e31607" providerId="LiveId" clId="{B6AF04D8-F284-44A3-AB43-FBA7BC3C9E38}" dt="2024-05-15T20:29:03.396" v="5955" actId="255"/>
        <pc:sldMkLst>
          <pc:docMk/>
          <pc:sldMk cId="2541014871" sldId="260"/>
        </pc:sldMkLst>
        <pc:spChg chg="add mod">
          <ac:chgData name="Cheryl Davies" userId="7bf346cf59e31607" providerId="LiveId" clId="{B6AF04D8-F284-44A3-AB43-FBA7BC3C9E38}" dt="2024-05-15T20:29:03.396" v="5955" actId="255"/>
          <ac:spMkLst>
            <pc:docMk/>
            <pc:sldMk cId="2541014871" sldId="260"/>
            <ac:spMk id="2" creationId="{74F9F38D-47D9-C4B3-6623-16E29FB21F25}"/>
          </ac:spMkLst>
        </pc:spChg>
      </pc:sldChg>
      <pc:sldChg chg="addSp modSp new mod">
        <pc:chgData name="Cheryl Davies" userId="7bf346cf59e31607" providerId="LiveId" clId="{B6AF04D8-F284-44A3-AB43-FBA7BC3C9E38}" dt="2024-05-15T11:16:56.877" v="5801" actId="21"/>
        <pc:sldMkLst>
          <pc:docMk/>
          <pc:sldMk cId="661278900" sldId="261"/>
        </pc:sldMkLst>
        <pc:spChg chg="add mod">
          <ac:chgData name="Cheryl Davies" userId="7bf346cf59e31607" providerId="LiveId" clId="{B6AF04D8-F284-44A3-AB43-FBA7BC3C9E38}" dt="2024-05-15T11:16:56.877" v="5801" actId="21"/>
          <ac:spMkLst>
            <pc:docMk/>
            <pc:sldMk cId="661278900" sldId="261"/>
            <ac:spMk id="2" creationId="{49AF0F32-6573-2A5A-D343-2B76F9B201B4}"/>
          </ac:spMkLst>
        </pc:spChg>
      </pc:sldChg>
      <pc:sldChg chg="addSp modSp new mod">
        <pc:chgData name="Cheryl Davies" userId="7bf346cf59e31607" providerId="LiveId" clId="{B6AF04D8-F284-44A3-AB43-FBA7BC3C9E38}" dt="2024-05-15T11:17:44.967" v="5808"/>
        <pc:sldMkLst>
          <pc:docMk/>
          <pc:sldMk cId="1088511200" sldId="262"/>
        </pc:sldMkLst>
        <pc:spChg chg="add mod">
          <ac:chgData name="Cheryl Davies" userId="7bf346cf59e31607" providerId="LiveId" clId="{B6AF04D8-F284-44A3-AB43-FBA7BC3C9E38}" dt="2024-05-15T11:17:44.967" v="5808"/>
          <ac:spMkLst>
            <pc:docMk/>
            <pc:sldMk cId="1088511200" sldId="262"/>
            <ac:spMk id="2" creationId="{4F475BB0-2DB4-E842-CEF4-65665CD4254E}"/>
          </ac:spMkLst>
        </pc:spChg>
      </pc:sldChg>
      <pc:sldChg chg="addSp modSp new mod">
        <pc:chgData name="Cheryl Davies" userId="7bf346cf59e31607" providerId="LiveId" clId="{B6AF04D8-F284-44A3-AB43-FBA7BC3C9E38}" dt="2024-05-15T11:18:15.956" v="5811"/>
        <pc:sldMkLst>
          <pc:docMk/>
          <pc:sldMk cId="3691131304" sldId="263"/>
        </pc:sldMkLst>
        <pc:spChg chg="add mod">
          <ac:chgData name="Cheryl Davies" userId="7bf346cf59e31607" providerId="LiveId" clId="{B6AF04D8-F284-44A3-AB43-FBA7BC3C9E38}" dt="2024-05-15T11:18:15.956" v="5811"/>
          <ac:spMkLst>
            <pc:docMk/>
            <pc:sldMk cId="3691131304" sldId="263"/>
            <ac:spMk id="2" creationId="{D6E5A8AC-5C96-8410-2D33-9776EF2FBF53}"/>
          </ac:spMkLst>
        </pc:spChg>
      </pc:sldChg>
      <pc:sldChg chg="addSp modSp new mod">
        <pc:chgData name="Cheryl Davies" userId="7bf346cf59e31607" providerId="LiveId" clId="{B6AF04D8-F284-44A3-AB43-FBA7BC3C9E38}" dt="2024-05-15T11:18:48.800" v="5814"/>
        <pc:sldMkLst>
          <pc:docMk/>
          <pc:sldMk cId="3528564623" sldId="264"/>
        </pc:sldMkLst>
        <pc:spChg chg="add mod">
          <ac:chgData name="Cheryl Davies" userId="7bf346cf59e31607" providerId="LiveId" clId="{B6AF04D8-F284-44A3-AB43-FBA7BC3C9E38}" dt="2024-05-15T11:18:48.800" v="5814"/>
          <ac:spMkLst>
            <pc:docMk/>
            <pc:sldMk cId="3528564623" sldId="264"/>
            <ac:spMk id="2" creationId="{2D6A5A4C-A841-B556-9DA3-196CFFBEF568}"/>
          </ac:spMkLst>
        </pc:spChg>
      </pc:sldChg>
      <pc:sldChg chg="addSp modSp new mod">
        <pc:chgData name="Cheryl Davies" userId="7bf346cf59e31607" providerId="LiveId" clId="{B6AF04D8-F284-44A3-AB43-FBA7BC3C9E38}" dt="2024-05-15T11:19:34.688" v="5819"/>
        <pc:sldMkLst>
          <pc:docMk/>
          <pc:sldMk cId="3519251719" sldId="265"/>
        </pc:sldMkLst>
        <pc:spChg chg="add mod">
          <ac:chgData name="Cheryl Davies" userId="7bf346cf59e31607" providerId="LiveId" clId="{B6AF04D8-F284-44A3-AB43-FBA7BC3C9E38}" dt="2024-05-15T11:19:34.688" v="5819"/>
          <ac:spMkLst>
            <pc:docMk/>
            <pc:sldMk cId="3519251719" sldId="265"/>
            <ac:spMk id="2" creationId="{ED3E3AD1-73BD-3924-31F4-7EC5CA9BF3C9}"/>
          </ac:spMkLst>
        </pc:spChg>
      </pc:sldChg>
      <pc:sldChg chg="addSp modSp new mod">
        <pc:chgData name="Cheryl Davies" userId="7bf346cf59e31607" providerId="LiveId" clId="{B6AF04D8-F284-44A3-AB43-FBA7BC3C9E38}" dt="2024-05-15T11:20:34.906" v="5823" actId="21"/>
        <pc:sldMkLst>
          <pc:docMk/>
          <pc:sldMk cId="1962174016" sldId="266"/>
        </pc:sldMkLst>
        <pc:spChg chg="add mod">
          <ac:chgData name="Cheryl Davies" userId="7bf346cf59e31607" providerId="LiveId" clId="{B6AF04D8-F284-44A3-AB43-FBA7BC3C9E38}" dt="2024-05-15T11:20:34.906" v="5823" actId="21"/>
          <ac:spMkLst>
            <pc:docMk/>
            <pc:sldMk cId="1962174016" sldId="266"/>
            <ac:spMk id="2" creationId="{93E6D176-3E19-4CD0-EA3B-B788088A1783}"/>
          </ac:spMkLst>
        </pc:spChg>
      </pc:sldChg>
      <pc:sldChg chg="addSp modSp new mod">
        <pc:chgData name="Cheryl Davies" userId="7bf346cf59e31607" providerId="LiveId" clId="{B6AF04D8-F284-44A3-AB43-FBA7BC3C9E38}" dt="2024-05-15T11:21:17.191" v="5829"/>
        <pc:sldMkLst>
          <pc:docMk/>
          <pc:sldMk cId="3502673431" sldId="267"/>
        </pc:sldMkLst>
        <pc:spChg chg="add mod">
          <ac:chgData name="Cheryl Davies" userId="7bf346cf59e31607" providerId="LiveId" clId="{B6AF04D8-F284-44A3-AB43-FBA7BC3C9E38}" dt="2024-05-15T11:21:17.191" v="5829"/>
          <ac:spMkLst>
            <pc:docMk/>
            <pc:sldMk cId="3502673431" sldId="267"/>
            <ac:spMk id="2" creationId="{614B4392-8AAB-DD6A-1787-23CC2ED79DDE}"/>
          </ac:spMkLst>
        </pc:spChg>
      </pc:sldChg>
      <pc:sldChg chg="addSp modSp new mod">
        <pc:chgData name="Cheryl Davies" userId="7bf346cf59e31607" providerId="LiveId" clId="{B6AF04D8-F284-44A3-AB43-FBA7BC3C9E38}" dt="2024-05-15T11:22:14.551" v="5836" actId="21"/>
        <pc:sldMkLst>
          <pc:docMk/>
          <pc:sldMk cId="1057631179" sldId="268"/>
        </pc:sldMkLst>
        <pc:spChg chg="add mod">
          <ac:chgData name="Cheryl Davies" userId="7bf346cf59e31607" providerId="LiveId" clId="{B6AF04D8-F284-44A3-AB43-FBA7BC3C9E38}" dt="2024-05-15T11:22:14.551" v="5836" actId="21"/>
          <ac:spMkLst>
            <pc:docMk/>
            <pc:sldMk cId="1057631179" sldId="268"/>
            <ac:spMk id="2" creationId="{9713E5CB-E2C0-A8BE-612D-FAEE9CE0E55D}"/>
          </ac:spMkLst>
        </pc:spChg>
      </pc:sldChg>
      <pc:sldChg chg="addSp modSp new mod">
        <pc:chgData name="Cheryl Davies" userId="7bf346cf59e31607" providerId="LiveId" clId="{B6AF04D8-F284-44A3-AB43-FBA7BC3C9E38}" dt="2024-05-15T11:22:24.792" v="5839"/>
        <pc:sldMkLst>
          <pc:docMk/>
          <pc:sldMk cId="2727747478" sldId="269"/>
        </pc:sldMkLst>
        <pc:spChg chg="add mod">
          <ac:chgData name="Cheryl Davies" userId="7bf346cf59e31607" providerId="LiveId" clId="{B6AF04D8-F284-44A3-AB43-FBA7BC3C9E38}" dt="2024-05-15T11:22:24.792" v="5839"/>
          <ac:spMkLst>
            <pc:docMk/>
            <pc:sldMk cId="2727747478" sldId="269"/>
            <ac:spMk id="2" creationId="{2E490B7C-7E35-AE55-A6E7-1E1E6D0A326A}"/>
          </ac:spMkLst>
        </pc:spChg>
      </pc:sldChg>
      <pc:sldChg chg="addSp modSp new mod">
        <pc:chgData name="Cheryl Davies" userId="7bf346cf59e31607" providerId="LiveId" clId="{B6AF04D8-F284-44A3-AB43-FBA7BC3C9E38}" dt="2024-05-15T19:14:44.417" v="5938" actId="20577"/>
        <pc:sldMkLst>
          <pc:docMk/>
          <pc:sldMk cId="998668023" sldId="270"/>
        </pc:sldMkLst>
        <pc:spChg chg="add mod">
          <ac:chgData name="Cheryl Davies" userId="7bf346cf59e31607" providerId="LiveId" clId="{B6AF04D8-F284-44A3-AB43-FBA7BC3C9E38}" dt="2024-05-15T19:14:44.417" v="5938" actId="20577"/>
          <ac:spMkLst>
            <pc:docMk/>
            <pc:sldMk cId="998668023" sldId="270"/>
            <ac:spMk id="2" creationId="{048BF7C0-D537-C552-2C3F-69B28B7AA228}"/>
          </ac:spMkLst>
        </pc:spChg>
      </pc:sldChg>
      <pc:sldChg chg="addSp modSp new mod">
        <pc:chgData name="Cheryl Davies" userId="7bf346cf59e31607" providerId="LiveId" clId="{B6AF04D8-F284-44A3-AB43-FBA7BC3C9E38}" dt="2024-05-15T11:28:38.130" v="5885" actId="255"/>
        <pc:sldMkLst>
          <pc:docMk/>
          <pc:sldMk cId="664718135" sldId="271"/>
        </pc:sldMkLst>
        <pc:spChg chg="add mod">
          <ac:chgData name="Cheryl Davies" userId="7bf346cf59e31607" providerId="LiveId" clId="{B6AF04D8-F284-44A3-AB43-FBA7BC3C9E38}" dt="2024-05-15T11:28:38.130" v="5885" actId="255"/>
          <ac:spMkLst>
            <pc:docMk/>
            <pc:sldMk cId="664718135" sldId="271"/>
            <ac:spMk id="2" creationId="{09E98857-55FA-8862-4E8D-54361EE85C2F}"/>
          </ac:spMkLst>
        </pc:spChg>
      </pc:sldChg>
      <pc:sldChg chg="addSp modSp new mod">
        <pc:chgData name="Cheryl Davies" userId="7bf346cf59e31607" providerId="LiveId" clId="{B6AF04D8-F284-44A3-AB43-FBA7BC3C9E38}" dt="2024-05-15T11:29:39.787" v="5891" actId="255"/>
        <pc:sldMkLst>
          <pc:docMk/>
          <pc:sldMk cId="3195090841" sldId="272"/>
        </pc:sldMkLst>
        <pc:spChg chg="add mod">
          <ac:chgData name="Cheryl Davies" userId="7bf346cf59e31607" providerId="LiveId" clId="{B6AF04D8-F284-44A3-AB43-FBA7BC3C9E38}" dt="2024-05-15T11:29:39.787" v="5891" actId="255"/>
          <ac:spMkLst>
            <pc:docMk/>
            <pc:sldMk cId="3195090841" sldId="272"/>
            <ac:spMk id="2" creationId="{B6E8ACD0-72F4-C339-0A23-33D64613C927}"/>
          </ac:spMkLst>
        </pc:spChg>
      </pc:sldChg>
      <pc:sldChg chg="addSp modSp new mod">
        <pc:chgData name="Cheryl Davies" userId="7bf346cf59e31607" providerId="LiveId" clId="{B6AF04D8-F284-44A3-AB43-FBA7BC3C9E38}" dt="2024-05-15T11:31:00.935" v="5900" actId="255"/>
        <pc:sldMkLst>
          <pc:docMk/>
          <pc:sldMk cId="3093508590" sldId="273"/>
        </pc:sldMkLst>
        <pc:spChg chg="add mod">
          <ac:chgData name="Cheryl Davies" userId="7bf346cf59e31607" providerId="LiveId" clId="{B6AF04D8-F284-44A3-AB43-FBA7BC3C9E38}" dt="2024-05-15T11:31:00.935" v="5900" actId="255"/>
          <ac:spMkLst>
            <pc:docMk/>
            <pc:sldMk cId="3093508590" sldId="273"/>
            <ac:spMk id="2" creationId="{10DCA130-0C7F-0A18-A280-81ADBD8A5E34}"/>
          </ac:spMkLst>
        </pc:spChg>
      </pc:sldChg>
      <pc:sldChg chg="addSp modSp new mod">
        <pc:chgData name="Cheryl Davies" userId="7bf346cf59e31607" providerId="LiveId" clId="{B6AF04D8-F284-44A3-AB43-FBA7BC3C9E38}" dt="2024-05-15T11:32:04.848" v="5907" actId="255"/>
        <pc:sldMkLst>
          <pc:docMk/>
          <pc:sldMk cId="2118772160" sldId="274"/>
        </pc:sldMkLst>
        <pc:spChg chg="add mod">
          <ac:chgData name="Cheryl Davies" userId="7bf346cf59e31607" providerId="LiveId" clId="{B6AF04D8-F284-44A3-AB43-FBA7BC3C9E38}" dt="2024-05-15T11:32:04.848" v="5907" actId="255"/>
          <ac:spMkLst>
            <pc:docMk/>
            <pc:sldMk cId="2118772160" sldId="274"/>
            <ac:spMk id="2" creationId="{18F9EC00-03E1-DC02-9F69-77B8C1215140}"/>
          </ac:spMkLst>
        </pc:spChg>
      </pc:sldChg>
      <pc:sldChg chg="addSp modSp new mod">
        <pc:chgData name="Cheryl Davies" userId="7bf346cf59e31607" providerId="LiveId" clId="{B6AF04D8-F284-44A3-AB43-FBA7BC3C9E38}" dt="2024-05-15T11:32:43.320" v="5911" actId="255"/>
        <pc:sldMkLst>
          <pc:docMk/>
          <pc:sldMk cId="508388325" sldId="275"/>
        </pc:sldMkLst>
        <pc:spChg chg="add mod">
          <ac:chgData name="Cheryl Davies" userId="7bf346cf59e31607" providerId="LiveId" clId="{B6AF04D8-F284-44A3-AB43-FBA7BC3C9E38}" dt="2024-05-15T11:32:43.320" v="5911" actId="255"/>
          <ac:spMkLst>
            <pc:docMk/>
            <pc:sldMk cId="508388325" sldId="275"/>
            <ac:spMk id="2" creationId="{9E0DB4FB-9AAB-8513-E8C8-7AEE387664EC}"/>
          </ac:spMkLst>
        </pc:spChg>
      </pc:sldChg>
      <pc:sldChg chg="addSp modSp new mod">
        <pc:chgData name="Cheryl Davies" userId="7bf346cf59e31607" providerId="LiveId" clId="{B6AF04D8-F284-44A3-AB43-FBA7BC3C9E38}" dt="2024-05-15T20:30:37.192" v="5964" actId="33524"/>
        <pc:sldMkLst>
          <pc:docMk/>
          <pc:sldMk cId="2479530178" sldId="276"/>
        </pc:sldMkLst>
        <pc:spChg chg="add mod">
          <ac:chgData name="Cheryl Davies" userId="7bf346cf59e31607" providerId="LiveId" clId="{B6AF04D8-F284-44A3-AB43-FBA7BC3C9E38}" dt="2024-05-15T20:30:37.192" v="5964" actId="33524"/>
          <ac:spMkLst>
            <pc:docMk/>
            <pc:sldMk cId="2479530178" sldId="276"/>
            <ac:spMk id="2" creationId="{796CC37B-DD82-D059-0760-656CB46C1EDB}"/>
          </ac:spMkLst>
        </pc:spChg>
      </pc:sldChg>
      <pc:sldChg chg="addSp delSp modSp new del mod">
        <pc:chgData name="Cheryl Davies" userId="7bf346cf59e31607" providerId="LiveId" clId="{B6AF04D8-F284-44A3-AB43-FBA7BC3C9E38}" dt="2024-05-15T19:16:19.355" v="5953" actId="680"/>
        <pc:sldMkLst>
          <pc:docMk/>
          <pc:sldMk cId="3699507805" sldId="277"/>
        </pc:sldMkLst>
        <pc:spChg chg="add del mod">
          <ac:chgData name="Cheryl Davies" userId="7bf346cf59e31607" providerId="LiveId" clId="{B6AF04D8-F284-44A3-AB43-FBA7BC3C9E38}" dt="2024-05-15T19:15:52.454" v="5950" actId="47"/>
          <ac:spMkLst>
            <pc:docMk/>
            <pc:sldMk cId="3699507805" sldId="277"/>
            <ac:spMk id="2" creationId="{DF69A168-43EA-FFB5-969A-F30D3CBDFDC1}"/>
          </ac:spMkLst>
        </pc:spChg>
        <pc:spChg chg="add mod">
          <ac:chgData name="Cheryl Davies" userId="7bf346cf59e31607" providerId="LiveId" clId="{B6AF04D8-F284-44A3-AB43-FBA7BC3C9E38}" dt="2024-05-15T19:16:15.708" v="5952"/>
          <ac:spMkLst>
            <pc:docMk/>
            <pc:sldMk cId="3699507805" sldId="277"/>
            <ac:spMk id="4" creationId="{495AED90-C42B-5180-3137-61782597EF63}"/>
          </ac:spMkLst>
        </pc:spChg>
        <pc:graphicFrameChg chg="add mod modGraphic">
          <ac:chgData name="Cheryl Davies" userId="7bf346cf59e31607" providerId="LiveId" clId="{B6AF04D8-F284-44A3-AB43-FBA7BC3C9E38}" dt="2024-05-15T19:16:14.459" v="5951" actId="14100"/>
          <ac:graphicFrameMkLst>
            <pc:docMk/>
            <pc:sldMk cId="3699507805" sldId="277"/>
            <ac:graphicFrameMk id="3" creationId="{6CD4431D-E37B-3D35-E492-ABCC7326C109}"/>
          </ac:graphicFrameMkLst>
        </pc:graphicFrameChg>
      </pc:sldChg>
      <pc:sldMasterChg chg="modSldLayout">
        <pc:chgData name="Cheryl Davies" userId="7bf346cf59e31607" providerId="LiveId" clId="{B6AF04D8-F284-44A3-AB43-FBA7BC3C9E38}" dt="2024-05-09T19:29:04.587" v="5668"/>
        <pc:sldMasterMkLst>
          <pc:docMk/>
          <pc:sldMasterMk cId="3326530322" sldId="2147484216"/>
        </pc:sldMasterMkLst>
        <pc:sldLayoutChg chg="addSp delSp">
          <pc:chgData name="Cheryl Davies" userId="7bf346cf59e31607" providerId="LiveId" clId="{B6AF04D8-F284-44A3-AB43-FBA7BC3C9E38}" dt="2024-05-09T19:29:04.587" v="5668"/>
          <pc:sldLayoutMkLst>
            <pc:docMk/>
            <pc:sldMasterMk cId="3326530322" sldId="2147484216"/>
            <pc:sldLayoutMk cId="3399008558" sldId="2147484234"/>
          </pc:sldLayoutMkLst>
          <pc:spChg chg="add del">
            <ac:chgData name="Cheryl Davies" userId="7bf346cf59e31607" providerId="LiveId" clId="{B6AF04D8-F284-44A3-AB43-FBA7BC3C9E38}" dt="2024-05-09T19:29:04.587" v="5668"/>
            <ac:spMkLst>
              <pc:docMk/>
              <pc:sldMasterMk cId="3326530322" sldId="2147484216"/>
              <pc:sldLayoutMk cId="3399008558" sldId="2147484234"/>
              <ac:spMk id="7"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C015E-9A03-4630-871E-A24787928EC7}" type="datetimeFigureOut">
              <a:rPr lang="en-GB" smtClean="0"/>
              <a:t>15/05/2024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B238D-A967-41EB-A85A-7088CCFE35CC}" type="slidenum">
              <a:rPr lang="en-GB" smtClean="0"/>
              <a:t>‹#›</a:t>
            </a:fld>
            <a:endParaRPr lang="en-GB"/>
          </a:p>
        </p:txBody>
      </p:sp>
    </p:spTree>
    <p:extLst>
      <p:ext uri="{BB962C8B-B14F-4D97-AF65-F5344CB8AC3E}">
        <p14:creationId xmlns:p14="http://schemas.microsoft.com/office/powerpoint/2010/main" val="3458307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B238D-A967-41EB-A85A-7088CCFE35CC}" type="slidenum">
              <a:rPr lang="en-GB" smtClean="0"/>
              <a:t>1</a:t>
            </a:fld>
            <a:endParaRPr lang="en-GB"/>
          </a:p>
        </p:txBody>
      </p:sp>
    </p:spTree>
    <p:extLst>
      <p:ext uri="{BB962C8B-B14F-4D97-AF65-F5344CB8AC3E}">
        <p14:creationId xmlns:p14="http://schemas.microsoft.com/office/powerpoint/2010/main" val="1046024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76D4CE5D-0ED7-4EC2-85E0-8DDA39A4F249}" type="datetimeFigureOut">
              <a:rPr lang="en-GB" smtClean="0"/>
              <a:t>15/05/2024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985C436A-C1F0-4061-B7CD-A8C516488A1C}" type="slidenum">
              <a:rPr lang="en-GB" smtClean="0"/>
              <a:t>‹#›</a:t>
            </a:fld>
            <a:endParaRPr lang="en-GB"/>
          </a:p>
        </p:txBody>
      </p:sp>
    </p:spTree>
    <p:extLst>
      <p:ext uri="{BB962C8B-B14F-4D97-AF65-F5344CB8AC3E}">
        <p14:creationId xmlns:p14="http://schemas.microsoft.com/office/powerpoint/2010/main" val="242695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D4CE5D-0ED7-4EC2-85E0-8DDA39A4F249}"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985C436A-C1F0-4061-B7CD-A8C516488A1C}" type="slidenum">
              <a:rPr lang="en-GB" smtClean="0"/>
              <a:t>‹#›</a:t>
            </a:fld>
            <a:endParaRPr lang="en-GB"/>
          </a:p>
        </p:txBody>
      </p:sp>
    </p:spTree>
    <p:extLst>
      <p:ext uri="{BB962C8B-B14F-4D97-AF65-F5344CB8AC3E}">
        <p14:creationId xmlns:p14="http://schemas.microsoft.com/office/powerpoint/2010/main" val="1928299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6D4CE5D-0ED7-4EC2-85E0-8DDA39A4F249}" type="datetimeFigureOut">
              <a:rPr lang="en-GB" smtClean="0"/>
              <a:t>15/05/2024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985C436A-C1F0-4061-B7CD-A8C516488A1C}" type="slidenum">
              <a:rPr lang="en-GB" smtClean="0"/>
              <a:t>‹#›</a:t>
            </a:fld>
            <a:endParaRPr lang="en-GB"/>
          </a:p>
        </p:txBody>
      </p:sp>
    </p:spTree>
    <p:extLst>
      <p:ext uri="{BB962C8B-B14F-4D97-AF65-F5344CB8AC3E}">
        <p14:creationId xmlns:p14="http://schemas.microsoft.com/office/powerpoint/2010/main" val="3822980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6D4CE5D-0ED7-4EC2-85E0-8DDA39A4F249}"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C436A-C1F0-4061-B7CD-A8C516488A1C}" type="slidenum">
              <a:rPr lang="en-GB" smtClean="0"/>
              <a:t>‹#›</a:t>
            </a:fld>
            <a:endParaRPr lang="en-GB"/>
          </a:p>
        </p:txBody>
      </p:sp>
    </p:spTree>
    <p:extLst>
      <p:ext uri="{BB962C8B-B14F-4D97-AF65-F5344CB8AC3E}">
        <p14:creationId xmlns:p14="http://schemas.microsoft.com/office/powerpoint/2010/main" val="134470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D4CE5D-0ED7-4EC2-85E0-8DDA39A4F249}" type="datetimeFigureOut">
              <a:rPr lang="en-GB" smtClean="0"/>
              <a:t>15/05/2024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C436A-C1F0-4061-B7CD-A8C516488A1C}" type="slidenum">
              <a:rPr lang="en-GB" smtClean="0"/>
              <a:t>‹#›</a:t>
            </a:fld>
            <a:endParaRPr lang="en-GB"/>
          </a:p>
        </p:txBody>
      </p:sp>
    </p:spTree>
    <p:extLst>
      <p:ext uri="{BB962C8B-B14F-4D97-AF65-F5344CB8AC3E}">
        <p14:creationId xmlns:p14="http://schemas.microsoft.com/office/powerpoint/2010/main" val="3338980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6D4CE5D-0ED7-4EC2-85E0-8DDA39A4F249}" type="datetimeFigureOut">
              <a:rPr lang="en-GB" smtClean="0"/>
              <a:t>15/05/2024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C436A-C1F0-4061-B7CD-A8C516488A1C}" type="slidenum">
              <a:rPr lang="en-GB" smtClean="0"/>
              <a:t>‹#›</a:t>
            </a:fld>
            <a:endParaRPr lang="en-GB"/>
          </a:p>
        </p:txBody>
      </p:sp>
    </p:spTree>
    <p:extLst>
      <p:ext uri="{BB962C8B-B14F-4D97-AF65-F5344CB8AC3E}">
        <p14:creationId xmlns:p14="http://schemas.microsoft.com/office/powerpoint/2010/main" val="1304018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D4CE5D-0ED7-4EC2-85E0-8DDA39A4F249}" type="datetimeFigureOut">
              <a:rPr lang="en-GB" smtClean="0"/>
              <a:t>15/05/2024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C436A-C1F0-4061-B7CD-A8C516488A1C}" type="slidenum">
              <a:rPr lang="en-GB" smtClean="0"/>
              <a:t>‹#›</a:t>
            </a:fld>
            <a:endParaRPr lang="en-GB"/>
          </a:p>
        </p:txBody>
      </p:sp>
    </p:spTree>
    <p:extLst>
      <p:ext uri="{BB962C8B-B14F-4D97-AF65-F5344CB8AC3E}">
        <p14:creationId xmlns:p14="http://schemas.microsoft.com/office/powerpoint/2010/main" val="3293125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6D4CE5D-0ED7-4EC2-85E0-8DDA39A4F249}" type="datetimeFigureOut">
              <a:rPr lang="en-GB" smtClean="0"/>
              <a:t>15/05/2024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985C436A-C1F0-4061-B7CD-A8C516488A1C}" type="slidenum">
              <a:rPr lang="en-GB" smtClean="0"/>
              <a:t>‹#›</a:t>
            </a:fld>
            <a:endParaRPr lang="en-GB"/>
          </a:p>
        </p:txBody>
      </p:sp>
    </p:spTree>
    <p:extLst>
      <p:ext uri="{BB962C8B-B14F-4D97-AF65-F5344CB8AC3E}">
        <p14:creationId xmlns:p14="http://schemas.microsoft.com/office/powerpoint/2010/main" val="1011781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D4CE5D-0ED7-4EC2-85E0-8DDA39A4F249}"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C436A-C1F0-4061-B7CD-A8C516488A1C}" type="slidenum">
              <a:rPr lang="en-GB" smtClean="0"/>
              <a:t>‹#›</a:t>
            </a:fld>
            <a:endParaRPr lang="en-GB"/>
          </a:p>
        </p:txBody>
      </p:sp>
    </p:spTree>
    <p:extLst>
      <p:ext uri="{BB962C8B-B14F-4D97-AF65-F5344CB8AC3E}">
        <p14:creationId xmlns:p14="http://schemas.microsoft.com/office/powerpoint/2010/main" val="2195536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D4CE5D-0ED7-4EC2-85E0-8DDA39A4F249}"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C436A-C1F0-4061-B7CD-A8C516488A1C}" type="slidenum">
              <a:rPr lang="en-GB" smtClean="0"/>
              <a:t>‹#›</a:t>
            </a:fld>
            <a:endParaRPr lang="en-GB"/>
          </a:p>
        </p:txBody>
      </p:sp>
    </p:spTree>
    <p:extLst>
      <p:ext uri="{BB962C8B-B14F-4D97-AF65-F5344CB8AC3E}">
        <p14:creationId xmlns:p14="http://schemas.microsoft.com/office/powerpoint/2010/main" val="1934875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76D4CE5D-0ED7-4EC2-85E0-8DDA39A4F249}" type="datetimeFigureOut">
              <a:rPr lang="en-GB" smtClean="0"/>
              <a:t>15/05/2024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985C436A-C1F0-4061-B7CD-A8C516488A1C}" type="slidenum">
              <a:rPr lang="en-GB" smtClean="0"/>
              <a:t>‹#›</a:t>
            </a:fld>
            <a:endParaRPr lang="en-GB"/>
          </a:p>
        </p:txBody>
      </p:sp>
    </p:spTree>
    <p:extLst>
      <p:ext uri="{BB962C8B-B14F-4D97-AF65-F5344CB8AC3E}">
        <p14:creationId xmlns:p14="http://schemas.microsoft.com/office/powerpoint/2010/main" val="127236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6D4CE5D-0ED7-4EC2-85E0-8DDA39A4F249}" type="datetimeFigureOut">
              <a:rPr lang="en-GB" smtClean="0"/>
              <a:t>15/05/2024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985C436A-C1F0-4061-B7CD-A8C516488A1C}"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90583849"/>
      </p:ext>
    </p:extLst>
  </p:cSld>
  <p:clrMap bg1="lt1" tx1="dk1" bg2="lt2" tx2="dk2" accent1="accent1" accent2="accent2" accent3="accent3" accent4="accent4" accent5="accent5" accent6="accent6" hlink="hlink" folHlink="folHlink"/>
  <p:sldLayoutIdLst>
    <p:sldLayoutId id="2147484205" r:id="rId1"/>
    <p:sldLayoutId id="2147484206" r:id="rId2"/>
    <p:sldLayoutId id="2147484207" r:id="rId3"/>
    <p:sldLayoutId id="2147484208" r:id="rId4"/>
    <p:sldLayoutId id="2147484209" r:id="rId5"/>
    <p:sldLayoutId id="2147484210" r:id="rId6"/>
    <p:sldLayoutId id="2147484211" r:id="rId7"/>
    <p:sldLayoutId id="2147484212" r:id="rId8"/>
    <p:sldLayoutId id="2147484213" r:id="rId9"/>
    <p:sldLayoutId id="2147484214" r:id="rId10"/>
    <p:sldLayoutId id="214748421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177/0883073819867245" TargetMode="External"/><Relationship Id="rId2" Type="http://schemas.openxmlformats.org/officeDocument/2006/relationships/hyperlink" Target="https://www.nhs.uk/conditions/tourettes-syndrome/" TargetMode="External"/><Relationship Id="rId1" Type="http://schemas.openxmlformats.org/officeDocument/2006/relationships/slideLayout" Target="../slideLayouts/slideLayout7.xml"/><Relationship Id="rId6" Type="http://schemas.openxmlformats.org/officeDocument/2006/relationships/hyperlink" Target="https://doi.org/10.1093/braincomms/fcab282" TargetMode="External"/><Relationship Id="rId5" Type="http://schemas.openxmlformats.org/officeDocument/2006/relationships/hyperlink" Target="https://doi.org/10.1016/j.jpsychires.2019.01.023" TargetMode="External"/><Relationship Id="rId4" Type="http://schemas.openxmlformats.org/officeDocument/2006/relationships/hyperlink" Target="https://doi.org/10.1007/s12035-017-0519-1"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80/09297049.2023.2202903" TargetMode="External"/><Relationship Id="rId2" Type="http://schemas.openxmlformats.org/officeDocument/2006/relationships/hyperlink" Target="https://petitions.senedd.wales/petitions/244922" TargetMode="External"/><Relationship Id="rId1" Type="http://schemas.openxmlformats.org/officeDocument/2006/relationships/slideLayout" Target="../slideLayouts/slideLayout7.xml"/><Relationship Id="rId5" Type="http://schemas.openxmlformats.org/officeDocument/2006/relationships/hyperlink" Target="https://doi.org/10.2174/1570159x16666180828095131" TargetMode="External"/><Relationship Id="rId4" Type="http://schemas.openxmlformats.org/officeDocument/2006/relationships/hyperlink" Target="https://www.ninds.nih.gov/health-information/disorders/tourette-syndrome#toc-how-is-tourette-syndrome-diagnosed-and-treated-"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080/13603116.2016.1145266" TargetMode="External"/><Relationship Id="rId2" Type="http://schemas.openxmlformats.org/officeDocument/2006/relationships/hyperlink" Target="https://doi.org/10.1111/1471-3802.12570" TargetMode="External"/><Relationship Id="rId1" Type="http://schemas.openxmlformats.org/officeDocument/2006/relationships/slideLayout" Target="../slideLayouts/slideLayout7.xml"/><Relationship Id="rId5" Type="http://schemas.openxmlformats.org/officeDocument/2006/relationships/hyperlink" Target="https://doi.org/10.1016/j.beth.2017.10.005" TargetMode="External"/><Relationship Id="rId4" Type="http://schemas.openxmlformats.org/officeDocument/2006/relationships/hyperlink" Target="https://doi.org/10.1080/1034912X.2022.2120603"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016/B978-0-12-818697-8.00042-X" TargetMode="External"/><Relationship Id="rId2" Type="http://schemas.openxmlformats.org/officeDocument/2006/relationships/hyperlink" Target="https://doi.org/10.1136/jnnp-2017-BNPA.73" TargetMode="External"/><Relationship Id="rId1" Type="http://schemas.openxmlformats.org/officeDocument/2006/relationships/slideLayout" Target="../slideLayouts/slideLayout7.xml"/><Relationship Id="rId5" Type="http://schemas.openxmlformats.org/officeDocument/2006/relationships/hyperlink" Target="https://doi.org/10.1080/08856257.2017.1327397" TargetMode="External"/><Relationship Id="rId4" Type="http://schemas.openxmlformats.org/officeDocument/2006/relationships/hyperlink" Target="https://doi.org/10.1017/S1092852922000074"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earlyyearsmatters.co.uk/wp-content/uploads/2011/03/eyfs_unique_child_incl_prac1.pdf" TargetMode="External"/><Relationship Id="rId2" Type="http://schemas.openxmlformats.org/officeDocument/2006/relationships/hyperlink" Target="https://www.cdc.gov/ncbddd/tourette/riskfactors.html"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77/1087054718772158" TargetMode="External"/><Relationship Id="rId2" Type="http://schemas.openxmlformats.org/officeDocument/2006/relationships/hyperlink" Target="https://doi.org/10.1371/journal.pone.0234724" TargetMode="External"/><Relationship Id="rId1" Type="http://schemas.openxmlformats.org/officeDocument/2006/relationships/slideLayout" Target="../slideLayouts/slideLayout7.xml"/><Relationship Id="rId5" Type="http://schemas.openxmlformats.org/officeDocument/2006/relationships/hyperlink" Target="https://doi.org/10.1016/j.neubiorev.2021.08.001" TargetMode="External"/><Relationship Id="rId4" Type="http://schemas.openxmlformats.org/officeDocument/2006/relationships/hyperlink" Target="https://doi.org/10.1186/s13034-021-00383-5"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16/j.pnpbp.2016.02.003" TargetMode="External"/><Relationship Id="rId2" Type="http://schemas.openxmlformats.org/officeDocument/2006/relationships/hyperlink" Target="https://doi.org/10.34172/hpp.2022.44" TargetMode="External"/><Relationship Id="rId1" Type="http://schemas.openxmlformats.org/officeDocument/2006/relationships/slideLayout" Target="../slideLayouts/slideLayout7.xml"/><Relationship Id="rId5" Type="http://schemas.openxmlformats.org/officeDocument/2006/relationships/hyperlink" Target="https://doi.org/10.1177/08830738231171959" TargetMode="External"/><Relationship Id="rId4" Type="http://schemas.openxmlformats.org/officeDocument/2006/relationships/hyperlink" Target="https://doi.org/10.1111/chso.12223"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pga/1996/56/section/317" TargetMode="External"/><Relationship Id="rId2" Type="http://schemas.openxmlformats.org/officeDocument/2006/relationships/hyperlink" Target="https://doi.org/10.1016/j.pedn.2021.07.013" TargetMode="External"/><Relationship Id="rId1" Type="http://schemas.openxmlformats.org/officeDocument/2006/relationships/slideLayout" Target="../slideLayouts/slideLayout7.xml"/><Relationship Id="rId4" Type="http://schemas.openxmlformats.org/officeDocument/2006/relationships/hyperlink" Target="https://doi.org/10.3389/fpsyt.2022.938103"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02/mdc3.13977" TargetMode="External"/><Relationship Id="rId2" Type="http://schemas.openxmlformats.org/officeDocument/2006/relationships/hyperlink" Target="https://doi.org/10.1007/s40474-020-00218-6" TargetMode="External"/><Relationship Id="rId1" Type="http://schemas.openxmlformats.org/officeDocument/2006/relationships/slideLayout" Target="../slideLayouts/slideLayout7.xml"/><Relationship Id="rId5" Type="http://schemas.openxmlformats.org/officeDocument/2006/relationships/hyperlink" Target="https://moodle.uwtsd.ac.uk/pluginfile.php/552931/mod_resource/content/1/Promoting%20Inclusive%20Education.pdf?redirect=1" TargetMode="External"/><Relationship Id="rId4" Type="http://schemas.openxmlformats.org/officeDocument/2006/relationships/hyperlink" Target="https://doi.org/10.1111/camh.1200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371/journal.pone.0179904" TargetMode="External"/><Relationship Id="rId2" Type="http://schemas.openxmlformats.org/officeDocument/2006/relationships/hyperlink" Target="https://doi.org/10.1111/ene.15672"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16/j.pedneo.2023.06.011" TargetMode="External"/><Relationship Id="rId2" Type="http://schemas.openxmlformats.org/officeDocument/2006/relationships/hyperlink" Target="https://doi.org/10.2147/NDT.S251499" TargetMode="External"/><Relationship Id="rId1" Type="http://schemas.openxmlformats.org/officeDocument/2006/relationships/slideLayout" Target="../slideLayouts/slideLayout7.xml"/><Relationship Id="rId6" Type="http://schemas.openxmlformats.org/officeDocument/2006/relationships/hyperlink" Target="https://unesdoc.unesco.org/ark:/48223/pf0000098427" TargetMode="External"/><Relationship Id="rId5" Type="http://schemas.openxmlformats.org/officeDocument/2006/relationships/hyperlink" Target="https://www.tourettes-action.org.uk/21-causes-of-ts.html" TargetMode="External"/><Relationship Id="rId4" Type="http://schemas.openxmlformats.org/officeDocument/2006/relationships/hyperlink" Target="https://www.tourettes-action.org.uk/storage/downloads/1600265722_ta-factsheet-ts-in-school-v3.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social.desa.un.org/issues/disability/crpd/convention-on-the-rights-of-persons-with-disabilities-crpd" TargetMode="External"/><Relationship Id="rId2" Type="http://schemas.openxmlformats.org/officeDocument/2006/relationships/hyperlink" Target="https://www.unicef.org.uk/wp-content/uploads/2019/10/UNCRC_summary-1_1.pdf" TargetMode="External"/><Relationship Id="rId1" Type="http://schemas.openxmlformats.org/officeDocument/2006/relationships/slideLayout" Target="../slideLayouts/slideLayout7.xml"/><Relationship Id="rId5" Type="http://schemas.openxmlformats.org/officeDocument/2006/relationships/hyperlink" Target="https://doi.org/10.1016/j.biopsych.2023.02.660" TargetMode="External"/><Relationship Id="rId4" Type="http://schemas.openxmlformats.org/officeDocument/2006/relationships/hyperlink" Target="https://doi.org/10.3389/fpsyg.2021.780539"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gov.wales/sites/default/files/publications/2022-06/220622-the-additional-learning-needs-code-for-wales-2021.pdf"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C1900424-E32E-4877-71C8-584CFF237928}"/>
              </a:ext>
            </a:extLst>
          </p:cNvPr>
          <p:cNvSpPr/>
          <p:nvPr/>
        </p:nvSpPr>
        <p:spPr>
          <a:xfrm>
            <a:off x="1240971" y="105124"/>
            <a:ext cx="9525000" cy="479686"/>
          </a:xfrm>
          <a:prstGeom prst="roundRect">
            <a:avLst/>
          </a:prstGeom>
          <a:solidFill>
            <a:schemeClr val="accent1">
              <a:lumMod val="10000"/>
              <a:lumOff val="90000"/>
            </a:schemeClr>
          </a:solidFill>
          <a:ln w="38100">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i="1" dirty="0">
                <a:ln w="6600">
                  <a:solidFill>
                    <a:schemeClr val="accent2">
                      <a:lumMod val="50000"/>
                    </a:schemeClr>
                  </a:solidFill>
                  <a:prstDash val="solid"/>
                </a:ln>
                <a:solidFill>
                  <a:srgbClr val="FFFFFF"/>
                </a:solidFill>
                <a:effectLst>
                  <a:outerShdw dist="38100" dir="2700000" algn="tl" rotWithShape="0">
                    <a:schemeClr val="accent2"/>
                  </a:outerShdw>
                </a:effectLst>
                <a:latin typeface="Congenial Black" panose="02000503040000020004" pitchFamily="2" charset="0"/>
              </a:rPr>
              <a:t>Interpretation of Tourette’s Syndrome in the Early Years</a:t>
            </a:r>
          </a:p>
        </p:txBody>
      </p:sp>
      <p:sp>
        <p:nvSpPr>
          <p:cNvPr id="7" name="Rectangle 6">
            <a:extLst>
              <a:ext uri="{FF2B5EF4-FFF2-40B4-BE49-F238E27FC236}">
                <a16:creationId xmlns:a16="http://schemas.microsoft.com/office/drawing/2014/main" id="{C19DB0FE-CCD3-8E7B-B153-1159B8604908}"/>
              </a:ext>
            </a:extLst>
          </p:cNvPr>
          <p:cNvSpPr/>
          <p:nvPr/>
        </p:nvSpPr>
        <p:spPr>
          <a:xfrm>
            <a:off x="164892" y="637280"/>
            <a:ext cx="11907185" cy="886720"/>
          </a:xfrm>
          <a:prstGeom prst="rect">
            <a:avLst/>
          </a:prstGeom>
          <a:solidFill>
            <a:schemeClr val="accent1">
              <a:lumMod val="90000"/>
              <a:lumOff val="10000"/>
            </a:schemeClr>
          </a:solidFill>
          <a:ln w="28575">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000" b="1" u="sng" dirty="0">
              <a:solidFill>
                <a:schemeClr val="tx1">
                  <a:lumMod val="75000"/>
                  <a:lumOff val="25000"/>
                </a:schemeClr>
              </a:solidFill>
              <a:latin typeface="Congenial" panose="020F0502020204030204" pitchFamily="2" charset="0"/>
            </a:endParaRPr>
          </a:p>
          <a:p>
            <a:pPr algn="just"/>
            <a:endParaRPr lang="en-GB" sz="1000" b="1" u="sng" dirty="0">
              <a:solidFill>
                <a:schemeClr val="tx1">
                  <a:lumMod val="75000"/>
                  <a:lumOff val="25000"/>
                </a:schemeClr>
              </a:solidFill>
              <a:effectLst>
                <a:outerShdw blurRad="38100" dist="38100" dir="2700000" algn="tl">
                  <a:srgbClr val="000000">
                    <a:alpha val="43137"/>
                  </a:srgbClr>
                </a:outerShdw>
              </a:effectLst>
              <a:latin typeface="Congenial" panose="020F0502020204030204" pitchFamily="2" charset="0"/>
            </a:endParaRPr>
          </a:p>
          <a:p>
            <a:pPr algn="just"/>
            <a:r>
              <a:rPr lang="en-GB" sz="1100" b="1" u="sng" dirty="0">
                <a:solidFill>
                  <a:schemeClr val="bg1"/>
                </a:solidFill>
                <a:latin typeface="Congenial" panose="02000503040000020004" pitchFamily="2" charset="0"/>
              </a:rPr>
              <a:t>Introduction</a:t>
            </a:r>
          </a:p>
          <a:p>
            <a:pPr algn="just"/>
            <a:r>
              <a:rPr lang="en-GB" sz="1100" dirty="0">
                <a:solidFill>
                  <a:schemeClr val="bg1"/>
                </a:solidFill>
                <a:latin typeface="Congenial" panose="02000503040000020004" pitchFamily="2" charset="0"/>
              </a:rPr>
              <a:t>The objectives of this informative poster are to define the identification and diagnosis of Tourette’s Syndrome, and to explore in depth the barriers and support strategies which can be adopted for children in the early years. According to Senedd Cymru (2022), Tourette’s syndrome effects 1 in 100 children, which signifies that it is not a rare neurological disorder, and it can be exhausting and painful for the child. Additionally, Hamilton and Harrison (2024) express that early diagnosis and support is important for children, because of the effect on their cognitive processes and executive functions. </a:t>
            </a:r>
            <a:endParaRPr lang="en-GB" sz="1100" b="1" u="sng" dirty="0">
              <a:solidFill>
                <a:schemeClr val="bg1"/>
              </a:solidFill>
              <a:latin typeface="Congenial" panose="02000503040000020004" pitchFamily="2" charset="0"/>
            </a:endParaRPr>
          </a:p>
          <a:p>
            <a:pPr algn="just"/>
            <a:endParaRPr lang="en-GB" b="1" u="sng" dirty="0">
              <a:solidFill>
                <a:schemeClr val="tx1"/>
              </a:solidFill>
              <a:latin typeface="Congenial Black" panose="02000503040000020004" pitchFamily="2" charset="0"/>
            </a:endParaRPr>
          </a:p>
        </p:txBody>
      </p:sp>
      <p:sp>
        <p:nvSpPr>
          <p:cNvPr id="2" name="Rectangle 1">
            <a:extLst>
              <a:ext uri="{FF2B5EF4-FFF2-40B4-BE49-F238E27FC236}">
                <a16:creationId xmlns:a16="http://schemas.microsoft.com/office/drawing/2014/main" id="{3865EAE0-14FD-3024-1809-F748B60057C9}"/>
              </a:ext>
            </a:extLst>
          </p:cNvPr>
          <p:cNvSpPr/>
          <p:nvPr/>
        </p:nvSpPr>
        <p:spPr>
          <a:xfrm>
            <a:off x="164892" y="1544548"/>
            <a:ext cx="4437088" cy="3072359"/>
          </a:xfrm>
          <a:prstGeom prst="rect">
            <a:avLst/>
          </a:prstGeom>
          <a:solidFill>
            <a:schemeClr val="accent1">
              <a:lumMod val="10000"/>
              <a:lumOff val="90000"/>
            </a:schemeClr>
          </a:solidFill>
          <a:ln w="28575">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050" b="1" u="sng" dirty="0">
              <a:solidFill>
                <a:schemeClr val="tx1">
                  <a:lumMod val="75000"/>
                  <a:lumOff val="25000"/>
                </a:schemeClr>
              </a:solidFill>
              <a:latin typeface="Congenial" panose="02000503040000020004" pitchFamily="2" charset="0"/>
            </a:endParaRPr>
          </a:p>
          <a:p>
            <a:r>
              <a:rPr lang="en-GB" sz="1100" b="1" u="sng" dirty="0">
                <a:solidFill>
                  <a:schemeClr val="tx1">
                    <a:lumMod val="75000"/>
                    <a:lumOff val="25000"/>
                  </a:schemeClr>
                </a:solidFill>
                <a:latin typeface="Congenial" panose="02000503040000020004" pitchFamily="2" charset="0"/>
              </a:rPr>
              <a:t>Identification and diagnosis of Tourette’s Syndrome</a:t>
            </a:r>
          </a:p>
          <a:p>
            <a:r>
              <a:rPr lang="en-GB" sz="1100" dirty="0">
                <a:solidFill>
                  <a:schemeClr val="tx1">
                    <a:lumMod val="75000"/>
                    <a:lumOff val="25000"/>
                  </a:schemeClr>
                </a:solidFill>
                <a:latin typeface="Congenial" panose="02000503040000020004" pitchFamily="2" charset="0"/>
              </a:rPr>
              <a:t>According to the National Health Service (2021), the definition of Tourette’s Syndrome is a condition that effects a person by causing involuntary tics, which can be both physical and verbal. </a:t>
            </a:r>
          </a:p>
          <a:p>
            <a:r>
              <a:rPr lang="en-GB" sz="1100" dirty="0">
                <a:solidFill>
                  <a:schemeClr val="tx1">
                    <a:lumMod val="75000"/>
                    <a:lumOff val="25000"/>
                  </a:schemeClr>
                </a:solidFill>
                <a:latin typeface="Congenial" panose="02000503040000020004" pitchFamily="2" charset="0"/>
              </a:rPr>
              <a:t>However, both Wen </a:t>
            </a:r>
            <a:r>
              <a:rPr lang="en-GB" sz="1100" i="1" dirty="0">
                <a:solidFill>
                  <a:schemeClr val="tx1">
                    <a:lumMod val="75000"/>
                    <a:lumOff val="25000"/>
                  </a:schemeClr>
                </a:solidFill>
                <a:latin typeface="Congenial" panose="02000503040000020004" pitchFamily="2" charset="0"/>
              </a:rPr>
              <a:t>et al. </a:t>
            </a:r>
            <a:r>
              <a:rPr lang="en-GB" sz="1100" dirty="0">
                <a:solidFill>
                  <a:schemeClr val="tx1">
                    <a:lumMod val="75000"/>
                    <a:lumOff val="25000"/>
                  </a:schemeClr>
                </a:solidFill>
                <a:latin typeface="Congenial" panose="02000503040000020004" pitchFamily="2" charset="0"/>
              </a:rPr>
              <a:t>(2018) and </a:t>
            </a:r>
            <a:r>
              <a:rPr lang="en-GB" sz="1100" dirty="0" err="1">
                <a:solidFill>
                  <a:schemeClr val="tx1">
                    <a:lumMod val="75000"/>
                    <a:lumOff val="25000"/>
                  </a:schemeClr>
                </a:solidFill>
                <a:latin typeface="Congenial" panose="02000503040000020004" pitchFamily="2" charset="0"/>
              </a:rPr>
              <a:t>Carias</a:t>
            </a:r>
            <a:r>
              <a:rPr lang="en-GB" sz="1100" dirty="0">
                <a:solidFill>
                  <a:schemeClr val="tx1">
                    <a:lumMod val="75000"/>
                    <a:lumOff val="25000"/>
                  </a:schemeClr>
                </a:solidFill>
                <a:latin typeface="Congenial" panose="02000503040000020004" pitchFamily="2" charset="0"/>
              </a:rPr>
              <a:t> and </a:t>
            </a:r>
            <a:r>
              <a:rPr lang="en-GB" sz="1100" dirty="0" err="1">
                <a:solidFill>
                  <a:schemeClr val="tx1">
                    <a:lumMod val="75000"/>
                    <a:lumOff val="25000"/>
                  </a:schemeClr>
                </a:solidFill>
                <a:latin typeface="Congenial" panose="02000503040000020004" pitchFamily="2" charset="0"/>
              </a:rPr>
              <a:t>Wevrick</a:t>
            </a:r>
            <a:r>
              <a:rPr lang="en-GB" sz="1100" dirty="0">
                <a:solidFill>
                  <a:schemeClr val="tx1">
                    <a:lumMod val="75000"/>
                    <a:lumOff val="25000"/>
                  </a:schemeClr>
                </a:solidFill>
                <a:latin typeface="Congenial" panose="02000503040000020004" pitchFamily="2" charset="0"/>
              </a:rPr>
              <a:t> (2019), argue that Tourette’s Syndrome often comorbidly exist with other neurodevelopmental disorders, such as Obsessive Compulsive Disorder, Autism and Attention Deficit Hyperactivity Disorder. Furthermore, </a:t>
            </a:r>
            <a:r>
              <a:rPr lang="en-GB" sz="1100" dirty="0" err="1">
                <a:solidFill>
                  <a:schemeClr val="tx1">
                    <a:lumMod val="75000"/>
                    <a:lumOff val="25000"/>
                  </a:schemeClr>
                </a:solidFill>
                <a:latin typeface="Congenial" panose="02000503040000020004" pitchFamily="2" charset="0"/>
              </a:rPr>
              <a:t>Groth</a:t>
            </a:r>
            <a:r>
              <a:rPr lang="en-GB" sz="1100" dirty="0">
                <a:solidFill>
                  <a:schemeClr val="tx1">
                    <a:lumMod val="75000"/>
                    <a:lumOff val="25000"/>
                  </a:schemeClr>
                </a:solidFill>
                <a:latin typeface="Congenial" panose="02000503040000020004" pitchFamily="2" charset="0"/>
              </a:rPr>
              <a:t> </a:t>
            </a:r>
            <a:r>
              <a:rPr lang="en-GB" sz="1100" i="1" dirty="0">
                <a:solidFill>
                  <a:schemeClr val="tx1">
                    <a:lumMod val="75000"/>
                    <a:lumOff val="25000"/>
                  </a:schemeClr>
                </a:solidFill>
                <a:latin typeface="Congenial" panose="02000503040000020004" pitchFamily="2" charset="0"/>
              </a:rPr>
              <a:t>et al. </a:t>
            </a:r>
            <a:r>
              <a:rPr lang="en-GB" sz="1100" dirty="0">
                <a:solidFill>
                  <a:schemeClr val="tx1">
                    <a:lumMod val="75000"/>
                    <a:lumOff val="25000"/>
                  </a:schemeClr>
                </a:solidFill>
                <a:latin typeface="Congenial" panose="02000503040000020004" pitchFamily="2" charset="0"/>
              </a:rPr>
              <a:t>(2019) and Paulus </a:t>
            </a:r>
            <a:r>
              <a:rPr lang="en-GB" sz="1100" i="1" dirty="0">
                <a:solidFill>
                  <a:schemeClr val="tx1">
                    <a:lumMod val="75000"/>
                    <a:lumOff val="25000"/>
                  </a:schemeClr>
                </a:solidFill>
                <a:latin typeface="Congenial" panose="02000503040000020004" pitchFamily="2" charset="0"/>
              </a:rPr>
              <a:t>et al. </a:t>
            </a:r>
            <a:r>
              <a:rPr lang="en-GB" sz="1100" dirty="0">
                <a:solidFill>
                  <a:schemeClr val="tx1">
                    <a:lumMod val="75000"/>
                    <a:lumOff val="25000"/>
                  </a:schemeClr>
                </a:solidFill>
                <a:latin typeface="Congenial" panose="02000503040000020004" pitchFamily="2" charset="0"/>
              </a:rPr>
              <a:t>(2021) state that this is a persistent childhood neurodevelopmental disorder that is diverse, and therefore can be difficult to diagnose.</a:t>
            </a:r>
          </a:p>
          <a:p>
            <a:r>
              <a:rPr lang="en-GB" sz="1100" dirty="0" err="1">
                <a:solidFill>
                  <a:schemeClr val="tx1">
                    <a:lumMod val="75000"/>
                    <a:lumOff val="25000"/>
                  </a:schemeClr>
                </a:solidFill>
                <a:latin typeface="Congenial" panose="02000503040000020004" pitchFamily="2" charset="0"/>
              </a:rPr>
              <a:t>Alade</a:t>
            </a:r>
            <a:r>
              <a:rPr lang="en-GB" sz="1100" dirty="0">
                <a:solidFill>
                  <a:schemeClr val="tx1">
                    <a:lumMod val="75000"/>
                    <a:lumOff val="25000"/>
                  </a:schemeClr>
                </a:solidFill>
                <a:latin typeface="Congenial" panose="02000503040000020004" pitchFamily="2" charset="0"/>
              </a:rPr>
              <a:t> and </a:t>
            </a:r>
            <a:r>
              <a:rPr lang="en-GB" sz="1100" dirty="0" err="1">
                <a:solidFill>
                  <a:schemeClr val="tx1">
                    <a:lumMod val="75000"/>
                    <a:lumOff val="25000"/>
                  </a:schemeClr>
                </a:solidFill>
                <a:latin typeface="Congenial" panose="02000503040000020004" pitchFamily="2" charset="0"/>
              </a:rPr>
              <a:t>Maricle</a:t>
            </a:r>
            <a:r>
              <a:rPr lang="en-GB" sz="1100" dirty="0">
                <a:solidFill>
                  <a:schemeClr val="tx1">
                    <a:lumMod val="75000"/>
                    <a:lumOff val="25000"/>
                  </a:schemeClr>
                </a:solidFill>
                <a:latin typeface="Congenial" panose="02000503040000020004" pitchFamily="2" charset="0"/>
              </a:rPr>
              <a:t> (2020) also express that diagnosis is not categorised by severity, as it is viewed as a vast spectrum with various impairments.</a:t>
            </a:r>
          </a:p>
          <a:p>
            <a:r>
              <a:rPr lang="en-GB" sz="1100" dirty="0">
                <a:solidFill>
                  <a:schemeClr val="tx1">
                    <a:lumMod val="75000"/>
                    <a:lumOff val="25000"/>
                  </a:schemeClr>
                </a:solidFill>
                <a:latin typeface="Congenial" panose="02000503040000020004" pitchFamily="2" charset="0"/>
              </a:rPr>
              <a:t>As a result, this can cause Tourette’s to be difficult to diagnose, because the symptoms can often be mistaken for other neurological conditions, or a developmental phase (NINDS, 2023). </a:t>
            </a:r>
          </a:p>
          <a:p>
            <a:endParaRPr lang="en-GB" sz="1200" dirty="0">
              <a:solidFill>
                <a:schemeClr val="tx1">
                  <a:lumMod val="75000"/>
                  <a:lumOff val="25000"/>
                </a:schemeClr>
              </a:solidFill>
              <a:latin typeface="Congenial" panose="02000503040000020004" pitchFamily="2" charset="0"/>
            </a:endParaRPr>
          </a:p>
        </p:txBody>
      </p:sp>
      <p:sp>
        <p:nvSpPr>
          <p:cNvPr id="12" name="TextBox 11">
            <a:extLst>
              <a:ext uri="{FF2B5EF4-FFF2-40B4-BE49-F238E27FC236}">
                <a16:creationId xmlns:a16="http://schemas.microsoft.com/office/drawing/2014/main" id="{1C11916E-9BC2-67FF-0171-30B2F7B5FAA0}"/>
              </a:ext>
            </a:extLst>
          </p:cNvPr>
          <p:cNvSpPr txBox="1"/>
          <p:nvPr/>
        </p:nvSpPr>
        <p:spPr>
          <a:xfrm>
            <a:off x="4601980" y="1576470"/>
            <a:ext cx="7470097" cy="3008516"/>
          </a:xfrm>
          <a:prstGeom prst="rect">
            <a:avLst/>
          </a:prstGeom>
          <a:solidFill>
            <a:schemeClr val="accent2">
              <a:lumMod val="60000"/>
              <a:lumOff val="40000"/>
            </a:schemeClr>
          </a:solidFill>
          <a:ln w="28575">
            <a:solidFill>
              <a:schemeClr val="tx2">
                <a:lumMod val="75000"/>
                <a:lumOff val="25000"/>
              </a:schemeClr>
            </a:solidFill>
          </a:ln>
        </p:spPr>
        <p:txBody>
          <a:bodyPr wrap="square" rtlCol="0">
            <a:spAutoFit/>
          </a:bodyPr>
          <a:lstStyle/>
          <a:p>
            <a:r>
              <a:rPr lang="en-GB" sz="1100" b="1" u="sng" dirty="0">
                <a:solidFill>
                  <a:schemeClr val="tx1">
                    <a:lumMod val="75000"/>
                    <a:lumOff val="25000"/>
                  </a:schemeClr>
                </a:solidFill>
                <a:latin typeface="Congenial" panose="02000503040000020004" pitchFamily="2" charset="0"/>
              </a:rPr>
              <a:t>Support strategies for children</a:t>
            </a:r>
          </a:p>
          <a:p>
            <a:r>
              <a:rPr lang="en-GB" sz="1050" dirty="0">
                <a:solidFill>
                  <a:schemeClr val="tx1">
                    <a:lumMod val="75000"/>
                    <a:lumOff val="25000"/>
                  </a:schemeClr>
                </a:solidFill>
                <a:latin typeface="Congenial" panose="02000503040000020004" pitchFamily="2" charset="0"/>
              </a:rPr>
              <a:t>Whilst Tourette’s Syndrome is currently uncurable (</a:t>
            </a:r>
            <a:r>
              <a:rPr lang="en-GB" sz="1050" dirty="0" err="1">
                <a:solidFill>
                  <a:schemeClr val="tx1">
                    <a:lumMod val="75000"/>
                    <a:lumOff val="25000"/>
                  </a:schemeClr>
                </a:solidFill>
                <a:latin typeface="Congenial" panose="02000503040000020004" pitchFamily="2" charset="0"/>
              </a:rPr>
              <a:t>Rothenberger</a:t>
            </a:r>
            <a:r>
              <a:rPr lang="en-GB" sz="1050" dirty="0">
                <a:solidFill>
                  <a:schemeClr val="tx1">
                    <a:lumMod val="75000"/>
                    <a:lumOff val="25000"/>
                  </a:schemeClr>
                </a:solidFill>
                <a:latin typeface="Congenial" panose="02000503040000020004" pitchFamily="2" charset="0"/>
              </a:rPr>
              <a:t> and </a:t>
            </a:r>
            <a:r>
              <a:rPr lang="en-GB" sz="1050" dirty="0" err="1">
                <a:solidFill>
                  <a:schemeClr val="tx1">
                    <a:lumMod val="75000"/>
                    <a:lumOff val="25000"/>
                  </a:schemeClr>
                </a:solidFill>
                <a:latin typeface="Congenial" panose="02000503040000020004" pitchFamily="2" charset="0"/>
              </a:rPr>
              <a:t>Roessner</a:t>
            </a:r>
            <a:r>
              <a:rPr lang="en-GB" sz="1050" dirty="0">
                <a:solidFill>
                  <a:schemeClr val="tx1">
                    <a:lumMod val="75000"/>
                    <a:lumOff val="25000"/>
                  </a:schemeClr>
                </a:solidFill>
                <a:latin typeface="Congenial" panose="02000503040000020004" pitchFamily="2" charset="0"/>
              </a:rPr>
              <a:t>, 2019 and National Health Service, 2021), there are a number of support strategies that can be practiced to support children with Tourette’s. Ludlow, Cutler and </a:t>
            </a:r>
            <a:r>
              <a:rPr lang="en-GB" sz="1050" dirty="0" err="1">
                <a:solidFill>
                  <a:schemeClr val="tx1">
                    <a:lumMod val="75000"/>
                    <a:lumOff val="25000"/>
                  </a:schemeClr>
                </a:solidFill>
                <a:latin typeface="Congenial" panose="02000503040000020004" pitchFamily="2" charset="0"/>
              </a:rPr>
              <a:t>Keville</a:t>
            </a:r>
            <a:r>
              <a:rPr lang="en-GB" sz="1050" dirty="0">
                <a:solidFill>
                  <a:schemeClr val="tx1">
                    <a:lumMod val="75000"/>
                    <a:lumOff val="25000"/>
                  </a:schemeClr>
                </a:solidFill>
                <a:latin typeface="Congenial" panose="02000503040000020004" pitchFamily="2" charset="0"/>
              </a:rPr>
              <a:t> (2022) and </a:t>
            </a:r>
            <a:r>
              <a:rPr lang="en-GB" sz="1050" dirty="0" err="1">
                <a:solidFill>
                  <a:schemeClr val="tx1">
                    <a:lumMod val="75000"/>
                    <a:lumOff val="25000"/>
                  </a:schemeClr>
                </a:solidFill>
                <a:latin typeface="Congenial" panose="02000503040000020004" pitchFamily="2" charset="0"/>
              </a:rPr>
              <a:t>Conelea</a:t>
            </a:r>
            <a:r>
              <a:rPr lang="en-GB" sz="1050" dirty="0">
                <a:solidFill>
                  <a:schemeClr val="tx1">
                    <a:lumMod val="75000"/>
                    <a:lumOff val="25000"/>
                  </a:schemeClr>
                </a:solidFill>
                <a:latin typeface="Congenial" panose="02000503040000020004" pitchFamily="2" charset="0"/>
              </a:rPr>
              <a:t> </a:t>
            </a:r>
            <a:r>
              <a:rPr lang="en-GB" sz="1050" i="1" dirty="0">
                <a:solidFill>
                  <a:schemeClr val="tx1">
                    <a:lumMod val="75000"/>
                    <a:lumOff val="25000"/>
                  </a:schemeClr>
                </a:solidFill>
                <a:latin typeface="Congenial" panose="02000503040000020004" pitchFamily="2" charset="0"/>
              </a:rPr>
              <a:t>et al. </a:t>
            </a:r>
            <a:r>
              <a:rPr lang="en-GB" sz="1050" dirty="0">
                <a:solidFill>
                  <a:schemeClr val="tx1">
                    <a:lumMod val="75000"/>
                    <a:lumOff val="25000"/>
                  </a:schemeClr>
                </a:solidFill>
                <a:latin typeface="Congenial" panose="02000503040000020004" pitchFamily="2" charset="0"/>
              </a:rPr>
              <a:t>(2024), encourage a support strategy for children in mainstream schools, which is educating teachers and peers about the condition, and managing this accordingly within the classroom, which they believe is important for not only inclusivity in correspondence with global laws, but that a collaborative approach also has the greatest influence on positive outcomes for the child. Nevertheless, Mulholland and O’Connor (2016) and </a:t>
            </a:r>
            <a:r>
              <a:rPr lang="en-GB" sz="1050" dirty="0" err="1">
                <a:solidFill>
                  <a:schemeClr val="tx1">
                    <a:lumMod val="75000"/>
                    <a:lumOff val="25000"/>
                  </a:schemeClr>
                </a:solidFill>
                <a:latin typeface="Congenial" panose="02000503040000020004" pitchFamily="2" charset="0"/>
              </a:rPr>
              <a:t>Solvason</a:t>
            </a:r>
            <a:r>
              <a:rPr lang="en-GB" sz="1050" dirty="0">
                <a:solidFill>
                  <a:schemeClr val="tx1">
                    <a:lumMod val="75000"/>
                    <a:lumOff val="25000"/>
                  </a:schemeClr>
                </a:solidFill>
                <a:latin typeface="Congenial" panose="02000503040000020004" pitchFamily="2" charset="0"/>
              </a:rPr>
              <a:t> and Winwood (2022) argue that this approach faces barriers, which include, time restraints, limited training and opportunities for professional development, lack of resources and specialised support.</a:t>
            </a:r>
          </a:p>
          <a:p>
            <a:r>
              <a:rPr lang="en-GB" sz="1050" dirty="0">
                <a:solidFill>
                  <a:schemeClr val="tx1">
                    <a:lumMod val="75000"/>
                    <a:lumOff val="25000"/>
                  </a:schemeClr>
                </a:solidFill>
                <a:latin typeface="Congenial" panose="02000503040000020004" pitchFamily="2" charset="0"/>
              </a:rPr>
              <a:t>Pine </a:t>
            </a:r>
            <a:r>
              <a:rPr lang="en-GB" sz="1050" i="1" dirty="0">
                <a:solidFill>
                  <a:schemeClr val="tx1">
                    <a:lumMod val="75000"/>
                    <a:lumOff val="25000"/>
                  </a:schemeClr>
                </a:solidFill>
                <a:latin typeface="Congenial" panose="02000503040000020004" pitchFamily="2" charset="0"/>
              </a:rPr>
              <a:t>et al. </a:t>
            </a:r>
            <a:r>
              <a:rPr lang="en-GB" sz="1050" dirty="0">
                <a:solidFill>
                  <a:schemeClr val="tx1">
                    <a:lumMod val="75000"/>
                    <a:lumOff val="25000"/>
                  </a:schemeClr>
                </a:solidFill>
                <a:latin typeface="Congenial" panose="02000503040000020004" pitchFamily="2" charset="0"/>
              </a:rPr>
              <a:t>(2024) report that Tourette’s can affect children’s learning due to the tics often being exhausting, thus affecting concentration, and hindered motor and vision which are all dominant skills for writing and reading. </a:t>
            </a:r>
            <a:r>
              <a:rPr lang="en-GB" sz="1050" dirty="0" err="1">
                <a:solidFill>
                  <a:schemeClr val="tx1">
                    <a:lumMod val="75000"/>
                    <a:lumOff val="25000"/>
                  </a:schemeClr>
                </a:solidFill>
                <a:latin typeface="Congenial" panose="02000503040000020004" pitchFamily="2" charset="0"/>
              </a:rPr>
              <a:t>Dabrowski</a:t>
            </a:r>
            <a:r>
              <a:rPr lang="en-GB" sz="1050" dirty="0">
                <a:solidFill>
                  <a:schemeClr val="tx1">
                    <a:lumMod val="75000"/>
                    <a:lumOff val="25000"/>
                  </a:schemeClr>
                </a:solidFill>
                <a:latin typeface="Congenial" panose="02000503040000020004" pitchFamily="2" charset="0"/>
              </a:rPr>
              <a:t> </a:t>
            </a:r>
            <a:r>
              <a:rPr lang="en-GB" sz="1050" i="1" dirty="0">
                <a:solidFill>
                  <a:schemeClr val="tx1">
                    <a:lumMod val="75000"/>
                    <a:lumOff val="25000"/>
                  </a:schemeClr>
                </a:solidFill>
                <a:latin typeface="Congenial" panose="02000503040000020004" pitchFamily="2" charset="0"/>
              </a:rPr>
              <a:t>et al. </a:t>
            </a:r>
            <a:r>
              <a:rPr lang="en-GB" sz="1050" dirty="0">
                <a:solidFill>
                  <a:schemeClr val="tx1">
                    <a:lumMod val="75000"/>
                    <a:lumOff val="25000"/>
                  </a:schemeClr>
                </a:solidFill>
                <a:latin typeface="Congenial" panose="02000503040000020004" pitchFamily="2" charset="0"/>
              </a:rPr>
              <a:t>(2018) and Chen </a:t>
            </a:r>
            <a:r>
              <a:rPr lang="en-GB" sz="1050" i="1" dirty="0">
                <a:solidFill>
                  <a:schemeClr val="tx1">
                    <a:lumMod val="75000"/>
                    <a:lumOff val="25000"/>
                  </a:schemeClr>
                </a:solidFill>
                <a:latin typeface="Congenial" panose="02000503040000020004" pitchFamily="2" charset="0"/>
              </a:rPr>
              <a:t>et al. </a:t>
            </a:r>
            <a:r>
              <a:rPr lang="en-GB" sz="1050" dirty="0">
                <a:solidFill>
                  <a:schemeClr val="tx1">
                    <a:lumMod val="75000"/>
                    <a:lumOff val="25000"/>
                  </a:schemeClr>
                </a:solidFill>
                <a:latin typeface="Congenial" panose="02000503040000020004" pitchFamily="2" charset="0"/>
              </a:rPr>
              <a:t>(2020) suggest that Habit Reversal Training can help to create an awareness of detecting a tic, and the child is then taught to apply a specific movement or verbal sound to stop the exhibition of the tic which is considered to be the most effective method of intervention. </a:t>
            </a:r>
          </a:p>
          <a:p>
            <a:r>
              <a:rPr lang="en-GB" sz="1050" dirty="0">
                <a:solidFill>
                  <a:schemeClr val="tx1">
                    <a:lumMod val="75000"/>
                    <a:lumOff val="25000"/>
                  </a:schemeClr>
                </a:solidFill>
                <a:latin typeface="Congenial" panose="02000503040000020004" pitchFamily="2" charset="0"/>
              </a:rPr>
              <a:t>However, </a:t>
            </a:r>
            <a:r>
              <a:rPr lang="en-GB" sz="1050" dirty="0" err="1">
                <a:solidFill>
                  <a:schemeClr val="tx1">
                    <a:lumMod val="75000"/>
                    <a:lumOff val="25000"/>
                  </a:schemeClr>
                </a:solidFill>
                <a:latin typeface="Congenial" panose="02000503040000020004" pitchFamily="2" charset="0"/>
              </a:rPr>
              <a:t>Fernandova</a:t>
            </a:r>
            <a:r>
              <a:rPr lang="en-GB" sz="1050" dirty="0">
                <a:solidFill>
                  <a:schemeClr val="tx1">
                    <a:lumMod val="75000"/>
                    <a:lumOff val="25000"/>
                  </a:schemeClr>
                </a:solidFill>
                <a:latin typeface="Congenial" panose="02000503040000020004" pitchFamily="2" charset="0"/>
              </a:rPr>
              <a:t> </a:t>
            </a:r>
            <a:r>
              <a:rPr lang="en-GB" sz="1050" i="1" dirty="0">
                <a:solidFill>
                  <a:schemeClr val="tx1">
                    <a:lumMod val="75000"/>
                    <a:lumOff val="25000"/>
                  </a:schemeClr>
                </a:solidFill>
                <a:latin typeface="Congenial" panose="02000503040000020004" pitchFamily="2" charset="0"/>
              </a:rPr>
              <a:t>et al. </a:t>
            </a:r>
            <a:r>
              <a:rPr lang="en-GB" sz="1050" dirty="0">
                <a:solidFill>
                  <a:schemeClr val="tx1">
                    <a:lumMod val="75000"/>
                    <a:lumOff val="25000"/>
                  </a:schemeClr>
                </a:solidFill>
                <a:latin typeface="Congenial" panose="02000503040000020004" pitchFamily="2" charset="0"/>
              </a:rPr>
              <a:t>(2017) report that this therapy is inaccessible due to limited specialised therapists in the National Health Service, and Montalbano </a:t>
            </a:r>
            <a:r>
              <a:rPr lang="en-GB" sz="1050" i="1" dirty="0">
                <a:solidFill>
                  <a:schemeClr val="tx1">
                    <a:lumMod val="75000"/>
                    <a:lumOff val="25000"/>
                  </a:schemeClr>
                </a:solidFill>
                <a:latin typeface="Congenial" panose="02000503040000020004" pitchFamily="2" charset="0"/>
              </a:rPr>
              <a:t>et al. </a:t>
            </a:r>
            <a:r>
              <a:rPr lang="en-GB" sz="1050" dirty="0">
                <a:solidFill>
                  <a:schemeClr val="tx1">
                    <a:lumMod val="75000"/>
                    <a:lumOff val="25000"/>
                  </a:schemeClr>
                </a:solidFill>
                <a:latin typeface="Congenial" panose="02000503040000020004" pitchFamily="2" charset="0"/>
              </a:rPr>
              <a:t>(2022) argue that this method can be unsuitable for some children because of limited motivation to change the behaviour</a:t>
            </a:r>
            <a:r>
              <a:rPr lang="en-GB" sz="1050">
                <a:solidFill>
                  <a:schemeClr val="tx1">
                    <a:lumMod val="75000"/>
                    <a:lumOff val="25000"/>
                  </a:schemeClr>
                </a:solidFill>
                <a:latin typeface="Congenial" panose="02000503040000020004" pitchFamily="2" charset="0"/>
              </a:rPr>
              <a:t>, if </a:t>
            </a:r>
            <a:r>
              <a:rPr lang="en-GB" sz="1050" dirty="0">
                <a:solidFill>
                  <a:schemeClr val="tx1">
                    <a:lumMod val="75000"/>
                    <a:lumOff val="25000"/>
                  </a:schemeClr>
                </a:solidFill>
                <a:latin typeface="Congenial" panose="02000503040000020004" pitchFamily="2" charset="0"/>
              </a:rPr>
              <a:t>it is not causing any </a:t>
            </a:r>
            <a:r>
              <a:rPr lang="en-GB" sz="1100" dirty="0">
                <a:solidFill>
                  <a:schemeClr val="tx1">
                    <a:lumMod val="75000"/>
                    <a:lumOff val="25000"/>
                  </a:schemeClr>
                </a:solidFill>
                <a:latin typeface="Congenial" panose="02000503040000020004" pitchFamily="2" charset="0"/>
              </a:rPr>
              <a:t>distress to them. </a:t>
            </a:r>
          </a:p>
          <a:p>
            <a:endParaRPr lang="en-GB" sz="1000" dirty="0">
              <a:solidFill>
                <a:schemeClr val="tx1">
                  <a:lumMod val="75000"/>
                  <a:lumOff val="25000"/>
                </a:schemeClr>
              </a:solidFill>
              <a:latin typeface="Congenial" panose="02000503040000020004" pitchFamily="2" charset="0"/>
            </a:endParaRPr>
          </a:p>
        </p:txBody>
      </p:sp>
      <p:sp>
        <p:nvSpPr>
          <p:cNvPr id="4" name="Rectangle 3">
            <a:extLst>
              <a:ext uri="{FF2B5EF4-FFF2-40B4-BE49-F238E27FC236}">
                <a16:creationId xmlns:a16="http://schemas.microsoft.com/office/drawing/2014/main" id="{023CB6D5-6A68-3835-73BE-21458652B84C}"/>
              </a:ext>
            </a:extLst>
          </p:cNvPr>
          <p:cNvSpPr/>
          <p:nvPr/>
        </p:nvSpPr>
        <p:spPr>
          <a:xfrm>
            <a:off x="164892" y="5910942"/>
            <a:ext cx="11907185" cy="841934"/>
          </a:xfrm>
          <a:prstGeom prst="rect">
            <a:avLst/>
          </a:prstGeom>
          <a:solidFill>
            <a:schemeClr val="accent2">
              <a:lumMod val="75000"/>
            </a:schemeClr>
          </a:solidFill>
          <a:ln w="28575">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050" b="1" u="sng" dirty="0">
              <a:solidFill>
                <a:schemeClr val="tx1">
                  <a:lumMod val="50000"/>
                  <a:lumOff val="50000"/>
                </a:schemeClr>
              </a:solidFill>
              <a:latin typeface="Congenial" panose="02000503040000020004" pitchFamily="2" charset="0"/>
            </a:endParaRPr>
          </a:p>
          <a:p>
            <a:r>
              <a:rPr lang="en-GB" sz="1100" b="1" u="sng" dirty="0">
                <a:solidFill>
                  <a:schemeClr val="bg1"/>
                </a:solidFill>
                <a:latin typeface="Congenial" panose="02000503040000020004" pitchFamily="2" charset="0"/>
              </a:rPr>
              <a:t>Conclusion</a:t>
            </a:r>
          </a:p>
          <a:p>
            <a:r>
              <a:rPr lang="en-GB" sz="1100" dirty="0">
                <a:solidFill>
                  <a:schemeClr val="bg1"/>
                </a:solidFill>
                <a:latin typeface="Congenial" panose="02000503040000020004" pitchFamily="2" charset="0"/>
              </a:rPr>
              <a:t>By examining the evidence above, it is clear to regard that early detection and diagnosis is imperative for supporting children with additional needs in the early years. Although there are many support strategies that can support children with additional learning needs, adopting the right approach for the child can be challenging due to several barriers including budget, time constraints and a lack of support. However, supporting children’s individual needs is of upmost importance, in ensuring accessibility and inclusion for all children. </a:t>
            </a:r>
          </a:p>
          <a:p>
            <a:endParaRPr lang="en-GB" sz="1200" b="1" u="sng" dirty="0">
              <a:solidFill>
                <a:schemeClr val="tx1">
                  <a:lumMod val="95000"/>
                  <a:lumOff val="5000"/>
                </a:schemeClr>
              </a:solidFill>
              <a:latin typeface="Congenial" panose="02000503040000020004" pitchFamily="2" charset="0"/>
            </a:endParaRPr>
          </a:p>
        </p:txBody>
      </p:sp>
      <p:sp>
        <p:nvSpPr>
          <p:cNvPr id="3" name="Rectangle 2">
            <a:extLst>
              <a:ext uri="{FF2B5EF4-FFF2-40B4-BE49-F238E27FC236}">
                <a16:creationId xmlns:a16="http://schemas.microsoft.com/office/drawing/2014/main" id="{36343B40-0695-E971-68D4-82E0AEF27127}"/>
              </a:ext>
            </a:extLst>
          </p:cNvPr>
          <p:cNvSpPr/>
          <p:nvPr/>
        </p:nvSpPr>
        <p:spPr>
          <a:xfrm>
            <a:off x="164892" y="4701298"/>
            <a:ext cx="11907185" cy="1209643"/>
          </a:xfrm>
          <a:prstGeom prst="rect">
            <a:avLst/>
          </a:prstGeom>
          <a:solidFill>
            <a:schemeClr val="accent1">
              <a:lumMod val="25000"/>
              <a:lumOff val="75000"/>
            </a:schemeClr>
          </a:solidFill>
          <a:ln w="28575"/>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050" b="1" u="sng" dirty="0">
                <a:solidFill>
                  <a:schemeClr val="tx1"/>
                </a:solidFill>
                <a:latin typeface="Congenial" panose="02000503040000020004" pitchFamily="2" charset="0"/>
              </a:rPr>
              <a:t>Inclusion</a:t>
            </a:r>
          </a:p>
          <a:p>
            <a:r>
              <a:rPr lang="en-GB" sz="1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Boyle (2020, p.1-4) believes that inclusive practice is difficult to define, and this has led to a challenge in whether mainstream education is suitable for all children, and if the system is adaptable and flexible enough to meet the needs of the individual child, rather than the child being made to fit the system. Pit-ten Cate </a:t>
            </a:r>
            <a:r>
              <a:rPr lang="en-GB" sz="1100" i="1"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et al. </a:t>
            </a:r>
            <a:r>
              <a:rPr lang="en-GB" sz="1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(2018) concurs with Boyle, and proclaims that facilitating inclusive practice can be a barrier for teachers, as they have apprehension of their ability to manage a more diverse classroom, and often feel incompetent, leading to a preference of children with additional needs being accepted into specialised schools to support their development. Furthermore, the Additional Learning Needs Code for Wales 2021 (</a:t>
            </a:r>
            <a:r>
              <a:rPr lang="en-GB" sz="1100" i="1"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Welsh Government, </a:t>
            </a:r>
            <a:r>
              <a:rPr lang="en-GB" sz="1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2021, p.40-41) state that the Welsh Government underpin an inclusive education , and that the system relies on the expertise of staff to analyse appropriate methods of providing access to the curriculum for every child. It also declares that meeting the individual needs of children is a whole school approach, applying staff’s knowledge of each individual child’s abilities and skills. </a:t>
            </a:r>
            <a:endParaRPr lang="en-GB" sz="1100" dirty="0">
              <a:solidFill>
                <a:schemeClr val="tx1"/>
              </a:solidFill>
              <a:effectLst/>
              <a:latin typeface="Aptos" panose="020B0004020202020204" pitchFamily="34" charset="0"/>
              <a:ea typeface="Aptos" panose="020B00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3D2A36F-E1A6-F774-2627-15EE149359AE}"/>
              </a:ext>
            </a:extLst>
          </p:cNvPr>
          <p:cNvSpPr txBox="1"/>
          <p:nvPr/>
        </p:nvSpPr>
        <p:spPr>
          <a:xfrm>
            <a:off x="164892" y="0"/>
            <a:ext cx="1076079" cy="307777"/>
          </a:xfrm>
          <a:prstGeom prst="rect">
            <a:avLst/>
          </a:prstGeom>
          <a:noFill/>
        </p:spPr>
        <p:txBody>
          <a:bodyPr wrap="square" rtlCol="0">
            <a:spAutoFit/>
          </a:bodyPr>
          <a:lstStyle/>
          <a:p>
            <a:r>
              <a:rPr lang="en-GB" sz="1400" dirty="0"/>
              <a:t>2203989</a:t>
            </a:r>
          </a:p>
        </p:txBody>
      </p:sp>
      <p:sp>
        <p:nvSpPr>
          <p:cNvPr id="8" name="TextBox 7">
            <a:extLst>
              <a:ext uri="{FF2B5EF4-FFF2-40B4-BE49-F238E27FC236}">
                <a16:creationId xmlns:a16="http://schemas.microsoft.com/office/drawing/2014/main" id="{3A6579D8-8DFE-0ECF-C672-D1D3A1A0E042}"/>
              </a:ext>
            </a:extLst>
          </p:cNvPr>
          <p:cNvSpPr txBox="1"/>
          <p:nvPr/>
        </p:nvSpPr>
        <p:spPr>
          <a:xfrm>
            <a:off x="10951029" y="52654"/>
            <a:ext cx="1121048" cy="307777"/>
          </a:xfrm>
          <a:prstGeom prst="rect">
            <a:avLst/>
          </a:prstGeom>
          <a:noFill/>
        </p:spPr>
        <p:txBody>
          <a:bodyPr wrap="square" rtlCol="0">
            <a:spAutoFit/>
          </a:bodyPr>
          <a:lstStyle/>
          <a:p>
            <a:r>
              <a:rPr lang="en-GB" sz="1400" dirty="0"/>
              <a:t>ECEY6006</a:t>
            </a:r>
          </a:p>
        </p:txBody>
      </p:sp>
    </p:spTree>
    <p:extLst>
      <p:ext uri="{BB962C8B-B14F-4D97-AF65-F5344CB8AC3E}">
        <p14:creationId xmlns:p14="http://schemas.microsoft.com/office/powerpoint/2010/main" val="3550579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F4C2DA-053C-F197-2C56-AF346BC96F57}"/>
              </a:ext>
            </a:extLst>
          </p:cNvPr>
          <p:cNvSpPr txBox="1"/>
          <p:nvPr/>
        </p:nvSpPr>
        <p:spPr>
          <a:xfrm>
            <a:off x="489857" y="609600"/>
            <a:ext cx="11430000" cy="6569555"/>
          </a:xfrm>
          <a:prstGeom prst="rect">
            <a:avLst/>
          </a:prstGeom>
          <a:noFill/>
        </p:spPr>
        <p:txBody>
          <a:bodyPr wrap="square" rtlCol="0">
            <a:spAutoFit/>
          </a:bodyPr>
          <a:lstStyle/>
          <a:p>
            <a:pPr>
              <a:lnSpc>
                <a:spcPct val="107000"/>
              </a:lnSpc>
              <a:spcAft>
                <a:spcPts val="800"/>
              </a:spcAft>
            </a:pPr>
            <a:r>
              <a:rPr lang="en-GB" sz="1600" b="1" u="sng" dirty="0">
                <a:effectLst/>
                <a:latin typeface="Arial" panose="020B0604020202020204" pitchFamily="34" charset="0"/>
                <a:ea typeface="Aptos" panose="020B0004020202020204" pitchFamily="34" charset="0"/>
                <a:cs typeface="Arial" panose="020B0604020202020204" pitchFamily="34" charset="0"/>
              </a:rPr>
              <a:t>Poster reference list</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Aptos" panose="020B0004020202020204" pitchFamily="34" charset="0"/>
                <a:cs typeface="Arial" panose="020B0604020202020204" pitchFamily="34" charset="0"/>
              </a:rPr>
              <a:t>National Health Service (2021) </a:t>
            </a:r>
            <a:r>
              <a:rPr lang="en-GB" sz="1600" i="1" dirty="0">
                <a:effectLst/>
                <a:latin typeface="Arial" panose="020B0604020202020204" pitchFamily="34" charset="0"/>
                <a:ea typeface="Aptos" panose="020B0004020202020204" pitchFamily="34" charset="0"/>
                <a:cs typeface="Arial" panose="020B0604020202020204" pitchFamily="34" charset="0"/>
              </a:rPr>
              <a:t>Tourette’s Syndrome. </a:t>
            </a:r>
            <a:r>
              <a:rPr lang="en-GB" sz="1600" dirty="0">
                <a:effectLst/>
                <a:latin typeface="Arial" panose="020B0604020202020204" pitchFamily="34" charset="0"/>
                <a:ea typeface="Aptos" panose="020B0004020202020204" pitchFamily="34" charset="0"/>
                <a:cs typeface="Arial" panose="020B0604020202020204" pitchFamily="34" charset="0"/>
              </a:rPr>
              <a:t>Available at: </a:t>
            </a:r>
            <a:r>
              <a:rPr lang="en-GB" sz="16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https://www.nhs.uk/conditions/tourettes-syndrome/</a:t>
            </a:r>
            <a:r>
              <a:rPr lang="en-GB" sz="1600" dirty="0">
                <a:effectLst/>
                <a:latin typeface="Arial" panose="020B0604020202020204" pitchFamily="34" charset="0"/>
                <a:ea typeface="Aptos" panose="020B0004020202020204" pitchFamily="34" charset="0"/>
                <a:cs typeface="Arial" panose="020B0604020202020204" pitchFamily="34" charset="0"/>
              </a:rPr>
              <a:t> (Accessed: 24 April 2024)</a:t>
            </a:r>
          </a:p>
          <a:p>
            <a:pPr>
              <a:lnSpc>
                <a:spcPct val="107000"/>
              </a:lnSpc>
              <a:spcAft>
                <a:spcPts val="800"/>
              </a:spcAft>
            </a:pPr>
            <a:r>
              <a:rPr lang="en-GB" sz="1600" dirty="0" err="1">
                <a:effectLst/>
                <a:latin typeface="Arial" panose="020B0604020202020204" pitchFamily="34" charset="0"/>
                <a:ea typeface="Times New Roman" panose="02020603050405020304" pitchFamily="18" charset="0"/>
                <a:cs typeface="Arial" panose="020B0604020202020204" pitchFamily="34" charset="0"/>
              </a:rPr>
              <a:t>Groth</a:t>
            </a:r>
            <a:r>
              <a:rPr lang="en-GB" sz="1600" dirty="0">
                <a:effectLst/>
                <a:latin typeface="Arial" panose="020B0604020202020204" pitchFamily="34" charset="0"/>
                <a:ea typeface="Times New Roman" panose="02020603050405020304" pitchFamily="18" charset="0"/>
                <a:cs typeface="Arial" panose="020B0604020202020204" pitchFamily="34" charset="0"/>
              </a:rPr>
              <a:t>, C., </a:t>
            </a:r>
            <a:r>
              <a:rPr lang="en-GB" sz="1600" dirty="0" err="1">
                <a:effectLst/>
                <a:latin typeface="Arial" panose="020B0604020202020204" pitchFamily="34" charset="0"/>
                <a:ea typeface="Times New Roman" panose="02020603050405020304" pitchFamily="18" charset="0"/>
                <a:cs typeface="Arial" panose="020B0604020202020204" pitchFamily="34" charset="0"/>
              </a:rPr>
              <a:t>Skov</a:t>
            </a:r>
            <a:r>
              <a:rPr lang="en-GB" sz="1600" dirty="0">
                <a:effectLst/>
                <a:latin typeface="Arial" panose="020B0604020202020204" pitchFamily="34" charset="0"/>
                <a:ea typeface="Times New Roman" panose="02020603050405020304" pitchFamily="18" charset="0"/>
                <a:cs typeface="Arial" panose="020B0604020202020204" pitchFamily="34" charset="0"/>
              </a:rPr>
              <a:t>, L., Lange, T., </a:t>
            </a:r>
            <a:r>
              <a:rPr lang="en-GB" sz="1600" dirty="0" err="1">
                <a:effectLst/>
                <a:latin typeface="Arial" panose="020B0604020202020204" pitchFamily="34" charset="0"/>
                <a:ea typeface="Times New Roman" panose="02020603050405020304" pitchFamily="18" charset="0"/>
                <a:cs typeface="Arial" panose="020B0604020202020204" pitchFamily="34" charset="0"/>
              </a:rPr>
              <a:t>Debes</a:t>
            </a:r>
            <a:r>
              <a:rPr lang="en-GB" sz="1600" dirty="0">
                <a:effectLst/>
                <a:latin typeface="Arial" panose="020B0604020202020204" pitchFamily="34" charset="0"/>
                <a:ea typeface="Times New Roman" panose="02020603050405020304" pitchFamily="18" charset="0"/>
                <a:cs typeface="Arial" panose="020B0604020202020204" pitchFamily="34" charset="0"/>
              </a:rPr>
              <a:t>, N.M. (2019) “Predictors of the Clinical Course of Tourette Syndrome: A Longitudinal Study,” </a:t>
            </a:r>
            <a:r>
              <a:rPr lang="en-GB" sz="1600" i="1" dirty="0">
                <a:effectLst/>
                <a:latin typeface="Arial" panose="020B0604020202020204" pitchFamily="34" charset="0"/>
                <a:ea typeface="Times New Roman" panose="02020603050405020304" pitchFamily="18" charset="0"/>
                <a:cs typeface="Arial" panose="020B0604020202020204" pitchFamily="34" charset="0"/>
              </a:rPr>
              <a:t>Journal of child neurology</a:t>
            </a:r>
            <a:r>
              <a:rPr lang="en-GB" sz="1600" dirty="0">
                <a:effectLst/>
                <a:latin typeface="Arial" panose="020B0604020202020204" pitchFamily="34" charset="0"/>
                <a:ea typeface="Times New Roman" panose="02020603050405020304" pitchFamily="18" charset="0"/>
                <a:cs typeface="Arial" panose="020B0604020202020204" pitchFamily="34" charset="0"/>
              </a:rPr>
              <a:t>, 34(14), pp. 913–921.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https://doi.org/10.1177/0883073819867245</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Wen, H., Liu, Y., Rekik, I., Wang, S., Chen, Z. (2018) “Combining Disrupted and Discriminative Topological Properties of Functional Connectivity Networks as Neuroimaging Biomarkers for Accurate Diagnosis of Early Tourette Syndrome Children,” </a:t>
            </a:r>
            <a:r>
              <a:rPr lang="en-GB" sz="1600" i="1" dirty="0">
                <a:effectLst/>
                <a:latin typeface="Arial" panose="020B0604020202020204" pitchFamily="34" charset="0"/>
                <a:ea typeface="Times New Roman" panose="02020603050405020304" pitchFamily="18" charset="0"/>
                <a:cs typeface="Arial" panose="020B0604020202020204" pitchFamily="34" charset="0"/>
              </a:rPr>
              <a:t>Molecular neurobiology</a:t>
            </a:r>
            <a:r>
              <a:rPr lang="en-GB" sz="1600" dirty="0">
                <a:effectLst/>
                <a:latin typeface="Arial" panose="020B0604020202020204" pitchFamily="34" charset="0"/>
                <a:ea typeface="Times New Roman" panose="02020603050405020304" pitchFamily="18" charset="0"/>
                <a:cs typeface="Arial" panose="020B0604020202020204" pitchFamily="34" charset="0"/>
              </a:rPr>
              <a:t>, 55(4), pp. 3251–3269.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https://doi.org/10.1007/s12035-017-0519-1</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Times New Roman" panose="02020603050405020304" pitchFamily="18" charset="0"/>
                <a:cs typeface="Arial" panose="020B0604020202020204" pitchFamily="34" charset="0"/>
              </a:rPr>
              <a:t>Carias</a:t>
            </a:r>
            <a:r>
              <a:rPr lang="en-GB" sz="1600" dirty="0">
                <a:effectLst/>
                <a:latin typeface="Arial" panose="020B0604020202020204" pitchFamily="34" charset="0"/>
                <a:ea typeface="Times New Roman" panose="02020603050405020304" pitchFamily="18" charset="0"/>
                <a:cs typeface="Arial" panose="020B0604020202020204" pitchFamily="34" charset="0"/>
              </a:rPr>
              <a:t>, K.V.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Wevrick</a:t>
            </a:r>
            <a:r>
              <a:rPr lang="en-GB" sz="1600" dirty="0">
                <a:effectLst/>
                <a:latin typeface="Arial" panose="020B0604020202020204" pitchFamily="34" charset="0"/>
                <a:ea typeface="Times New Roman" panose="02020603050405020304" pitchFamily="18" charset="0"/>
                <a:cs typeface="Arial" panose="020B0604020202020204" pitchFamily="34" charset="0"/>
              </a:rPr>
              <a:t>, R. (2019) “Clinical and genetic analysis of children with a dual diagnosis of Tourette syndrome and autism spectrum disorder,” </a:t>
            </a:r>
            <a:r>
              <a:rPr lang="en-GB" sz="1600" i="1" dirty="0">
                <a:effectLst/>
                <a:latin typeface="Arial" panose="020B0604020202020204" pitchFamily="34" charset="0"/>
                <a:ea typeface="Times New Roman" panose="02020603050405020304" pitchFamily="18" charset="0"/>
                <a:cs typeface="Arial" panose="020B0604020202020204" pitchFamily="34" charset="0"/>
              </a:rPr>
              <a:t>Journal of psychiatric research</a:t>
            </a:r>
            <a:r>
              <a:rPr lang="en-GB" sz="1600" dirty="0">
                <a:effectLst/>
                <a:latin typeface="Arial" panose="020B0604020202020204" pitchFamily="34" charset="0"/>
                <a:ea typeface="Times New Roman" panose="02020603050405020304" pitchFamily="18" charset="0"/>
                <a:cs typeface="Arial" panose="020B0604020202020204" pitchFamily="34" charset="0"/>
              </a:rPr>
              <a:t>, 111, pp. 145–153.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https://doi.org/10.1016/j.jpsychires.2019.01.023</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Paulus, T., </a:t>
            </a:r>
            <a:r>
              <a:rPr lang="en-GB" sz="1600" dirty="0" err="1">
                <a:effectLst/>
                <a:latin typeface="Arial" panose="020B0604020202020204" pitchFamily="34" charset="0"/>
                <a:ea typeface="Times New Roman" panose="02020603050405020304" pitchFamily="18" charset="0"/>
                <a:cs typeface="Arial" panose="020B0604020202020204" pitchFamily="34" charset="0"/>
              </a:rPr>
              <a:t>Schappert</a:t>
            </a:r>
            <a:r>
              <a:rPr lang="en-GB" sz="1600" dirty="0">
                <a:effectLst/>
                <a:latin typeface="Arial" panose="020B0604020202020204" pitchFamily="34" charset="0"/>
                <a:ea typeface="Times New Roman" panose="02020603050405020304" pitchFamily="18" charset="0"/>
                <a:cs typeface="Arial" panose="020B0604020202020204" pitchFamily="34" charset="0"/>
              </a:rPr>
              <a:t>, R., </a:t>
            </a:r>
            <a:r>
              <a:rPr lang="en-GB" sz="1600" dirty="0" err="1">
                <a:effectLst/>
                <a:latin typeface="Arial" panose="020B0604020202020204" pitchFamily="34" charset="0"/>
                <a:ea typeface="Times New Roman" panose="02020603050405020304" pitchFamily="18" charset="0"/>
                <a:cs typeface="Arial" panose="020B0604020202020204" pitchFamily="34" charset="0"/>
              </a:rPr>
              <a:t>Bluschke</a:t>
            </a:r>
            <a:r>
              <a:rPr lang="en-GB" sz="1600" dirty="0">
                <a:effectLst/>
                <a:latin typeface="Arial" panose="020B0604020202020204" pitchFamily="34" charset="0"/>
                <a:ea typeface="Times New Roman" panose="02020603050405020304" pitchFamily="18" charset="0"/>
                <a:cs typeface="Arial" panose="020B0604020202020204" pitchFamily="34" charset="0"/>
              </a:rPr>
              <a:t>, A., Alvarez-Fischer, D., Naumann. K.E.R., </a:t>
            </a:r>
            <a:r>
              <a:rPr lang="en-GB" sz="1600" dirty="0" err="1">
                <a:effectLst/>
                <a:latin typeface="Arial" panose="020B0604020202020204" pitchFamily="34" charset="0"/>
                <a:ea typeface="Times New Roman" panose="02020603050405020304" pitchFamily="18" charset="0"/>
                <a:cs typeface="Arial" panose="020B0604020202020204" pitchFamily="34" charset="0"/>
              </a:rPr>
              <a:t>Roessner</a:t>
            </a:r>
            <a:r>
              <a:rPr lang="en-GB" sz="1600" dirty="0">
                <a:effectLst/>
                <a:latin typeface="Arial" panose="020B0604020202020204" pitchFamily="34" charset="0"/>
                <a:ea typeface="Times New Roman" panose="02020603050405020304" pitchFamily="18" charset="0"/>
                <a:cs typeface="Arial" panose="020B0604020202020204" pitchFamily="34" charset="0"/>
              </a:rPr>
              <a:t>, V., </a:t>
            </a:r>
            <a:r>
              <a:rPr lang="en-GB" sz="1600" dirty="0" err="1">
                <a:effectLst/>
                <a:latin typeface="Arial" panose="020B0604020202020204" pitchFamily="34" charset="0"/>
                <a:ea typeface="Times New Roman" panose="02020603050405020304" pitchFamily="18" charset="0"/>
                <a:cs typeface="Arial" panose="020B0604020202020204" pitchFamily="34" charset="0"/>
              </a:rPr>
              <a:t>Baumer</a:t>
            </a:r>
            <a:r>
              <a:rPr lang="en-GB" sz="1600" dirty="0">
                <a:effectLst/>
                <a:latin typeface="Arial" panose="020B0604020202020204" pitchFamily="34" charset="0"/>
                <a:ea typeface="Times New Roman" panose="02020603050405020304" pitchFamily="18" charset="0"/>
                <a:cs typeface="Arial" panose="020B0604020202020204" pitchFamily="34" charset="0"/>
              </a:rPr>
              <a:t>, T., </a:t>
            </a:r>
            <a:r>
              <a:rPr lang="en-GB" sz="1600" dirty="0" err="1">
                <a:effectLst/>
                <a:latin typeface="Arial" panose="020B0604020202020204" pitchFamily="34" charset="0"/>
                <a:ea typeface="Times New Roman" panose="02020603050405020304" pitchFamily="18" charset="0"/>
                <a:cs typeface="Arial" panose="020B0604020202020204" pitchFamily="34" charset="0"/>
              </a:rPr>
              <a:t>Beste</a:t>
            </a:r>
            <a:r>
              <a:rPr lang="en-GB" sz="1600" dirty="0">
                <a:effectLst/>
                <a:latin typeface="Arial" panose="020B0604020202020204" pitchFamily="34" charset="0"/>
                <a:ea typeface="Times New Roman" panose="02020603050405020304" pitchFamily="18" charset="0"/>
                <a:cs typeface="Arial" panose="020B0604020202020204" pitchFamily="34" charset="0"/>
              </a:rPr>
              <a:t>, C., </a:t>
            </a:r>
            <a:r>
              <a:rPr lang="en-GB" sz="1600" dirty="0" err="1">
                <a:effectLst/>
                <a:latin typeface="Arial" panose="020B0604020202020204" pitchFamily="34" charset="0"/>
                <a:ea typeface="Times New Roman" panose="02020603050405020304" pitchFamily="18" charset="0"/>
                <a:cs typeface="Arial" panose="020B0604020202020204" pitchFamily="34" charset="0"/>
              </a:rPr>
              <a:t>Munchau</a:t>
            </a:r>
            <a:r>
              <a:rPr lang="en-GB" sz="1600" dirty="0">
                <a:effectLst/>
                <a:latin typeface="Arial" panose="020B0604020202020204" pitchFamily="34" charset="0"/>
                <a:ea typeface="Times New Roman" panose="02020603050405020304" pitchFamily="18" charset="0"/>
                <a:cs typeface="Arial" panose="020B0604020202020204" pitchFamily="34" charset="0"/>
              </a:rPr>
              <a:t>, A. (2021) “Questioning the definition of Tourette syndrome—evidence from machine learning,” </a:t>
            </a:r>
            <a:r>
              <a:rPr lang="en-GB" sz="1600" i="1" dirty="0">
                <a:effectLst/>
                <a:latin typeface="Arial" panose="020B0604020202020204" pitchFamily="34" charset="0"/>
                <a:ea typeface="Times New Roman" panose="02020603050405020304" pitchFamily="18" charset="0"/>
                <a:cs typeface="Arial" panose="020B0604020202020204" pitchFamily="34" charset="0"/>
              </a:rPr>
              <a:t>Brain communications</a:t>
            </a:r>
            <a:r>
              <a:rPr lang="en-GB" sz="1600" dirty="0">
                <a:effectLst/>
                <a:latin typeface="Arial" panose="020B0604020202020204" pitchFamily="34" charset="0"/>
                <a:ea typeface="Times New Roman" panose="02020603050405020304" pitchFamily="18" charset="0"/>
                <a:cs typeface="Arial" panose="020B0604020202020204" pitchFamily="34" charset="0"/>
              </a:rPr>
              <a:t>, 3(4).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https://doi.org/10.1093/braincomms/fcab282</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13783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F8C7D7-E3F8-3272-DC44-C4367D01ED01}"/>
              </a:ext>
            </a:extLst>
          </p:cNvPr>
          <p:cNvSpPr txBox="1"/>
          <p:nvPr/>
        </p:nvSpPr>
        <p:spPr>
          <a:xfrm>
            <a:off x="435429" y="533400"/>
            <a:ext cx="11462657" cy="6170600"/>
          </a:xfrm>
          <a:prstGeom prst="rect">
            <a:avLst/>
          </a:prstGeom>
          <a:noFill/>
        </p:spPr>
        <p:txBody>
          <a:bodyPr wrap="square" rtlCol="0">
            <a:spAutoFit/>
          </a:bodyPr>
          <a:lstStyle/>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Senedd Cymru (2022) </a:t>
            </a:r>
            <a:r>
              <a:rPr lang="en-GB" sz="1600" i="1" dirty="0">
                <a:effectLst/>
                <a:latin typeface="Arial" panose="020B0604020202020204" pitchFamily="34" charset="0"/>
                <a:ea typeface="Times New Roman" panose="02020603050405020304" pitchFamily="18" charset="0"/>
                <a:cs typeface="Arial" panose="020B0604020202020204" pitchFamily="34" charset="0"/>
              </a:rPr>
              <a:t>Provide a clinical pathway, medical care, and specialists for people with Tourette’s syndrome in Wales. </a:t>
            </a:r>
            <a:r>
              <a:rPr lang="en-GB"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https://petitions.senedd.wales/petitions/244922</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26 April 2024)</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Hamilton, C.J. and Harrison, K. (2024) “Beyond the </a:t>
            </a:r>
            <a:r>
              <a:rPr lang="en-GB" sz="1600" dirty="0" err="1">
                <a:effectLst/>
                <a:latin typeface="Arial" panose="020B0604020202020204" pitchFamily="34" charset="0"/>
                <a:ea typeface="Times New Roman" panose="02020603050405020304" pitchFamily="18" charset="0"/>
                <a:cs typeface="Arial" panose="020B0604020202020204" pitchFamily="34" charset="0"/>
              </a:rPr>
              <a:t>rubicon</a:t>
            </a:r>
            <a:r>
              <a:rPr lang="en-GB" sz="1600" dirty="0">
                <a:effectLst/>
                <a:latin typeface="Arial" panose="020B0604020202020204" pitchFamily="34" charset="0"/>
                <a:ea typeface="Times New Roman" panose="02020603050405020304" pitchFamily="18" charset="0"/>
                <a:cs typeface="Arial" panose="020B0604020202020204" pitchFamily="34" charset="0"/>
              </a:rPr>
              <a:t>: a continuum approach to investigating the impact of ADHD like characteristics on everyday executive function in children with Tourette Syndrome,” </a:t>
            </a:r>
            <a:r>
              <a:rPr lang="en-GB" sz="1600" i="1" dirty="0">
                <a:effectLst/>
                <a:latin typeface="Arial" panose="020B0604020202020204" pitchFamily="34" charset="0"/>
                <a:ea typeface="Times New Roman" panose="02020603050405020304" pitchFamily="18" charset="0"/>
                <a:cs typeface="Arial" panose="020B0604020202020204" pitchFamily="34" charset="0"/>
              </a:rPr>
              <a:t>Child neuropsychology</a:t>
            </a:r>
            <a:r>
              <a:rPr lang="en-GB" sz="1600" dirty="0">
                <a:effectLst/>
                <a:latin typeface="Arial" panose="020B0604020202020204" pitchFamily="34" charset="0"/>
                <a:ea typeface="Times New Roman" panose="02020603050405020304" pitchFamily="18" charset="0"/>
                <a:cs typeface="Arial" panose="020B0604020202020204" pitchFamily="34" charset="0"/>
              </a:rPr>
              <a:t>, 30(3), pp. 381–401.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https://doi.org/10.1080/09297049.2023.2202903</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Times New Roman" panose="02020603050405020304" pitchFamily="18" charset="0"/>
                <a:cs typeface="Arial" panose="020B0604020202020204" pitchFamily="34" charset="0"/>
              </a:rPr>
              <a:t>Alade</a:t>
            </a:r>
            <a:r>
              <a:rPr lang="en-GB" sz="1600" dirty="0">
                <a:effectLst/>
                <a:latin typeface="Arial" panose="020B0604020202020204" pitchFamily="34" charset="0"/>
                <a:ea typeface="Times New Roman" panose="02020603050405020304" pitchFamily="18" charset="0"/>
                <a:cs typeface="Arial" panose="020B0604020202020204" pitchFamily="34" charset="0"/>
              </a:rPr>
              <a:t>, K.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Maricle</a:t>
            </a:r>
            <a:r>
              <a:rPr lang="en-GB" sz="1600" dirty="0">
                <a:effectLst/>
                <a:latin typeface="Arial" panose="020B0604020202020204" pitchFamily="34" charset="0"/>
                <a:ea typeface="Times New Roman" panose="02020603050405020304" pitchFamily="18" charset="0"/>
                <a:cs typeface="Arial" panose="020B0604020202020204" pitchFamily="34" charset="0"/>
              </a:rPr>
              <a:t>, D.E. (2020) “Tourette’s Disorder: What School Psychologists Should Know,” </a:t>
            </a:r>
            <a:r>
              <a:rPr lang="en-GB" sz="1600" i="1" dirty="0">
                <a:effectLst/>
                <a:latin typeface="Arial" panose="020B0604020202020204" pitchFamily="34" charset="0"/>
                <a:ea typeface="Times New Roman" panose="02020603050405020304" pitchFamily="18" charset="0"/>
                <a:cs typeface="Arial" panose="020B0604020202020204" pitchFamily="34" charset="0"/>
              </a:rPr>
              <a:t>Communiqué (National Association of School Psychologists)</a:t>
            </a:r>
            <a:r>
              <a:rPr lang="en-GB" sz="1600" dirty="0">
                <a:effectLst/>
                <a:latin typeface="Arial" panose="020B0604020202020204" pitchFamily="34" charset="0"/>
                <a:ea typeface="Times New Roman" panose="02020603050405020304" pitchFamily="18" charset="0"/>
                <a:cs typeface="Arial" panose="020B0604020202020204" pitchFamily="34" charset="0"/>
              </a:rPr>
              <a:t>, 49(3), pp. 4–8.</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National Institute of Neurological Disorders and Stroke (2023) </a:t>
            </a:r>
            <a:r>
              <a:rPr lang="en-GB" sz="1600" i="1" dirty="0">
                <a:effectLst/>
                <a:latin typeface="Arial" panose="020B0604020202020204" pitchFamily="34" charset="0"/>
                <a:ea typeface="Times New Roman" panose="02020603050405020304" pitchFamily="18" charset="0"/>
                <a:cs typeface="Arial" panose="020B0604020202020204" pitchFamily="34" charset="0"/>
              </a:rPr>
              <a:t>Tourette Syndrome. </a:t>
            </a:r>
            <a:r>
              <a:rPr lang="en-GB" sz="16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https://www.ninds.nih.gov/health-information/disorders/tourette-syndrome#toc-how-is-tourette-syndrome-diagnosed-and-treated-</a:t>
            </a:r>
            <a:r>
              <a:rPr lang="en-GB" sz="1600" dirty="0">
                <a:effectLst/>
                <a:latin typeface="Arial" panose="020B0604020202020204" pitchFamily="34" charset="0"/>
                <a:ea typeface="Times New Roman" panose="02020603050405020304" pitchFamily="18" charset="0"/>
                <a:cs typeface="Arial" panose="020B0604020202020204" pitchFamily="34" charset="0"/>
              </a:rPr>
              <a:t> (Accessed: 26 April 2024)</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Times New Roman" panose="02020603050405020304" pitchFamily="18" charset="0"/>
                <a:cs typeface="Arial" panose="020B0604020202020204" pitchFamily="34" charset="0"/>
              </a:rPr>
              <a:t>Rothenberger</a:t>
            </a:r>
            <a:r>
              <a:rPr lang="en-GB" sz="1600" dirty="0">
                <a:effectLst/>
                <a:latin typeface="Arial" panose="020B0604020202020204" pitchFamily="34" charset="0"/>
                <a:ea typeface="Times New Roman" panose="02020603050405020304" pitchFamily="18" charset="0"/>
                <a:cs typeface="Arial" panose="020B0604020202020204" pitchFamily="34" charset="0"/>
              </a:rPr>
              <a:t>, A.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Roessner</a:t>
            </a:r>
            <a:r>
              <a:rPr lang="en-GB" sz="1600" dirty="0">
                <a:effectLst/>
                <a:latin typeface="Arial" panose="020B0604020202020204" pitchFamily="34" charset="0"/>
                <a:ea typeface="Times New Roman" panose="02020603050405020304" pitchFamily="18" charset="0"/>
                <a:cs typeface="Arial" panose="020B0604020202020204" pitchFamily="34" charset="0"/>
              </a:rPr>
              <a:t>, V. (2019) “Psychopharmacotherapy of Obsessive-Compulsive Symptoms within the Framework of Tourette Syndrome,” </a:t>
            </a:r>
            <a:r>
              <a:rPr lang="en-GB" sz="1600" i="1" dirty="0">
                <a:effectLst/>
                <a:latin typeface="Arial" panose="020B0604020202020204" pitchFamily="34" charset="0"/>
                <a:ea typeface="Times New Roman" panose="02020603050405020304" pitchFamily="18" charset="0"/>
                <a:cs typeface="Arial" panose="020B0604020202020204" pitchFamily="34" charset="0"/>
              </a:rPr>
              <a:t>Current neuropharmacology</a:t>
            </a:r>
            <a:r>
              <a:rPr lang="en-GB" sz="1600" dirty="0">
                <a:effectLst/>
                <a:latin typeface="Arial" panose="020B0604020202020204" pitchFamily="34" charset="0"/>
                <a:ea typeface="Times New Roman" panose="02020603050405020304" pitchFamily="18" charset="0"/>
                <a:cs typeface="Arial" panose="020B0604020202020204" pitchFamily="34" charset="0"/>
              </a:rPr>
              <a:t>, 17(8), pp. 703–709.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https://doi.org/10.2174/1570159x16666180828095131</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84707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E4F072-B9C7-C38F-306A-3FE3CFE893A1}"/>
              </a:ext>
            </a:extLst>
          </p:cNvPr>
          <p:cNvSpPr txBox="1"/>
          <p:nvPr/>
        </p:nvSpPr>
        <p:spPr>
          <a:xfrm>
            <a:off x="457200" y="544286"/>
            <a:ext cx="11451771" cy="6833024"/>
          </a:xfrm>
          <a:prstGeom prst="rect">
            <a:avLst/>
          </a:prstGeom>
          <a:noFill/>
        </p:spPr>
        <p:txBody>
          <a:bodyPr wrap="square" rtlCol="0">
            <a:spAutoFit/>
          </a:bodyPr>
          <a:lstStyle/>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Ludlow, A.K., Cutler, A.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Keville</a:t>
            </a:r>
            <a:r>
              <a:rPr lang="en-GB" sz="1600" dirty="0">
                <a:effectLst/>
                <a:latin typeface="Arial" panose="020B0604020202020204" pitchFamily="34" charset="0"/>
                <a:ea typeface="Times New Roman" panose="02020603050405020304" pitchFamily="18" charset="0"/>
                <a:cs typeface="Arial" panose="020B0604020202020204" pitchFamily="34" charset="0"/>
              </a:rPr>
              <a:t>, S. (2022) “British teachers’ knowledge and awareness of Tourette syndrome in children attending mainstream school,” </a:t>
            </a:r>
            <a:r>
              <a:rPr lang="en-GB" sz="1600" i="1" dirty="0">
                <a:effectLst/>
                <a:latin typeface="Arial" panose="020B0604020202020204" pitchFamily="34" charset="0"/>
                <a:ea typeface="Times New Roman" panose="02020603050405020304" pitchFamily="18" charset="0"/>
                <a:cs typeface="Arial" panose="020B0604020202020204" pitchFamily="34" charset="0"/>
              </a:rPr>
              <a:t>Journal of research in special educational needs</a:t>
            </a:r>
            <a:r>
              <a:rPr lang="en-GB" sz="1600" dirty="0">
                <a:effectLst/>
                <a:latin typeface="Arial" panose="020B0604020202020204" pitchFamily="34" charset="0"/>
                <a:ea typeface="Times New Roman" panose="02020603050405020304" pitchFamily="18" charset="0"/>
                <a:cs typeface="Arial" panose="020B0604020202020204" pitchFamily="34" charset="0"/>
              </a:rPr>
              <a:t>, 22(4), pp. 323–331.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https://doi.org/10.1111/1471-3802.12570</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Mulholland, M. and O’Connor, U. (2016) “Collaborative classroom practice for inclusion: perspectives of classroom teachers and learning support/resource teachers,” </a:t>
            </a:r>
            <a:r>
              <a:rPr lang="en-GB" sz="1600" i="1" dirty="0">
                <a:effectLst/>
                <a:latin typeface="Arial" panose="020B0604020202020204" pitchFamily="34" charset="0"/>
                <a:ea typeface="Times New Roman" panose="02020603050405020304" pitchFamily="18" charset="0"/>
                <a:cs typeface="Arial" panose="020B0604020202020204" pitchFamily="34" charset="0"/>
              </a:rPr>
              <a:t>International journal of inclusive education</a:t>
            </a:r>
            <a:r>
              <a:rPr lang="en-GB" sz="1600" dirty="0">
                <a:effectLst/>
                <a:latin typeface="Arial" panose="020B0604020202020204" pitchFamily="34" charset="0"/>
                <a:ea typeface="Times New Roman" panose="02020603050405020304" pitchFamily="18" charset="0"/>
                <a:cs typeface="Arial" panose="020B0604020202020204" pitchFamily="34" charset="0"/>
              </a:rPr>
              <a:t>, 20(10), pp. 1070–1083.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https://doi.org/10.1080/13603116.2016.1145266</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Times New Roman" panose="02020603050405020304" pitchFamily="18" charset="0"/>
                <a:cs typeface="Arial" panose="020B0604020202020204" pitchFamily="34" charset="0"/>
              </a:rPr>
              <a:t>Solvason</a:t>
            </a:r>
            <a:r>
              <a:rPr lang="en-GB" sz="1600" dirty="0">
                <a:effectLst/>
                <a:latin typeface="Arial" panose="020B0604020202020204" pitchFamily="34" charset="0"/>
                <a:ea typeface="Times New Roman" panose="02020603050405020304" pitchFamily="18" charset="0"/>
                <a:cs typeface="Arial" panose="020B0604020202020204" pitchFamily="34" charset="0"/>
              </a:rPr>
              <a:t>, C. and Winwood, J. (2022) “Exploring Drivers and Barriers: Working in Multiprofessional Teams to Support Children and Families,”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School community journal</a:t>
            </a:r>
            <a:r>
              <a:rPr lang="en-GB" sz="1600" dirty="0">
                <a:effectLst/>
                <a:latin typeface="Arial" panose="020B0604020202020204" pitchFamily="34" charset="0"/>
                <a:ea typeface="Times New Roman" panose="02020603050405020304" pitchFamily="18" charset="0"/>
                <a:cs typeface="Arial" panose="020B0604020202020204" pitchFamily="34" charset="0"/>
              </a:rPr>
              <a:t>, 32(1), pp. 105–126.</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Pine, R., Bruckner, K., </a:t>
            </a:r>
            <a:r>
              <a:rPr lang="en-GB" sz="1600" dirty="0" err="1">
                <a:effectLst/>
                <a:latin typeface="Arial" panose="020B0604020202020204" pitchFamily="34" charset="0"/>
                <a:ea typeface="Times New Roman" panose="02020603050405020304" pitchFamily="18" charset="0"/>
                <a:cs typeface="Arial" panose="020B0604020202020204" pitchFamily="34" charset="0"/>
              </a:rPr>
              <a:t>Mbinta</a:t>
            </a:r>
            <a:r>
              <a:rPr lang="en-GB" sz="1600" dirty="0">
                <a:effectLst/>
                <a:latin typeface="Arial" panose="020B0604020202020204" pitchFamily="34" charset="0"/>
                <a:ea typeface="Times New Roman" panose="02020603050405020304" pitchFamily="18" charset="0"/>
                <a:cs typeface="Arial" panose="020B0604020202020204" pitchFamily="34" charset="0"/>
              </a:rPr>
              <a:t>, J., Twemlow, R., Anderson, S. (2024) “Perceptions of Parents and Caregivers in New Zealand: Educational Experiences of their Children with Tourette Syndrome,” </a:t>
            </a:r>
            <a:r>
              <a:rPr lang="en-GB" sz="1600" i="1" dirty="0">
                <a:effectLst/>
                <a:latin typeface="Arial" panose="020B0604020202020204" pitchFamily="34" charset="0"/>
                <a:ea typeface="Times New Roman" panose="02020603050405020304" pitchFamily="18" charset="0"/>
                <a:cs typeface="Arial" panose="020B0604020202020204" pitchFamily="34" charset="0"/>
              </a:rPr>
              <a:t>International journal of disability, development, and education</a:t>
            </a:r>
            <a:r>
              <a:rPr lang="en-GB" sz="1600" dirty="0">
                <a:effectLst/>
                <a:latin typeface="Arial" panose="020B0604020202020204" pitchFamily="34" charset="0"/>
                <a:ea typeface="Times New Roman" panose="02020603050405020304" pitchFamily="18" charset="0"/>
                <a:cs typeface="Arial" panose="020B0604020202020204" pitchFamily="34" charset="0"/>
              </a:rPr>
              <a:t>, 71(3), pp. 437–450.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https://doi.org/10.1080/1034912X.2022.2120603</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600" dirty="0" err="1">
                <a:effectLst/>
                <a:latin typeface="Arial" panose="020B0604020202020204" pitchFamily="34" charset="0"/>
                <a:ea typeface="Times New Roman" panose="02020603050405020304" pitchFamily="18" charset="0"/>
                <a:cs typeface="Arial" panose="020B0604020202020204" pitchFamily="34" charset="0"/>
              </a:rPr>
              <a:t>Dabrowski</a:t>
            </a:r>
            <a:r>
              <a:rPr lang="en-GB" sz="1600" dirty="0">
                <a:effectLst/>
                <a:latin typeface="Arial" panose="020B0604020202020204" pitchFamily="34" charset="0"/>
                <a:ea typeface="Times New Roman" panose="02020603050405020304" pitchFamily="18" charset="0"/>
                <a:cs typeface="Arial" panose="020B0604020202020204" pitchFamily="34" charset="0"/>
              </a:rPr>
              <a:t>, J., King, J., Edwards, K., Yates, R., Heyman, I., Zimmerman-Brenner, S., Murphy, T. (2018) “The Long-Term Effects of Group-Based Psychological Interventions for Children With Tourette Syndrome: A Randomized Controlled Trial,” </a:t>
            </a:r>
            <a:r>
              <a:rPr lang="en-GB" sz="1600" i="1"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600" i="1" dirty="0">
                <a:effectLst/>
                <a:latin typeface="Arial" panose="020B0604020202020204" pitchFamily="34" charset="0"/>
                <a:ea typeface="Times New Roman" panose="02020603050405020304" pitchFamily="18" charset="0"/>
                <a:cs typeface="Arial" panose="020B0604020202020204" pitchFamily="34" charset="0"/>
              </a:rPr>
              <a:t> therapy</a:t>
            </a:r>
            <a:r>
              <a:rPr lang="en-GB" sz="1600" dirty="0">
                <a:effectLst/>
                <a:latin typeface="Arial" panose="020B0604020202020204" pitchFamily="34" charset="0"/>
                <a:ea typeface="Times New Roman" panose="02020603050405020304" pitchFamily="18" charset="0"/>
                <a:cs typeface="Arial" panose="020B0604020202020204" pitchFamily="34" charset="0"/>
              </a:rPr>
              <a:t>, 49(3), pp. 331–343. Available at: </a:t>
            </a:r>
            <a:r>
              <a:rPr lang="en-GB"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https://doi.org/10.1016/j.beth.2017.10.005</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4513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F9F38D-47D9-C4B3-6623-16E29FB21F25}"/>
              </a:ext>
            </a:extLst>
          </p:cNvPr>
          <p:cNvSpPr txBox="1"/>
          <p:nvPr/>
        </p:nvSpPr>
        <p:spPr>
          <a:xfrm>
            <a:off x="446314" y="555171"/>
            <a:ext cx="11462657" cy="8422690"/>
          </a:xfrm>
          <a:prstGeom prst="rect">
            <a:avLst/>
          </a:prstGeom>
          <a:noFill/>
        </p:spPr>
        <p:txBody>
          <a:bodyPr wrap="square" rtlCol="0">
            <a:spAutoFit/>
          </a:bodyPr>
          <a:lstStyle/>
          <a:p>
            <a:pPr>
              <a:lnSpc>
                <a:spcPct val="107000"/>
              </a:lnSpc>
              <a:spcAft>
                <a:spcPts val="800"/>
              </a:spcAft>
            </a:pPr>
            <a:r>
              <a:rPr lang="en-GB" dirty="0" err="1">
                <a:effectLst/>
                <a:latin typeface="Arial" panose="020B0604020202020204" pitchFamily="34" charset="0"/>
                <a:ea typeface="Times New Roman" panose="02020603050405020304" pitchFamily="18" charset="0"/>
                <a:cs typeface="Arial" panose="020B0604020202020204" pitchFamily="34" charset="0"/>
              </a:rPr>
              <a:t>Fernandova</a:t>
            </a:r>
            <a:r>
              <a:rPr lang="en-GB" dirty="0">
                <a:effectLst/>
                <a:latin typeface="Arial" panose="020B0604020202020204" pitchFamily="34" charset="0"/>
                <a:ea typeface="Times New Roman" panose="02020603050405020304" pitchFamily="18" charset="0"/>
                <a:cs typeface="Arial" panose="020B0604020202020204" pitchFamily="34" charset="0"/>
              </a:rPr>
              <a:t>, K. </a:t>
            </a:r>
            <a:r>
              <a:rPr lang="en-GB" i="1" dirty="0">
                <a:effectLst/>
                <a:latin typeface="Arial" panose="020B0604020202020204" pitchFamily="34" charset="0"/>
                <a:ea typeface="Times New Roman" panose="02020603050405020304" pitchFamily="18" charset="0"/>
                <a:cs typeface="Arial" panose="020B0604020202020204" pitchFamily="34" charset="0"/>
              </a:rPr>
              <a:t>et al.</a:t>
            </a:r>
            <a:r>
              <a:rPr lang="en-GB" dirty="0">
                <a:effectLst/>
                <a:latin typeface="Arial" panose="020B0604020202020204" pitchFamily="34" charset="0"/>
                <a:ea typeface="Times New Roman" panose="02020603050405020304" pitchFamily="18" charset="0"/>
                <a:cs typeface="Arial" panose="020B0604020202020204" pitchFamily="34" charset="0"/>
              </a:rPr>
              <a:t> (2017) “13 </a:t>
            </a:r>
            <a:r>
              <a:rPr lang="en-GB" dirty="0" err="1">
                <a:effectLst/>
                <a:latin typeface="Arial" panose="020B0604020202020204" pitchFamily="34" charset="0"/>
                <a:ea typeface="Times New Roman" panose="02020603050405020304" pitchFamily="18" charset="0"/>
                <a:cs typeface="Arial" panose="020B0604020202020204" pitchFamily="34" charset="0"/>
              </a:rPr>
              <a:t>Underprovision</a:t>
            </a:r>
            <a:r>
              <a:rPr lang="en-GB" dirty="0">
                <a:effectLst/>
                <a:latin typeface="Arial" panose="020B0604020202020204" pitchFamily="34" charset="0"/>
                <a:ea typeface="Times New Roman" panose="02020603050405020304" pitchFamily="18" charset="0"/>
                <a:cs typeface="Arial" panose="020B0604020202020204" pitchFamily="34" charset="0"/>
              </a:rPr>
              <a:t> of behavioural therapies for </a:t>
            </a:r>
            <a:r>
              <a:rPr lang="en-GB" dirty="0" err="1">
                <a:effectLst/>
                <a:latin typeface="Arial" panose="020B0604020202020204" pitchFamily="34" charset="0"/>
                <a:ea typeface="Times New Roman" panose="02020603050405020304" pitchFamily="18" charset="0"/>
                <a:cs typeface="Arial" panose="020B0604020202020204" pitchFamily="34" charset="0"/>
              </a:rPr>
              <a:t>tourette</a:t>
            </a:r>
            <a:r>
              <a:rPr lang="en-GB" dirty="0">
                <a:effectLst/>
                <a:latin typeface="Arial" panose="020B0604020202020204" pitchFamily="34" charset="0"/>
                <a:ea typeface="Times New Roman" panose="02020603050405020304" pitchFamily="18" charset="0"/>
                <a:cs typeface="Arial" panose="020B0604020202020204" pitchFamily="34" charset="0"/>
              </a:rPr>
              <a:t> syndrome,” </a:t>
            </a:r>
            <a:r>
              <a:rPr lang="en-GB" i="1" dirty="0">
                <a:effectLst/>
                <a:latin typeface="Arial" panose="020B0604020202020204" pitchFamily="34" charset="0"/>
                <a:ea typeface="Times New Roman" panose="02020603050405020304" pitchFamily="18" charset="0"/>
                <a:cs typeface="Arial" panose="020B0604020202020204" pitchFamily="34" charset="0"/>
              </a:rPr>
              <a:t>Journal of neurology, neurosurgery and psychiatry</a:t>
            </a:r>
            <a:r>
              <a:rPr lang="en-GB" dirty="0">
                <a:effectLst/>
                <a:latin typeface="Arial" panose="020B0604020202020204" pitchFamily="34" charset="0"/>
                <a:ea typeface="Times New Roman" panose="02020603050405020304" pitchFamily="18" charset="0"/>
                <a:cs typeface="Arial" panose="020B0604020202020204" pitchFamily="34" charset="0"/>
              </a:rPr>
              <a:t>, 88(8), pp. A32–A32. Available at: </a:t>
            </a:r>
            <a:r>
              <a:rPr lang="en-GB"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https://doi.org/10.1136/jnnp-2017-BNPA.73</a:t>
            </a:r>
            <a:r>
              <a:rPr lang="en-GB" dirty="0">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Times New Roman" panose="02020603050405020304" pitchFamily="18" charset="0"/>
                <a:cs typeface="Arial" panose="020B0604020202020204" pitchFamily="34" charset="0"/>
              </a:rPr>
              <a:t> </a:t>
            </a:r>
            <a:endParaRPr lang="en-GB"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dirty="0">
                <a:effectLst/>
                <a:latin typeface="Arial" panose="020B0604020202020204" pitchFamily="34" charset="0"/>
                <a:ea typeface="Times New Roman" panose="02020603050405020304" pitchFamily="18" charset="0"/>
                <a:cs typeface="Arial" panose="020B0604020202020204" pitchFamily="34" charset="0"/>
              </a:rPr>
              <a:t>Montalbano, G. E., Yang, J. W., Nurmi, E. L., Ricketts, E. J. (2022) “Tourette’s Disorder,” </a:t>
            </a:r>
            <a:r>
              <a:rPr lang="en-GB" i="1" dirty="0">
                <a:effectLst/>
                <a:latin typeface="Arial" panose="020B0604020202020204" pitchFamily="34" charset="0"/>
                <a:ea typeface="Times New Roman" panose="02020603050405020304" pitchFamily="18" charset="0"/>
                <a:cs typeface="Arial" panose="020B0604020202020204" pitchFamily="34" charset="0"/>
              </a:rPr>
              <a:t>Comprehensive Clinical Psychology (Second Edition), </a:t>
            </a:r>
            <a:r>
              <a:rPr lang="en-GB" dirty="0">
                <a:effectLst/>
                <a:latin typeface="Arial" panose="020B0604020202020204" pitchFamily="34" charset="0"/>
                <a:ea typeface="Times New Roman" panose="02020603050405020304" pitchFamily="18" charset="0"/>
                <a:cs typeface="Arial" panose="020B0604020202020204" pitchFamily="34" charset="0"/>
              </a:rPr>
              <a:t>16(5), pp. 296-335. Available at: </a:t>
            </a:r>
            <a:r>
              <a:rPr lang="en-GB"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https://doi.org/10.1016/B978-0-12-818697-8.00042-X</a:t>
            </a:r>
            <a:endParaRPr lang="en-GB"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800" b="1" u="sng" dirty="0">
                <a:effectLst/>
                <a:latin typeface="Arial" panose="020B0604020202020204" pitchFamily="34" charset="0"/>
                <a:ea typeface="Aptos" panose="020B0004020202020204" pitchFamily="34" charset="0"/>
                <a:cs typeface="Arial" panose="020B0604020202020204" pitchFamily="34" charset="0"/>
              </a:rPr>
              <a:t>Reference list (webinar)</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i="1" dirty="0">
                <a:effectLst/>
                <a:latin typeface="Arial" panose="020B0604020202020204" pitchFamily="34" charset="0"/>
                <a:ea typeface="Times New Roman" panose="02020603050405020304" pitchFamily="18" charset="0"/>
                <a:cs typeface="Arial" panose="020B0604020202020204" pitchFamily="34" charset="0"/>
              </a:rPr>
              <a:t>Asheville Citizen - Times</a:t>
            </a:r>
            <a:r>
              <a:rPr lang="en-GB" sz="1800" dirty="0">
                <a:effectLst/>
                <a:latin typeface="Arial" panose="020B0604020202020204" pitchFamily="34" charset="0"/>
                <a:ea typeface="Times New Roman" panose="02020603050405020304" pitchFamily="18" charset="0"/>
                <a:cs typeface="Arial" panose="020B0604020202020204" pitchFamily="34" charset="0"/>
              </a:rPr>
              <a:t> (2018) ‘Treating Tourette’s without drugs’.</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Baizabal-Carvallo</a:t>
            </a:r>
            <a:r>
              <a:rPr lang="en-GB" sz="1800" dirty="0">
                <a:effectLst/>
                <a:latin typeface="Arial" panose="020B0604020202020204" pitchFamily="34" charset="0"/>
                <a:ea typeface="Times New Roman" panose="02020603050405020304" pitchFamily="18" charset="0"/>
                <a:cs typeface="Arial" panose="020B0604020202020204" pitchFamily="34" charset="0"/>
              </a:rPr>
              <a:t>, J.F. and Jankovic, J. (2023) ‘Sex differences in patients with Tourette syndrome’, </a:t>
            </a:r>
            <a:r>
              <a:rPr lang="en-GB" sz="1800" i="1" dirty="0">
                <a:effectLst/>
                <a:latin typeface="Arial" panose="020B0604020202020204" pitchFamily="34" charset="0"/>
                <a:ea typeface="Times New Roman" panose="02020603050405020304" pitchFamily="18" charset="0"/>
                <a:cs typeface="Arial" panose="020B0604020202020204" pitchFamily="34" charset="0"/>
              </a:rPr>
              <a:t>CNS spectrums</a:t>
            </a:r>
            <a:r>
              <a:rPr lang="en-GB" sz="1800" dirty="0">
                <a:effectLst/>
                <a:latin typeface="Arial" panose="020B0604020202020204" pitchFamily="34" charset="0"/>
                <a:ea typeface="Times New Roman" panose="02020603050405020304" pitchFamily="18" charset="0"/>
                <a:cs typeface="Arial" panose="020B0604020202020204" pitchFamily="34" charset="0"/>
              </a:rPr>
              <a:t>, 28(2), pp. 205–211.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https://doi.org/10.1017/S1092852922000074</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Banks, J., McCoy, S. and Frawley, D. (2018) ‘One of the Gang? Peer Relations among Students with Special Educational Needs in Irish Mainstream Primary Schools’, </a:t>
            </a:r>
            <a:r>
              <a:rPr lang="en-GB" sz="1800" i="1" dirty="0">
                <a:effectLst/>
                <a:latin typeface="Arial" panose="020B0604020202020204" pitchFamily="34" charset="0"/>
                <a:ea typeface="Times New Roman" panose="02020603050405020304" pitchFamily="18" charset="0"/>
                <a:cs typeface="Arial" panose="020B0604020202020204" pitchFamily="34" charset="0"/>
              </a:rPr>
              <a:t>European journal of special needs education</a:t>
            </a:r>
            <a:r>
              <a:rPr lang="en-GB" sz="1800" dirty="0">
                <a:effectLst/>
                <a:latin typeface="Arial" panose="020B0604020202020204" pitchFamily="34" charset="0"/>
                <a:ea typeface="Times New Roman" panose="02020603050405020304" pitchFamily="18" charset="0"/>
                <a:cs typeface="Arial" panose="020B0604020202020204" pitchFamily="34" charset="0"/>
              </a:rPr>
              <a:t>, 33(3), pp. 396–411.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https://doi.org/10.1080/08856257.2017.1327397</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07000"/>
              </a:lnSpc>
              <a:spcAft>
                <a:spcPts val="800"/>
              </a:spcAft>
            </a:pPr>
            <a:endParaRPr lang="en-GB" sz="1800" u="sng" dirty="0">
              <a:solidFill>
                <a:srgbClr val="467886"/>
              </a:solidFill>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spcAft>
                <a:spcPts val="800"/>
              </a:spcAft>
            </a:pPr>
            <a:r>
              <a:rPr lang="en-GB" sz="180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41014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AF0F32-6573-2A5A-D343-2B76F9B201B4}"/>
              </a:ext>
            </a:extLst>
          </p:cNvPr>
          <p:cNvSpPr txBox="1"/>
          <p:nvPr/>
        </p:nvSpPr>
        <p:spPr>
          <a:xfrm>
            <a:off x="446314" y="544286"/>
            <a:ext cx="11473543" cy="5970865"/>
          </a:xfrm>
          <a:prstGeom prst="rect">
            <a:avLst/>
          </a:prstGeom>
          <a:noFill/>
        </p:spPr>
        <p:txBody>
          <a:bodyPr wrap="square" rtlCol="0">
            <a:spAutoFit/>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Boyle, C. (ed.) (2020) </a:t>
            </a:r>
            <a:r>
              <a:rPr lang="en-GB" sz="1800" i="1" dirty="0">
                <a:effectLst/>
                <a:latin typeface="Arial" panose="020B0604020202020204" pitchFamily="34" charset="0"/>
                <a:ea typeface="Times New Roman" panose="02020603050405020304" pitchFamily="18" charset="0"/>
                <a:cs typeface="Arial" panose="020B0604020202020204" pitchFamily="34" charset="0"/>
              </a:rPr>
              <a:t>Inclusive education : global issues and controversies</a:t>
            </a:r>
            <a:r>
              <a:rPr lang="en-GB" sz="1800" dirty="0">
                <a:effectLst/>
                <a:latin typeface="Arial" panose="020B0604020202020204" pitchFamily="34" charset="0"/>
                <a:ea typeface="Times New Roman" panose="02020603050405020304" pitchFamily="18" charset="0"/>
                <a:cs typeface="Arial" panose="020B0604020202020204" pitchFamily="34" charset="0"/>
              </a:rPr>
              <a:t>. Leiden, The Netherlands ; Brill Sense.</a:t>
            </a:r>
            <a:r>
              <a:rPr lang="en-GB" sz="1800" i="1" dirty="0">
                <a:effectLst/>
                <a:latin typeface="Arial" panose="020B0604020202020204" pitchFamily="34" charset="0"/>
                <a:ea typeface="Times New Roman" panose="02020603050405020304" pitchFamily="18" charset="0"/>
                <a:cs typeface="Arial" panose="020B0604020202020204" pitchFamily="34" charset="0"/>
              </a:rPr>
              <a:t>  </a:t>
            </a:r>
          </a:p>
          <a:p>
            <a:endParaRPr lang="en-GB" i="1"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Centres for Disease Control and Prevention (2023) </a:t>
            </a:r>
            <a:r>
              <a:rPr lang="en-GB" sz="1800" i="1" dirty="0">
                <a:effectLst/>
                <a:latin typeface="Arial" panose="020B0604020202020204" pitchFamily="34" charset="0"/>
                <a:ea typeface="Times New Roman" panose="02020603050405020304" pitchFamily="18" charset="0"/>
                <a:cs typeface="Arial" panose="020B0604020202020204" pitchFamily="34" charset="0"/>
              </a:rPr>
              <a:t>Risk Factors and Causes for Tourette Syndrome. </a:t>
            </a:r>
            <a:r>
              <a:rPr lang="en-GB" sz="18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https://www.cdc.gov/ncbddd/tourette/riskfactors.html</a:t>
            </a:r>
            <a:r>
              <a:rPr lang="en-GB" sz="1800" dirty="0">
                <a:effectLst/>
                <a:latin typeface="Arial" panose="020B0604020202020204" pitchFamily="34" charset="0"/>
                <a:ea typeface="Times New Roman" panose="02020603050405020304" pitchFamily="18" charset="0"/>
                <a:cs typeface="Arial" panose="020B0604020202020204" pitchFamily="34" charset="0"/>
              </a:rPr>
              <a:t> (Accessed: 14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Dr </a:t>
            </a:r>
            <a:r>
              <a:rPr lang="en-GB" sz="1800" dirty="0" err="1">
                <a:effectLst/>
                <a:latin typeface="Arial" panose="020B0604020202020204" pitchFamily="34" charset="0"/>
                <a:ea typeface="Times New Roman" panose="02020603050405020304" pitchFamily="18" charset="0"/>
                <a:cs typeface="Arial" panose="020B0604020202020204" pitchFamily="34" charset="0"/>
              </a:rPr>
              <a:t>Alcy</a:t>
            </a:r>
            <a:r>
              <a:rPr lang="en-GB" sz="1800" dirty="0">
                <a:effectLst/>
                <a:latin typeface="Arial" panose="020B0604020202020204" pitchFamily="34" charset="0"/>
                <a:ea typeface="Times New Roman" panose="02020603050405020304" pitchFamily="18" charset="0"/>
                <a:cs typeface="Arial" panose="020B0604020202020204" pitchFamily="34" charset="0"/>
              </a:rPr>
              <a:t> R Torres and American Academy (2022) ‘What you should know about Tourette syndrome and its tics’, </a:t>
            </a:r>
            <a:r>
              <a:rPr lang="en-GB" sz="1800" i="1" dirty="0">
                <a:effectLst/>
                <a:latin typeface="Arial" panose="020B0604020202020204" pitchFamily="34" charset="0"/>
                <a:ea typeface="Times New Roman" panose="02020603050405020304" pitchFamily="18" charset="0"/>
                <a:cs typeface="Arial" panose="020B0604020202020204" pitchFamily="34" charset="0"/>
              </a:rPr>
              <a:t>Chicago tribune (1963)</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Early Years Matters (2023) </a:t>
            </a:r>
            <a:r>
              <a:rPr lang="en-GB" sz="1800" i="1" dirty="0">
                <a:effectLst/>
                <a:latin typeface="Arial" panose="020B0604020202020204" pitchFamily="34" charset="0"/>
                <a:ea typeface="Times New Roman" panose="02020603050405020304" pitchFamily="18" charset="0"/>
                <a:cs typeface="Arial" panose="020B0604020202020204" pitchFamily="34" charset="0"/>
              </a:rPr>
              <a:t>A Unique Child- Inclusive Practice. </a:t>
            </a:r>
            <a:r>
              <a:rPr lang="en-GB" sz="18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https://www.earlyyearsmatters.co.uk/wp-content/uploads/2011/03/eyfs_unique_child_incl_prac1.pdf</a:t>
            </a:r>
            <a:r>
              <a:rPr lang="en-GB" sz="1800" dirty="0">
                <a:effectLst/>
                <a:latin typeface="Arial" panose="020B0604020202020204" pitchFamily="34" charset="0"/>
                <a:ea typeface="Times New Roman" panose="02020603050405020304" pitchFamily="18" charset="0"/>
                <a:cs typeface="Arial" panose="020B0604020202020204" pitchFamily="34" charset="0"/>
              </a:rPr>
              <a:t> (Accessed: 9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61278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75BB0-2DB4-E842-CEF4-65665CD4254E}"/>
              </a:ext>
            </a:extLst>
          </p:cNvPr>
          <p:cNvSpPr txBox="1"/>
          <p:nvPr/>
        </p:nvSpPr>
        <p:spPr>
          <a:xfrm>
            <a:off x="435429" y="533400"/>
            <a:ext cx="11506200" cy="7253268"/>
          </a:xfrm>
          <a:prstGeom prst="rect">
            <a:avLst/>
          </a:prstGeom>
          <a:noFill/>
        </p:spPr>
        <p:txBody>
          <a:bodyPr wrap="square" rtlCol="0">
            <a:spAutoFit/>
          </a:bodyPr>
          <a:lstStyle/>
          <a:p>
            <a:r>
              <a:rPr lang="en-GB" sz="1800" dirty="0" err="1">
                <a:effectLst/>
                <a:latin typeface="Arial" panose="020B0604020202020204" pitchFamily="34" charset="0"/>
                <a:ea typeface="Times New Roman" panose="02020603050405020304" pitchFamily="18" charset="0"/>
              </a:rPr>
              <a:t>Eördegh</a:t>
            </a:r>
            <a:r>
              <a:rPr lang="en-GB" sz="1800" dirty="0">
                <a:effectLst/>
                <a:latin typeface="Arial" panose="020B0604020202020204" pitchFamily="34" charset="0"/>
                <a:ea typeface="Times New Roman" panose="02020603050405020304" pitchFamily="18" charset="0"/>
              </a:rPr>
              <a:t>, G., </a:t>
            </a:r>
            <a:r>
              <a:rPr lang="en-GB" sz="1800" dirty="0" err="1">
                <a:effectLst/>
                <a:latin typeface="Arial" panose="020B0604020202020204" pitchFamily="34" charset="0"/>
                <a:ea typeface="Times New Roman" panose="02020603050405020304" pitchFamily="18" charset="0"/>
              </a:rPr>
              <a:t>Pertich</a:t>
            </a:r>
            <a:r>
              <a:rPr lang="en-GB" sz="1800" dirty="0">
                <a:effectLst/>
                <a:latin typeface="Arial" panose="020B0604020202020204" pitchFamily="34" charset="0"/>
                <a:ea typeface="Times New Roman" panose="02020603050405020304" pitchFamily="18" charset="0"/>
              </a:rPr>
              <a:t>, A., </a:t>
            </a:r>
            <a:r>
              <a:rPr lang="en-GB" sz="1800" dirty="0" err="1">
                <a:effectLst/>
                <a:latin typeface="Arial" panose="020B0604020202020204" pitchFamily="34" charset="0"/>
                <a:ea typeface="Times New Roman" panose="02020603050405020304" pitchFamily="18" charset="0"/>
              </a:rPr>
              <a:t>Zsannet</a:t>
            </a:r>
            <a:r>
              <a:rPr lang="en-GB" sz="1800" dirty="0">
                <a:effectLst/>
                <a:latin typeface="Arial" panose="020B0604020202020204" pitchFamily="34" charset="0"/>
                <a:ea typeface="Times New Roman" panose="02020603050405020304" pitchFamily="18" charset="0"/>
              </a:rPr>
              <a:t>, N., </a:t>
            </a:r>
            <a:r>
              <a:rPr lang="en-GB" sz="1800" dirty="0" err="1">
                <a:effectLst/>
                <a:latin typeface="Arial" panose="020B0604020202020204" pitchFamily="34" charset="0"/>
                <a:ea typeface="Times New Roman" panose="02020603050405020304" pitchFamily="18" charset="0"/>
              </a:rPr>
              <a:t>Bodosi</a:t>
            </a:r>
            <a:r>
              <a:rPr lang="en-GB" sz="1800" dirty="0">
                <a:effectLst/>
                <a:latin typeface="Arial" panose="020B0604020202020204" pitchFamily="34" charset="0"/>
                <a:ea typeface="Times New Roman" panose="02020603050405020304" pitchFamily="18" charset="0"/>
              </a:rPr>
              <a:t>, B., </a:t>
            </a:r>
            <a:r>
              <a:rPr lang="en-GB" sz="1800" dirty="0" err="1">
                <a:effectLst/>
                <a:latin typeface="Arial" panose="020B0604020202020204" pitchFamily="34" charset="0"/>
                <a:ea typeface="Times New Roman" panose="02020603050405020304" pitchFamily="18" charset="0"/>
              </a:rPr>
              <a:t>Giricz</a:t>
            </a:r>
            <a:r>
              <a:rPr lang="en-GB" sz="1800" dirty="0">
                <a:effectLst/>
                <a:latin typeface="Arial" panose="020B0604020202020204" pitchFamily="34" charset="0"/>
                <a:ea typeface="Times New Roman" panose="02020603050405020304" pitchFamily="18" charset="0"/>
              </a:rPr>
              <a:t>, Z., </a:t>
            </a:r>
            <a:r>
              <a:rPr lang="en-GB" sz="1800" dirty="0" err="1">
                <a:effectLst/>
                <a:latin typeface="Arial" panose="020B0604020202020204" pitchFamily="34" charset="0"/>
                <a:ea typeface="Times New Roman" panose="02020603050405020304" pitchFamily="18" charset="0"/>
              </a:rPr>
              <a:t>Hegedus</a:t>
            </a:r>
            <a:r>
              <a:rPr lang="en-GB" sz="1800" dirty="0">
                <a:effectLst/>
                <a:latin typeface="Arial" panose="020B0604020202020204" pitchFamily="34" charset="0"/>
                <a:ea typeface="Times New Roman" panose="02020603050405020304" pitchFamily="18" charset="0"/>
              </a:rPr>
              <a:t>, O., </a:t>
            </a:r>
            <a:r>
              <a:rPr lang="en-GB" sz="1800" dirty="0" err="1">
                <a:effectLst/>
                <a:latin typeface="Arial" panose="020B0604020202020204" pitchFamily="34" charset="0"/>
                <a:ea typeface="Times New Roman" panose="02020603050405020304" pitchFamily="18" charset="0"/>
              </a:rPr>
              <a:t>Merkl</a:t>
            </a:r>
            <a:r>
              <a:rPr lang="en-GB" sz="1800" dirty="0">
                <a:effectLst/>
                <a:latin typeface="Arial" panose="020B0604020202020204" pitchFamily="34" charset="0"/>
                <a:ea typeface="Times New Roman" panose="02020603050405020304" pitchFamily="18" charset="0"/>
              </a:rPr>
              <a:t>, D., </a:t>
            </a:r>
            <a:r>
              <a:rPr lang="en-GB" sz="1800" dirty="0" err="1">
                <a:effectLst/>
                <a:latin typeface="Arial" panose="020B0604020202020204" pitchFamily="34" charset="0"/>
                <a:ea typeface="Times New Roman" panose="02020603050405020304" pitchFamily="18" charset="0"/>
              </a:rPr>
              <a:t>Nyujto</a:t>
            </a:r>
            <a:r>
              <a:rPr lang="en-GB" sz="1800" dirty="0">
                <a:effectLst/>
                <a:latin typeface="Arial" panose="020B0604020202020204" pitchFamily="34" charset="0"/>
                <a:ea typeface="Times New Roman" panose="02020603050405020304" pitchFamily="18" charset="0"/>
              </a:rPr>
              <a:t>, D., </a:t>
            </a:r>
            <a:r>
              <a:rPr lang="en-GB" sz="1800" dirty="0" err="1">
                <a:effectLst/>
                <a:latin typeface="Arial" panose="020B0604020202020204" pitchFamily="34" charset="0"/>
                <a:ea typeface="Times New Roman" panose="02020603050405020304" pitchFamily="18" charset="0"/>
              </a:rPr>
              <a:t>Olah</a:t>
            </a:r>
            <a:r>
              <a:rPr lang="en-GB" sz="1800" dirty="0">
                <a:effectLst/>
                <a:latin typeface="Arial" panose="020B0604020202020204" pitchFamily="34" charset="0"/>
                <a:ea typeface="Times New Roman" panose="02020603050405020304" pitchFamily="18" charset="0"/>
              </a:rPr>
              <a:t>, S., </a:t>
            </a:r>
            <a:r>
              <a:rPr lang="en-GB" sz="1800" dirty="0" err="1">
                <a:effectLst/>
                <a:latin typeface="Arial" panose="020B0604020202020204" pitchFamily="34" charset="0"/>
                <a:ea typeface="Times New Roman" panose="02020603050405020304" pitchFamily="18" charset="0"/>
              </a:rPr>
              <a:t>Oze</a:t>
            </a:r>
            <a:r>
              <a:rPr lang="en-GB" sz="1800" dirty="0">
                <a:effectLst/>
                <a:latin typeface="Arial" panose="020B0604020202020204" pitchFamily="34" charset="0"/>
                <a:ea typeface="Times New Roman" panose="02020603050405020304" pitchFamily="18" charset="0"/>
              </a:rPr>
              <a:t>, A., </a:t>
            </a:r>
            <a:r>
              <a:rPr lang="en-GB" sz="1800" dirty="0" err="1">
                <a:effectLst/>
                <a:latin typeface="Arial" panose="020B0604020202020204" pitchFamily="34" charset="0"/>
                <a:ea typeface="Times New Roman" panose="02020603050405020304" pitchFamily="18" charset="0"/>
              </a:rPr>
              <a:t>Vidomusz</a:t>
            </a:r>
            <a:r>
              <a:rPr lang="en-GB" sz="1800" dirty="0">
                <a:effectLst/>
                <a:latin typeface="Arial" panose="020B0604020202020204" pitchFamily="34" charset="0"/>
                <a:ea typeface="Times New Roman" panose="02020603050405020304" pitchFamily="18" charset="0"/>
              </a:rPr>
              <a:t>, Nagy, A. (2020) ‘Impairment of visually guided associative learning in children with Tourette syndrome’, </a:t>
            </a:r>
            <a:r>
              <a:rPr lang="en-GB" sz="1800" i="1" dirty="0" err="1">
                <a:effectLst/>
                <a:latin typeface="Arial" panose="020B0604020202020204" pitchFamily="34" charset="0"/>
                <a:ea typeface="Times New Roman" panose="02020603050405020304" pitchFamily="18" charset="0"/>
              </a:rPr>
              <a:t>PloS</a:t>
            </a:r>
            <a:r>
              <a:rPr lang="en-GB" sz="1800" i="1" dirty="0">
                <a:effectLst/>
                <a:latin typeface="Arial" panose="020B0604020202020204" pitchFamily="34" charset="0"/>
                <a:ea typeface="Times New Roman" panose="02020603050405020304" pitchFamily="18" charset="0"/>
              </a:rPr>
              <a:t> one</a:t>
            </a:r>
            <a:r>
              <a:rPr lang="en-GB" sz="1800" dirty="0">
                <a:effectLst/>
                <a:latin typeface="Arial" panose="020B0604020202020204" pitchFamily="34" charset="0"/>
                <a:ea typeface="Times New Roman" panose="02020603050405020304" pitchFamily="18" charset="0"/>
              </a:rPr>
              <a:t>, 15(6), pp. e0234724–e0234724.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https://doi.org/10.1371/journal.pone.0234724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Erbilgin</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Gün</a:t>
            </a:r>
            <a:r>
              <a:rPr lang="en-GB" sz="1800" dirty="0">
                <a:effectLst/>
                <a:latin typeface="Arial" panose="020B0604020202020204" pitchFamily="34" charset="0"/>
                <a:ea typeface="Times New Roman" panose="02020603050405020304" pitchFamily="18" charset="0"/>
                <a:cs typeface="Arial" panose="020B0604020202020204" pitchFamily="34" charset="0"/>
              </a:rPr>
              <a:t>, S.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Kilincaslan</a:t>
            </a:r>
            <a:r>
              <a:rPr lang="en-GB" sz="1800" dirty="0">
                <a:effectLst/>
                <a:latin typeface="Arial" panose="020B0604020202020204" pitchFamily="34" charset="0"/>
                <a:ea typeface="Times New Roman" panose="02020603050405020304" pitchFamily="18" charset="0"/>
                <a:cs typeface="Arial" panose="020B0604020202020204" pitchFamily="34" charset="0"/>
              </a:rPr>
              <a:t>, A. (2019) ‘Quality of Life Among Children and Adolescents With Tourette Disorder and Comorbid ADHD: A Clinical Controlled Study’,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attention disorders</a:t>
            </a:r>
            <a:r>
              <a:rPr lang="en-GB" sz="1800" dirty="0">
                <a:effectLst/>
                <a:latin typeface="Arial" panose="020B0604020202020204" pitchFamily="34" charset="0"/>
                <a:ea typeface="Times New Roman" panose="02020603050405020304" pitchFamily="18" charset="0"/>
                <a:cs typeface="Arial" panose="020B0604020202020204" pitchFamily="34" charset="0"/>
              </a:rPr>
              <a:t>, 23(8), pp. 817–827.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https://doi.org/10.1177/1087054718772158</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Fletcher, J., </a:t>
            </a:r>
            <a:r>
              <a:rPr lang="en-GB" sz="1800" dirty="0" err="1">
                <a:effectLst/>
                <a:latin typeface="Arial" panose="020B0604020202020204" pitchFamily="34" charset="0"/>
                <a:ea typeface="Times New Roman" panose="02020603050405020304" pitchFamily="18" charset="0"/>
                <a:cs typeface="Arial" panose="020B0604020202020204" pitchFamily="34" charset="0"/>
              </a:rPr>
              <a:t>Dimitropolous</a:t>
            </a:r>
            <a:r>
              <a:rPr lang="en-GB" sz="1800" dirty="0">
                <a:effectLst/>
                <a:latin typeface="Arial" panose="020B0604020202020204" pitchFamily="34" charset="0"/>
                <a:ea typeface="Times New Roman" panose="02020603050405020304" pitchFamily="18" charset="0"/>
                <a:cs typeface="Arial" panose="020B0604020202020204" pitchFamily="34" charset="0"/>
              </a:rPr>
              <a:t>, G., Martino, D., Wilcox, G., MacMaster, F.  (2021) ‘Developing a provincial patient support network for children and families affected by Tourette syndrome and/or obsessive–compulsive disorder: results of a stakeholder consultation’, </a:t>
            </a:r>
            <a:r>
              <a:rPr lang="en-GB" sz="1800" i="1" dirty="0">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GB" sz="1800" dirty="0">
                <a:effectLst/>
                <a:latin typeface="Arial" panose="020B0604020202020204" pitchFamily="34" charset="0"/>
                <a:ea typeface="Times New Roman" panose="02020603050405020304" pitchFamily="18" charset="0"/>
                <a:cs typeface="Arial" panose="020B0604020202020204" pitchFamily="34" charset="0"/>
              </a:rPr>
              <a:t>, 15(1), pp. 1–29.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https://doi.org/10.1186/s13034-021-00383-5</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Garris, J.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Quigg</a:t>
            </a:r>
            <a:r>
              <a:rPr lang="en-GB" sz="1800" dirty="0">
                <a:effectLst/>
                <a:latin typeface="Arial" panose="020B0604020202020204" pitchFamily="34" charset="0"/>
                <a:ea typeface="Times New Roman" panose="02020603050405020304" pitchFamily="18" charset="0"/>
                <a:cs typeface="Arial" panose="020B0604020202020204" pitchFamily="34" charset="0"/>
              </a:rPr>
              <a:t>, M. (2021) ‘The female Tourette patient: Sex differences in Tourette Disorder’, </a:t>
            </a:r>
            <a:r>
              <a:rPr lang="en-GB" sz="1800" i="1" dirty="0">
                <a:effectLst/>
                <a:latin typeface="Arial" panose="020B0604020202020204" pitchFamily="34" charset="0"/>
                <a:ea typeface="Times New Roman" panose="02020603050405020304" pitchFamily="18" charset="0"/>
                <a:cs typeface="Arial" panose="020B0604020202020204" pitchFamily="34" charset="0"/>
              </a:rPr>
              <a:t>Neuroscience and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biobehavioral</a:t>
            </a:r>
            <a:r>
              <a:rPr lang="en-GB" sz="1800" i="1" dirty="0">
                <a:effectLst/>
                <a:latin typeface="Arial" panose="020B0604020202020204" pitchFamily="34" charset="0"/>
                <a:ea typeface="Times New Roman" panose="02020603050405020304" pitchFamily="18" charset="0"/>
                <a:cs typeface="Arial" panose="020B0604020202020204" pitchFamily="34" charset="0"/>
              </a:rPr>
              <a:t> reviews</a:t>
            </a:r>
            <a:r>
              <a:rPr lang="en-GB" sz="1800" dirty="0">
                <a:effectLst/>
                <a:latin typeface="Arial" panose="020B0604020202020204" pitchFamily="34" charset="0"/>
                <a:ea typeface="Times New Roman" panose="02020603050405020304" pitchFamily="18" charset="0"/>
                <a:cs typeface="Arial" panose="020B0604020202020204" pitchFamily="34" charset="0"/>
              </a:rPr>
              <a:t>, 129, pp. 261–268.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https://doi.org/10.1016/j.neubiorev.2021.08.001</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88511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E5A8AC-5C96-8410-2D33-9776EF2FBF53}"/>
              </a:ext>
            </a:extLst>
          </p:cNvPr>
          <p:cNvSpPr txBox="1"/>
          <p:nvPr/>
        </p:nvSpPr>
        <p:spPr>
          <a:xfrm>
            <a:off x="446314" y="511629"/>
            <a:ext cx="11517086" cy="6904454"/>
          </a:xfrm>
          <a:prstGeom prst="rect">
            <a:avLst/>
          </a:prstGeom>
          <a:noFill/>
        </p:spPr>
        <p:txBody>
          <a:bodyPr wrap="square" rtlCol="0">
            <a:spAutoFit/>
          </a:bodyPr>
          <a:lstStyle/>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Jawed, A. and Peck, C. (2022) ‘Navigating the broken road: A call to strengthen access, equity, and inclusivity in the care of children with developmental disabilities and neurobehavioral disorders’, </a:t>
            </a:r>
            <a:r>
              <a:rPr lang="en-GB" sz="1800" i="1" dirty="0">
                <a:effectLst/>
                <a:latin typeface="Arial" panose="020B0604020202020204" pitchFamily="34" charset="0"/>
                <a:ea typeface="Times New Roman" panose="02020603050405020304" pitchFamily="18" charset="0"/>
                <a:cs typeface="Arial" panose="020B0604020202020204" pitchFamily="34" charset="0"/>
              </a:rPr>
              <a:t>Health promotion perspectives</a:t>
            </a:r>
            <a:r>
              <a:rPr lang="en-GB" sz="1800" dirty="0">
                <a:effectLst/>
                <a:latin typeface="Arial" panose="020B0604020202020204" pitchFamily="34" charset="0"/>
                <a:ea typeface="Times New Roman" panose="02020603050405020304" pitchFamily="18" charset="0"/>
                <a:cs typeface="Arial" panose="020B0604020202020204" pitchFamily="34" charset="0"/>
              </a:rPr>
              <a:t>, 12(4), pp. 345–349.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https://doi.org/10.34172/hpp.2022.44</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Kious</a:t>
            </a:r>
            <a:r>
              <a:rPr lang="en-GB" sz="1800" dirty="0">
                <a:effectLst/>
                <a:latin typeface="Arial" panose="020B0604020202020204" pitchFamily="34" charset="0"/>
                <a:ea typeface="Times New Roman" panose="02020603050405020304" pitchFamily="18" charset="0"/>
                <a:cs typeface="Arial" panose="020B0604020202020204" pitchFamily="34" charset="0"/>
              </a:rPr>
              <a:t>, B.M., Jimenez-Shahed, J.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Shprecher</a:t>
            </a:r>
            <a:r>
              <a:rPr lang="en-GB" sz="1800" dirty="0">
                <a:effectLst/>
                <a:latin typeface="Arial" panose="020B0604020202020204" pitchFamily="34" charset="0"/>
                <a:ea typeface="Times New Roman" panose="02020603050405020304" pitchFamily="18" charset="0"/>
                <a:cs typeface="Arial" panose="020B0604020202020204" pitchFamily="34" charset="0"/>
              </a:rPr>
              <a:t>, D.R. (2016) ‘Treatment-refractory Tourette Syndrome’, </a:t>
            </a:r>
            <a:r>
              <a:rPr lang="en-GB" sz="1800" i="1" dirty="0">
                <a:effectLst/>
                <a:latin typeface="Arial" panose="020B0604020202020204" pitchFamily="34" charset="0"/>
                <a:ea typeface="Times New Roman" panose="02020603050405020304" pitchFamily="18" charset="0"/>
                <a:cs typeface="Arial" panose="020B0604020202020204" pitchFamily="34" charset="0"/>
              </a:rPr>
              <a:t>Progress in neuro-psychopharmacology &amp; biological psychiatry</a:t>
            </a:r>
            <a:r>
              <a:rPr lang="en-GB" sz="1800" dirty="0">
                <a:effectLst/>
                <a:latin typeface="Arial" panose="020B0604020202020204" pitchFamily="34" charset="0"/>
                <a:ea typeface="Times New Roman" panose="02020603050405020304" pitchFamily="18" charset="0"/>
                <a:cs typeface="Arial" panose="020B0604020202020204" pitchFamily="34" charset="0"/>
              </a:rPr>
              <a:t>, 70, pp. 227–236.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https://doi.org/10.1016/j.pnpbp.2016.02.003</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Koller, D., </a:t>
            </a:r>
            <a:r>
              <a:rPr lang="en-GB" sz="1800" dirty="0" err="1">
                <a:effectLst/>
                <a:latin typeface="Arial" panose="020B0604020202020204" pitchFamily="34" charset="0"/>
                <a:ea typeface="Times New Roman" panose="02020603050405020304" pitchFamily="18" charset="0"/>
                <a:cs typeface="Arial" panose="020B0604020202020204" pitchFamily="34" charset="0"/>
              </a:rPr>
              <a:t>Pouesard</a:t>
            </a:r>
            <a:r>
              <a:rPr lang="en-GB" sz="1800" dirty="0">
                <a:effectLst/>
                <a:latin typeface="Arial" panose="020B0604020202020204" pitchFamily="34" charset="0"/>
                <a:ea typeface="Times New Roman" panose="02020603050405020304" pitchFamily="18" charset="0"/>
                <a:cs typeface="Arial" panose="020B0604020202020204" pitchFamily="34" charset="0"/>
              </a:rPr>
              <a:t>, M.L.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Rummens</a:t>
            </a:r>
            <a:r>
              <a:rPr lang="en-GB" sz="1800" dirty="0">
                <a:effectLst/>
                <a:latin typeface="Arial" panose="020B0604020202020204" pitchFamily="34" charset="0"/>
                <a:ea typeface="Times New Roman" panose="02020603050405020304" pitchFamily="18" charset="0"/>
                <a:cs typeface="Arial" panose="020B0604020202020204" pitchFamily="34" charset="0"/>
              </a:rPr>
              <a:t>, J.A. (2018) ‘Defining Social Inclusion for Children with Disabilities: A Critical Literature Review’, </a:t>
            </a:r>
            <a:r>
              <a:rPr lang="en-GB" sz="1800" i="1" dirty="0">
                <a:effectLst/>
                <a:latin typeface="Arial" panose="020B0604020202020204" pitchFamily="34" charset="0"/>
                <a:ea typeface="Times New Roman" panose="02020603050405020304" pitchFamily="18" charset="0"/>
                <a:cs typeface="Arial" panose="020B0604020202020204" pitchFamily="34" charset="0"/>
              </a:rPr>
              <a:t>Children &amp; society</a:t>
            </a:r>
            <a:r>
              <a:rPr lang="en-GB" sz="1800" dirty="0">
                <a:effectLst/>
                <a:latin typeface="Arial" panose="020B0604020202020204" pitchFamily="34" charset="0"/>
                <a:ea typeface="Times New Roman" panose="02020603050405020304" pitchFamily="18" charset="0"/>
                <a:cs typeface="Arial" panose="020B0604020202020204" pitchFamily="34" charset="0"/>
              </a:rPr>
              <a:t>, 32(1), pp. 1–13.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https://doi.org/10.1111/chso.12223</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Larsh</a:t>
            </a:r>
            <a:r>
              <a:rPr lang="en-GB" sz="1800" dirty="0">
                <a:effectLst/>
                <a:latin typeface="Arial" panose="020B0604020202020204" pitchFamily="34" charset="0"/>
                <a:ea typeface="Times New Roman" panose="02020603050405020304" pitchFamily="18" charset="0"/>
                <a:cs typeface="Arial" panose="020B0604020202020204" pitchFamily="34" charset="0"/>
              </a:rPr>
              <a:t>, T.R., Wu, S.W. and Gilbert, D.L. (2023) ‘Adolescent Gender Differences in Tic- and Non-Tic-Related Impairments in Tourette Syndrome’,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child neurology</a:t>
            </a:r>
            <a:r>
              <a:rPr lang="en-GB" sz="1800" dirty="0">
                <a:effectLst/>
                <a:latin typeface="Arial" panose="020B0604020202020204" pitchFamily="34" charset="0"/>
                <a:ea typeface="Times New Roman" panose="02020603050405020304" pitchFamily="18" charset="0"/>
                <a:cs typeface="Arial" panose="020B0604020202020204" pitchFamily="34" charset="0"/>
              </a:rPr>
              <a:t>, 38(5), pp. 283–289.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https://doi.org/10.1177/08830738231171959</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91131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6A5A4C-A841-B556-9DA3-196CFFBEF568}"/>
              </a:ext>
            </a:extLst>
          </p:cNvPr>
          <p:cNvSpPr txBox="1"/>
          <p:nvPr/>
        </p:nvSpPr>
        <p:spPr>
          <a:xfrm>
            <a:off x="424543" y="446314"/>
            <a:ext cx="11527971" cy="6204857"/>
          </a:xfrm>
          <a:prstGeom prst="rect">
            <a:avLst/>
          </a:prstGeom>
          <a:noFill/>
        </p:spPr>
        <p:txBody>
          <a:bodyPr wrap="square" rtlCol="0">
            <a:spAutoFit/>
          </a:bodyPr>
          <a:lstStyle/>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Lee, M.-Y., Wang, H.-S. and Lee, T.-Y. (2022) ‘Psychosocial stress, self-esteem, and social adjustment: A moderated mediation analysis in Taiwanese adolescents with Tourette syndrome’,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pediatric</a:t>
            </a:r>
            <a:r>
              <a:rPr lang="en-GB" sz="1800" i="1" dirty="0">
                <a:effectLst/>
                <a:latin typeface="Arial" panose="020B0604020202020204" pitchFamily="34" charset="0"/>
                <a:ea typeface="Times New Roman" panose="02020603050405020304" pitchFamily="18" charset="0"/>
                <a:cs typeface="Arial" panose="020B0604020202020204" pitchFamily="34" charset="0"/>
              </a:rPr>
              <a:t> nursing</a:t>
            </a:r>
            <a:r>
              <a:rPr lang="en-GB" sz="1800" dirty="0">
                <a:effectLst/>
                <a:latin typeface="Arial" panose="020B0604020202020204" pitchFamily="34" charset="0"/>
                <a:ea typeface="Times New Roman" panose="02020603050405020304" pitchFamily="18" charset="0"/>
                <a:cs typeface="Arial" panose="020B0604020202020204" pitchFamily="34" charset="0"/>
              </a:rPr>
              <a:t>, 62, pp. e84–e90.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https://doi.org/10.1016/j.pedn.2021.07.013</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Legislation.gov.uk (no date) </a:t>
            </a:r>
            <a:r>
              <a:rPr lang="en-GB" sz="1800" i="1" dirty="0">
                <a:effectLst/>
                <a:latin typeface="Arial" panose="020B0604020202020204" pitchFamily="34" charset="0"/>
                <a:ea typeface="Aptos" panose="020B0004020202020204" pitchFamily="34" charset="0"/>
                <a:cs typeface="Arial" panose="020B0604020202020204" pitchFamily="34" charset="0"/>
              </a:rPr>
              <a:t>Education Act 1996. </a:t>
            </a:r>
            <a:r>
              <a:rPr lang="en-GB" sz="1800" dirty="0">
                <a:effectLst/>
                <a:latin typeface="Arial" panose="020B0604020202020204" pitchFamily="34" charset="0"/>
                <a:ea typeface="Aptos" panose="020B0004020202020204" pitchFamily="34" charset="0"/>
                <a:cs typeface="Arial" panose="020B0604020202020204" pitchFamily="34" charset="0"/>
              </a:rPr>
              <a:t>Available at: </a:t>
            </a:r>
            <a:r>
              <a:rPr lang="en-GB" sz="18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https://www.legislation.gov.uk/ukpga/1996/56/section/317</a:t>
            </a:r>
            <a:r>
              <a:rPr lang="en-GB" sz="1800" dirty="0">
                <a:effectLst/>
                <a:latin typeface="Arial" panose="020B0604020202020204" pitchFamily="34" charset="0"/>
                <a:ea typeface="Aptos" panose="020B0004020202020204" pitchFamily="34" charset="0"/>
                <a:cs typeface="Arial" panose="020B0604020202020204" pitchFamily="34" charset="0"/>
              </a:rPr>
              <a:t> (Accessed: 7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Li, Y., Yan, J., Cui, L., Chu, J., Wang, X., Huang, X., Li, Y., Cui, Y. (2022) ‘Protocol of a randomized controlled trial to investigate the efficacy and neural correlates of mindfulness-based habit reversal training in children with Tourette syndrome’, </a:t>
            </a:r>
            <a:r>
              <a:rPr lang="en-GB" sz="1800" i="1" dirty="0">
                <a:effectLst/>
                <a:latin typeface="Arial" panose="020B0604020202020204" pitchFamily="34" charset="0"/>
                <a:ea typeface="Times New Roman" panose="02020603050405020304" pitchFamily="18" charset="0"/>
                <a:cs typeface="Arial" panose="020B0604020202020204" pitchFamily="34" charset="0"/>
              </a:rPr>
              <a:t>Frontiers in psychiatry</a:t>
            </a:r>
            <a:r>
              <a:rPr lang="en-GB" sz="1800" dirty="0">
                <a:effectLst/>
                <a:latin typeface="Arial" panose="020B0604020202020204" pitchFamily="34" charset="0"/>
                <a:ea typeface="Times New Roman" panose="02020603050405020304" pitchFamily="18" charset="0"/>
                <a:cs typeface="Arial" panose="020B0604020202020204" pitchFamily="34" charset="0"/>
              </a:rPr>
              <a:t>, 13.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https://doi.org/10.3389/fpsyt.2022.938103</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i="1" dirty="0">
                <a:effectLst/>
                <a:latin typeface="Arial" panose="020B0604020202020204" pitchFamily="34" charset="0"/>
                <a:ea typeface="Times New Roman" panose="02020603050405020304" pitchFamily="18" charset="0"/>
                <a:cs typeface="Arial" panose="020B0604020202020204" pitchFamily="34" charset="0"/>
              </a:rPr>
              <a:t>M2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Presswire</a:t>
            </a:r>
            <a:r>
              <a:rPr lang="en-GB" sz="1800" dirty="0">
                <a:effectLst/>
                <a:latin typeface="Arial" panose="020B0604020202020204" pitchFamily="34" charset="0"/>
                <a:ea typeface="Times New Roman" panose="02020603050405020304" pitchFamily="18" charset="0"/>
                <a:cs typeface="Arial" panose="020B0604020202020204" pitchFamily="34" charset="0"/>
              </a:rPr>
              <a:t> (2018) ‘Additional Learning Needs and Education Tribunal (Wales) Bill gains Royal Assent’.</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28564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3E3AD1-73BD-3924-31F4-7EC5CA9BF3C9}"/>
              </a:ext>
            </a:extLst>
          </p:cNvPr>
          <p:cNvSpPr txBox="1"/>
          <p:nvPr/>
        </p:nvSpPr>
        <p:spPr>
          <a:xfrm>
            <a:off x="457200" y="500743"/>
            <a:ext cx="11473543" cy="6801862"/>
          </a:xfrm>
          <a:prstGeom prst="rect">
            <a:avLst/>
          </a:prstGeom>
          <a:noFill/>
        </p:spPr>
        <p:txBody>
          <a:bodyPr wrap="square" rtlCol="0">
            <a:spAutoFit/>
          </a:bodyPr>
          <a:lstStyle/>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Mingbunjerdsuk</a:t>
            </a:r>
            <a:r>
              <a:rPr lang="en-GB" sz="1800" dirty="0">
                <a:effectLst/>
                <a:latin typeface="Arial" panose="020B0604020202020204" pitchFamily="34" charset="0"/>
                <a:ea typeface="Times New Roman" panose="02020603050405020304" pitchFamily="18" charset="0"/>
                <a:cs typeface="Arial" panose="020B0604020202020204" pitchFamily="34" charset="0"/>
              </a:rPr>
              <a:t>, D.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Zinner</a:t>
            </a:r>
            <a:r>
              <a:rPr lang="en-GB" sz="1800" dirty="0">
                <a:effectLst/>
                <a:latin typeface="Arial" panose="020B0604020202020204" pitchFamily="34" charset="0"/>
                <a:ea typeface="Times New Roman" panose="02020603050405020304" pitchFamily="18" charset="0"/>
                <a:cs typeface="Arial" panose="020B0604020202020204" pitchFamily="34" charset="0"/>
              </a:rPr>
              <a:t>, S.H. (2020) ‘Coping with Tics in School and with Peers’, </a:t>
            </a:r>
            <a:r>
              <a:rPr lang="en-GB" sz="1800" i="1" dirty="0">
                <a:effectLst/>
                <a:latin typeface="Arial" panose="020B0604020202020204" pitchFamily="34" charset="0"/>
                <a:ea typeface="Times New Roman" panose="02020603050405020304" pitchFamily="18" charset="0"/>
                <a:cs typeface="Arial" panose="020B0604020202020204" pitchFamily="34" charset="0"/>
              </a:rPr>
              <a:t>Current developmental disorders reports</a:t>
            </a:r>
            <a:r>
              <a:rPr lang="en-GB" sz="1800" dirty="0">
                <a:effectLst/>
                <a:latin typeface="Arial" panose="020B0604020202020204" pitchFamily="34" charset="0"/>
                <a:ea typeface="Times New Roman" panose="02020603050405020304" pitchFamily="18" charset="0"/>
                <a:cs typeface="Arial" panose="020B0604020202020204" pitchFamily="34" charset="0"/>
              </a:rPr>
              <a:t>, 7(4), pp. 227–236.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https://doi.org/10.1007/s40474-020-00218-6</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Nilles</a:t>
            </a:r>
            <a:r>
              <a:rPr lang="en-GB" sz="1800" dirty="0">
                <a:effectLst/>
                <a:latin typeface="Arial" panose="020B0604020202020204" pitchFamily="34" charset="0"/>
                <a:ea typeface="Times New Roman" panose="02020603050405020304" pitchFamily="18" charset="0"/>
                <a:cs typeface="Arial" panose="020B0604020202020204" pitchFamily="34" charset="0"/>
              </a:rPr>
              <a:t>, C., Martino, D., Berg, L., Fletcher, J., </a:t>
            </a:r>
            <a:r>
              <a:rPr lang="en-GB" sz="1800" dirty="0" err="1">
                <a:effectLst/>
                <a:latin typeface="Arial" panose="020B0604020202020204" pitchFamily="34" charset="0"/>
                <a:ea typeface="Times New Roman" panose="02020603050405020304" pitchFamily="18" charset="0"/>
                <a:cs typeface="Arial" panose="020B0604020202020204" pitchFamily="34" charset="0"/>
              </a:rPr>
              <a:t>Pringsheim</a:t>
            </a:r>
            <a:r>
              <a:rPr lang="en-GB" sz="1800" dirty="0">
                <a:effectLst/>
                <a:latin typeface="Arial" panose="020B0604020202020204" pitchFamily="34" charset="0"/>
                <a:ea typeface="Times New Roman" panose="02020603050405020304" pitchFamily="18" charset="0"/>
                <a:cs typeface="Arial" panose="020B0604020202020204" pitchFamily="34" charset="0"/>
              </a:rPr>
              <a:t>, T. (2024) ‘What are the Key Phenomenological Clues to Diagnose Functional Tic</a:t>
            </a:r>
            <a:r>
              <a:rPr lang="en-GB" sz="1800" dirty="0">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Like </a:t>
            </a:r>
            <a:r>
              <a:rPr lang="en-GB" sz="1800" dirty="0" err="1">
                <a:effectLst/>
                <a:latin typeface="Arial" panose="020B0604020202020204" pitchFamily="34" charset="0"/>
                <a:ea typeface="Times New Roman" panose="02020603050405020304" pitchFamily="18" charset="0"/>
                <a:cs typeface="Arial" panose="020B0604020202020204" pitchFamily="34" charset="0"/>
              </a:rPr>
              <a:t>Behaviors</a:t>
            </a:r>
            <a:r>
              <a:rPr lang="en-GB" sz="1800" dirty="0">
                <a:effectLst/>
                <a:latin typeface="Arial" panose="020B0604020202020204" pitchFamily="34" charset="0"/>
                <a:ea typeface="Times New Roman" panose="02020603050405020304" pitchFamily="18" charset="0"/>
                <a:cs typeface="Arial" panose="020B0604020202020204" pitchFamily="34" charset="0"/>
              </a:rPr>
              <a:t> in the Pandemic Era?’, </a:t>
            </a:r>
            <a:r>
              <a:rPr lang="en-GB" sz="1800" i="1" dirty="0">
                <a:effectLst/>
                <a:latin typeface="Arial" panose="020B0604020202020204" pitchFamily="34" charset="0"/>
                <a:ea typeface="Times New Roman" panose="02020603050405020304" pitchFamily="18" charset="0"/>
                <a:cs typeface="Arial" panose="020B0604020202020204" pitchFamily="34" charset="0"/>
              </a:rPr>
              <a:t>Movement disorders clinical practice (Hoboken, N.J.)</a:t>
            </a:r>
            <a:r>
              <a:rPr lang="en-GB" sz="1800" dirty="0">
                <a:effectLst/>
                <a:latin typeface="Arial" panose="020B0604020202020204" pitchFamily="34" charset="0"/>
                <a:ea typeface="Times New Roman" panose="02020603050405020304" pitchFamily="18" charset="0"/>
                <a:cs typeface="Arial" panose="020B0604020202020204" pitchFamily="34" charset="0"/>
              </a:rPr>
              <a:t>, 11(4), pp. 398–402.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https://doi.org/10.1002/mdc3.13977</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Nussey</a:t>
            </a:r>
            <a:r>
              <a:rPr lang="en-GB" sz="1800" dirty="0">
                <a:effectLst/>
                <a:latin typeface="Arial" panose="020B0604020202020204" pitchFamily="34" charset="0"/>
                <a:ea typeface="Times New Roman" panose="02020603050405020304" pitchFamily="18" charset="0"/>
                <a:cs typeface="Arial" panose="020B0604020202020204" pitchFamily="34" charset="0"/>
              </a:rPr>
              <a:t>, C., </a:t>
            </a:r>
            <a:r>
              <a:rPr lang="en-GB" sz="1800" dirty="0" err="1">
                <a:effectLst/>
                <a:latin typeface="Arial" panose="020B0604020202020204" pitchFamily="34" charset="0"/>
                <a:ea typeface="Times New Roman" panose="02020603050405020304" pitchFamily="18" charset="0"/>
                <a:cs typeface="Arial" panose="020B0604020202020204" pitchFamily="34" charset="0"/>
              </a:rPr>
              <a:t>Pistrang</a:t>
            </a:r>
            <a:r>
              <a:rPr lang="en-GB" sz="1800" dirty="0">
                <a:effectLst/>
                <a:latin typeface="Arial" panose="020B0604020202020204" pitchFamily="34" charset="0"/>
                <a:ea typeface="Times New Roman" panose="02020603050405020304" pitchFamily="18" charset="0"/>
                <a:cs typeface="Arial" panose="020B0604020202020204" pitchFamily="34" charset="0"/>
              </a:rPr>
              <a:t>, N. and Murphy, T. (2014) ‘Does it help to talk about tics? An evaluation of a classroom presentation about Tourette syndrome’, </a:t>
            </a:r>
            <a:r>
              <a:rPr lang="en-GB" sz="1800" i="1" dirty="0">
                <a:effectLst/>
                <a:latin typeface="Arial" panose="020B0604020202020204" pitchFamily="34" charset="0"/>
                <a:ea typeface="Times New Roman" panose="02020603050405020304" pitchFamily="18" charset="0"/>
                <a:cs typeface="Arial" panose="020B0604020202020204" pitchFamily="34" charset="0"/>
              </a:rPr>
              <a:t>Child and adolescent mental health</a:t>
            </a:r>
            <a:r>
              <a:rPr lang="en-GB" sz="1800" dirty="0">
                <a:effectLst/>
                <a:latin typeface="Arial" panose="020B0604020202020204" pitchFamily="34" charset="0"/>
                <a:ea typeface="Times New Roman" panose="02020603050405020304" pitchFamily="18" charset="0"/>
                <a:cs typeface="Arial" panose="020B0604020202020204" pitchFamily="34" charset="0"/>
              </a:rPr>
              <a:t>, 19(1), pp. 31–38.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https://doi.org/10.1111/camh.12000</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50000"/>
              </a:lnSpc>
              <a:spcAft>
                <a:spcPts val="800"/>
              </a:spcAft>
            </a:pPr>
            <a:r>
              <a:rPr lang="en-GB" sz="1800" dirty="0">
                <a:effectLst/>
                <a:latin typeface="Arial" panose="020B0604020202020204" pitchFamily="34" charset="0"/>
                <a:ea typeface="Aptos" panose="020B0004020202020204" pitchFamily="34" charset="0"/>
              </a:rPr>
              <a:t>Pit-ten Cate, I.M., Markova, M., </a:t>
            </a:r>
            <a:r>
              <a:rPr lang="en-GB" sz="1800" dirty="0" err="1">
                <a:effectLst/>
                <a:latin typeface="Arial" panose="020B0604020202020204" pitchFamily="34" charset="0"/>
                <a:ea typeface="Aptos" panose="020B0004020202020204" pitchFamily="34" charset="0"/>
              </a:rPr>
              <a:t>Krischler</a:t>
            </a:r>
            <a:r>
              <a:rPr lang="en-GB" sz="1800" dirty="0">
                <a:effectLst/>
                <a:latin typeface="Arial" panose="020B0604020202020204" pitchFamily="34" charset="0"/>
                <a:ea typeface="Aptos" panose="020B0004020202020204" pitchFamily="34" charset="0"/>
              </a:rPr>
              <a:t>, M., </a:t>
            </a:r>
            <a:r>
              <a:rPr lang="en-GB" sz="1800" dirty="0" err="1">
                <a:effectLst/>
                <a:latin typeface="Arial" panose="020B0604020202020204" pitchFamily="34" charset="0"/>
                <a:ea typeface="Aptos" panose="020B0004020202020204" pitchFamily="34" charset="0"/>
              </a:rPr>
              <a:t>Krolak-Schwerdt</a:t>
            </a:r>
            <a:r>
              <a:rPr lang="en-GB" sz="1800" dirty="0">
                <a:effectLst/>
                <a:latin typeface="Arial" panose="020B0604020202020204" pitchFamily="34" charset="0"/>
                <a:ea typeface="Aptos" panose="020B0004020202020204" pitchFamily="34" charset="0"/>
              </a:rPr>
              <a:t>, S. (2018) ‘Promoting Inclusive Education: The Role of Teachers’ Competence and Attitudes.’ </a:t>
            </a:r>
            <a:r>
              <a:rPr lang="en-GB" sz="1800" i="1" dirty="0">
                <a:effectLst/>
                <a:latin typeface="Arial" panose="020B0604020202020204" pitchFamily="34" charset="0"/>
                <a:ea typeface="Aptos" panose="020B0004020202020204" pitchFamily="34" charset="0"/>
              </a:rPr>
              <a:t>Insights into Learning Disabilities, </a:t>
            </a:r>
            <a:r>
              <a:rPr lang="en-GB" sz="1800" dirty="0">
                <a:effectLst/>
                <a:latin typeface="Arial" panose="020B0604020202020204" pitchFamily="34" charset="0"/>
                <a:ea typeface="Aptos" panose="020B0004020202020204" pitchFamily="34" charset="0"/>
              </a:rPr>
              <a:t>15(1), pp.49-63. Available at: </a:t>
            </a:r>
            <a:r>
              <a:rPr lang="en-GB" sz="18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https://moodle.uwtsd.ac.uk/pluginfile.php/552931/mod_resource/content/1/Promoting%20Inclusive%20Education.pdf?redirect=1</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19251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E6D176-3E19-4CD0-EA3B-B788088A1783}"/>
              </a:ext>
            </a:extLst>
          </p:cNvPr>
          <p:cNvSpPr txBox="1"/>
          <p:nvPr/>
        </p:nvSpPr>
        <p:spPr>
          <a:xfrm>
            <a:off x="446314" y="413657"/>
            <a:ext cx="11506200" cy="6283771"/>
          </a:xfrm>
          <a:prstGeom prst="rect">
            <a:avLst/>
          </a:prstGeom>
          <a:noFill/>
        </p:spPr>
        <p:txBody>
          <a:bodyPr wrap="square" rtlCol="0">
            <a:spAutoFit/>
          </a:bodyPr>
          <a:lstStyle/>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Pringsheim</a:t>
            </a:r>
            <a:r>
              <a:rPr lang="en-GB" sz="1800" dirty="0">
                <a:effectLst/>
                <a:latin typeface="Arial" panose="020B0604020202020204" pitchFamily="34" charset="0"/>
                <a:ea typeface="Times New Roman" panose="02020603050405020304" pitchFamily="18" charset="0"/>
                <a:cs typeface="Arial" panose="020B0604020202020204" pitchFamily="34" charset="0"/>
              </a:rPr>
              <a:t>, T., </a:t>
            </a:r>
            <a:r>
              <a:rPr lang="en-GB" sz="1800" dirty="0" err="1">
                <a:effectLst/>
                <a:latin typeface="Arial" panose="020B0604020202020204" pitchFamily="34" charset="0"/>
                <a:ea typeface="Times New Roman" panose="02020603050405020304" pitchFamily="18" charset="0"/>
                <a:cs typeface="Arial" panose="020B0604020202020204" pitchFamily="34" charset="0"/>
              </a:rPr>
              <a:t>Ganos</a:t>
            </a:r>
            <a:r>
              <a:rPr lang="en-GB" sz="1800" dirty="0">
                <a:effectLst/>
                <a:latin typeface="Arial" panose="020B0604020202020204" pitchFamily="34" charset="0"/>
                <a:ea typeface="Times New Roman" panose="02020603050405020304" pitchFamily="18" charset="0"/>
                <a:cs typeface="Arial" panose="020B0604020202020204" pitchFamily="34" charset="0"/>
              </a:rPr>
              <a:t>, C., </a:t>
            </a:r>
            <a:r>
              <a:rPr lang="en-GB" sz="1800" dirty="0" err="1">
                <a:effectLst/>
                <a:latin typeface="Arial" panose="020B0604020202020204" pitchFamily="34" charset="0"/>
                <a:ea typeface="Times New Roman" panose="02020603050405020304" pitchFamily="18" charset="0"/>
                <a:cs typeface="Arial" panose="020B0604020202020204" pitchFamily="34" charset="0"/>
              </a:rPr>
              <a:t>Nilles</a:t>
            </a:r>
            <a:r>
              <a:rPr lang="en-GB" sz="1800" dirty="0">
                <a:effectLst/>
                <a:latin typeface="Arial" panose="020B0604020202020204" pitchFamily="34" charset="0"/>
                <a:ea typeface="Times New Roman" panose="02020603050405020304" pitchFamily="18" charset="0"/>
                <a:cs typeface="Arial" panose="020B0604020202020204" pitchFamily="34" charset="0"/>
              </a:rPr>
              <a:t>, C., </a:t>
            </a:r>
            <a:r>
              <a:rPr lang="en-GB" sz="1800" dirty="0" err="1">
                <a:effectLst/>
                <a:latin typeface="Arial" panose="020B0604020202020204" pitchFamily="34" charset="0"/>
                <a:ea typeface="Times New Roman" panose="02020603050405020304" pitchFamily="18" charset="0"/>
                <a:cs typeface="Arial" panose="020B0604020202020204" pitchFamily="34" charset="0"/>
              </a:rPr>
              <a:t>Cavanna</a:t>
            </a:r>
            <a:r>
              <a:rPr lang="en-GB" sz="1800" dirty="0">
                <a:effectLst/>
                <a:latin typeface="Arial" panose="020B0604020202020204" pitchFamily="34" charset="0"/>
                <a:ea typeface="Times New Roman" panose="02020603050405020304" pitchFamily="18" charset="0"/>
                <a:cs typeface="Arial" panose="020B0604020202020204" pitchFamily="34" charset="0"/>
              </a:rPr>
              <a:t>, A.E., Gilbert, D.L., Greenberg, E., Hartmann, A., </a:t>
            </a:r>
            <a:r>
              <a:rPr lang="en-GB" sz="1800" dirty="0" err="1">
                <a:effectLst/>
                <a:latin typeface="Arial" panose="020B0604020202020204" pitchFamily="34" charset="0"/>
                <a:ea typeface="Times New Roman" panose="02020603050405020304" pitchFamily="18" charset="0"/>
                <a:cs typeface="Arial" panose="020B0604020202020204" pitchFamily="34" charset="0"/>
              </a:rPr>
              <a:t>Hedderly</a:t>
            </a:r>
            <a:r>
              <a:rPr lang="en-GB" sz="1800" dirty="0">
                <a:effectLst/>
                <a:latin typeface="Arial" panose="020B0604020202020204" pitchFamily="34" charset="0"/>
                <a:ea typeface="Times New Roman" panose="02020603050405020304" pitchFamily="18" charset="0"/>
                <a:cs typeface="Arial" panose="020B0604020202020204" pitchFamily="34" charset="0"/>
              </a:rPr>
              <a:t>, T., Heyman, I., Liang, H., </a:t>
            </a:r>
            <a:r>
              <a:rPr lang="en-GB" sz="1800" dirty="0" err="1">
                <a:effectLst/>
                <a:latin typeface="Arial" panose="020B0604020202020204" pitchFamily="34" charset="0"/>
                <a:ea typeface="Times New Roman" panose="02020603050405020304" pitchFamily="18" charset="0"/>
                <a:cs typeface="Arial" panose="020B0604020202020204" pitchFamily="34" charset="0"/>
              </a:rPr>
              <a:t>Malaty</a:t>
            </a:r>
            <a:r>
              <a:rPr lang="en-GB" sz="1800" dirty="0">
                <a:effectLst/>
                <a:latin typeface="Arial" panose="020B0604020202020204" pitchFamily="34" charset="0"/>
                <a:ea typeface="Times New Roman" panose="02020603050405020304" pitchFamily="18" charset="0"/>
                <a:cs typeface="Arial" panose="020B0604020202020204" pitchFamily="34" charset="0"/>
              </a:rPr>
              <a:t>, I., Malik, O., </a:t>
            </a:r>
            <a:r>
              <a:rPr lang="en-GB" sz="1800" dirty="0" err="1">
                <a:effectLst/>
                <a:latin typeface="Arial" panose="020B0604020202020204" pitchFamily="34" charset="0"/>
                <a:ea typeface="Times New Roman" panose="02020603050405020304" pitchFamily="18" charset="0"/>
                <a:cs typeface="Arial" panose="020B0604020202020204" pitchFamily="34" charset="0"/>
              </a:rPr>
              <a:t>Debes</a:t>
            </a:r>
            <a:r>
              <a:rPr lang="en-GB" sz="1800" dirty="0">
                <a:effectLst/>
                <a:latin typeface="Arial" panose="020B0604020202020204" pitchFamily="34" charset="0"/>
                <a:ea typeface="Times New Roman" panose="02020603050405020304" pitchFamily="18" charset="0"/>
                <a:cs typeface="Arial" panose="020B0604020202020204" pitchFamily="34" charset="0"/>
              </a:rPr>
              <a:t>, N.M., </a:t>
            </a:r>
            <a:r>
              <a:rPr lang="en-GB" sz="1800" dirty="0" err="1">
                <a:effectLst/>
                <a:latin typeface="Arial" panose="020B0604020202020204" pitchFamily="34" charset="0"/>
                <a:ea typeface="Times New Roman" panose="02020603050405020304" pitchFamily="18" charset="0"/>
                <a:cs typeface="Arial" panose="020B0604020202020204" pitchFamily="34" charset="0"/>
              </a:rPr>
              <a:t>Vahl</a:t>
            </a:r>
            <a:r>
              <a:rPr lang="en-GB" sz="1800" dirty="0">
                <a:effectLst/>
                <a:latin typeface="Arial" panose="020B0604020202020204" pitchFamily="34" charset="0"/>
                <a:ea typeface="Times New Roman" panose="02020603050405020304" pitchFamily="18" charset="0"/>
                <a:cs typeface="Arial" panose="020B0604020202020204" pitchFamily="34" charset="0"/>
              </a:rPr>
              <a:t>, K.M., </a:t>
            </a:r>
            <a:r>
              <a:rPr lang="en-GB" sz="1800" dirty="0" err="1">
                <a:effectLst/>
                <a:latin typeface="Arial" panose="020B0604020202020204" pitchFamily="34" charset="0"/>
                <a:ea typeface="Times New Roman" panose="02020603050405020304" pitchFamily="18" charset="0"/>
                <a:cs typeface="Arial" panose="020B0604020202020204" pitchFamily="34" charset="0"/>
              </a:rPr>
              <a:t>Munchau</a:t>
            </a:r>
            <a:r>
              <a:rPr lang="en-GB" sz="1800" dirty="0">
                <a:effectLst/>
                <a:latin typeface="Arial" panose="020B0604020202020204" pitchFamily="34" charset="0"/>
                <a:ea typeface="Times New Roman" panose="02020603050405020304" pitchFamily="18" charset="0"/>
                <a:cs typeface="Arial" panose="020B0604020202020204" pitchFamily="34" charset="0"/>
              </a:rPr>
              <a:t>, A., Murphy, T., Nagy, P., Owen, T., Rizzo, R., </a:t>
            </a:r>
            <a:r>
              <a:rPr lang="en-GB" sz="1800" dirty="0" err="1">
                <a:effectLst/>
                <a:latin typeface="Arial" panose="020B0604020202020204" pitchFamily="34" charset="0"/>
                <a:ea typeface="Times New Roman" panose="02020603050405020304" pitchFamily="18" charset="0"/>
                <a:cs typeface="Arial" panose="020B0604020202020204" pitchFamily="34" charset="0"/>
              </a:rPr>
              <a:t>Skov</a:t>
            </a:r>
            <a:r>
              <a:rPr lang="en-GB" sz="1800" dirty="0">
                <a:effectLst/>
                <a:latin typeface="Arial" panose="020B0604020202020204" pitchFamily="34" charset="0"/>
                <a:ea typeface="Times New Roman" panose="02020603050405020304" pitchFamily="18" charset="0"/>
                <a:cs typeface="Arial" panose="020B0604020202020204" pitchFamily="34" charset="0"/>
              </a:rPr>
              <a:t>, L., Stern, J., </a:t>
            </a:r>
            <a:r>
              <a:rPr lang="en-GB" sz="1800" dirty="0" err="1">
                <a:effectLst/>
                <a:latin typeface="Arial" panose="020B0604020202020204" pitchFamily="34" charset="0"/>
                <a:ea typeface="Times New Roman" panose="02020603050405020304" pitchFamily="18" charset="0"/>
                <a:cs typeface="Arial" panose="020B0604020202020204" pitchFamily="34" charset="0"/>
              </a:rPr>
              <a:t>Szejko</a:t>
            </a:r>
            <a:r>
              <a:rPr lang="en-GB" sz="1800" dirty="0">
                <a:effectLst/>
                <a:latin typeface="Arial" panose="020B0604020202020204" pitchFamily="34" charset="0"/>
                <a:ea typeface="Times New Roman" panose="02020603050405020304" pitchFamily="18" charset="0"/>
                <a:cs typeface="Arial" panose="020B0604020202020204" pitchFamily="34" charset="0"/>
              </a:rPr>
              <a:t>, N., </a:t>
            </a:r>
            <a:r>
              <a:rPr lang="en-GB" sz="1800" dirty="0" err="1">
                <a:effectLst/>
                <a:latin typeface="Arial" panose="020B0604020202020204" pitchFamily="34" charset="0"/>
                <a:ea typeface="Times New Roman" panose="02020603050405020304" pitchFamily="18" charset="0"/>
                <a:cs typeface="Arial" panose="020B0604020202020204" pitchFamily="34" charset="0"/>
              </a:rPr>
              <a:t>Worbe</a:t>
            </a:r>
            <a:r>
              <a:rPr lang="en-GB" sz="1800" dirty="0">
                <a:effectLst/>
                <a:latin typeface="Arial" panose="020B0604020202020204" pitchFamily="34" charset="0"/>
                <a:ea typeface="Times New Roman" panose="02020603050405020304" pitchFamily="18" charset="0"/>
                <a:cs typeface="Arial" panose="020B0604020202020204" pitchFamily="34" charset="0"/>
              </a:rPr>
              <a:t>, Y., Martino, D. (2023) ‘European Society for the Study of Tourette Syndrome 2022 criteria for clinical diagnosis of functional tic</a:t>
            </a:r>
            <a:r>
              <a:rPr lang="en-GB" sz="1800" dirty="0">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like behaviours: International consensus from experts in tic disorders’, </a:t>
            </a:r>
            <a:r>
              <a:rPr lang="en-GB" sz="1800" i="1" dirty="0">
                <a:effectLst/>
                <a:latin typeface="Arial" panose="020B0604020202020204" pitchFamily="34" charset="0"/>
                <a:ea typeface="Times New Roman" panose="02020603050405020304" pitchFamily="18" charset="0"/>
                <a:cs typeface="Arial" panose="020B0604020202020204" pitchFamily="34" charset="0"/>
              </a:rPr>
              <a:t>European journal of neurology</a:t>
            </a:r>
            <a:r>
              <a:rPr lang="en-GB" sz="1800" dirty="0">
                <a:effectLst/>
                <a:latin typeface="Arial" panose="020B0604020202020204" pitchFamily="34" charset="0"/>
                <a:ea typeface="Times New Roman" panose="02020603050405020304" pitchFamily="18" charset="0"/>
                <a:cs typeface="Arial" panose="020B0604020202020204" pitchFamily="34" charset="0"/>
              </a:rPr>
              <a:t>, 30(4), pp. 902–910.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https://doi.org/10.1111/ene.15672</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Ravenscroft, J., Wazny, K. and Davis, J.M. (2017) ‘Factors associated with successful transition among children with disabilities in eight European countries’,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PloS</a:t>
            </a:r>
            <a:r>
              <a:rPr lang="en-GB" sz="1800" i="1" dirty="0">
                <a:effectLst/>
                <a:latin typeface="Arial" panose="020B0604020202020204" pitchFamily="34" charset="0"/>
                <a:ea typeface="Times New Roman" panose="02020603050405020304" pitchFamily="18" charset="0"/>
                <a:cs typeface="Arial" panose="020B0604020202020204" pitchFamily="34" charset="0"/>
              </a:rPr>
              <a:t> one</a:t>
            </a:r>
            <a:r>
              <a:rPr lang="en-GB" sz="1800" dirty="0">
                <a:effectLst/>
                <a:latin typeface="Arial" panose="020B0604020202020204" pitchFamily="34" charset="0"/>
                <a:ea typeface="Times New Roman" panose="02020603050405020304" pitchFamily="18" charset="0"/>
                <a:cs typeface="Arial" panose="020B0604020202020204" pitchFamily="34" charset="0"/>
              </a:rPr>
              <a:t>, 12(6), pp. e0179904–e0179904.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https://doi.org/10.1371/journal.pone.0179904</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Sandall, S.R. (2019) </a:t>
            </a:r>
            <a:r>
              <a:rPr lang="en-GB" sz="1800" i="1" dirty="0">
                <a:effectLst/>
                <a:latin typeface="Arial" panose="020B0604020202020204" pitchFamily="34" charset="0"/>
                <a:ea typeface="Times New Roman" panose="02020603050405020304" pitchFamily="18" charset="0"/>
                <a:cs typeface="Arial" panose="020B0604020202020204" pitchFamily="34" charset="0"/>
              </a:rPr>
              <a:t>Building blocks for teaching preschoolers with special needs</a:t>
            </a:r>
            <a:r>
              <a:rPr lang="en-GB" sz="1800" dirty="0">
                <a:effectLst/>
                <a:latin typeface="Arial" panose="020B0604020202020204" pitchFamily="34" charset="0"/>
                <a:ea typeface="Times New Roman" panose="02020603050405020304" pitchFamily="18" charset="0"/>
                <a:cs typeface="Arial" panose="020B0604020202020204" pitchFamily="34" charset="0"/>
              </a:rPr>
              <a:t>. Third edition. Baltimore, Maryland: Paul H. Brookes Publishing Co.</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62174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4B4392-8AAB-DD6A-1787-23CC2ED79DDE}"/>
              </a:ext>
            </a:extLst>
          </p:cNvPr>
          <p:cNvSpPr txBox="1"/>
          <p:nvPr/>
        </p:nvSpPr>
        <p:spPr>
          <a:xfrm>
            <a:off x="457200" y="424543"/>
            <a:ext cx="11321143" cy="7181453"/>
          </a:xfrm>
          <a:prstGeom prst="rect">
            <a:avLst/>
          </a:prstGeom>
          <a:noFill/>
        </p:spPr>
        <p:txBody>
          <a:bodyPr wrap="square" rtlCol="0">
            <a:spAutoFit/>
          </a:bodyPr>
          <a:lstStyle/>
          <a:p>
            <a:r>
              <a:rPr lang="en-GB" sz="1800" dirty="0" err="1">
                <a:effectLst/>
                <a:latin typeface="Arial" panose="020B0604020202020204" pitchFamily="34" charset="0"/>
                <a:ea typeface="Times New Roman" panose="02020603050405020304" pitchFamily="18" charset="0"/>
                <a:cs typeface="Arial" panose="020B0604020202020204" pitchFamily="34" charset="0"/>
              </a:rPr>
              <a:t>Szejko</a:t>
            </a:r>
            <a:r>
              <a:rPr lang="en-GB" sz="1800" dirty="0">
                <a:effectLst/>
                <a:latin typeface="Arial" panose="020B0604020202020204" pitchFamily="34" charset="0"/>
                <a:ea typeface="Times New Roman" panose="02020603050405020304" pitchFamily="18" charset="0"/>
                <a:cs typeface="Arial" panose="020B0604020202020204" pitchFamily="34" charset="0"/>
              </a:rPr>
              <a:t>, N. and Müller-</a:t>
            </a:r>
            <a:r>
              <a:rPr lang="en-GB" sz="1800" dirty="0" err="1">
                <a:effectLst/>
                <a:latin typeface="Arial" panose="020B0604020202020204" pitchFamily="34" charset="0"/>
                <a:ea typeface="Times New Roman" panose="02020603050405020304" pitchFamily="18" charset="0"/>
                <a:cs typeface="Arial" panose="020B0604020202020204" pitchFamily="34" charset="0"/>
              </a:rPr>
              <a:t>Vahl</a:t>
            </a:r>
            <a:r>
              <a:rPr lang="en-GB" sz="1800" dirty="0">
                <a:effectLst/>
                <a:latin typeface="Arial" panose="020B0604020202020204" pitchFamily="34" charset="0"/>
                <a:ea typeface="Times New Roman" panose="02020603050405020304" pitchFamily="18" charset="0"/>
                <a:cs typeface="Arial" panose="020B0604020202020204" pitchFamily="34" charset="0"/>
              </a:rPr>
              <a:t>, K.R. (2021) ‘Challenges in the Diagnosis and Assessment in Patients with Tourette Syndrome and Comorbid Obsessive-Compulsive Disorder’, </a:t>
            </a:r>
            <a:r>
              <a:rPr lang="en-GB" sz="1800" i="1" dirty="0">
                <a:effectLst/>
                <a:latin typeface="Arial" panose="020B0604020202020204" pitchFamily="34" charset="0"/>
                <a:ea typeface="Times New Roman" panose="02020603050405020304" pitchFamily="18" charset="0"/>
                <a:cs typeface="Arial" panose="020B0604020202020204" pitchFamily="34" charset="0"/>
              </a:rPr>
              <a:t>Neuropsychiatric disease and treatment</a:t>
            </a:r>
            <a:r>
              <a:rPr lang="en-GB" sz="1800" dirty="0">
                <a:effectLst/>
                <a:latin typeface="Arial" panose="020B0604020202020204" pitchFamily="34" charset="0"/>
                <a:ea typeface="Times New Roman" panose="02020603050405020304" pitchFamily="18" charset="0"/>
                <a:cs typeface="Arial" panose="020B0604020202020204" pitchFamily="34" charset="0"/>
              </a:rPr>
              <a:t>, 17, pp. 1253–1266.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https://doi.org/10.2147/NDT.S251499</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Tan, C.Y., Chiu, N., Zeng, Y., Huang, J., </a:t>
            </a:r>
            <a:r>
              <a:rPr lang="en-GB" sz="1800" dirty="0" err="1">
                <a:effectLst/>
                <a:latin typeface="Arial" panose="020B0604020202020204" pitchFamily="34" charset="0"/>
                <a:ea typeface="Times New Roman" panose="02020603050405020304" pitchFamily="18" charset="0"/>
                <a:cs typeface="Arial" panose="020B0604020202020204" pitchFamily="34" charset="0"/>
              </a:rPr>
              <a:t>Tzang</a:t>
            </a:r>
            <a:r>
              <a:rPr lang="en-GB" sz="1800" dirty="0">
                <a:effectLst/>
                <a:latin typeface="Arial" panose="020B0604020202020204" pitchFamily="34" charset="0"/>
                <a:ea typeface="Times New Roman" panose="02020603050405020304" pitchFamily="18" charset="0"/>
                <a:cs typeface="Arial" panose="020B0604020202020204" pitchFamily="34" charset="0"/>
              </a:rPr>
              <a:t>, R., Chen, H., Lin, Y., Sun, F., Ho, C. (2023) ‘Psychosocial stress in children with Tourette syndrome and chronic tic disorder’,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Pediatrics</a:t>
            </a:r>
            <a:r>
              <a:rPr lang="en-GB" sz="1800" i="1" dirty="0">
                <a:effectLst/>
                <a:latin typeface="Arial" panose="020B0604020202020204" pitchFamily="34" charset="0"/>
                <a:ea typeface="Times New Roman" panose="02020603050405020304" pitchFamily="18" charset="0"/>
                <a:cs typeface="Arial" panose="020B0604020202020204" pitchFamily="34" charset="0"/>
              </a:rPr>
              <a:t> and neonatology</a:t>
            </a:r>
            <a:r>
              <a:rPr lang="en-GB" sz="1800" dirty="0">
                <a:effectLst/>
                <a:latin typeface="Arial" panose="020B0604020202020204" pitchFamily="34" charset="0"/>
                <a:ea typeface="Times New Roman" panose="02020603050405020304" pitchFamily="18" charset="0"/>
                <a:cs typeface="Arial" panose="020B0604020202020204" pitchFamily="34" charset="0"/>
              </a:rPr>
              <a:t> [Preprint].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https://doi.org/10.1016/j.pedneo.2023.06.011</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Aptos" panose="020B0004020202020204" pitchFamily="34" charset="0"/>
                <a:cs typeface="Arial" panose="020B0604020202020204" pitchFamily="34" charset="0"/>
              </a:rPr>
              <a:t>Tourettes</a:t>
            </a:r>
            <a:r>
              <a:rPr lang="en-GB" sz="1800" dirty="0">
                <a:effectLst/>
                <a:latin typeface="Arial" panose="020B0604020202020204" pitchFamily="34" charset="0"/>
                <a:ea typeface="Aptos" panose="020B0004020202020204" pitchFamily="34" charset="0"/>
                <a:cs typeface="Arial" panose="020B0604020202020204" pitchFamily="34" charset="0"/>
              </a:rPr>
              <a:t> Action (2020) </a:t>
            </a:r>
            <a:r>
              <a:rPr lang="en-GB" sz="1800" i="1" dirty="0">
                <a:effectLst/>
                <a:latin typeface="Arial" panose="020B0604020202020204" pitchFamily="34" charset="0"/>
                <a:ea typeface="Aptos" panose="020B0004020202020204" pitchFamily="34" charset="0"/>
                <a:cs typeface="Arial" panose="020B0604020202020204" pitchFamily="34" charset="0"/>
              </a:rPr>
              <a:t>Tourette Syndrome in school- a parent’s guide. </a:t>
            </a:r>
            <a:r>
              <a:rPr lang="en-GB" sz="1800" dirty="0">
                <a:effectLst/>
                <a:latin typeface="Arial" panose="020B0604020202020204" pitchFamily="34" charset="0"/>
                <a:ea typeface="Aptos" panose="020B0004020202020204" pitchFamily="34" charset="0"/>
                <a:cs typeface="Arial" panose="020B0604020202020204" pitchFamily="34" charset="0"/>
              </a:rPr>
              <a:t>Available at: </a:t>
            </a:r>
            <a:r>
              <a:rPr lang="en-GB" sz="18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https://www.tourettes-action.org.uk/storage/downloads/1600265722_ta-factsheet-ts-in-school-v3.pdf</a:t>
            </a:r>
            <a:r>
              <a:rPr lang="en-GB" sz="1800" dirty="0">
                <a:effectLst/>
                <a:latin typeface="Arial" panose="020B0604020202020204" pitchFamily="34" charset="0"/>
                <a:ea typeface="Aptos" panose="020B0004020202020204" pitchFamily="34" charset="0"/>
                <a:cs typeface="Arial" panose="020B0604020202020204" pitchFamily="34" charset="0"/>
              </a:rPr>
              <a:t> (Accessed: 5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Tourettes</a:t>
            </a:r>
            <a:r>
              <a:rPr lang="en-GB" sz="1800" dirty="0">
                <a:effectLst/>
                <a:latin typeface="Arial" panose="020B0604020202020204" pitchFamily="34" charset="0"/>
                <a:ea typeface="Times New Roman" panose="02020603050405020304" pitchFamily="18" charset="0"/>
                <a:cs typeface="Arial" panose="020B0604020202020204" pitchFamily="34" charset="0"/>
              </a:rPr>
              <a:t> Action (2024) </a:t>
            </a:r>
            <a:r>
              <a:rPr lang="en-GB" sz="1800" i="1" dirty="0">
                <a:effectLst/>
                <a:latin typeface="Arial" panose="020B0604020202020204" pitchFamily="34" charset="0"/>
                <a:ea typeface="Times New Roman" panose="02020603050405020304" pitchFamily="18" charset="0"/>
                <a:cs typeface="Arial" panose="020B0604020202020204" pitchFamily="34" charset="0"/>
              </a:rPr>
              <a:t>Causes of Tourette Syndrome. </a:t>
            </a:r>
            <a:r>
              <a:rPr lang="en-GB" sz="18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https://www.tourettes-action.org.uk/21-causes-of-ts.html</a:t>
            </a:r>
            <a:r>
              <a:rPr lang="en-GB" sz="1800" dirty="0">
                <a:effectLst/>
                <a:latin typeface="Arial" panose="020B0604020202020204" pitchFamily="34" charset="0"/>
                <a:ea typeface="Times New Roman" panose="02020603050405020304" pitchFamily="18" charset="0"/>
                <a:cs typeface="Arial" panose="020B0604020202020204" pitchFamily="34" charset="0"/>
              </a:rPr>
              <a:t> (Accessed: 14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UNESCO (1994)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Salamanca Statement and Framework for Action on Special Needs Education. </a:t>
            </a:r>
            <a:r>
              <a:rPr lang="en-GB" sz="18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6"/>
              </a:rPr>
              <a:t>https://unesdoc.unesco.org/ark:/48223/pf0000098427</a:t>
            </a:r>
            <a:r>
              <a:rPr lang="en-GB" sz="1800" dirty="0">
                <a:effectLst/>
                <a:latin typeface="Arial" panose="020B0604020202020204" pitchFamily="34" charset="0"/>
                <a:ea typeface="Times New Roman" panose="02020603050405020304" pitchFamily="18" charset="0"/>
                <a:cs typeface="Arial" panose="020B0604020202020204" pitchFamily="34" charset="0"/>
              </a:rPr>
              <a:t> (Accessed: 6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02673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13E5CB-E2C0-A8BE-612D-FAEE9CE0E55D}"/>
              </a:ext>
            </a:extLst>
          </p:cNvPr>
          <p:cNvSpPr txBox="1"/>
          <p:nvPr/>
        </p:nvSpPr>
        <p:spPr>
          <a:xfrm>
            <a:off x="478971" y="424543"/>
            <a:ext cx="11408229" cy="7838043"/>
          </a:xfrm>
          <a:prstGeom prst="rect">
            <a:avLst/>
          </a:prstGeom>
          <a:noFill/>
        </p:spPr>
        <p:txBody>
          <a:bodyPr wrap="square" rtlCol="0">
            <a:spAutoFit/>
          </a:bodyPr>
          <a:lstStyle/>
          <a:p>
            <a:pPr>
              <a:lnSpc>
                <a:spcPct val="150000"/>
              </a:lnSpc>
              <a:spcAft>
                <a:spcPts val="800"/>
              </a:spcAft>
            </a:pPr>
            <a:r>
              <a:rPr lang="en-GB" sz="1800" dirty="0" err="1">
                <a:effectLst/>
                <a:latin typeface="Arial" panose="020B0604020202020204" pitchFamily="34" charset="0"/>
                <a:ea typeface="Aptos" panose="020B0004020202020204" pitchFamily="34" charset="0"/>
                <a:cs typeface="Arial" panose="020B0604020202020204" pitchFamily="34" charset="0"/>
              </a:rPr>
              <a:t>Unicef</a:t>
            </a:r>
            <a:r>
              <a:rPr lang="en-GB" sz="1800" dirty="0">
                <a:effectLst/>
                <a:latin typeface="Arial" panose="020B0604020202020204" pitchFamily="34" charset="0"/>
                <a:ea typeface="Aptos" panose="020B0004020202020204" pitchFamily="34" charset="0"/>
                <a:cs typeface="Arial" panose="020B0604020202020204" pitchFamily="34" charset="0"/>
              </a:rPr>
              <a:t> (no date) </a:t>
            </a:r>
            <a:r>
              <a:rPr lang="en-GB" sz="1800" i="1" dirty="0">
                <a:effectLst/>
                <a:latin typeface="Arial" panose="020B0604020202020204" pitchFamily="34" charset="0"/>
                <a:ea typeface="Aptos" panose="020B0004020202020204" pitchFamily="34" charset="0"/>
                <a:cs typeface="Arial" panose="020B0604020202020204" pitchFamily="34" charset="0"/>
              </a:rPr>
              <a:t>A Summary of the UN Convention on the Rights of the Child. </a:t>
            </a:r>
            <a:r>
              <a:rPr lang="en-GB" sz="1800" dirty="0">
                <a:effectLst/>
                <a:latin typeface="Arial" panose="020B0604020202020204" pitchFamily="34" charset="0"/>
                <a:ea typeface="Aptos" panose="020B0004020202020204" pitchFamily="34" charset="0"/>
                <a:cs typeface="Arial" panose="020B0604020202020204" pitchFamily="34" charset="0"/>
              </a:rPr>
              <a:t>Available at: </a:t>
            </a:r>
            <a:r>
              <a:rPr lang="en-GB" sz="18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https://www.unicef.org.uk/wp-content/uploads/2019/10/UNCRC_summary-1_1.pdf</a:t>
            </a:r>
            <a:r>
              <a:rPr lang="en-GB" sz="1800" dirty="0">
                <a:effectLst/>
                <a:latin typeface="Arial" panose="020B0604020202020204" pitchFamily="34" charset="0"/>
                <a:ea typeface="Aptos" panose="020B0004020202020204" pitchFamily="34" charset="0"/>
                <a:cs typeface="Arial" panose="020B0604020202020204" pitchFamily="34" charset="0"/>
              </a:rPr>
              <a:t> (Accessed: 7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United Nations (no date) </a:t>
            </a:r>
            <a:r>
              <a:rPr lang="en-GB" sz="1800" i="1" dirty="0">
                <a:effectLst/>
                <a:latin typeface="Arial" panose="020B0604020202020204" pitchFamily="34" charset="0"/>
                <a:ea typeface="Times New Roman" panose="02020603050405020304" pitchFamily="18" charset="0"/>
                <a:cs typeface="Arial" panose="020B0604020202020204" pitchFamily="34" charset="0"/>
              </a:rPr>
              <a:t>Convention On The Rights Of Persons With Disabilities (CRPD). </a:t>
            </a:r>
            <a:r>
              <a:rPr lang="en-GB" sz="18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rPr>
              <a:t>https://social.desa.un.org/issues/disability/crpd/convention-on-the-rights-of-persons-with-disabilities-crpd</a:t>
            </a:r>
            <a:r>
              <a:rPr lang="en-GB" sz="1800" dirty="0">
                <a:effectLst/>
                <a:latin typeface="Arial" panose="020B0604020202020204" pitchFamily="34" charset="0"/>
                <a:ea typeface="Times New Roman" panose="02020603050405020304" pitchFamily="18" charset="0"/>
                <a:cs typeface="Arial" panose="020B0604020202020204" pitchFamily="34" charset="0"/>
              </a:rPr>
              <a:t> (Accessed: 6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Viefhaus</a:t>
            </a:r>
            <a:r>
              <a:rPr lang="en-GB" sz="1800" dirty="0">
                <a:effectLst/>
                <a:latin typeface="Arial" panose="020B0604020202020204" pitchFamily="34" charset="0"/>
                <a:ea typeface="Times New Roman" panose="02020603050405020304" pitchFamily="18" charset="0"/>
                <a:cs typeface="Arial" panose="020B0604020202020204" pitchFamily="34" charset="0"/>
              </a:rPr>
              <a:t>, P., Adam, J., </a:t>
            </a:r>
            <a:r>
              <a:rPr lang="en-GB" sz="1800" dirty="0" err="1">
                <a:effectLst/>
                <a:latin typeface="Arial" panose="020B0604020202020204" pitchFamily="34" charset="0"/>
                <a:ea typeface="Times New Roman" panose="02020603050405020304" pitchFamily="18" charset="0"/>
                <a:cs typeface="Arial" panose="020B0604020202020204" pitchFamily="34" charset="0"/>
              </a:rPr>
              <a:t>Goletz</a:t>
            </a:r>
            <a:r>
              <a:rPr lang="en-GB" sz="1800" dirty="0">
                <a:effectLst/>
                <a:latin typeface="Arial" panose="020B0604020202020204" pitchFamily="34" charset="0"/>
                <a:ea typeface="Times New Roman" panose="02020603050405020304" pitchFamily="18" charset="0"/>
                <a:cs typeface="Arial" panose="020B0604020202020204" pitchFamily="34" charset="0"/>
              </a:rPr>
              <a:t>, H., </a:t>
            </a:r>
            <a:r>
              <a:rPr lang="en-GB" sz="1800" dirty="0" err="1">
                <a:effectLst/>
                <a:latin typeface="Arial" panose="020B0604020202020204" pitchFamily="34" charset="0"/>
                <a:ea typeface="Times New Roman" panose="02020603050405020304" pitchFamily="18" charset="0"/>
                <a:cs typeface="Arial" panose="020B0604020202020204" pitchFamily="34" charset="0"/>
              </a:rPr>
              <a:t>Woitecki</a:t>
            </a:r>
            <a:r>
              <a:rPr lang="en-GB" sz="1800" dirty="0">
                <a:effectLst/>
                <a:latin typeface="Arial" panose="020B0604020202020204" pitchFamily="34" charset="0"/>
                <a:ea typeface="Times New Roman" panose="02020603050405020304" pitchFamily="18" charset="0"/>
                <a:cs typeface="Arial" panose="020B0604020202020204" pitchFamily="34" charset="0"/>
              </a:rPr>
              <a:t>, K., </a:t>
            </a:r>
            <a:r>
              <a:rPr lang="en-GB" sz="1800" dirty="0" err="1">
                <a:effectLst/>
                <a:latin typeface="Arial" panose="020B0604020202020204" pitchFamily="34" charset="0"/>
                <a:ea typeface="Times New Roman" panose="02020603050405020304" pitchFamily="18" charset="0"/>
                <a:cs typeface="Arial" panose="020B0604020202020204" pitchFamily="34" charset="0"/>
              </a:rPr>
              <a:t>Döpfner</a:t>
            </a:r>
            <a:r>
              <a:rPr lang="en-GB" sz="1800" dirty="0">
                <a:effectLst/>
                <a:latin typeface="Arial" panose="020B0604020202020204" pitchFamily="34" charset="0"/>
                <a:ea typeface="Times New Roman" panose="02020603050405020304" pitchFamily="18" charset="0"/>
                <a:cs typeface="Arial" panose="020B0604020202020204" pitchFamily="34" charset="0"/>
              </a:rPr>
              <a:t>, M. (2021) ‘Implementation and Evaluation of Therapeutic Online Coaching Using Habit Reversal Training in Children With Tourette’s Disorder – A Pilot Study’, </a:t>
            </a:r>
            <a:r>
              <a:rPr lang="en-GB" sz="1800" i="1" dirty="0">
                <a:effectLst/>
                <a:latin typeface="Arial" panose="020B0604020202020204" pitchFamily="34" charset="0"/>
                <a:ea typeface="Times New Roman" panose="02020603050405020304" pitchFamily="18" charset="0"/>
                <a:cs typeface="Arial" panose="020B0604020202020204" pitchFamily="34" charset="0"/>
              </a:rPr>
              <a:t>Frontiers in psychology</a:t>
            </a:r>
            <a:r>
              <a:rPr lang="en-GB" sz="1800" dirty="0">
                <a:effectLst/>
                <a:latin typeface="Arial" panose="020B0604020202020204" pitchFamily="34" charset="0"/>
                <a:ea typeface="Times New Roman" panose="02020603050405020304" pitchFamily="18" charset="0"/>
                <a:cs typeface="Arial" panose="020B0604020202020204" pitchFamily="34" charset="0"/>
              </a:rPr>
              <a:t>, 12.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rPr>
              <a:t>https://doi.org/10.3389/fpsyg.2021.780539</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Wellen</a:t>
            </a:r>
            <a:r>
              <a:rPr lang="en-GB" sz="1800" dirty="0">
                <a:effectLst/>
                <a:latin typeface="Arial" panose="020B0604020202020204" pitchFamily="34" charset="0"/>
                <a:ea typeface="Times New Roman" panose="02020603050405020304" pitchFamily="18" charset="0"/>
                <a:cs typeface="Arial" panose="020B0604020202020204" pitchFamily="34" charset="0"/>
              </a:rPr>
              <a:t>, B., Houlihan, K., </a:t>
            </a:r>
            <a:r>
              <a:rPr lang="en-GB" sz="1800" dirty="0" err="1">
                <a:effectLst/>
                <a:latin typeface="Arial" panose="020B0604020202020204" pitchFamily="34" charset="0"/>
                <a:ea typeface="Times New Roman" panose="02020603050405020304" pitchFamily="18" charset="0"/>
                <a:cs typeface="Arial" panose="020B0604020202020204" pitchFamily="34" charset="0"/>
              </a:rPr>
              <a:t>Capriotti</a:t>
            </a:r>
            <a:r>
              <a:rPr lang="en-GB" sz="1800" dirty="0">
                <a:effectLst/>
                <a:latin typeface="Arial" panose="020B0604020202020204" pitchFamily="34" charset="0"/>
                <a:ea typeface="Times New Roman" panose="02020603050405020304" pitchFamily="18" charset="0"/>
                <a:cs typeface="Arial" panose="020B0604020202020204" pitchFamily="34" charset="0"/>
              </a:rPr>
              <a:t>, M., Greene, D.J., Black, K., </a:t>
            </a:r>
            <a:r>
              <a:rPr lang="en-GB" sz="1800" dirty="0" err="1">
                <a:effectLst/>
                <a:latin typeface="Arial" panose="020B0604020202020204" pitchFamily="34" charset="0"/>
                <a:ea typeface="Times New Roman" panose="02020603050405020304" pitchFamily="18" charset="0"/>
                <a:cs typeface="Arial" panose="020B0604020202020204" pitchFamily="34" charset="0"/>
              </a:rPr>
              <a:t>Himle</a:t>
            </a:r>
            <a:r>
              <a:rPr lang="en-GB" sz="1800" dirty="0">
                <a:effectLst/>
                <a:latin typeface="Arial" panose="020B0604020202020204" pitchFamily="34" charset="0"/>
                <a:ea typeface="Times New Roman" panose="02020603050405020304" pitchFamily="18" charset="0"/>
                <a:cs typeface="Arial" panose="020B0604020202020204" pitchFamily="34" charset="0"/>
              </a:rPr>
              <a:t>, M., Hayes, L., </a:t>
            </a:r>
            <a:r>
              <a:rPr lang="en-GB" sz="1800" dirty="0" err="1">
                <a:effectLst/>
                <a:latin typeface="Arial" panose="020B0604020202020204" pitchFamily="34" charset="0"/>
                <a:ea typeface="Times New Roman" panose="02020603050405020304" pitchFamily="18" charset="0"/>
                <a:cs typeface="Arial" panose="020B0604020202020204" pitchFamily="34" charset="0"/>
              </a:rPr>
              <a:t>Ramanujam</a:t>
            </a:r>
            <a:r>
              <a:rPr lang="en-GB" sz="1800" dirty="0">
                <a:effectLst/>
                <a:latin typeface="Arial" panose="020B0604020202020204" pitchFamily="34" charset="0"/>
                <a:ea typeface="Times New Roman" panose="02020603050405020304" pitchFamily="18" charset="0"/>
                <a:cs typeface="Arial" panose="020B0604020202020204" pitchFamily="34" charset="0"/>
              </a:rPr>
              <a:t>, K., Woods, D., Specht, M., Lee, H., Suma, J., </a:t>
            </a:r>
            <a:r>
              <a:rPr lang="en-GB" sz="1800" dirty="0" err="1">
                <a:effectLst/>
                <a:latin typeface="Arial" panose="020B0604020202020204" pitchFamily="34" charset="0"/>
                <a:ea typeface="Times New Roman" panose="02020603050405020304" pitchFamily="18" charset="0"/>
                <a:cs typeface="Arial" panose="020B0604020202020204" pitchFamily="34" charset="0"/>
              </a:rPr>
              <a:t>Conelea</a:t>
            </a:r>
            <a:r>
              <a:rPr lang="en-GB" sz="1800" dirty="0">
                <a:effectLst/>
                <a:latin typeface="Arial" panose="020B0604020202020204" pitchFamily="34" charset="0"/>
                <a:ea typeface="Times New Roman" panose="02020603050405020304" pitchFamily="18" charset="0"/>
                <a:cs typeface="Arial" panose="020B0604020202020204" pitchFamily="34" charset="0"/>
              </a:rPr>
              <a:t>, C. (2023) ‘420. Developmental Sex/Gender Differences in Tourette Syndrome Phenomenology’, </a:t>
            </a:r>
            <a:r>
              <a:rPr lang="en-GB" sz="1800" i="1" dirty="0">
                <a:effectLst/>
                <a:latin typeface="Arial" panose="020B0604020202020204" pitchFamily="34" charset="0"/>
                <a:ea typeface="Times New Roman" panose="02020603050405020304" pitchFamily="18" charset="0"/>
                <a:cs typeface="Arial" panose="020B0604020202020204" pitchFamily="34" charset="0"/>
              </a:rPr>
              <a:t>Biological psychiatry (1969)</a:t>
            </a:r>
            <a:r>
              <a:rPr lang="en-GB" sz="1800" dirty="0">
                <a:effectLst/>
                <a:latin typeface="Arial" panose="020B0604020202020204" pitchFamily="34" charset="0"/>
                <a:ea typeface="Times New Roman" panose="02020603050405020304" pitchFamily="18" charset="0"/>
                <a:cs typeface="Arial" panose="020B0604020202020204" pitchFamily="34" charset="0"/>
              </a:rPr>
              <a:t>, 93(9), pp. S264–S264. 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https://doi.org/10.1016/j.biopsych.2023.02.660</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57631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490B7C-7E35-AE55-A6E7-1E1E6D0A326A}"/>
              </a:ext>
            </a:extLst>
          </p:cNvPr>
          <p:cNvSpPr txBox="1"/>
          <p:nvPr/>
        </p:nvSpPr>
        <p:spPr>
          <a:xfrm>
            <a:off x="478971" y="468086"/>
            <a:ext cx="11157858" cy="1200329"/>
          </a:xfrm>
          <a:prstGeom prst="rect">
            <a:avLst/>
          </a:prstGeom>
          <a:noFill/>
        </p:spPr>
        <p:txBody>
          <a:bodyPr wrap="square" rtlCol="0">
            <a:spAutoFit/>
          </a:bodyPr>
          <a:lstStyle/>
          <a:p>
            <a:r>
              <a:rPr lang="en-GB" sz="1800" i="1" dirty="0">
                <a:effectLst/>
                <a:latin typeface="Arial" panose="020B0604020202020204" pitchFamily="34" charset="0"/>
                <a:ea typeface="Times New Roman" panose="02020603050405020304" pitchFamily="18" charset="0"/>
                <a:cs typeface="Arial" panose="020B0604020202020204" pitchFamily="34" charset="0"/>
              </a:rPr>
              <a:t>Welsh Government </a:t>
            </a:r>
            <a:r>
              <a:rPr lang="en-GB" sz="1800" dirty="0">
                <a:effectLst/>
                <a:latin typeface="Arial" panose="020B0604020202020204" pitchFamily="34" charset="0"/>
                <a:ea typeface="Times New Roman" panose="02020603050405020304" pitchFamily="18" charset="0"/>
                <a:cs typeface="Arial" panose="020B0604020202020204" pitchFamily="34" charset="0"/>
              </a:rPr>
              <a:t>(2021)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Additional Learning Needs Code for Wales 2021. </a:t>
            </a:r>
            <a:r>
              <a:rPr lang="en-GB" sz="18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rPr>
              <a:t>https://www.gov.wales/sites/default/files/publications/2022-06/220622-the-additional-learning-needs-code-for-wales-2021.pdf</a:t>
            </a:r>
            <a:r>
              <a:rPr lang="en-GB" sz="1800" dirty="0">
                <a:effectLst/>
                <a:latin typeface="Arial" panose="020B0604020202020204" pitchFamily="34" charset="0"/>
                <a:ea typeface="Times New Roman" panose="02020603050405020304" pitchFamily="18" charset="0"/>
                <a:cs typeface="Arial" panose="020B0604020202020204" pitchFamily="34" charset="0"/>
              </a:rPr>
              <a:t> (Accessed: 6 May 2024)</a:t>
            </a:r>
            <a:endParaRPr lang="en-GB" sz="18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277474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8BF7C0-D537-C552-2C3F-69B28B7AA228}"/>
              </a:ext>
            </a:extLst>
          </p:cNvPr>
          <p:cNvSpPr txBox="1"/>
          <p:nvPr/>
        </p:nvSpPr>
        <p:spPr>
          <a:xfrm>
            <a:off x="468086" y="446314"/>
            <a:ext cx="11495314" cy="6771084"/>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Webinar Script</a:t>
            </a:r>
          </a:p>
          <a:p>
            <a:endParaRPr lang="en-GB" sz="1200" b="1" u="sng" dirty="0">
              <a:latin typeface="Arial" panose="020B06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Good evening, my name is Cheryl Davies, and welcome to my contribution to this evening's webinar.</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Tonight, I will be defining the identification and diagnosis of Tourette’s Syndrome, and exploring in depth the support strategies which can be adopted for children in the early years, and the barriers that children and practitioners can encounter.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According to Senedd Cymru (2022), Tourette’s Syndrome effects 1 in 100 children, which signifies that this is not a rare neurological disorder, and the tics can be exhausting and painful.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The National Health Service (2021) report that the definition of Tourette’s Syndrome is a condition that effects a person by causing involuntary tics, which can be physical or verbal. Similarly, </a:t>
            </a:r>
            <a:r>
              <a:rPr lang="en-GB" sz="1200" dirty="0" err="1">
                <a:effectLst/>
                <a:latin typeface="Arial" panose="020B0604020202020204" pitchFamily="34" charset="0"/>
                <a:ea typeface="Times New Roman" panose="02020603050405020304" pitchFamily="18" charset="0"/>
                <a:cs typeface="Arial" panose="020B0604020202020204" pitchFamily="34" charset="0"/>
              </a:rPr>
              <a:t>Kious</a:t>
            </a:r>
            <a:r>
              <a:rPr lang="en-GB" sz="1200" dirty="0">
                <a:effectLst/>
                <a:latin typeface="Arial" panose="020B0604020202020204" pitchFamily="34" charset="0"/>
                <a:ea typeface="Times New Roman" panose="02020603050405020304" pitchFamily="18" charset="0"/>
                <a:cs typeface="Arial" panose="020B0604020202020204" pitchFamily="34" charset="0"/>
              </a:rPr>
              <a:t>, Jimenez-Shahed,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Shprecher</a:t>
            </a:r>
            <a:r>
              <a:rPr lang="en-GB" sz="1200" dirty="0">
                <a:effectLst/>
                <a:latin typeface="Arial" panose="020B0604020202020204" pitchFamily="34" charset="0"/>
                <a:ea typeface="Aptos" panose="020B0004020202020204" pitchFamily="34" charset="0"/>
                <a:cs typeface="Arial" panose="020B0604020202020204" pitchFamily="34" charset="0"/>
              </a:rPr>
              <a:t> (2016) define Tourette’s Syndrome as a neurodevelopmental condition which can be complex and is distinguished by tics and is often linked with psychiatric co-occurring conditions.</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Conversely, symptoms can vary between genders. </a:t>
            </a: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Garris and </a:t>
            </a:r>
            <a:r>
              <a:rPr lang="en-GB" sz="1200" dirty="0" err="1">
                <a:effectLst/>
                <a:latin typeface="Arial" panose="020B0604020202020204" pitchFamily="34" charset="0"/>
                <a:ea typeface="Aptos" panose="020B0004020202020204" pitchFamily="34" charset="0"/>
                <a:cs typeface="Arial" panose="020B0604020202020204" pitchFamily="34" charset="0"/>
              </a:rPr>
              <a:t>Quigg</a:t>
            </a:r>
            <a:r>
              <a:rPr lang="en-GB" sz="1200" dirty="0">
                <a:effectLst/>
                <a:latin typeface="Arial" panose="020B0604020202020204" pitchFamily="34" charset="0"/>
                <a:ea typeface="Aptos" panose="020B0004020202020204" pitchFamily="34" charset="0"/>
                <a:cs typeface="Arial" panose="020B0604020202020204" pitchFamily="34" charset="0"/>
              </a:rPr>
              <a:t> (2021) and </a:t>
            </a:r>
            <a:r>
              <a:rPr lang="en-GB" sz="1200" dirty="0" err="1">
                <a:effectLst/>
                <a:latin typeface="Arial" panose="020B0604020202020204" pitchFamily="34" charset="0"/>
                <a:ea typeface="Aptos" panose="020B0004020202020204" pitchFamily="34" charset="0"/>
                <a:cs typeface="Arial" panose="020B0604020202020204" pitchFamily="34" charset="0"/>
              </a:rPr>
              <a:t>Wellen</a:t>
            </a:r>
            <a:r>
              <a:rPr lang="en-GB" sz="1200" dirty="0">
                <a:effectLst/>
                <a:latin typeface="Arial" panose="020B0604020202020204" pitchFamily="34" charset="0"/>
                <a:ea typeface="Aptos" panose="020B0004020202020204" pitchFamily="34" charset="0"/>
                <a:cs typeface="Arial" panose="020B0604020202020204" pitchFamily="34" charset="0"/>
              </a:rPr>
              <a:t> </a:t>
            </a:r>
            <a:r>
              <a:rPr lang="en-GB" sz="1200" i="1" dirty="0">
                <a:effectLst/>
                <a:latin typeface="Arial" panose="020B0604020202020204" pitchFamily="34" charset="0"/>
                <a:ea typeface="Aptos" panose="020B0004020202020204" pitchFamily="34" charset="0"/>
                <a:cs typeface="Arial" panose="020B0604020202020204" pitchFamily="34" charset="0"/>
              </a:rPr>
              <a:t>et al. </a:t>
            </a:r>
            <a:r>
              <a:rPr lang="en-GB" sz="1200" dirty="0">
                <a:effectLst/>
                <a:latin typeface="Arial" panose="020B0604020202020204" pitchFamily="34" charset="0"/>
                <a:ea typeface="Aptos" panose="020B0004020202020204" pitchFamily="34" charset="0"/>
                <a:cs typeface="Arial" panose="020B0604020202020204" pitchFamily="34" charset="0"/>
              </a:rPr>
              <a:t>(2023), state that although Tourette’s is more predominant in males, and they are more likely to have Attention Deficit Hyperactivity Disorder, as they grow older the symptoms decrease. However, they reported that in females, they are more likely to suffer with anxiety and mood disorders, and their tics do not improve with age.</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On the contrary, </a:t>
            </a:r>
            <a:r>
              <a:rPr lang="en-GB" sz="1200" dirty="0" err="1">
                <a:effectLst/>
                <a:latin typeface="Arial" panose="020B0604020202020204" pitchFamily="34" charset="0"/>
                <a:ea typeface="Times New Roman" panose="02020603050405020304" pitchFamily="18" charset="0"/>
                <a:cs typeface="Arial" panose="020B0604020202020204" pitchFamily="34" charset="0"/>
              </a:rPr>
              <a:t>Baizabal-Carvallo</a:t>
            </a:r>
            <a:r>
              <a:rPr lang="en-GB" sz="1200" dirty="0">
                <a:effectLst/>
                <a:latin typeface="Arial" panose="020B0604020202020204" pitchFamily="34" charset="0"/>
                <a:ea typeface="Times New Roman" panose="02020603050405020304" pitchFamily="18" charset="0"/>
                <a:cs typeface="Arial" panose="020B0604020202020204" pitchFamily="34" charset="0"/>
              </a:rPr>
              <a:t> and Jankovic</a:t>
            </a:r>
            <a:r>
              <a:rPr lang="en-GB" sz="1200" dirty="0">
                <a:effectLst/>
                <a:latin typeface="Arial" panose="020B0604020202020204" pitchFamily="34" charset="0"/>
                <a:ea typeface="Aptos" panose="020B0004020202020204" pitchFamily="34" charset="0"/>
                <a:cs typeface="Arial" panose="020B0604020202020204" pitchFamily="34" charset="0"/>
              </a:rPr>
              <a:t> (2023) and </a:t>
            </a:r>
            <a:r>
              <a:rPr lang="en-GB" sz="1200" dirty="0" err="1">
                <a:effectLst/>
                <a:latin typeface="Arial" panose="020B0604020202020204" pitchFamily="34" charset="0"/>
                <a:ea typeface="Aptos" panose="020B0004020202020204" pitchFamily="34" charset="0"/>
                <a:cs typeface="Arial" panose="020B0604020202020204" pitchFamily="34" charset="0"/>
              </a:rPr>
              <a:t>Larsh</a:t>
            </a:r>
            <a:r>
              <a:rPr lang="en-GB" sz="1200" dirty="0">
                <a:effectLst/>
                <a:latin typeface="Arial" panose="020B0604020202020204" pitchFamily="34" charset="0"/>
                <a:ea typeface="Aptos" panose="020B0004020202020204" pitchFamily="34" charset="0"/>
                <a:cs typeface="Arial" panose="020B0604020202020204" pitchFamily="34" charset="0"/>
              </a:rPr>
              <a:t> </a:t>
            </a:r>
            <a:r>
              <a:rPr lang="en-GB" sz="1200" i="1" dirty="0">
                <a:effectLst/>
                <a:latin typeface="Arial" panose="020B0604020202020204" pitchFamily="34" charset="0"/>
                <a:ea typeface="Aptos" panose="020B0004020202020204" pitchFamily="34" charset="0"/>
                <a:cs typeface="Arial" panose="020B0604020202020204" pitchFamily="34" charset="0"/>
              </a:rPr>
              <a:t>et al. </a:t>
            </a:r>
            <a:r>
              <a:rPr lang="en-GB" sz="1200" dirty="0">
                <a:effectLst/>
                <a:latin typeface="Arial" panose="020B0604020202020204" pitchFamily="34" charset="0"/>
                <a:ea typeface="Aptos" panose="020B0004020202020204" pitchFamily="34" charset="0"/>
                <a:cs typeface="Arial" panose="020B0604020202020204" pitchFamily="34" charset="0"/>
              </a:rPr>
              <a:t>(2023) argue that the contrast in symptoms between males and females has not been fully examined or explored to date.</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According to Hamilton and Harrison (2024), early diagnosis and support is imperative for the child, because of the effect on their cognitive process and executive functions, and according to Tourette’s Action (2020, p.3-5), once a diagnosis has been received, the child can access support networks and strategies, and gain a better understanding of themselves.</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200" dirty="0">
              <a:effectLst/>
              <a:latin typeface="Aptos" panose="020B0004020202020204" pitchFamily="34" charset="0"/>
              <a:ea typeface="Aptos" panose="020B0004020202020204" pitchFamily="34" charset="0"/>
              <a:cs typeface="Arial" panose="020B0604020202020204" pitchFamily="34" charset="0"/>
            </a:endParaRPr>
          </a:p>
          <a:p>
            <a:endParaRPr lang="en-GB" sz="1200" b="1" u="sng"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8668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E98857-55FA-8862-4E8D-54361EE85C2F}"/>
              </a:ext>
            </a:extLst>
          </p:cNvPr>
          <p:cNvSpPr txBox="1"/>
          <p:nvPr/>
        </p:nvSpPr>
        <p:spPr>
          <a:xfrm>
            <a:off x="413657" y="446314"/>
            <a:ext cx="11321143" cy="6350456"/>
          </a:xfrm>
          <a:prstGeom prst="rect">
            <a:avLst/>
          </a:prstGeom>
          <a:noFill/>
        </p:spPr>
        <p:txBody>
          <a:bodyPr wrap="square" rtlCol="0">
            <a:spAutoFit/>
          </a:bodyPr>
          <a:lstStyle/>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However, both </a:t>
            </a:r>
            <a:r>
              <a:rPr lang="en-GB" sz="1200" dirty="0" err="1">
                <a:effectLst/>
                <a:latin typeface="Arial" panose="020B0604020202020204" pitchFamily="34" charset="0"/>
                <a:ea typeface="Aptos" panose="020B0004020202020204" pitchFamily="34" charset="0"/>
                <a:cs typeface="Arial" panose="020B0604020202020204" pitchFamily="34" charset="0"/>
              </a:rPr>
              <a:t>Groth</a:t>
            </a:r>
            <a:r>
              <a:rPr lang="en-GB" sz="1200" dirty="0">
                <a:effectLst/>
                <a:latin typeface="Arial" panose="020B0604020202020204" pitchFamily="34" charset="0"/>
                <a:ea typeface="Aptos" panose="020B0004020202020204" pitchFamily="34" charset="0"/>
                <a:cs typeface="Arial" panose="020B0604020202020204" pitchFamily="34" charset="0"/>
              </a:rPr>
              <a:t> </a:t>
            </a:r>
            <a:r>
              <a:rPr lang="en-GB" sz="1200" i="1" dirty="0">
                <a:effectLst/>
                <a:latin typeface="Arial" panose="020B0604020202020204" pitchFamily="34" charset="0"/>
                <a:ea typeface="Aptos" panose="020B0004020202020204" pitchFamily="34" charset="0"/>
                <a:cs typeface="Arial" panose="020B0604020202020204" pitchFamily="34" charset="0"/>
              </a:rPr>
              <a:t>et al. </a:t>
            </a:r>
            <a:r>
              <a:rPr lang="en-GB" sz="1200" dirty="0">
                <a:effectLst/>
                <a:latin typeface="Arial" panose="020B0604020202020204" pitchFamily="34" charset="0"/>
                <a:ea typeface="Aptos" panose="020B0004020202020204" pitchFamily="34" charset="0"/>
                <a:cs typeface="Arial" panose="020B0604020202020204" pitchFamily="34" charset="0"/>
              </a:rPr>
              <a:t>(2019) and Paulus </a:t>
            </a:r>
            <a:r>
              <a:rPr lang="en-GB" sz="1200" i="1" dirty="0">
                <a:effectLst/>
                <a:latin typeface="Arial" panose="020B0604020202020204" pitchFamily="34" charset="0"/>
                <a:ea typeface="Aptos" panose="020B0004020202020204" pitchFamily="34" charset="0"/>
                <a:cs typeface="Arial" panose="020B0604020202020204" pitchFamily="34" charset="0"/>
              </a:rPr>
              <a:t>et al. </a:t>
            </a:r>
            <a:r>
              <a:rPr lang="en-GB" sz="1200" dirty="0">
                <a:effectLst/>
                <a:latin typeface="Arial" panose="020B0604020202020204" pitchFamily="34" charset="0"/>
                <a:ea typeface="Aptos" panose="020B0004020202020204" pitchFamily="34" charset="0"/>
                <a:cs typeface="Arial" panose="020B0604020202020204" pitchFamily="34" charset="0"/>
              </a:rPr>
              <a:t>(2021) state that this is a persistent childhood neurodevelopmental disorder that is diverse, and therefore can be difficult to diagnose. Furthermore, NINDS (2023) report that Tourette’s can be difficult to diagnose because the symptoms can often be mistaken for a developmental phase, or other neurological conditions.</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err="1">
                <a:effectLst/>
                <a:latin typeface="Arial" panose="020B0604020202020204" pitchFamily="34" charset="0"/>
                <a:ea typeface="Aptos" panose="020B0004020202020204" pitchFamily="34" charset="0"/>
                <a:cs typeface="Arial" panose="020B0604020202020204" pitchFamily="34" charset="0"/>
              </a:rPr>
              <a:t>Nilles</a:t>
            </a:r>
            <a:r>
              <a:rPr lang="en-GB" sz="1200" dirty="0">
                <a:effectLst/>
                <a:latin typeface="Arial" panose="020B0604020202020204" pitchFamily="34" charset="0"/>
                <a:ea typeface="Aptos" panose="020B0004020202020204" pitchFamily="34" charset="0"/>
                <a:cs typeface="Arial" panose="020B0604020202020204" pitchFamily="34" charset="0"/>
              </a:rPr>
              <a:t> </a:t>
            </a:r>
            <a:r>
              <a:rPr lang="en-GB" sz="1200" i="1" dirty="0">
                <a:effectLst/>
                <a:latin typeface="Arial" panose="020B0604020202020204" pitchFamily="34" charset="0"/>
                <a:ea typeface="Aptos" panose="020B0004020202020204" pitchFamily="34" charset="0"/>
                <a:cs typeface="Arial" panose="020B0604020202020204" pitchFamily="34" charset="0"/>
              </a:rPr>
              <a:t>et al. </a:t>
            </a:r>
            <a:r>
              <a:rPr lang="en-GB" sz="1200" dirty="0">
                <a:effectLst/>
                <a:latin typeface="Arial" panose="020B0604020202020204" pitchFamily="34" charset="0"/>
                <a:ea typeface="Aptos" panose="020B0004020202020204" pitchFamily="34" charset="0"/>
                <a:cs typeface="Arial" panose="020B0604020202020204" pitchFamily="34" charset="0"/>
              </a:rPr>
              <a:t>(2024) and </a:t>
            </a:r>
            <a:r>
              <a:rPr lang="en-GB" sz="1200" dirty="0" err="1">
                <a:effectLst/>
                <a:latin typeface="Arial" panose="020B0604020202020204" pitchFamily="34" charset="0"/>
                <a:ea typeface="Aptos" panose="020B0004020202020204" pitchFamily="34" charset="0"/>
                <a:cs typeface="Arial" panose="020B0604020202020204" pitchFamily="34" charset="0"/>
              </a:rPr>
              <a:t>Pringsheim</a:t>
            </a:r>
            <a:r>
              <a:rPr lang="en-GB" sz="1200" dirty="0">
                <a:effectLst/>
                <a:latin typeface="Arial" panose="020B0604020202020204" pitchFamily="34" charset="0"/>
                <a:ea typeface="Aptos" panose="020B0004020202020204" pitchFamily="34" charset="0"/>
                <a:cs typeface="Arial" panose="020B0604020202020204" pitchFamily="34" charset="0"/>
              </a:rPr>
              <a:t> </a:t>
            </a:r>
            <a:r>
              <a:rPr lang="en-GB" sz="1200" i="1" dirty="0">
                <a:effectLst/>
                <a:latin typeface="Arial" panose="020B0604020202020204" pitchFamily="34" charset="0"/>
                <a:ea typeface="Aptos" panose="020B0004020202020204" pitchFamily="34" charset="0"/>
                <a:cs typeface="Arial" panose="020B0604020202020204" pitchFamily="34" charset="0"/>
              </a:rPr>
              <a:t>et al. </a:t>
            </a:r>
            <a:r>
              <a:rPr lang="en-GB" sz="1200" dirty="0">
                <a:effectLst/>
                <a:latin typeface="Arial" panose="020B0604020202020204" pitchFamily="34" charset="0"/>
                <a:ea typeface="Aptos" panose="020B0004020202020204" pitchFamily="34" charset="0"/>
                <a:cs typeface="Arial" panose="020B0604020202020204" pitchFamily="34" charset="0"/>
              </a:rPr>
              <a:t>(2023) provide an example of this, by documenting that Coronavirus has impacted neurological effects in the brain due to biological, social and psychological stressors, and as a result, this has caused an increase of functional tic behaviours in children globally, which mirror Tourette’s Syndrome symptoms.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Wen </a:t>
            </a:r>
            <a:r>
              <a:rPr lang="en-GB" sz="1200" i="1" dirty="0">
                <a:effectLst/>
                <a:latin typeface="Arial" panose="020B0604020202020204" pitchFamily="34" charset="0"/>
                <a:ea typeface="Aptos" panose="020B0004020202020204" pitchFamily="34" charset="0"/>
                <a:cs typeface="Arial" panose="020B0604020202020204" pitchFamily="34" charset="0"/>
              </a:rPr>
              <a:t>et al. </a:t>
            </a:r>
            <a:r>
              <a:rPr lang="en-GB" sz="1200" dirty="0">
                <a:effectLst/>
                <a:latin typeface="Arial" panose="020B0604020202020204" pitchFamily="34" charset="0"/>
                <a:ea typeface="Aptos" panose="020B0004020202020204" pitchFamily="34" charset="0"/>
                <a:cs typeface="Arial" panose="020B0604020202020204" pitchFamily="34" charset="0"/>
              </a:rPr>
              <a:t>(2018) and </a:t>
            </a:r>
            <a:r>
              <a:rPr lang="en-GB" sz="1200" dirty="0" err="1">
                <a:effectLst/>
                <a:latin typeface="Arial" panose="020B0604020202020204" pitchFamily="34" charset="0"/>
                <a:ea typeface="Aptos" panose="020B0004020202020204" pitchFamily="34" charset="0"/>
                <a:cs typeface="Arial" panose="020B0604020202020204" pitchFamily="34" charset="0"/>
              </a:rPr>
              <a:t>Carias</a:t>
            </a:r>
            <a:r>
              <a:rPr lang="en-GB" sz="1200" dirty="0">
                <a:effectLst/>
                <a:latin typeface="Arial" panose="020B0604020202020204" pitchFamily="34" charset="0"/>
                <a:ea typeface="Aptos" panose="020B0004020202020204" pitchFamily="34" charset="0"/>
                <a:cs typeface="Arial" panose="020B0604020202020204" pitchFamily="34" charset="0"/>
              </a:rPr>
              <a:t> and </a:t>
            </a:r>
            <a:r>
              <a:rPr lang="en-GB" sz="1200" dirty="0" err="1">
                <a:effectLst/>
                <a:latin typeface="Arial" panose="020B0604020202020204" pitchFamily="34" charset="0"/>
                <a:ea typeface="Aptos" panose="020B0004020202020204" pitchFamily="34" charset="0"/>
                <a:cs typeface="Arial" panose="020B0604020202020204" pitchFamily="34" charset="0"/>
              </a:rPr>
              <a:t>Wevrick</a:t>
            </a:r>
            <a:r>
              <a:rPr lang="en-GB" sz="1200" dirty="0">
                <a:effectLst/>
                <a:latin typeface="Arial" panose="020B0604020202020204" pitchFamily="34" charset="0"/>
                <a:ea typeface="Aptos" panose="020B0004020202020204" pitchFamily="34" charset="0"/>
                <a:cs typeface="Arial" panose="020B0604020202020204" pitchFamily="34" charset="0"/>
              </a:rPr>
              <a:t> (2019) both argue that Tourette’s Syndrome often comorbidly exist with other neurodevelopmental disorders, such as Obsessive Compulsive Disorder, Autism and Attention Deficit Disorder. </a:t>
            </a:r>
            <a:r>
              <a:rPr lang="en-GB" sz="1200" dirty="0" err="1">
                <a:effectLst/>
                <a:latin typeface="Arial" panose="020B0604020202020204" pitchFamily="34" charset="0"/>
                <a:ea typeface="Times New Roman" panose="02020603050405020304" pitchFamily="18" charset="0"/>
                <a:cs typeface="Arial" panose="020B0604020202020204" pitchFamily="34" charset="0"/>
              </a:rPr>
              <a:t>Erbilgin</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Gün</a:t>
            </a:r>
            <a:r>
              <a:rPr lang="en-GB" sz="1200" dirty="0">
                <a:effectLst/>
                <a:latin typeface="Arial" panose="020B0604020202020204" pitchFamily="34" charset="0"/>
                <a:ea typeface="Times New Roman" panose="02020603050405020304" pitchFamily="18" charset="0"/>
                <a:cs typeface="Arial" panose="020B0604020202020204" pitchFamily="34" charset="0"/>
              </a:rPr>
              <a:t>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Kilincaslan</a:t>
            </a:r>
            <a:r>
              <a:rPr lang="en-GB" sz="1200" dirty="0">
                <a:effectLst/>
                <a:latin typeface="Arial" panose="020B0604020202020204" pitchFamily="34" charset="0"/>
                <a:ea typeface="Times New Roman" panose="02020603050405020304" pitchFamily="18" charset="0"/>
                <a:cs typeface="Arial" panose="020B0604020202020204" pitchFamily="34" charset="0"/>
              </a:rPr>
              <a:t> (2019) coincide with this view, by stating that comorbid disorders are prevalent in close to 90% of patients with Tourette’s Syndrome, and there is emerging evidence to establish links to Autistic Spectrum Disorder as well as the above. </a:t>
            </a:r>
          </a:p>
          <a:p>
            <a:pPr>
              <a:lnSpc>
                <a:spcPct val="150000"/>
              </a:lnSpc>
              <a:spcAft>
                <a:spcPts val="800"/>
              </a:spcAft>
            </a:pPr>
            <a:r>
              <a:rPr lang="en-GB" sz="1200" dirty="0" err="1">
                <a:effectLst/>
                <a:latin typeface="Arial" panose="020B0604020202020204" pitchFamily="34" charset="0"/>
                <a:ea typeface="Times New Roman" panose="02020603050405020304" pitchFamily="18" charset="0"/>
                <a:cs typeface="Arial" panose="020B0604020202020204" pitchFamily="34" charset="0"/>
              </a:rPr>
              <a:t>Szejko</a:t>
            </a:r>
            <a:r>
              <a:rPr lang="en-GB" sz="1200" dirty="0">
                <a:effectLst/>
                <a:latin typeface="Arial" panose="020B0604020202020204" pitchFamily="34" charset="0"/>
                <a:ea typeface="Times New Roman" panose="02020603050405020304" pitchFamily="18" charset="0"/>
                <a:cs typeface="Arial" panose="020B0604020202020204" pitchFamily="34" charset="0"/>
              </a:rPr>
              <a:t> and Müller-</a:t>
            </a:r>
            <a:r>
              <a:rPr lang="en-GB" sz="1200" dirty="0" err="1">
                <a:effectLst/>
                <a:latin typeface="Arial" panose="020B0604020202020204" pitchFamily="34" charset="0"/>
                <a:ea typeface="Times New Roman" panose="02020603050405020304" pitchFamily="18" charset="0"/>
                <a:cs typeface="Arial" panose="020B0604020202020204" pitchFamily="34" charset="0"/>
              </a:rPr>
              <a:t>Vahl</a:t>
            </a:r>
            <a:r>
              <a:rPr lang="en-GB" sz="1200" dirty="0">
                <a:effectLst/>
                <a:latin typeface="Arial" panose="020B0604020202020204" pitchFamily="34" charset="0"/>
                <a:ea typeface="Times New Roman" panose="02020603050405020304" pitchFamily="18" charset="0"/>
                <a:cs typeface="Arial" panose="020B0604020202020204" pitchFamily="34" charset="0"/>
              </a:rPr>
              <a:t> (2021) also assert that although the predominance of patients with a primary tic disorder is a more straightforward process, differentiating the diagnosis can be demanding because of the cross section of symptoms with comorbid OCD and ADHD. </a:t>
            </a:r>
            <a:r>
              <a:rPr lang="en-GB" sz="1200" dirty="0" err="1">
                <a:effectLst/>
                <a:latin typeface="Arial" panose="020B0604020202020204" pitchFamily="34" charset="0"/>
                <a:ea typeface="Times New Roman" panose="02020603050405020304" pitchFamily="18" charset="0"/>
                <a:cs typeface="Arial" panose="020B0604020202020204" pitchFamily="34" charset="0"/>
              </a:rPr>
              <a:t>Demartini</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(2015) agree, and state that using methods of diagnosis can still cause misdiagnosis, due to psychosomatic symptoms being common with these comorbid neurological disorders.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Nevertheless, National Health Service (2021) and Torres (2022) contend that various tests and scans by specialists are used to diagnose Tourette’s Syndrome, which can be used to rule out other medical and neurodevelopmental disorders. Yet, </a:t>
            </a:r>
            <a:r>
              <a:rPr lang="en-GB" sz="1200" dirty="0" err="1">
                <a:effectLst/>
                <a:latin typeface="Arial" panose="020B0604020202020204" pitchFamily="34" charset="0"/>
                <a:ea typeface="Times New Roman" panose="02020603050405020304" pitchFamily="18" charset="0"/>
                <a:cs typeface="Arial" panose="020B0604020202020204" pitchFamily="34" charset="0"/>
              </a:rPr>
              <a:t>Alade</a:t>
            </a:r>
            <a:r>
              <a:rPr lang="en-GB" sz="1200" dirty="0">
                <a:effectLst/>
                <a:latin typeface="Arial" panose="020B0604020202020204" pitchFamily="34" charset="0"/>
                <a:ea typeface="Times New Roman" panose="02020603050405020304" pitchFamily="18" charset="0"/>
                <a:cs typeface="Arial" panose="020B0604020202020204" pitchFamily="34" charset="0"/>
              </a:rPr>
              <a:t>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Maricle</a:t>
            </a:r>
            <a:r>
              <a:rPr lang="en-GB" sz="1200" dirty="0">
                <a:effectLst/>
                <a:latin typeface="Arial" panose="020B0604020202020204" pitchFamily="34" charset="0"/>
                <a:ea typeface="Times New Roman" panose="02020603050405020304" pitchFamily="18" charset="0"/>
                <a:cs typeface="Arial" panose="020B0604020202020204" pitchFamily="34" charset="0"/>
              </a:rPr>
              <a:t> (2020) express that as diagnosis is not categorised by severity as it is viewed as a vast spectrum with various impairments, this can result in diagnosis difficulties.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Whilst Tourette’s Syndrome is currently uncurable (</a:t>
            </a:r>
            <a:r>
              <a:rPr lang="en-GB" sz="1200" dirty="0" err="1">
                <a:effectLst/>
                <a:latin typeface="Arial" panose="020B0604020202020204" pitchFamily="34" charset="0"/>
                <a:ea typeface="Times New Roman" panose="02020603050405020304" pitchFamily="18" charset="0"/>
                <a:cs typeface="Arial" panose="020B0604020202020204" pitchFamily="34" charset="0"/>
              </a:rPr>
              <a:t>Rothenburger</a:t>
            </a:r>
            <a:r>
              <a:rPr lang="en-GB" sz="1200" dirty="0">
                <a:effectLst/>
                <a:latin typeface="Arial" panose="020B0604020202020204" pitchFamily="34" charset="0"/>
                <a:ea typeface="Times New Roman" panose="02020603050405020304" pitchFamily="18" charset="0"/>
                <a:cs typeface="Arial" panose="020B0604020202020204" pitchFamily="34" charset="0"/>
              </a:rPr>
              <a:t>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Roessner</a:t>
            </a:r>
            <a:r>
              <a:rPr lang="en-GB" sz="1200" dirty="0">
                <a:effectLst/>
                <a:latin typeface="Arial" panose="020B0604020202020204" pitchFamily="34" charset="0"/>
                <a:ea typeface="Times New Roman" panose="02020603050405020304" pitchFamily="18" charset="0"/>
                <a:cs typeface="Arial" panose="020B0604020202020204" pitchFamily="34" charset="0"/>
              </a:rPr>
              <a:t>, 2019 and National Health Service, 2021), there are a number of support strategies that can be practiced for children with Tourette’s Syndrome.</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2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64718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8ACD0-72F4-C339-0A23-33D64613C927}"/>
              </a:ext>
            </a:extLst>
          </p:cNvPr>
          <p:cNvSpPr txBox="1"/>
          <p:nvPr/>
        </p:nvSpPr>
        <p:spPr>
          <a:xfrm>
            <a:off x="446314" y="457200"/>
            <a:ext cx="11430000" cy="5868273"/>
          </a:xfrm>
          <a:prstGeom prst="rect">
            <a:avLst/>
          </a:prstGeom>
          <a:noFill/>
        </p:spPr>
        <p:txBody>
          <a:bodyPr wrap="square" rtlCol="0">
            <a:spAutoFit/>
          </a:bodyPr>
          <a:lstStyle/>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Providing the child with support strategies in practice is required by law. This is enshrined in the Additional Learning Needs Code for Wales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Welsh Government, </a:t>
            </a:r>
            <a:r>
              <a:rPr lang="en-GB" sz="1200" dirty="0">
                <a:effectLst/>
                <a:latin typeface="Arial" panose="020B0604020202020204" pitchFamily="34" charset="0"/>
                <a:ea typeface="Times New Roman" panose="02020603050405020304" pitchFamily="18" charset="0"/>
                <a:cs typeface="Arial" panose="020B0604020202020204" pitchFamily="34" charset="0"/>
              </a:rPr>
              <a:t>2021, p.38), the Salamanca Statement and Framework for Action on Special Needs Education (UNESCO, 1994, p.8-9), and the United Nations Convention for Disabilities (no date, p.4-5). In these statements and laws, it is underpinned that reasonable adjustments, adaptations, awareness that every child has a right to an education and person-centred practice must be adopted to ensure inclusivity for the child.</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Sandall (2019, p.189), concurs with these statements, by declaring that inclusion in the early years with children with additional learning needs is supported by research and law, and is an expanding reality in our divergent communities. Regardless of these facts, Jawed and Peck (2022) argue that our healthcare system is not equipped to provide enough support for children with additional needs, and that units for neurodivergent children could provide optimal support and care management, and used as a bridge until a child is accepted into a specialised school.</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Similarly, Boyle (2020, p.1-4) asserts that inclusive practice is difficult to define, and this has led to a challenge in whether mainstream education is suitable for all children, and if the system is adaptable and flexible enough to meet the needs of the individual child, rather than the child being made to fit the system. Pit-ten Cate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(2018) concurs with Boyle, and proclaims that facilitating inclusive practice can be a barrier for teachers, as they have apprehension of their ability to manage a more diverse classroom, and often feel incompetent, leading to a preference of children with additional needs being accepted into specialised schools to support their development.</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However, Ravenscroft, Wazny and Davis (2017) are convinced that children with additional learning needs need to be included into mainstream schools, with each individual child provided with additional support, and that children are at the centre of all decisions that affect them. This is also underpinned in the United Nations Convention on the Rights of the Child (</a:t>
            </a:r>
            <a:r>
              <a:rPr lang="en-GB" sz="1200" dirty="0" err="1">
                <a:effectLst/>
                <a:latin typeface="Arial" panose="020B0604020202020204" pitchFamily="34" charset="0"/>
                <a:ea typeface="Times New Roman" panose="02020603050405020304" pitchFamily="18" charset="0"/>
                <a:cs typeface="Arial" panose="020B0604020202020204" pitchFamily="34" charset="0"/>
              </a:rPr>
              <a:t>Unicef</a:t>
            </a:r>
            <a:r>
              <a:rPr lang="en-GB" sz="1200" dirty="0">
                <a:effectLst/>
                <a:latin typeface="Arial" panose="020B0604020202020204" pitchFamily="34" charset="0"/>
                <a:ea typeface="Times New Roman" panose="02020603050405020304" pitchFamily="18" charset="0"/>
                <a:cs typeface="Arial" panose="020B0604020202020204" pitchFamily="34" charset="0"/>
              </a:rPr>
              <a:t>, no date) under Article 23, where it states:</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“A child with a disability has the right to live a full and decent life with dignity and, as far as possible, independence and to play an active part in the community. Governments must do all they can to support disabled children and their families.”</a:t>
            </a:r>
            <a:endParaRPr lang="en-GB" sz="12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95090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DCA130-0C7F-0A18-A280-81ADBD8A5E34}"/>
              </a:ext>
            </a:extLst>
          </p:cNvPr>
          <p:cNvSpPr txBox="1"/>
          <p:nvPr/>
        </p:nvSpPr>
        <p:spPr>
          <a:xfrm>
            <a:off x="457200" y="533400"/>
            <a:ext cx="11397343" cy="6247864"/>
          </a:xfrm>
          <a:prstGeom prst="rect">
            <a:avLst/>
          </a:prstGeom>
          <a:noFill/>
        </p:spPr>
        <p:txBody>
          <a:bodyPr wrap="square" rtlCol="0">
            <a:spAutoFit/>
          </a:bodyPr>
          <a:lstStyle/>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This is also supported by the Education Act 1996, where in Sections 316-317, it governs that mainstream schools must provide a responsible person that correlates provision for children with additional learning needs, and also be educated in a mainstream provision on the condition that resources are suitable for the child, and does not impact the provision of systematic education for other children (legislation.gov, no date).</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Furthermore, the Additional Learning Needs Code for Wales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Welsh Government, </a:t>
            </a:r>
            <a:r>
              <a:rPr lang="en-GB" sz="1200" dirty="0">
                <a:effectLst/>
                <a:latin typeface="Arial" panose="020B0604020202020204" pitchFamily="34" charset="0"/>
                <a:ea typeface="Times New Roman" panose="02020603050405020304" pitchFamily="18" charset="0"/>
                <a:cs typeface="Arial" panose="020B0604020202020204" pitchFamily="34" charset="0"/>
              </a:rPr>
              <a:t>2021, p.40-41) state that the Welsh Government underpin an inclusive education, and that the system relies on the expertise of staff to analyse appropriate methods of providing access to the curriculum for every child. It also declares that meeting the individual needs of children is a whole school approach, applying staff’s knowledge of each individual child’s abilities and skills. </a:t>
            </a: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Yet, Banks, </a:t>
            </a:r>
            <a:r>
              <a:rPr lang="en-GB" sz="1200" dirty="0" err="1">
                <a:effectLst/>
                <a:latin typeface="Arial" panose="020B0604020202020204" pitchFamily="34" charset="0"/>
                <a:ea typeface="Times New Roman" panose="02020603050405020304" pitchFamily="18" charset="0"/>
                <a:cs typeface="Arial" panose="020B0604020202020204" pitchFamily="34" charset="0"/>
              </a:rPr>
              <a:t>McCov</a:t>
            </a:r>
            <a:r>
              <a:rPr lang="en-GB" sz="1200" dirty="0">
                <a:effectLst/>
                <a:latin typeface="Arial" panose="020B0604020202020204" pitchFamily="34" charset="0"/>
                <a:ea typeface="Times New Roman" panose="02020603050405020304" pitchFamily="18" charset="0"/>
                <a:cs typeface="Arial" panose="020B0604020202020204" pitchFamily="34" charset="0"/>
              </a:rPr>
              <a:t> and Frawley (2018) declare that specific interventions are required to promote positive experiences for children with additional learning needs in mainstream provision, because they believe that children with additional needs find it difficult to develop relationships with their peers, which they are convinced that proves that these children will not benefit socially and emotionally from inclusive education. Koller, </a:t>
            </a:r>
            <a:r>
              <a:rPr lang="en-GB" sz="1200" dirty="0" err="1">
                <a:effectLst/>
                <a:latin typeface="Arial" panose="020B0604020202020204" pitchFamily="34" charset="0"/>
                <a:ea typeface="Times New Roman" panose="02020603050405020304" pitchFamily="18" charset="0"/>
                <a:cs typeface="Arial" panose="020B0604020202020204" pitchFamily="34" charset="0"/>
              </a:rPr>
              <a:t>Pouesard</a:t>
            </a:r>
            <a:r>
              <a:rPr lang="en-GB" sz="1200" dirty="0">
                <a:effectLst/>
                <a:latin typeface="Arial" panose="020B0604020202020204" pitchFamily="34" charset="0"/>
                <a:ea typeface="Times New Roman" panose="02020603050405020304" pitchFamily="18" charset="0"/>
                <a:cs typeface="Arial" panose="020B0604020202020204" pitchFamily="34" charset="0"/>
              </a:rPr>
              <a:t>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Rummens</a:t>
            </a:r>
            <a:r>
              <a:rPr lang="en-GB" sz="1200" dirty="0">
                <a:effectLst/>
                <a:latin typeface="Arial" panose="020B0604020202020204" pitchFamily="34" charset="0"/>
                <a:ea typeface="Times New Roman" panose="02020603050405020304" pitchFamily="18" charset="0"/>
                <a:cs typeface="Arial" panose="020B0604020202020204" pitchFamily="34" charset="0"/>
              </a:rPr>
              <a:t> (2018) agree with this, and believe that children with additional learning needs can be a victim of social exclusion, due to facing an increased probability of being bullied or isolated by their peers, which has an impact on the child’s well-being, participation and becoming a valued member of the school community.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Nevertheless, under the Convention on the Rights of Persons with Disabilities (United Nations, no date) under Article 24, it is established that individualised support measures must be provided in environments, to facilitate effective education and with the goal of full inclusion, including materials and educational techniques for support.</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To help overcome these barriers, Ludlow, Cutler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Keville</a:t>
            </a:r>
            <a:r>
              <a:rPr lang="en-GB" sz="1200" dirty="0">
                <a:effectLst/>
                <a:latin typeface="Arial" panose="020B0604020202020204" pitchFamily="34" charset="0"/>
                <a:ea typeface="Times New Roman" panose="02020603050405020304" pitchFamily="18" charset="0"/>
                <a:cs typeface="Arial" panose="020B0604020202020204" pitchFamily="34" charset="0"/>
              </a:rPr>
              <a:t> (2022),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Conelea</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(2024) encourage a support strategy for children with additional needs in mainstream schools, which is educating teachers and peers about the condition and additional learning needs of the child, and how to manage this in the classroom, which they believe is important for not only inclusivity in correspondence with global laws, but that a collaborative approach also has the greatest influence on positive outcomes for the child.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2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93508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F9EC00-03E1-DC02-9F69-77B8C1215140}"/>
              </a:ext>
            </a:extLst>
          </p:cNvPr>
          <p:cNvSpPr txBox="1"/>
          <p:nvPr/>
        </p:nvSpPr>
        <p:spPr>
          <a:xfrm>
            <a:off x="435429" y="500743"/>
            <a:ext cx="11397342" cy="6627455"/>
          </a:xfrm>
          <a:prstGeom prst="rect">
            <a:avLst/>
          </a:prstGeom>
          <a:noFill/>
        </p:spPr>
        <p:txBody>
          <a:bodyPr wrap="square" rtlCol="0">
            <a:spAutoFit/>
          </a:bodyPr>
          <a:lstStyle/>
          <a:p>
            <a:pPr>
              <a:lnSpc>
                <a:spcPct val="150000"/>
              </a:lnSpc>
              <a:spcAft>
                <a:spcPts val="800"/>
              </a:spcAft>
            </a:pPr>
            <a:r>
              <a:rPr lang="en-GB" sz="1200" dirty="0" err="1">
                <a:effectLst/>
                <a:latin typeface="Arial" panose="020B0604020202020204" pitchFamily="34" charset="0"/>
                <a:ea typeface="Times New Roman" panose="02020603050405020304" pitchFamily="18" charset="0"/>
                <a:cs typeface="Arial" panose="020B0604020202020204" pitchFamily="34" charset="0"/>
              </a:rPr>
              <a:t>Mingbunjerdsuk</a:t>
            </a:r>
            <a:r>
              <a:rPr lang="en-GB" sz="1200" dirty="0">
                <a:effectLst/>
                <a:latin typeface="Arial" panose="020B0604020202020204" pitchFamily="34" charset="0"/>
                <a:ea typeface="Times New Roman" panose="02020603050405020304" pitchFamily="18" charset="0"/>
                <a:cs typeface="Arial" panose="020B0604020202020204" pitchFamily="34" charset="0"/>
              </a:rPr>
              <a:t>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Zinner</a:t>
            </a:r>
            <a:r>
              <a:rPr lang="en-GB" sz="1200" dirty="0">
                <a:effectLst/>
                <a:latin typeface="Arial" panose="020B0604020202020204" pitchFamily="34" charset="0"/>
                <a:ea typeface="Times New Roman" panose="02020603050405020304" pitchFamily="18" charset="0"/>
                <a:cs typeface="Arial" panose="020B0604020202020204" pitchFamily="34" charset="0"/>
              </a:rPr>
              <a:t> (2020) acknowledge this view, by affirming that a collaborative approach that collects the views of the child, along with the parents, school staff and clinicians, can help to develop a deep understanding of the child’s strengths and difficulties, and therefore provide the child’s peers and educators with psychoeducation. Although they state that this may not be efficient enough to reduce stigmas, it can help to develop resilience in the child, and help educators develop a plan towards de-escalation, and provide suitable educational resources and accommodations.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Despite these positive impacts for the child, Mulholland and O’Connor (2016),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Solvason</a:t>
            </a:r>
            <a:r>
              <a:rPr lang="en-GB" sz="1200" dirty="0">
                <a:effectLst/>
                <a:latin typeface="Arial" panose="020B0604020202020204" pitchFamily="34" charset="0"/>
                <a:ea typeface="Times New Roman" panose="02020603050405020304" pitchFamily="18" charset="0"/>
                <a:cs typeface="Arial" panose="020B0604020202020204" pitchFamily="34" charset="0"/>
              </a:rPr>
              <a:t> and Winwood (2022) argue that this approach faces barriers which include time restraints, limited training, resources, lack of opportunities for professional development and specialised support for care givers. Furthermore, </a:t>
            </a:r>
            <a:r>
              <a:rPr lang="en-GB" sz="1200" dirty="0" err="1">
                <a:effectLst/>
                <a:latin typeface="Arial" panose="020B0604020202020204" pitchFamily="34" charset="0"/>
                <a:ea typeface="Times New Roman" panose="02020603050405020304" pitchFamily="18" charset="0"/>
                <a:cs typeface="Arial" panose="020B0604020202020204" pitchFamily="34" charset="0"/>
              </a:rPr>
              <a:t>Nussey</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Pistrang</a:t>
            </a:r>
            <a:r>
              <a:rPr lang="en-GB" sz="1200" dirty="0">
                <a:effectLst/>
                <a:latin typeface="Arial" panose="020B0604020202020204" pitchFamily="34" charset="0"/>
                <a:ea typeface="Times New Roman" panose="02020603050405020304" pitchFamily="18" charset="0"/>
                <a:cs typeface="Arial" panose="020B0604020202020204" pitchFamily="34" charset="0"/>
              </a:rPr>
              <a:t> and Murphy (2014) recognise that there is limited research into this form of intervention, and to the effectiveness that this has on supporting the child with Tourette’s.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In addition to these barriers, Fletcher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(2021) reports that educating children with Tourette’s in school is impaired by educators lack of understanding and knowledge about the disorder, which highlights the need for this service to be provided. However, they also call attention to the barriers for this service, which include cost, timeliness, lack of information shared by parents, and difficulty with diagnosis for the child.  </a:t>
            </a: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In contrast to these barriers, according to the Additional Learning Needs Code for Wales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Welsh Government, </a:t>
            </a:r>
            <a:r>
              <a:rPr lang="en-GB" sz="1200" dirty="0">
                <a:effectLst/>
                <a:latin typeface="Arial" panose="020B0604020202020204" pitchFamily="34" charset="0"/>
                <a:ea typeface="Times New Roman" panose="02020603050405020304" pitchFamily="18" charset="0"/>
                <a:cs typeface="Arial" panose="020B0604020202020204" pitchFamily="34" charset="0"/>
              </a:rPr>
              <a:t>2021, p.44-66), an educator supporting a child with additional needs should understand any support that a child requires, and the local authority has a duty to consult relevant agencies in order to support the care and development of the child with additional needs, and offer opinions on any emerging needs and the suitability of expertise in the workforce for the child. This guidance highlights the importance of understanding the child’s additional learning needs, in order to provide the best holistic support and care possible (M2 </a:t>
            </a:r>
            <a:r>
              <a:rPr lang="en-GB" sz="1200" dirty="0" err="1">
                <a:effectLst/>
                <a:latin typeface="Arial" panose="020B0604020202020204" pitchFamily="34" charset="0"/>
                <a:ea typeface="Times New Roman" panose="02020603050405020304" pitchFamily="18" charset="0"/>
                <a:cs typeface="Arial" panose="020B0604020202020204" pitchFamily="34" charset="0"/>
              </a:rPr>
              <a:t>Presswire</a:t>
            </a:r>
            <a:r>
              <a:rPr lang="en-GB" sz="1200" dirty="0">
                <a:effectLst/>
                <a:latin typeface="Arial" panose="020B0604020202020204" pitchFamily="34" charset="0"/>
                <a:ea typeface="Times New Roman" panose="02020603050405020304" pitchFamily="18" charset="0"/>
                <a:cs typeface="Arial" panose="020B0604020202020204" pitchFamily="34" charset="0"/>
              </a:rPr>
              <a:t>, 2018).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err="1">
                <a:effectLst/>
                <a:latin typeface="Arial" panose="020B0604020202020204" pitchFamily="34" charset="0"/>
                <a:ea typeface="Times New Roman" panose="02020603050405020304" pitchFamily="18" charset="0"/>
                <a:cs typeface="Arial" panose="020B0604020202020204" pitchFamily="34" charset="0"/>
              </a:rPr>
              <a:t>Eördegh</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(2020) report that frequent motor and verbal tics can cause moderate adjustments to some cognitive executive functions for a child with Tourette’s Syndrome, which includes verbal fluidity, short term memory and a delayed response time, also known as the ‘Stroop effect’.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Pine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(2024) agree with this statement, and also report that Tourette’s syndrome can effect children’s learning, due to the tics often being exhausting. Tan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(2023) believe that the reason for this is because of psychosocial stress and anxiety, which can increase the severity and frequency of the tics, which Lee, Wang and Lee (2022) are convinced leads to lower self-esteem, poor social adjustment and discrimination.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endParaRPr lang="en-GB" sz="12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8772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0DB4FB-9AAB-8513-E8C8-7AEE387664EC}"/>
              </a:ext>
            </a:extLst>
          </p:cNvPr>
          <p:cNvSpPr txBox="1"/>
          <p:nvPr/>
        </p:nvSpPr>
        <p:spPr>
          <a:xfrm>
            <a:off x="457200" y="500743"/>
            <a:ext cx="11462657" cy="5970865"/>
          </a:xfrm>
          <a:prstGeom prst="rect">
            <a:avLst/>
          </a:prstGeom>
          <a:noFill/>
        </p:spPr>
        <p:txBody>
          <a:bodyPr wrap="square" rtlCol="0">
            <a:spAutoFit/>
          </a:bodyPr>
          <a:lstStyle/>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However, </a:t>
            </a:r>
            <a:r>
              <a:rPr lang="en-GB" sz="1200" dirty="0" err="1">
                <a:effectLst/>
                <a:latin typeface="Arial" panose="020B0604020202020204" pitchFamily="34" charset="0"/>
                <a:ea typeface="Times New Roman" panose="02020603050405020304" pitchFamily="18" charset="0"/>
                <a:cs typeface="Arial" panose="020B0604020202020204" pitchFamily="34" charset="0"/>
              </a:rPr>
              <a:t>Dabrowski</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(2018) and Chen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(2020), suggest a way to support children with tics through an intervention called Habit Reversal Training. They are convinced that this method can help to create an awareness of detecting a tic, and the child is then taught to apply a specific movement or verbal sound to stop the exhibition of a tic, which they consider to be the best method of intervention.</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Although there is a strong argument for this intervention method, </a:t>
            </a:r>
            <a:r>
              <a:rPr lang="en-GB" sz="1200" dirty="0" err="1">
                <a:effectLst/>
                <a:latin typeface="Arial" panose="020B0604020202020204" pitchFamily="34" charset="0"/>
                <a:ea typeface="Times New Roman" panose="02020603050405020304" pitchFamily="18" charset="0"/>
                <a:cs typeface="Arial" panose="020B0604020202020204" pitchFamily="34" charset="0"/>
              </a:rPr>
              <a:t>Fernandova</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(2017) and </a:t>
            </a:r>
            <a:r>
              <a:rPr lang="en-GB" sz="1200" dirty="0" err="1">
                <a:effectLst/>
                <a:latin typeface="Arial" panose="020B0604020202020204" pitchFamily="34" charset="0"/>
                <a:ea typeface="Times New Roman" panose="02020603050405020304" pitchFamily="18" charset="0"/>
                <a:cs typeface="Arial" panose="020B0604020202020204" pitchFamily="34" charset="0"/>
              </a:rPr>
              <a:t>Viefhaus</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(2021) report that this therapy is often inaccessible due to limited specialised therapists in the National Health Service, and Montalbano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(2022) argue that this method can be unsuitable for some children, because of possible limited motivation to change the behaviour, for the reason that the tics are not causing any distress to them.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Furthermore, Asheville Citizen (2018) reports another barrier to this method of intervention, which is that in many instances, the care giver will often need to investigate and assess to discover the exercises that are successful for the individual child’s tics.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Nonetheless, Li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(2022) contend that this is an increasingly popular method of intervention, due to it’s effectiveness and safety, and promotion of mindfulness, wellbeing and reduction in anxiety and depression. </a:t>
            </a:r>
            <a:r>
              <a:rPr lang="en-GB" sz="1200" dirty="0" err="1">
                <a:effectLst/>
                <a:latin typeface="Arial" panose="020B0604020202020204" pitchFamily="34" charset="0"/>
                <a:ea typeface="Times New Roman" panose="02020603050405020304" pitchFamily="18" charset="0"/>
                <a:cs typeface="Arial" panose="020B0604020202020204" pitchFamily="34" charset="0"/>
              </a:rPr>
              <a:t>Dabrowski</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et al. </a:t>
            </a:r>
            <a:r>
              <a:rPr lang="en-GB" sz="1200" dirty="0">
                <a:effectLst/>
                <a:latin typeface="Arial" panose="020B0604020202020204" pitchFamily="34" charset="0"/>
                <a:ea typeface="Times New Roman" panose="02020603050405020304" pitchFamily="18" charset="0"/>
                <a:cs typeface="Arial" panose="020B0604020202020204" pitchFamily="34" charset="0"/>
              </a:rPr>
              <a:t>(2018) believe that the reason for these positive influences is due to attuning self-awareness, relaxation training and functional analysis, which results in a multi element form of intervention.</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Additionally, under the Additional Learning Needs Code for Wales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Welsh Government, </a:t>
            </a:r>
            <a:r>
              <a:rPr lang="en-GB" sz="1200" dirty="0">
                <a:effectLst/>
                <a:latin typeface="Arial" panose="020B0604020202020204" pitchFamily="34" charset="0"/>
                <a:ea typeface="Times New Roman" panose="02020603050405020304" pitchFamily="18" charset="0"/>
                <a:cs typeface="Arial" panose="020B0604020202020204" pitchFamily="34" charset="0"/>
              </a:rPr>
              <a:t>2021, p.39-41), it states that early identification of an additional learning need, and prompt application of interventions are crucial for children to succeed, and participate in an education system that meets their individual needs. This legislation also highlights the importance of delivering an appropriate intervention strategy to prevent the risk of ineffective methods of intervention. This legislation also proposes that caregivers also capitalise on a variety of strategies, to support a continuity of assistance to reflect the child’s individual needs and progress.</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Moreover, ensuring that a child with additional learning needs is incorporated in inclusive practice, the diversity of individuals is respected and appreciated, and early interventions includes corresponding with the families of the child with additional needs, as well as every network that is connected with the child, to ensure that the child is considered as unique, and the correct support is available for the child to thrive (Early Years Matters, 2023).</a:t>
            </a:r>
            <a:endParaRPr lang="en-GB" sz="12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083883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6CC37B-DD82-D059-0760-656CB46C1EDB}"/>
              </a:ext>
            </a:extLst>
          </p:cNvPr>
          <p:cNvSpPr txBox="1"/>
          <p:nvPr/>
        </p:nvSpPr>
        <p:spPr>
          <a:xfrm>
            <a:off x="446314" y="435429"/>
            <a:ext cx="11527972" cy="4862870"/>
          </a:xfrm>
          <a:prstGeom prst="rect">
            <a:avLst/>
          </a:prstGeom>
          <a:noFill/>
        </p:spPr>
        <p:txBody>
          <a:bodyPr wrap="square" rtlCol="0">
            <a:spAutoFit/>
          </a:bodyPr>
          <a:lstStyle/>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This right is also enshrined in the United Nations Convention on the Rights of the Child (</a:t>
            </a:r>
            <a:r>
              <a:rPr lang="en-GB" sz="1200" dirty="0" err="1">
                <a:effectLst/>
                <a:latin typeface="Arial" panose="020B0604020202020204" pitchFamily="34" charset="0"/>
                <a:ea typeface="Times New Roman" panose="02020603050405020304" pitchFamily="18" charset="0"/>
                <a:cs typeface="Arial" panose="020B0604020202020204" pitchFamily="34" charset="0"/>
              </a:rPr>
              <a:t>Unicef</a:t>
            </a:r>
            <a:r>
              <a:rPr lang="en-GB" sz="1200" dirty="0">
                <a:effectLst/>
                <a:latin typeface="Arial" panose="020B0604020202020204" pitchFamily="34" charset="0"/>
                <a:ea typeface="Times New Roman" panose="02020603050405020304" pitchFamily="18" charset="0"/>
                <a:cs typeface="Arial" panose="020B0604020202020204" pitchFamily="34" charset="0"/>
              </a:rPr>
              <a:t>, no date), under Article 29, where is states:</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i="1" dirty="0">
                <a:effectLst/>
                <a:latin typeface="Arial" panose="020B0604020202020204" pitchFamily="34" charset="0"/>
                <a:ea typeface="Times New Roman" panose="02020603050405020304" pitchFamily="18" charset="0"/>
                <a:cs typeface="Arial" panose="020B0604020202020204" pitchFamily="34" charset="0"/>
              </a:rPr>
              <a:t>“Education must develop every child’s personality, talents and abilities to the full. It must encourage the child’s respect for human rights, as well as respect for their parents, their own and other cultures, and the environment.”</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To conclude, considering all of the evidence above, interventions and support for children with additional needs is not an exclusive strategy, and interventions require knowledge of the unique child, and a deep understanding of the child’s strengths and difficulties. Furthermore, early detection and diagnosis is imperative for supporting children with additional needs in the early years, to ensure individualised support that enables the child to lead an inclusive, accessible, non-discriminatory and fulfilling life.   </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That brings me to the end of my discussion, thank you all for listening. Does anyone have any questions?</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Ashley:</a:t>
            </a:r>
            <a:r>
              <a:rPr lang="en-GB" sz="1200" dirty="0">
                <a:effectLst/>
                <a:latin typeface="Arial" panose="020B0604020202020204" pitchFamily="34" charset="0"/>
                <a:ea typeface="Times New Roman" panose="02020603050405020304" pitchFamily="18" charset="0"/>
                <a:cs typeface="Arial" panose="020B0604020202020204" pitchFamily="34" charset="0"/>
              </a:rPr>
              <a:t> Good evening, Cheryl, you mentioned that Tourette’s is not a rare condition, so what causes Tourette’s syndrome in children?</a:t>
            </a:r>
            <a:endParaRPr lang="en-GB" sz="1200" dirty="0">
              <a:effectLst/>
              <a:latin typeface="Aptos" panose="020B00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200" dirty="0">
                <a:effectLst/>
                <a:latin typeface="Arial" panose="020B0604020202020204" pitchFamily="34" charset="0"/>
                <a:ea typeface="Times New Roman" panose="02020603050405020304" pitchFamily="18" charset="0"/>
                <a:cs typeface="Arial" panose="020B0604020202020204" pitchFamily="34" charset="0"/>
              </a:rPr>
              <a:t>A: Thank you, that’s a great question. According to National Health Service (2021), the cause of Tourette’s is currently unknown, although it is believed to be a neurological condition. Tourette’s Action (2024) agree with this statement, by coinciding that it is a neuro-developmental condition, as the tics appear to evolve as the brain develops in early childhood. Furthermore, the Centres for Diseases Control and Prevention (2023) state that environmental factors can also be a factor in causing Tourette’s, for example low birth weight, smoking during pregnancy and complications during pregnancy. However, as Tourette’s Action (2024) state, this link is still being investigated, and there is not enough evidence to confirm the cause of </a:t>
            </a:r>
            <a:r>
              <a:rPr lang="en-GB" sz="1200" dirty="0" err="1">
                <a:effectLst/>
                <a:latin typeface="Arial" panose="020B0604020202020204" pitchFamily="34" charset="0"/>
                <a:ea typeface="Times New Roman" panose="02020603050405020304" pitchFamily="18" charset="0"/>
                <a:cs typeface="Arial" panose="020B0604020202020204" pitchFamily="34" charset="0"/>
              </a:rPr>
              <a:t>Tourettes</a:t>
            </a:r>
            <a:r>
              <a:rPr lang="en-GB" sz="1200" dirty="0">
                <a:effectLst/>
                <a:latin typeface="Arial" panose="020B0604020202020204" pitchFamily="34" charset="0"/>
                <a:ea typeface="Times New Roman" panose="02020603050405020304" pitchFamily="18" charset="0"/>
                <a:cs typeface="Arial" panose="020B0604020202020204" pitchFamily="34" charset="0"/>
              </a:rPr>
              <a:t>.</a:t>
            </a:r>
            <a:endParaRPr lang="en-GB" sz="1200" dirty="0">
              <a:effectLst/>
              <a:latin typeface="Aptos" panose="020B00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79530178"/>
      </p:ext>
    </p:extLst>
  </p:cSld>
  <p:clrMapOvr>
    <a:masterClrMapping/>
  </p:clrMapOvr>
</p:sld>
</file>

<file path=ppt/theme/theme1.xml><?xml version="1.0" encoding="utf-8"?>
<a:theme xmlns:a="http://schemas.openxmlformats.org/drawingml/2006/main" name="Dividend">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0</TotalTime>
  <Words>6933</Words>
  <Application>Microsoft Office PowerPoint</Application>
  <PresentationFormat>Widescreen</PresentationFormat>
  <Paragraphs>169</Paragraphs>
  <Slides>21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Aptos</vt:lpstr>
      <vt:lpstr>Arial</vt:lpstr>
      <vt:lpstr>Cambria Math</vt:lpstr>
      <vt:lpstr>Congenial</vt:lpstr>
      <vt:lpstr>Congenial Black</vt:lpstr>
      <vt:lpstr>Gill Sans MT</vt:lpstr>
      <vt:lpstr>Times New Roman</vt:lpstr>
      <vt:lpstr>Wingdings 2</vt:lpstr>
      <vt:lpstr>Dividend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Cheryl Davies</dc:creator>
  <cp:lastModifiedBy>Cheryl Davies</cp:lastModifiedBy>
  <cp:revision>1</cp:revision>
  <dcterms:created xsi:type="dcterms:W3CDTF">2024-04-24T18:15:20Z</dcterms:created>
  <dcterms:modified xsi:type="dcterms:W3CDTF">2024-05-15T20:30:38Z</dcterms:modified>
</cp:coreProperties>
</file>