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 id="296"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89" d="100"/>
          <a:sy n="89" d="100"/>
        </p:scale>
        <p:origin x="-1552" y="-1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handoutMaster" Target="handoutMasters/handoutMaster1.xml"/><Relationship Id="rId24" Type="http://schemas.openxmlformats.org/officeDocument/2006/relationships/printerSettings" Target="printerSettings/printerSettings1.bin"/><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xmlns=""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xmlns=""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xmlns=""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xmlns=""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xmlns=""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xmlns=""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xmlns=""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xmlns=""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xmlns=""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29/06/20</a:t>
            </a:fld>
            <a:endParaRPr lang="en-GB" altLang="en-US"/>
          </a:p>
        </p:txBody>
      </p:sp>
      <p:sp>
        <p:nvSpPr>
          <p:cNvPr id="5" name="Footer Placeholder 4">
            <a:extLst>
              <a:ext uri="{FF2B5EF4-FFF2-40B4-BE49-F238E27FC236}">
                <a16:creationId xmlns:a16="http://schemas.microsoft.com/office/drawing/2014/main" xmlns=""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29/06/20</a:t>
            </a:fld>
            <a:endParaRPr lang="en-GB" altLang="en-US"/>
          </a:p>
        </p:txBody>
      </p:sp>
      <p:sp>
        <p:nvSpPr>
          <p:cNvPr id="5" name="Footer Placeholder 4">
            <a:extLst>
              <a:ext uri="{FF2B5EF4-FFF2-40B4-BE49-F238E27FC236}">
                <a16:creationId xmlns:a16="http://schemas.microsoft.com/office/drawing/2014/main" xmlns=""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29/06/20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29/06/20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29/06/20</a:t>
            </a:fld>
            <a:endParaRPr lang="en-GB" altLang="en-US"/>
          </a:p>
        </p:txBody>
      </p:sp>
      <p:sp>
        <p:nvSpPr>
          <p:cNvPr id="8"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29/06/20</a:t>
            </a:fld>
            <a:endParaRPr lang="en-GB" altLang="en-US"/>
          </a:p>
        </p:txBody>
      </p:sp>
      <p:sp>
        <p:nvSpPr>
          <p:cNvPr id="4"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29/06/20</a:t>
            </a:fld>
            <a:endParaRPr lang="en-GB" altLang="en-US"/>
          </a:p>
        </p:txBody>
      </p:sp>
      <p:sp>
        <p:nvSpPr>
          <p:cNvPr id="3"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29/06/20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29/06/20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29/06/20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29/06/20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29/06/20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Module </a:t>
            </a:r>
            <a:r>
              <a:rPr lang="en-GB" altLang="en-US" b="1" dirty="0" smtClean="0">
                <a:solidFill>
                  <a:schemeClr val="accent2"/>
                </a:solidFill>
              </a:rPr>
              <a:t>Code </a:t>
            </a:r>
            <a:r>
              <a:rPr lang="is-IS" b="1">
                <a:solidFill>
                  <a:srgbClr val="FFFF00"/>
                </a:solidFill>
              </a:rPr>
              <a:t>LCMB7010</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Module </a:t>
            </a:r>
            <a:r>
              <a:rPr lang="en-GB" altLang="en-US" sz="3600" b="1" dirty="0" smtClean="0">
                <a:solidFill>
                  <a:schemeClr val="accent2"/>
                </a:solidFill>
              </a:rPr>
              <a:t>Name: Digital Marketing</a:t>
            </a:r>
            <a:endParaRPr lang="en-GB" altLang="en-US" sz="3600" b="1" dirty="0">
              <a:solidFill>
                <a:schemeClr val="accent2"/>
              </a:solidFill>
            </a:endParaRPr>
          </a:p>
          <a:p>
            <a:pPr eaLnBrk="1" hangingPunct="1"/>
            <a:r>
              <a:rPr lang="en-GB" altLang="en-US">
                <a:solidFill>
                  <a:schemeClr val="accent2"/>
                </a:solidFill>
              </a:rPr>
              <a:t>Week </a:t>
            </a:r>
            <a:r>
              <a:rPr lang="en-GB" altLang="en-US" smtClean="0">
                <a:solidFill>
                  <a:schemeClr val="accent2"/>
                </a:solidFill>
              </a:rPr>
              <a:t>4</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smtClean="0">
                <a:solidFill>
                  <a:schemeClr val="accent2"/>
                </a:solidFill>
              </a:rPr>
              <a:t> </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Topic </a:t>
            </a:r>
          </a:p>
        </p:txBody>
      </p:sp>
      <p:sp>
        <p:nvSpPr>
          <p:cNvPr id="3" name="Content Placeholder 2"/>
          <p:cNvSpPr>
            <a:spLocks noGrp="1"/>
          </p:cNvSpPr>
          <p:nvPr>
            <p:ph idx="1"/>
          </p:nvPr>
        </p:nvSpPr>
        <p:spPr/>
        <p:txBody>
          <a:bodyPr>
            <a:normAutofit fontScale="25000" lnSpcReduction="20000"/>
          </a:bodyPr>
          <a:lstStyle/>
          <a:p>
            <a:pPr marL="0" indent="0">
              <a:buNone/>
            </a:pPr>
            <a:r>
              <a:rPr lang="en-GB" sz="9600" b="1" dirty="0"/>
              <a:t>Content</a:t>
            </a:r>
            <a:r>
              <a:rPr lang="en-GB" sz="9600" b="1" dirty="0" smtClean="0"/>
              <a:t>:</a:t>
            </a:r>
          </a:p>
          <a:p>
            <a:pPr marL="0" indent="0">
              <a:buNone/>
            </a:pPr>
            <a:r>
              <a:rPr lang="en-GB" sz="9600" dirty="0"/>
              <a:t>Interactive marketing communications </a:t>
            </a:r>
            <a:endParaRPr lang="en-GB" sz="9600" dirty="0" smtClean="0"/>
          </a:p>
          <a:p>
            <a:pPr marL="0" indent="0">
              <a:buNone/>
            </a:pPr>
            <a:r>
              <a:rPr lang="en-GB" sz="9600" b="1" dirty="0" smtClean="0"/>
              <a:t>Learning Objectives:</a:t>
            </a:r>
          </a:p>
          <a:p>
            <a:pPr marL="0" indent="0">
              <a:buNone/>
            </a:pPr>
            <a:r>
              <a:rPr lang="en-GB" sz="9600" dirty="0" smtClean="0"/>
              <a:t>Communications in Digital Marketing</a:t>
            </a:r>
          </a:p>
          <a:p>
            <a:pPr marL="0" indent="0">
              <a:buNone/>
            </a:pPr>
            <a:r>
              <a:rPr lang="en-US" sz="9600" dirty="0"/>
              <a:t>Media-neutral planning (MNP) </a:t>
            </a:r>
            <a:endParaRPr lang="en-US" sz="9600" dirty="0" smtClean="0"/>
          </a:p>
          <a:p>
            <a:pPr marL="0" indent="0">
              <a:buNone/>
            </a:pPr>
            <a:r>
              <a:rPr lang="en-US" sz="9600" dirty="0"/>
              <a:t>Search engine  </a:t>
            </a:r>
            <a:r>
              <a:rPr lang="en-US" sz="9600" dirty="0" err="1"/>
              <a:t>optimisation</a:t>
            </a:r>
            <a:r>
              <a:rPr lang="en-US" sz="9600" dirty="0"/>
              <a:t> (SEO) </a:t>
            </a:r>
            <a:endParaRPr lang="en-US" sz="9600" dirty="0" smtClean="0"/>
          </a:p>
          <a:p>
            <a:pPr marL="0" indent="0">
              <a:buNone/>
            </a:pPr>
            <a:r>
              <a:rPr lang="en-US" sz="9600" dirty="0" smtClean="0"/>
              <a:t>Pay</a:t>
            </a:r>
            <a:r>
              <a:rPr lang="en-US" sz="9600" dirty="0"/>
              <a:t>-per-click(PPC)search </a:t>
            </a:r>
            <a:r>
              <a:rPr lang="en-US" sz="9600" dirty="0" smtClean="0"/>
              <a:t>marketing</a:t>
            </a:r>
          </a:p>
          <a:p>
            <a:pPr marL="0" indent="0">
              <a:buNone/>
            </a:pPr>
            <a:r>
              <a:rPr lang="en-US" sz="9600" dirty="0" smtClean="0">
                <a:solidFill>
                  <a:prstClr val="black"/>
                </a:solidFill>
                <a:ea typeface="+mj-ea"/>
                <a:cs typeface="+mj-cs"/>
              </a:rPr>
              <a:t>Interactive </a:t>
            </a:r>
            <a:r>
              <a:rPr lang="en-US" sz="9600" dirty="0">
                <a:solidFill>
                  <a:prstClr val="black"/>
                </a:solidFill>
                <a:ea typeface="+mj-ea"/>
                <a:cs typeface="+mj-cs"/>
              </a:rPr>
              <a:t>advertising </a:t>
            </a:r>
            <a:endParaRPr lang="en-US" sz="9600" dirty="0" smtClean="0"/>
          </a:p>
          <a:p>
            <a:pPr marL="0" indent="0">
              <a:buNone/>
            </a:pPr>
            <a:endParaRPr lang="en-US" dirty="0" smtClean="0"/>
          </a:p>
          <a:p>
            <a:pPr marL="0" indent="0">
              <a:buNone/>
            </a:pPr>
            <a:endParaRPr lang="en-US" b="1" dirty="0" smtClean="0"/>
          </a:p>
          <a:p>
            <a:pPr marL="0" indent="0">
              <a:buNone/>
            </a:pPr>
            <a:r>
              <a:rPr lang="en-US" dirty="0"/>
              <a:t/>
            </a:r>
            <a:br>
              <a:rPr lang="en-US" dirty="0"/>
            </a:br>
            <a:endParaRPr lang="en-GB" b="1" dirty="0" smtClean="0"/>
          </a:p>
          <a:p>
            <a:pPr marL="0" indent="0">
              <a:buNone/>
            </a:pPr>
            <a:endParaRPr lang="en-GB" b="1" dirty="0" smtClean="0"/>
          </a:p>
          <a:p>
            <a:pPr marL="0" indent="0">
              <a:buNone/>
            </a:pPr>
            <a:endParaRPr lang="en-GB" b="1" dirty="0"/>
          </a:p>
          <a:p>
            <a:pPr marL="0" indent="0">
              <a:buNone/>
            </a:pPr>
            <a:endParaRPr lang="en-GB" dirty="0" smtClean="0"/>
          </a:p>
          <a:p>
            <a:pPr marL="0" indent="0">
              <a:buNone/>
            </a:pPr>
            <a:r>
              <a:rPr lang="en-US" b="1" dirty="0">
                <a:latin typeface="Arial" charset="0"/>
              </a:rPr>
              <a:t/>
            </a:r>
            <a:br>
              <a:rPr lang="en-US" b="1" dirty="0">
                <a:latin typeface="Arial" charset="0"/>
              </a:rPr>
            </a:b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b="1" dirty="0" smtClean="0"/>
              <a:t/>
            </a:r>
            <a:br>
              <a:rPr lang="en-US" sz="2800" b="1" dirty="0" smtClean="0"/>
            </a:br>
            <a:r>
              <a:rPr lang="en-US" sz="2800" b="1" dirty="0" smtClean="0"/>
              <a:t>Options </a:t>
            </a:r>
            <a:r>
              <a:rPr lang="en-US" sz="2800" b="1" dirty="0"/>
              <a:t>available in the communications mix for increasing visitors to a web site </a:t>
            </a:r>
            <a:r>
              <a:rPr lang="en-US" b="1" dirty="0"/>
              <a:t/>
            </a:r>
            <a:br>
              <a:rPr lang="en-US" b="1" dirty="0"/>
            </a:br>
            <a:endParaRPr lang="en-US" b="1" dirty="0"/>
          </a:p>
        </p:txBody>
      </p:sp>
      <p:pic>
        <p:nvPicPr>
          <p:cNvPr id="6" name="Content Placeholder 5"/>
          <p:cNvPicPr>
            <a:picLocks noGrp="1" noChangeAspect="1"/>
          </p:cNvPicPr>
          <p:nvPr>
            <p:ph idx="1"/>
          </p:nvPr>
        </p:nvPicPr>
        <p:blipFill>
          <a:blip r:embed="rId2"/>
          <a:srcRect l="-19838" r="-19838"/>
          <a:stretch>
            <a:fillRect/>
          </a:stretch>
        </p:blipFill>
        <p:spPr>
          <a:xfrm>
            <a:off x="457200" y="1341438"/>
            <a:ext cx="8229600" cy="4248150"/>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844475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US" sz="2000" dirty="0"/>
              <a:t>The differences between one-to-many and one-to-one communication using the Internet </a:t>
            </a:r>
            <a:br>
              <a:rPr lang="en-US" sz="2000" dirty="0"/>
            </a:br>
            <a:endParaRPr lang="en-US" sz="2000" dirty="0"/>
          </a:p>
        </p:txBody>
      </p:sp>
      <p:pic>
        <p:nvPicPr>
          <p:cNvPr id="6" name="Content Placeholder 5"/>
          <p:cNvPicPr>
            <a:picLocks noGrp="1" noChangeAspect="1"/>
          </p:cNvPicPr>
          <p:nvPr>
            <p:ph idx="1"/>
          </p:nvPr>
        </p:nvPicPr>
        <p:blipFill>
          <a:blip r:embed="rId2"/>
          <a:srcRect l="-65944" r="-65944"/>
          <a:stretch>
            <a:fillRect/>
          </a:stretch>
        </p:blipFill>
        <p:spPr>
          <a:xfrm>
            <a:off x="0" y="692696"/>
            <a:ext cx="9144000" cy="5040560"/>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926307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48072"/>
          </a:xfrm>
        </p:spPr>
        <p:txBody>
          <a:bodyPr/>
          <a:lstStyle/>
          <a:p>
            <a:r>
              <a:rPr lang="en-US" sz="2400" b="1" dirty="0"/>
              <a:t>Integrated Internet marketing communications </a:t>
            </a:r>
            <a:r>
              <a:rPr lang="en-US" dirty="0"/>
              <a:t/>
            </a:r>
            <a:br>
              <a:rPr lang="en-US" dirty="0"/>
            </a:br>
            <a:endParaRPr lang="en-US" dirty="0"/>
          </a:p>
        </p:txBody>
      </p:sp>
      <p:sp>
        <p:nvSpPr>
          <p:cNvPr id="3" name="Content Placeholder 2"/>
          <p:cNvSpPr>
            <a:spLocks noGrp="1"/>
          </p:cNvSpPr>
          <p:nvPr>
            <p:ph idx="1"/>
          </p:nvPr>
        </p:nvSpPr>
        <p:spPr>
          <a:xfrm>
            <a:off x="0" y="620688"/>
            <a:ext cx="9144000" cy="4896545"/>
          </a:xfrm>
        </p:spPr>
        <p:txBody>
          <a:bodyPr/>
          <a:lstStyle/>
          <a:p>
            <a:r>
              <a:rPr lang="en-US" sz="2000" dirty="0" err="1" smtClean="0"/>
              <a:t>Kotler</a:t>
            </a:r>
            <a:r>
              <a:rPr lang="en-US" sz="2000" dirty="0" smtClean="0"/>
              <a:t> </a:t>
            </a:r>
            <a:r>
              <a:rPr lang="en-US" sz="2000" dirty="0"/>
              <a:t>et al. (2001) describe integrated marketing communications as: </a:t>
            </a:r>
            <a:r>
              <a:rPr lang="en-US" sz="2000" dirty="0" smtClean="0"/>
              <a:t>“</a:t>
            </a:r>
            <a:r>
              <a:rPr lang="en-US" sz="2000" i="1" dirty="0" smtClean="0"/>
              <a:t>the </a:t>
            </a:r>
            <a:r>
              <a:rPr lang="en-US" sz="2000" i="1" dirty="0"/>
              <a:t>concept under which a company carefully integrates and co-ordinates its many com- </a:t>
            </a:r>
            <a:r>
              <a:rPr lang="en-US" sz="2000" i="1" dirty="0" err="1"/>
              <a:t>munications</a:t>
            </a:r>
            <a:r>
              <a:rPr lang="en-US" sz="2000" i="1" dirty="0"/>
              <a:t> channels to deliver a clear, consistent message about the </a:t>
            </a:r>
            <a:r>
              <a:rPr lang="en-US" sz="2000" i="1" dirty="0" err="1"/>
              <a:t>organisation</a:t>
            </a:r>
            <a:r>
              <a:rPr lang="en-US" sz="2000" i="1" dirty="0"/>
              <a:t> and its </a:t>
            </a:r>
            <a:r>
              <a:rPr lang="en-US" sz="2000" i="1" dirty="0" smtClean="0"/>
              <a:t>products”. </a:t>
            </a:r>
            <a:endParaRPr lang="en-US" sz="2000" dirty="0"/>
          </a:p>
          <a:p>
            <a:r>
              <a:rPr lang="en-US" sz="2000" dirty="0"/>
              <a:t>The characteristics of integrated marketing communications have been </a:t>
            </a:r>
            <a:r>
              <a:rPr lang="en-US" sz="2000" dirty="0" err="1"/>
              <a:t>summarised</a:t>
            </a:r>
            <a:r>
              <a:rPr lang="en-US" sz="2000" dirty="0"/>
              <a:t> by </a:t>
            </a:r>
            <a:r>
              <a:rPr lang="en-US" sz="2000" dirty="0" err="1"/>
              <a:t>Pickton</a:t>
            </a:r>
            <a:r>
              <a:rPr lang="en-US" sz="2000" dirty="0"/>
              <a:t> and Broderick (2001) as the 4 Cs of: </a:t>
            </a:r>
          </a:p>
          <a:p>
            <a:r>
              <a:rPr lang="en-US" sz="2000" dirty="0"/>
              <a:t>G </a:t>
            </a:r>
            <a:r>
              <a:rPr lang="en-US" sz="2000" i="1" dirty="0"/>
              <a:t>Coherence </a:t>
            </a:r>
            <a:r>
              <a:rPr lang="en-US" sz="2000" dirty="0"/>
              <a:t>– different communications are logically connected.</a:t>
            </a:r>
            <a:br>
              <a:rPr lang="en-US" sz="2000" dirty="0"/>
            </a:br>
            <a:r>
              <a:rPr lang="en-US" sz="2000" dirty="0"/>
              <a:t>G </a:t>
            </a:r>
            <a:r>
              <a:rPr lang="en-US" sz="2000" i="1" dirty="0"/>
              <a:t>Consistency </a:t>
            </a:r>
            <a:r>
              <a:rPr lang="en-US" sz="2000" dirty="0"/>
              <a:t>– multiple messages support and reinforce, and are not contradictory. G </a:t>
            </a:r>
            <a:r>
              <a:rPr lang="en-US" sz="2000" i="1" dirty="0"/>
              <a:t>Continuity </a:t>
            </a:r>
            <a:r>
              <a:rPr lang="en-US" sz="2000" dirty="0"/>
              <a:t>– communications are connected and consistent through time.</a:t>
            </a:r>
            <a:br>
              <a:rPr lang="en-US" sz="2000" dirty="0"/>
            </a:br>
            <a:r>
              <a:rPr lang="en-US" sz="2000" dirty="0"/>
              <a:t>G </a:t>
            </a:r>
            <a:r>
              <a:rPr lang="en-US" sz="2000" i="1" dirty="0"/>
              <a:t>Complementary </a:t>
            </a:r>
            <a:r>
              <a:rPr lang="en-US" sz="2000" dirty="0"/>
              <a:t>– synergistic, or the sum of the parts is greater than the whole! </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713277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t>Integrated Internet marketing communications </a:t>
            </a:r>
            <a:r>
              <a:rPr lang="en-US" dirty="0"/>
              <a:t/>
            </a:r>
            <a:br>
              <a:rPr lang="en-US" dirty="0"/>
            </a:br>
            <a:endParaRPr lang="en-US" dirty="0"/>
          </a:p>
        </p:txBody>
      </p:sp>
      <p:sp>
        <p:nvSpPr>
          <p:cNvPr id="3" name="Content Placeholder 2"/>
          <p:cNvSpPr>
            <a:spLocks noGrp="1"/>
          </p:cNvSpPr>
          <p:nvPr>
            <p:ph idx="1"/>
          </p:nvPr>
        </p:nvSpPr>
        <p:spPr>
          <a:xfrm>
            <a:off x="457200" y="1268760"/>
            <a:ext cx="8229600" cy="4248473"/>
          </a:xfrm>
        </p:spPr>
        <p:txBody>
          <a:bodyPr/>
          <a:lstStyle/>
          <a:p>
            <a:r>
              <a:rPr lang="en-US" sz="1600" dirty="0" err="1" smtClean="0"/>
              <a:t>Pickton</a:t>
            </a:r>
            <a:r>
              <a:rPr lang="en-US" sz="1600" dirty="0" smtClean="0"/>
              <a:t> </a:t>
            </a:r>
            <a:r>
              <a:rPr lang="en-US" sz="1600" dirty="0"/>
              <a:t>and </a:t>
            </a:r>
            <a:r>
              <a:rPr lang="en-US" sz="1600" dirty="0" smtClean="0"/>
              <a:t>Broderick </a:t>
            </a:r>
            <a:r>
              <a:rPr lang="en-US" sz="1600" dirty="0"/>
              <a:t>(2001) that can be usefully applied to Internet marketing are the following. </a:t>
            </a:r>
          </a:p>
          <a:p>
            <a:r>
              <a:rPr lang="en-US" sz="1600" b="1" dirty="0"/>
              <a:t>1  </a:t>
            </a:r>
            <a:r>
              <a:rPr lang="en-US" sz="1600" dirty="0"/>
              <a:t>Communications planning is based on </a:t>
            </a:r>
            <a:r>
              <a:rPr lang="en-US" sz="1600" i="1" dirty="0"/>
              <a:t>clearly identified marketing communications objectives </a:t>
            </a:r>
            <a:r>
              <a:rPr lang="en-US" sz="1600" i="1" dirty="0" smtClean="0"/>
              <a:t>.</a:t>
            </a:r>
          </a:p>
          <a:p>
            <a:r>
              <a:rPr lang="en-US" sz="1600" b="1" dirty="0" smtClean="0"/>
              <a:t>2 </a:t>
            </a:r>
            <a:r>
              <a:rPr lang="en-US" sz="1600" b="1" dirty="0"/>
              <a:t> </a:t>
            </a:r>
            <a:r>
              <a:rPr lang="en-US" sz="1600" dirty="0"/>
              <a:t>Internet marketing involves the </a:t>
            </a:r>
            <a:r>
              <a:rPr lang="en-US" sz="1600" i="1" dirty="0"/>
              <a:t>full range of </a:t>
            </a:r>
            <a:r>
              <a:rPr lang="en-US" sz="1600" i="1" dirty="0" smtClean="0"/>
              <a:t>target audiences </a:t>
            </a:r>
          </a:p>
          <a:p>
            <a:r>
              <a:rPr lang="en-US" sz="1600" b="1" dirty="0" smtClean="0"/>
              <a:t>3 </a:t>
            </a:r>
            <a:r>
              <a:rPr lang="en-US" sz="1600" b="1" dirty="0"/>
              <a:t> </a:t>
            </a:r>
            <a:r>
              <a:rPr lang="en-US" sz="1600" dirty="0"/>
              <a:t>Internet marketing should involve </a:t>
            </a:r>
            <a:r>
              <a:rPr lang="en-US" sz="1600" i="1" dirty="0"/>
              <a:t>management of all forms of contact</a:t>
            </a:r>
            <a:r>
              <a:rPr lang="en-US" sz="1600" dirty="0"/>
              <a:t>, which includes management of both outbound communications such as banner advertising or direct e-mail and inbound communications such as e-mail enquiries. </a:t>
            </a:r>
          </a:p>
          <a:p>
            <a:r>
              <a:rPr lang="en-US" sz="1600" b="1" dirty="0" smtClean="0"/>
              <a:t>4 </a:t>
            </a:r>
            <a:r>
              <a:rPr lang="en-US" sz="1600" b="1" dirty="0"/>
              <a:t> </a:t>
            </a:r>
            <a:r>
              <a:rPr lang="en-US" sz="1600" dirty="0"/>
              <a:t>Internet marketing should </a:t>
            </a:r>
            <a:r>
              <a:rPr lang="en-US" sz="1600" dirty="0" err="1"/>
              <a:t>utilise</a:t>
            </a:r>
            <a:r>
              <a:rPr lang="en-US" sz="1600" dirty="0"/>
              <a:t> a </a:t>
            </a:r>
            <a:r>
              <a:rPr lang="en-US" sz="1600" i="1" dirty="0"/>
              <a:t>range of promotional tools</a:t>
            </a:r>
            <a:r>
              <a:rPr lang="en-US" sz="1600" dirty="0"/>
              <a:t>. These are the promo- </a:t>
            </a:r>
            <a:r>
              <a:rPr lang="en-US" sz="1600" dirty="0" err="1"/>
              <a:t>tional</a:t>
            </a:r>
            <a:r>
              <a:rPr lang="en-US" sz="1600" dirty="0"/>
              <a:t> tools </a:t>
            </a:r>
            <a:r>
              <a:rPr lang="en-US" sz="1600" dirty="0" smtClean="0"/>
              <a:t>.</a:t>
            </a:r>
          </a:p>
          <a:p>
            <a:r>
              <a:rPr lang="en-US" sz="1600" b="1" dirty="0" smtClean="0"/>
              <a:t>5 </a:t>
            </a:r>
            <a:r>
              <a:rPr lang="en-US" sz="1600" b="1" dirty="0"/>
              <a:t> </a:t>
            </a:r>
            <a:r>
              <a:rPr lang="en-US" sz="1600" i="1" dirty="0"/>
              <a:t>A range of media </a:t>
            </a:r>
            <a:r>
              <a:rPr lang="en-US" sz="1600" dirty="0"/>
              <a:t>should be used to deliver the message about the web site. Marketing managers need to consider the most effective mix of media to drive traffic to their web site. </a:t>
            </a:r>
            <a:endParaRPr lang="en-US" sz="1600" dirty="0" smtClean="0"/>
          </a:p>
          <a:p>
            <a:r>
              <a:rPr lang="en-US" sz="1600" b="1" dirty="0" smtClean="0"/>
              <a:t>6 </a:t>
            </a:r>
            <a:r>
              <a:rPr lang="en-US" sz="1600" b="1" dirty="0"/>
              <a:t> </a:t>
            </a:r>
            <a:r>
              <a:rPr lang="en-US" sz="1600" dirty="0"/>
              <a:t>The communications plan should involve careful selection of </a:t>
            </a:r>
            <a:r>
              <a:rPr lang="en-US" sz="1600" i="1" dirty="0"/>
              <a:t>most effective promo- </a:t>
            </a:r>
            <a:r>
              <a:rPr lang="en-US" sz="1600" i="1" dirty="0" err="1"/>
              <a:t>tional</a:t>
            </a:r>
            <a:r>
              <a:rPr lang="en-US" sz="1600" i="1" dirty="0"/>
              <a:t> and media mix</a:t>
            </a:r>
            <a:r>
              <a:rPr lang="en-US" sz="1600" dirty="0"/>
              <a:t>.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199203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Media-neutral planning (MNP) </a:t>
            </a:r>
            <a:r>
              <a:rPr lang="en-US" dirty="0"/>
              <a:t/>
            </a:r>
            <a:br>
              <a:rPr lang="en-US" dirty="0"/>
            </a:br>
            <a:endParaRPr lang="en-US" dirty="0"/>
          </a:p>
        </p:txBody>
      </p:sp>
      <p:sp>
        <p:nvSpPr>
          <p:cNvPr id="3" name="Content Placeholder 2"/>
          <p:cNvSpPr>
            <a:spLocks noGrp="1"/>
          </p:cNvSpPr>
          <p:nvPr>
            <p:ph idx="1"/>
          </p:nvPr>
        </p:nvSpPr>
        <p:spPr>
          <a:xfrm>
            <a:off x="457200" y="908720"/>
            <a:ext cx="8229600" cy="4608513"/>
          </a:xfrm>
        </p:spPr>
        <p:txBody>
          <a:bodyPr/>
          <a:lstStyle/>
          <a:p>
            <a:r>
              <a:rPr lang="en-US" sz="2400" dirty="0"/>
              <a:t>The concept of </a:t>
            </a:r>
            <a:r>
              <a:rPr lang="en-US" sz="2400" b="1" dirty="0"/>
              <a:t>media-neutral planning (MNP) </a:t>
            </a:r>
            <a:r>
              <a:rPr lang="en-US" sz="2400" dirty="0"/>
              <a:t>has been used to describe an approach to planning integrated marketing campaigns including online elements. </a:t>
            </a:r>
          </a:p>
          <a:p>
            <a:r>
              <a:rPr lang="en-US" sz="2400" dirty="0" smtClean="0"/>
              <a:t>Channel </a:t>
            </a:r>
            <a:r>
              <a:rPr lang="en-US" sz="2400" dirty="0"/>
              <a:t>planning, i.e. which route to market shall we take: retail, direct, sales part- </a:t>
            </a:r>
            <a:r>
              <a:rPr lang="en-US" sz="2400" dirty="0" err="1"/>
              <a:t>ners</a:t>
            </a:r>
            <a:r>
              <a:rPr lang="en-US" sz="2400" dirty="0"/>
              <a:t>, etc. (we would say this emphasis is rare); </a:t>
            </a:r>
          </a:p>
          <a:p>
            <a:r>
              <a:rPr lang="en-US" sz="2400" dirty="0" smtClean="0"/>
              <a:t>Communications</a:t>
            </a:r>
            <a:r>
              <a:rPr lang="en-US" sz="2400" dirty="0"/>
              <a:t>-mix planning, i.e. how do we split our budget between advertising, direct marketing, sales promotions and PR; </a:t>
            </a:r>
          </a:p>
          <a:p>
            <a:r>
              <a:rPr lang="en-US" sz="2400" dirty="0" smtClean="0"/>
              <a:t>Media </a:t>
            </a:r>
            <a:r>
              <a:rPr lang="en-US" sz="2400" dirty="0"/>
              <a:t>planning, i.e. spending money on TV, press, direct mail, and so on. </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086616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US" sz="2400" b="1" dirty="0"/>
              <a:t>Search engine </a:t>
            </a:r>
            <a:r>
              <a:rPr lang="en-US" sz="2400" dirty="0" smtClean="0"/>
              <a:t> </a:t>
            </a:r>
            <a:r>
              <a:rPr lang="en-US" sz="2400" b="1" dirty="0" err="1" smtClean="0"/>
              <a:t>optimisation</a:t>
            </a:r>
            <a:r>
              <a:rPr lang="en-US" sz="2400" b="1" dirty="0" smtClean="0"/>
              <a:t> </a:t>
            </a:r>
            <a:r>
              <a:rPr lang="en-US" sz="2400" b="1" dirty="0"/>
              <a:t>(SEO) </a:t>
            </a:r>
            <a:r>
              <a:rPr lang="en-US" sz="2400" dirty="0"/>
              <a:t/>
            </a:r>
            <a:br>
              <a:rPr lang="en-US" sz="2400" dirty="0"/>
            </a:br>
            <a:endParaRPr lang="en-US" sz="2400" dirty="0"/>
          </a:p>
        </p:txBody>
      </p:sp>
      <p:sp>
        <p:nvSpPr>
          <p:cNvPr id="3" name="Content Placeholder 2"/>
          <p:cNvSpPr>
            <a:spLocks noGrp="1"/>
          </p:cNvSpPr>
          <p:nvPr>
            <p:ph idx="1"/>
          </p:nvPr>
        </p:nvSpPr>
        <p:spPr>
          <a:xfrm>
            <a:off x="457200" y="764704"/>
            <a:ext cx="8229600" cy="4752529"/>
          </a:xfrm>
        </p:spPr>
        <p:txBody>
          <a:bodyPr/>
          <a:lstStyle/>
          <a:p>
            <a:r>
              <a:rPr lang="en-US" sz="2400" dirty="0"/>
              <a:t>A structured approach used to increase the position of a company or its products in search engine natural or organic results listings for selected keywords or phrases. In search engines such as Google, Yahoo! and MSN Search, the natural listings are the main </a:t>
            </a:r>
            <a:r>
              <a:rPr lang="en-US" sz="2400" dirty="0" smtClean="0"/>
              <a:t>listing.</a:t>
            </a:r>
            <a:r>
              <a:rPr lang="en-US" sz="2400" dirty="0"/>
              <a:t> The position or ranking is dependent on an algorithm used by each search engine to match relevant site page content with the </a:t>
            </a:r>
            <a:r>
              <a:rPr lang="en-US" sz="2400" dirty="0" err="1"/>
              <a:t>keyphrase</a:t>
            </a:r>
            <a:r>
              <a:rPr lang="en-US" sz="2400" dirty="0"/>
              <a:t> entered. There is no charge for these list- </a:t>
            </a:r>
            <a:r>
              <a:rPr lang="en-US" sz="2400" dirty="0" err="1"/>
              <a:t>ings</a:t>
            </a:r>
            <a:r>
              <a:rPr lang="en-US" sz="2400" dirty="0"/>
              <a:t> to be displayed or when a link relevant to the site is clicked upon. However, you may need to pay a search engine </a:t>
            </a:r>
            <a:r>
              <a:rPr lang="en-US" sz="2400" dirty="0" err="1"/>
              <a:t>optimisation</a:t>
            </a:r>
            <a:r>
              <a:rPr lang="en-US" sz="2400" dirty="0"/>
              <a:t> firm to advise or undertake </a:t>
            </a:r>
            <a:r>
              <a:rPr lang="en-US" sz="2400" dirty="0" err="1"/>
              <a:t>optimisation</a:t>
            </a:r>
            <a:r>
              <a:rPr lang="en-US" sz="2400" dirty="0"/>
              <a:t> work to make your web pages appear higher in the rankings. </a:t>
            </a:r>
          </a:p>
          <a:p>
            <a:endParaRPr lang="en-US" sz="24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076591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Spider and robots:</a:t>
            </a:r>
            <a:br>
              <a:rPr lang="en-US" dirty="0"/>
            </a:br>
            <a:endParaRPr lang="en-US" dirty="0"/>
          </a:p>
        </p:txBody>
      </p:sp>
      <p:sp>
        <p:nvSpPr>
          <p:cNvPr id="3" name="Content Placeholder 2"/>
          <p:cNvSpPr>
            <a:spLocks noGrp="1"/>
          </p:cNvSpPr>
          <p:nvPr>
            <p:ph idx="1"/>
          </p:nvPr>
        </p:nvSpPr>
        <p:spPr>
          <a:xfrm>
            <a:off x="457200" y="836712"/>
            <a:ext cx="8229600" cy="4896544"/>
          </a:xfrm>
        </p:spPr>
        <p:txBody>
          <a:bodyPr/>
          <a:lstStyle/>
          <a:p>
            <a:pPr algn="just"/>
            <a:r>
              <a:rPr lang="en-US" dirty="0"/>
              <a:t>Search engines compile an index of words on web sites by sending out </a:t>
            </a:r>
            <a:r>
              <a:rPr lang="en-US" b="1" dirty="0"/>
              <a:t>spiders </a:t>
            </a:r>
            <a:r>
              <a:rPr lang="en-US" dirty="0"/>
              <a:t>or </a:t>
            </a:r>
            <a:r>
              <a:rPr lang="en-US" b="1" dirty="0"/>
              <a:t>robots </a:t>
            </a:r>
            <a:r>
              <a:rPr lang="en-US" dirty="0"/>
              <a:t>to crawl around sites that are registered with that search </a:t>
            </a:r>
            <a:r>
              <a:rPr lang="en-US" dirty="0" err="1" smtClean="0"/>
              <a:t>engine.The</a:t>
            </a:r>
            <a:r>
              <a:rPr lang="en-US" dirty="0" smtClean="0"/>
              <a:t> </a:t>
            </a:r>
            <a:r>
              <a:rPr lang="en-US" dirty="0"/>
              <a:t>search engine algorithm weights the index according to different parameters and then stores the index as part of a database on a web server. This index is what is searched when potential customers type in keywords. </a:t>
            </a:r>
          </a:p>
          <a:p>
            <a:endParaRPr lang="en-US"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178201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712968" cy="634082"/>
          </a:xfrm>
        </p:spPr>
        <p:txBody>
          <a:bodyPr/>
          <a:lstStyle/>
          <a:p>
            <a:r>
              <a:rPr lang="en-US" sz="2400" b="1" dirty="0"/>
              <a:t>Stages involved in creating a search engine listing </a:t>
            </a:r>
            <a:r>
              <a:rPr lang="en-US" sz="2400" dirty="0"/>
              <a:t/>
            </a:r>
            <a:br>
              <a:rPr lang="en-US" sz="2400" dirty="0"/>
            </a:br>
            <a:endParaRPr lang="en-US" sz="2400" dirty="0"/>
          </a:p>
        </p:txBody>
      </p:sp>
      <p:pic>
        <p:nvPicPr>
          <p:cNvPr id="6" name="Content Placeholder 5"/>
          <p:cNvPicPr>
            <a:picLocks noGrp="1" noChangeAspect="1"/>
          </p:cNvPicPr>
          <p:nvPr>
            <p:ph idx="1"/>
          </p:nvPr>
        </p:nvPicPr>
        <p:blipFill>
          <a:blip r:embed="rId2"/>
          <a:srcRect l="-31149" r="-31149"/>
          <a:stretch>
            <a:fillRect/>
          </a:stretch>
        </p:blipFill>
        <p:spPr>
          <a:xfrm>
            <a:off x="457200" y="836612"/>
            <a:ext cx="8435280" cy="4896643"/>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832355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Improving search engine ranking through SEO</a:t>
            </a:r>
            <a:r>
              <a:rPr lang="en-US" sz="2800" b="1" dirty="0"/>
              <a:t> </a:t>
            </a:r>
            <a:r>
              <a:rPr lang="en-US" sz="2800" dirty="0"/>
              <a:t/>
            </a:r>
            <a:br>
              <a:rPr lang="en-US" sz="2800" dirty="0"/>
            </a:br>
            <a:endParaRPr lang="en-US" sz="2800" dirty="0"/>
          </a:p>
        </p:txBody>
      </p:sp>
      <p:sp>
        <p:nvSpPr>
          <p:cNvPr id="3" name="Content Placeholder 2"/>
          <p:cNvSpPr>
            <a:spLocks noGrp="1"/>
          </p:cNvSpPr>
          <p:nvPr>
            <p:ph idx="1"/>
          </p:nvPr>
        </p:nvSpPr>
        <p:spPr>
          <a:xfrm>
            <a:off x="457200" y="1268760"/>
            <a:ext cx="8229600" cy="4248473"/>
          </a:xfrm>
        </p:spPr>
        <p:txBody>
          <a:bodyPr/>
          <a:lstStyle/>
          <a:p>
            <a:r>
              <a:rPr lang="en-US" b="1" dirty="0"/>
              <a:t>1 </a:t>
            </a:r>
            <a:r>
              <a:rPr lang="en-US" b="1" dirty="0" err="1"/>
              <a:t>Frequencyofoccurrenceinbodycopy</a:t>
            </a:r>
            <a:r>
              <a:rPr lang="en-US" b="1" dirty="0"/>
              <a:t> </a:t>
            </a:r>
            <a:endParaRPr lang="en-US" dirty="0"/>
          </a:p>
          <a:p>
            <a:r>
              <a:rPr lang="en-US" dirty="0"/>
              <a:t>The number of times the key phrase is repeated in the text of the web page is a key factor in determining the position for a </a:t>
            </a:r>
            <a:r>
              <a:rPr lang="en-US" dirty="0" err="1"/>
              <a:t>keyphrase</a:t>
            </a:r>
            <a:r>
              <a:rPr lang="en-US" dirty="0"/>
              <a:t>. Copy can be written to increase the number of times a word or phrase is used (technically, its </a:t>
            </a:r>
            <a:r>
              <a:rPr lang="en-US" dirty="0" err="1"/>
              <a:t>keyphrase</a:t>
            </a:r>
            <a:r>
              <a:rPr lang="en-US" dirty="0"/>
              <a:t> density) and ultimately boost position in the search engine.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5766490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b="1" dirty="0"/>
              <a:t>Improving search engine ranking through SEO </a:t>
            </a:r>
            <a:r>
              <a:rPr lang="en-US" sz="3200" dirty="0"/>
              <a:t/>
            </a:r>
            <a:br>
              <a:rPr lang="en-US" sz="3200" dirty="0"/>
            </a:br>
            <a:endParaRPr lang="en-US" dirty="0"/>
          </a:p>
        </p:txBody>
      </p:sp>
      <p:sp>
        <p:nvSpPr>
          <p:cNvPr id="3" name="Content Placeholder 2"/>
          <p:cNvSpPr>
            <a:spLocks noGrp="1"/>
          </p:cNvSpPr>
          <p:nvPr>
            <p:ph idx="1"/>
          </p:nvPr>
        </p:nvSpPr>
        <p:spPr>
          <a:xfrm>
            <a:off x="457200" y="980728"/>
            <a:ext cx="8229600" cy="4536505"/>
          </a:xfrm>
        </p:spPr>
        <p:txBody>
          <a:bodyPr/>
          <a:lstStyle/>
          <a:p>
            <a:r>
              <a:rPr lang="en-US" sz="2400" dirty="0"/>
              <a:t>The more links you have from good quality sites, the better your ranking will be. Evaluation of inbound links or backlinks to determine ranking is one of the key </a:t>
            </a:r>
            <a:r>
              <a:rPr lang="en-US" sz="2400" dirty="0" smtClean="0"/>
              <a:t>reasons.</a:t>
            </a:r>
            <a:r>
              <a:rPr lang="en-US" sz="2400" dirty="0"/>
              <a:t> Google became popular. </a:t>
            </a:r>
            <a:r>
              <a:rPr lang="en-US" sz="2400" b="1" dirty="0"/>
              <a:t>Page Rank </a:t>
            </a:r>
            <a:r>
              <a:rPr lang="en-US" sz="2400" dirty="0"/>
              <a:t>helps Google deliver relevant results since it counts each link from another site as a vote. However, not all votes are equal – Google gives greater weight to links from pages which themselves have high Page Rank and where the link anchor text or adjacent text contains text relevant to the </a:t>
            </a:r>
            <a:r>
              <a:rPr lang="en-US" sz="2400" dirty="0" err="1"/>
              <a:t>keyphrase</a:t>
            </a:r>
            <a:r>
              <a:rPr lang="en-US" sz="2400" dirty="0"/>
              <a:t>. Google’s Page Rank algorithm is what initially made it successful, but it was published by the founders and now a similar technique is used by all the main search engines. </a:t>
            </a:r>
          </a:p>
          <a:p>
            <a:endParaRPr lang="en-US"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804631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dirty="0"/>
              <a:t>Improving search engine ranking through SEO </a:t>
            </a:r>
            <a:endParaRPr lang="en-US" sz="3600" dirty="0"/>
          </a:p>
        </p:txBody>
      </p:sp>
      <p:sp>
        <p:nvSpPr>
          <p:cNvPr id="3" name="Content Placeholder 2"/>
          <p:cNvSpPr>
            <a:spLocks noGrp="1"/>
          </p:cNvSpPr>
          <p:nvPr>
            <p:ph idx="1"/>
          </p:nvPr>
        </p:nvSpPr>
        <p:spPr>
          <a:xfrm>
            <a:off x="457200" y="1412776"/>
            <a:ext cx="8229600" cy="4104457"/>
          </a:xfrm>
        </p:spPr>
        <p:txBody>
          <a:bodyPr/>
          <a:lstStyle/>
          <a:p>
            <a:r>
              <a:rPr lang="en-US" sz="2000" b="1" dirty="0"/>
              <a:t>3 </a:t>
            </a:r>
            <a:r>
              <a:rPr lang="en-US" sz="2000" b="1" dirty="0" err="1"/>
              <a:t>TitleHTMLtag</a:t>
            </a:r>
            <a:r>
              <a:rPr lang="en-US" sz="2000" b="1" dirty="0"/>
              <a:t> </a:t>
            </a:r>
            <a:endParaRPr lang="en-US" sz="2000" dirty="0"/>
          </a:p>
          <a:p>
            <a:r>
              <a:rPr lang="en-US" sz="2000" dirty="0"/>
              <a:t>The keywords in the title tag of a web page that appears at the top of a browser window are indicated in the HTML code by the &lt;TITLE&gt; keyword. This is significant in search engine listings since if a </a:t>
            </a:r>
            <a:r>
              <a:rPr lang="en-US" sz="2000" dirty="0" err="1"/>
              <a:t>keyphrase</a:t>
            </a:r>
            <a:r>
              <a:rPr lang="en-US" sz="2000" dirty="0"/>
              <a:t> appears in a title it is more likely to be listed highly than if it is only in the body text of a page. It follows that each page on a site should have a specific title giving the name of a company and the product, service or offer </a:t>
            </a:r>
            <a:r>
              <a:rPr lang="en-US" sz="2000" dirty="0" err="1"/>
              <a:t>fea</a:t>
            </a:r>
            <a:r>
              <a:rPr lang="en-US" sz="2000" dirty="0"/>
              <a:t>- </a:t>
            </a:r>
            <a:r>
              <a:rPr lang="en-US" sz="2000" dirty="0" err="1"/>
              <a:t>tured</a:t>
            </a:r>
            <a:r>
              <a:rPr lang="en-US" sz="2000" dirty="0"/>
              <a:t> on a page. Greater weighting is given to </a:t>
            </a:r>
            <a:r>
              <a:rPr lang="en-US" sz="2000" dirty="0" err="1"/>
              <a:t>keyphrases</a:t>
            </a:r>
            <a:r>
              <a:rPr lang="en-US" sz="2000" dirty="0"/>
              <a:t> at the left of the title tag and those with a higher </a:t>
            </a:r>
            <a:r>
              <a:rPr lang="en-US" sz="2000" dirty="0" err="1"/>
              <a:t>keyphrase</a:t>
            </a:r>
            <a:r>
              <a:rPr lang="en-US" sz="2000" dirty="0"/>
              <a:t> density. The Title HTML tag is also vital in search market- </a:t>
            </a:r>
            <a:r>
              <a:rPr lang="en-US" sz="2000" dirty="0" err="1"/>
              <a:t>ing</a:t>
            </a:r>
            <a:r>
              <a:rPr lang="en-US" sz="2000" dirty="0"/>
              <a:t> since this is typically the text underlined within the search results page which forms a hyperlink through to your web site.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672675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Improving search engine ranking through SEO </a:t>
            </a:r>
            <a:endParaRPr lang="en-US" dirty="0"/>
          </a:p>
        </p:txBody>
      </p:sp>
      <p:sp>
        <p:nvSpPr>
          <p:cNvPr id="3" name="Content Placeholder 2"/>
          <p:cNvSpPr>
            <a:spLocks noGrp="1"/>
          </p:cNvSpPr>
          <p:nvPr>
            <p:ph idx="1"/>
          </p:nvPr>
        </p:nvSpPr>
        <p:spPr/>
        <p:txBody>
          <a:bodyPr/>
          <a:lstStyle/>
          <a:p>
            <a:r>
              <a:rPr lang="en-US" sz="2400" b="1" dirty="0"/>
              <a:t>4 Meta-tags </a:t>
            </a:r>
            <a:endParaRPr lang="en-US" sz="2400" dirty="0"/>
          </a:p>
          <a:p>
            <a:r>
              <a:rPr lang="en-US" sz="2400" b="1" dirty="0"/>
              <a:t>Meta-tags </a:t>
            </a:r>
            <a:r>
              <a:rPr lang="en-US" sz="2400" dirty="0"/>
              <a:t>are part of the HTML file, typed in by web page creators, which is read by the search engine spider or robot. They are effectively hidden from users, but are used by some search engines when robots or spiders compile their index. In the past, search engines assigned more relevance to a site containing </a:t>
            </a:r>
            <a:r>
              <a:rPr lang="en-US" sz="2400" dirty="0" err="1"/>
              <a:t>keyphrases</a:t>
            </a:r>
            <a:r>
              <a:rPr lang="en-US" sz="2400" dirty="0"/>
              <a:t> in its meta-tags than one that didn’t. Search engine spamming of meta-tags resulted in this being an </a:t>
            </a:r>
            <a:r>
              <a:rPr lang="en-US" sz="2400" dirty="0" err="1"/>
              <a:t>inaccu</a:t>
            </a:r>
            <a:r>
              <a:rPr lang="en-US" sz="2400" dirty="0"/>
              <a:t>- rate method of assessing relevance and Google has reported that it assigns no relevance to meta-tags.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400366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5416"/>
            <a:ext cx="8229600" cy="1152128"/>
          </a:xfrm>
        </p:spPr>
        <p:txBody>
          <a:bodyPr/>
          <a:lstStyle/>
          <a:p>
            <a:r>
              <a:rPr lang="en-US" b="1" dirty="0" smtClean="0"/>
              <a:t/>
            </a:r>
            <a:br>
              <a:rPr lang="en-US" b="1" dirty="0" smtClean="0"/>
            </a:br>
            <a:r>
              <a:rPr lang="en-US" sz="2800" b="1" dirty="0" smtClean="0"/>
              <a:t>Pay</a:t>
            </a:r>
            <a:r>
              <a:rPr lang="en-US" sz="2800" b="1" dirty="0"/>
              <a:t>-per-click(PPC)</a:t>
            </a:r>
            <a:r>
              <a:rPr lang="en-US" sz="2800" b="1" dirty="0" smtClean="0"/>
              <a:t>search marketing </a:t>
            </a:r>
            <a:r>
              <a:rPr lang="en-US" dirty="0"/>
              <a:t/>
            </a:r>
            <a:br>
              <a:rPr lang="en-US" dirty="0"/>
            </a:br>
            <a:endParaRPr lang="en-US" dirty="0"/>
          </a:p>
        </p:txBody>
      </p:sp>
      <p:sp>
        <p:nvSpPr>
          <p:cNvPr id="3" name="Content Placeholder 2"/>
          <p:cNvSpPr>
            <a:spLocks noGrp="1"/>
          </p:cNvSpPr>
          <p:nvPr>
            <p:ph idx="1"/>
          </p:nvPr>
        </p:nvSpPr>
        <p:spPr>
          <a:xfrm>
            <a:off x="0" y="692696"/>
            <a:ext cx="9144000" cy="4824537"/>
          </a:xfrm>
        </p:spPr>
        <p:txBody>
          <a:bodyPr/>
          <a:lstStyle/>
          <a:p>
            <a:r>
              <a:rPr lang="en-US" sz="2000" dirty="0"/>
              <a:t>Pay-per-click (PPC) search marketing or paid listings are similar to conventional </a:t>
            </a:r>
            <a:r>
              <a:rPr lang="en-US" sz="2000" dirty="0" err="1"/>
              <a:t>advertis</a:t>
            </a:r>
            <a:r>
              <a:rPr lang="en-US" sz="2000" dirty="0"/>
              <a:t>- </a:t>
            </a:r>
            <a:r>
              <a:rPr lang="en-US" sz="2000" dirty="0" err="1"/>
              <a:t>ing</a:t>
            </a:r>
            <a:r>
              <a:rPr lang="en-US" sz="2000" dirty="0"/>
              <a:t>; here a relevant text ad with a link to a company page is displayed when the user of a search engine types in a specific phrase. A series of text ads usually </a:t>
            </a:r>
            <a:r>
              <a:rPr lang="en-US" sz="2000" dirty="0" err="1"/>
              <a:t>labelled</a:t>
            </a:r>
            <a:r>
              <a:rPr lang="en-US" sz="2000" dirty="0"/>
              <a:t> as ‘sponsored links’ are displayed as is shown on the right of Figure 8.15(a). Unlike conventional advertising, the advertiser doesn’t pay when the ad is displayed, but only when the ad is clicked on which then leads to a visit to the advertiser’s web site – hence pay per click! Most clicks result in a visit to the site, although there may be a small (usually less than 5–10%) attrition. The relative ranking of these ‘paid performance placements’ is </a:t>
            </a:r>
            <a:r>
              <a:rPr lang="en-US" sz="2000" dirty="0" err="1"/>
              <a:t>typi</a:t>
            </a:r>
            <a:r>
              <a:rPr lang="en-US" sz="2000" dirty="0"/>
              <a:t>- </a:t>
            </a:r>
            <a:r>
              <a:rPr lang="en-US" sz="2000" dirty="0" err="1"/>
              <a:t>cally</a:t>
            </a:r>
            <a:r>
              <a:rPr lang="en-US" sz="2000" dirty="0"/>
              <a:t> based on the highest </a:t>
            </a:r>
            <a:r>
              <a:rPr lang="en-US" sz="2000" dirty="0" err="1"/>
              <a:t>bidded</a:t>
            </a:r>
            <a:r>
              <a:rPr lang="en-US" sz="2000" dirty="0"/>
              <a:t> cost-per-click value for each keyword phrase. The company which is prepared to pay the most per click gets top spot. Google also takes the relative </a:t>
            </a:r>
            <a:r>
              <a:rPr lang="en-US" sz="2000" dirty="0" err="1"/>
              <a:t>clickthrough</a:t>
            </a:r>
            <a:r>
              <a:rPr lang="en-US" sz="2000" dirty="0"/>
              <a:t> rates of the ads into account when ranking the sponsored links, so ads which do not appear relevant, because fewer people are clicking on them, will drop down or may even disappear off the listing.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408416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US" sz="3600" b="1" dirty="0" smtClean="0"/>
              <a:t/>
            </a:r>
            <a:br>
              <a:rPr lang="en-US" sz="3600" b="1" dirty="0" smtClean="0"/>
            </a:br>
            <a:r>
              <a:rPr lang="en-US" sz="3600" b="1" dirty="0" smtClean="0"/>
              <a:t>Online PR</a:t>
            </a:r>
            <a:r>
              <a:rPr lang="en-US" b="1" dirty="0" smtClean="0"/>
              <a:t> </a:t>
            </a:r>
            <a:r>
              <a:rPr lang="en-US" dirty="0"/>
              <a:t/>
            </a:r>
            <a:br>
              <a:rPr lang="en-US" dirty="0"/>
            </a:br>
            <a:endParaRPr lang="en-US" dirty="0"/>
          </a:p>
        </p:txBody>
      </p:sp>
      <p:sp>
        <p:nvSpPr>
          <p:cNvPr id="3" name="Content Placeholder 2"/>
          <p:cNvSpPr>
            <a:spLocks noGrp="1"/>
          </p:cNvSpPr>
          <p:nvPr>
            <p:ph idx="1"/>
          </p:nvPr>
        </p:nvSpPr>
        <p:spPr>
          <a:xfrm>
            <a:off x="0" y="764704"/>
            <a:ext cx="9144000" cy="4752529"/>
          </a:xfrm>
        </p:spPr>
        <p:txBody>
          <a:bodyPr/>
          <a:lstStyle/>
          <a:p>
            <a:r>
              <a:rPr lang="en-US" sz="2400" dirty="0"/>
              <a:t>The web has become very important to PR. Mike </a:t>
            </a:r>
            <a:r>
              <a:rPr lang="en-US" sz="2400" dirty="0" err="1"/>
              <a:t>Grehan</a:t>
            </a:r>
            <a:r>
              <a:rPr lang="en-US" sz="2400" dirty="0"/>
              <a:t>, a UK search engine marketing specialist, puts it this way: </a:t>
            </a:r>
          </a:p>
          <a:p>
            <a:r>
              <a:rPr lang="en-US" sz="2400" i="1" dirty="0"/>
              <a:t>Both online and off, the process is much the same when using PR to increase awareness, differentiate yourself from the crowd and improve perception. Many offline PR companies now employ staff with specialist online skills. The web itself offers a plethora of news sites and services. And, of course, there are thousands and thousands of newsletters and </a:t>
            </a:r>
            <a:r>
              <a:rPr lang="en-US" sz="2400" i="1" dirty="0" err="1"/>
              <a:t>zines</a:t>
            </a:r>
            <a:r>
              <a:rPr lang="en-US" sz="2400" i="1" dirty="0"/>
              <a:t> covering just about every topic under the sun. Never before has there been a better opportunity to get your message to the broadest geographic and multi-demographic </a:t>
            </a:r>
            <a:r>
              <a:rPr lang="en-US" sz="2400" i="1" dirty="0" err="1"/>
              <a:t>audi</a:t>
            </a:r>
            <a:r>
              <a:rPr lang="en-US" sz="2400" i="1" dirty="0"/>
              <a:t>- </a:t>
            </a:r>
            <a:r>
              <a:rPr lang="en-US" sz="2400" i="1" dirty="0" err="1"/>
              <a:t>ence</a:t>
            </a:r>
            <a:r>
              <a:rPr lang="en-US" sz="2400" i="1" dirty="0"/>
              <a:t>. But you need to understand the pitfalls on both sides to be able to avoid. </a:t>
            </a:r>
            <a:endParaRPr lang="en-US" sz="2400" dirty="0"/>
          </a:p>
          <a:p>
            <a:r>
              <a:rPr lang="en-US" sz="2400" dirty="0"/>
              <a:t>(</a:t>
            </a:r>
            <a:r>
              <a:rPr lang="en-US" sz="2400" dirty="0" err="1"/>
              <a:t>Grehan</a:t>
            </a:r>
            <a:r>
              <a:rPr lang="en-US" sz="2400" dirty="0"/>
              <a:t>, 2004)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1230127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Online PR </a:t>
            </a:r>
            <a:endParaRPr lang="en-US" dirty="0"/>
          </a:p>
        </p:txBody>
      </p:sp>
      <p:sp>
        <p:nvSpPr>
          <p:cNvPr id="3" name="Content Placeholder 2"/>
          <p:cNvSpPr>
            <a:spLocks noGrp="1"/>
          </p:cNvSpPr>
          <p:nvPr>
            <p:ph idx="1"/>
          </p:nvPr>
        </p:nvSpPr>
        <p:spPr>
          <a:xfrm>
            <a:off x="457200" y="1484784"/>
            <a:ext cx="8229600" cy="4032449"/>
          </a:xfrm>
        </p:spPr>
        <p:txBody>
          <a:bodyPr/>
          <a:lstStyle/>
          <a:p>
            <a:r>
              <a:rPr lang="en-US" sz="2800" dirty="0" smtClean="0"/>
              <a:t>Activities </a:t>
            </a:r>
            <a:r>
              <a:rPr lang="en-US" sz="2800" dirty="0"/>
              <a:t>which can be considered to be online PR include: </a:t>
            </a:r>
          </a:p>
          <a:p>
            <a:r>
              <a:rPr lang="en-US" sz="2800" dirty="0"/>
              <a:t>(a)  Communicating with media (journalists) online </a:t>
            </a:r>
          </a:p>
          <a:p>
            <a:r>
              <a:rPr lang="en-US" sz="2800" dirty="0"/>
              <a:t>(b)  Link building </a:t>
            </a:r>
          </a:p>
          <a:p>
            <a:r>
              <a:rPr lang="en-US" sz="2800" dirty="0"/>
              <a:t>(c)  Blogs, podcasting and RSS </a:t>
            </a:r>
          </a:p>
          <a:p>
            <a:r>
              <a:rPr lang="en-US" sz="2800" dirty="0"/>
              <a:t>(d)  Managing how your brand is presented on third-party sites </a:t>
            </a:r>
          </a:p>
          <a:p>
            <a:r>
              <a:rPr lang="en-US" sz="2800" dirty="0"/>
              <a:t>(e)  Creating a buzz – online viral marketing. </a:t>
            </a:r>
          </a:p>
          <a:p>
            <a:endParaRPr lang="en-US"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9121999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b="1" dirty="0" smtClean="0"/>
              <a:t>Interactive advertising </a:t>
            </a:r>
            <a:r>
              <a:rPr lang="en-US" dirty="0"/>
              <a:t/>
            </a:r>
            <a:br>
              <a:rPr lang="en-US" dirty="0"/>
            </a:br>
            <a:endParaRPr lang="en-US" dirty="0"/>
          </a:p>
        </p:txBody>
      </p:sp>
      <p:sp>
        <p:nvSpPr>
          <p:cNvPr id="3" name="Content Placeholder 2"/>
          <p:cNvSpPr>
            <a:spLocks noGrp="1"/>
          </p:cNvSpPr>
          <p:nvPr>
            <p:ph idx="1"/>
          </p:nvPr>
        </p:nvSpPr>
        <p:spPr>
          <a:xfrm>
            <a:off x="457200" y="836712"/>
            <a:ext cx="8229600" cy="4680521"/>
          </a:xfrm>
        </p:spPr>
        <p:txBody>
          <a:bodyPr/>
          <a:lstStyle/>
          <a:p>
            <a:r>
              <a:rPr lang="en-US" sz="2000" dirty="0"/>
              <a:t>Advertising on the web takes place when an advertiser pays to place advertising content on another web site. The process usually involves </a:t>
            </a:r>
            <a:r>
              <a:rPr lang="en-US" sz="2000" b="1" dirty="0"/>
              <a:t>ad serving </a:t>
            </a:r>
            <a:r>
              <a:rPr lang="en-US" sz="2000" dirty="0"/>
              <a:t>from a different server from that on which the page is hosted (ads can be served on destination sites in a similar way). </a:t>
            </a:r>
          </a:p>
          <a:p>
            <a:r>
              <a:rPr lang="en-US" sz="2000" dirty="0"/>
              <a:t>Advertising is possible on a range of sites in order to drive traffic to an </a:t>
            </a:r>
            <a:r>
              <a:rPr lang="en-US" sz="2000" dirty="0" err="1"/>
              <a:t>organisation’s</a:t>
            </a:r>
            <a:r>
              <a:rPr lang="en-US" sz="2000" dirty="0"/>
              <a:t> </a:t>
            </a:r>
            <a:r>
              <a:rPr lang="en-US" sz="2000" b="1" dirty="0"/>
              <a:t>destination site </a:t>
            </a:r>
            <a:r>
              <a:rPr lang="en-US" sz="2000" dirty="0"/>
              <a:t>or alternately a </a:t>
            </a:r>
            <a:r>
              <a:rPr lang="en-US" sz="2000" b="1" dirty="0"/>
              <a:t>microsite </a:t>
            </a:r>
            <a:r>
              <a:rPr lang="en-US" sz="2000" dirty="0"/>
              <a:t>or nested ad-content on the media owner’s site or on the destination site. The destination page from a banner ad will usually be designed as a specifically created direct-response page to encourage further action. For example, the nappy supplier </a:t>
            </a:r>
            <a:r>
              <a:rPr lang="en-US" sz="2000" dirty="0" err="1"/>
              <a:t>Huggies</a:t>
            </a:r>
            <a:r>
              <a:rPr lang="en-US" sz="2000" dirty="0"/>
              <a:t> placed an advertisement on a childcare site that led the parents clicking on this link to more detailed information on </a:t>
            </a:r>
            <a:r>
              <a:rPr lang="en-US" sz="2000" dirty="0" err="1"/>
              <a:t>Huggies</a:t>
            </a:r>
            <a:r>
              <a:rPr lang="en-US" sz="2000" dirty="0"/>
              <a:t> contained on the site and offering them opt-in to a loyalty </a:t>
            </a:r>
            <a:r>
              <a:rPr lang="en-US" sz="2000" dirty="0" err="1"/>
              <a:t>programme</a:t>
            </a:r>
            <a:r>
              <a:rPr lang="en-US" sz="2000" dirty="0"/>
              <a:t>.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42183239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a:t>
            </a:r>
            <a:r>
              <a:rPr lang="en-US" b="1" dirty="0" smtClean="0"/>
              <a:t>mail marketing </a:t>
            </a:r>
            <a:r>
              <a:rPr lang="en-US" dirty="0"/>
              <a:t/>
            </a:r>
            <a:br>
              <a:rPr lang="en-US" dirty="0"/>
            </a:br>
            <a:endParaRPr lang="en-US" dirty="0"/>
          </a:p>
        </p:txBody>
      </p:sp>
      <p:sp>
        <p:nvSpPr>
          <p:cNvPr id="3" name="Content Placeholder 2"/>
          <p:cNvSpPr>
            <a:spLocks noGrp="1"/>
          </p:cNvSpPr>
          <p:nvPr>
            <p:ph idx="1"/>
          </p:nvPr>
        </p:nvSpPr>
        <p:spPr>
          <a:xfrm>
            <a:off x="457200" y="980728"/>
            <a:ext cx="8229600" cy="4536505"/>
          </a:xfrm>
        </p:spPr>
        <p:txBody>
          <a:bodyPr/>
          <a:lstStyle/>
          <a:p>
            <a:r>
              <a:rPr lang="en-US" sz="2800" dirty="0"/>
              <a:t>When devising plans for e-mail marketing communications, marketers need to plan for: </a:t>
            </a:r>
          </a:p>
          <a:p>
            <a:r>
              <a:rPr lang="en-US" sz="2800" dirty="0"/>
              <a:t>G </a:t>
            </a:r>
            <a:r>
              <a:rPr lang="en-US" sz="2800" b="1" dirty="0"/>
              <a:t>Outbound e-mail marketing</a:t>
            </a:r>
            <a:r>
              <a:rPr lang="en-US" sz="2800" dirty="0"/>
              <a:t>, where e-mail campaigns are used as a form of direct marketing to encourage trial and purchases and as part of a CRM dialogue; </a:t>
            </a:r>
          </a:p>
          <a:p>
            <a:r>
              <a:rPr lang="en-US" sz="2800" dirty="0"/>
              <a:t>G </a:t>
            </a:r>
            <a:r>
              <a:rPr lang="en-US" sz="2800" b="1" dirty="0"/>
              <a:t>Inbound e-mail marketing</a:t>
            </a:r>
            <a:r>
              <a:rPr lang="en-US" sz="2800" dirty="0"/>
              <a:t>, where e-mails from customers such as support enquiries are managed.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0096451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References</a:t>
            </a:r>
            <a:endParaRPr lang="en-US"/>
          </a:p>
        </p:txBody>
      </p:sp>
      <p:sp>
        <p:nvSpPr>
          <p:cNvPr id="3" name="Content Placeholder 2"/>
          <p:cNvSpPr>
            <a:spLocks noGrp="1"/>
          </p:cNvSpPr>
          <p:nvPr>
            <p:ph idx="1"/>
          </p:nvPr>
        </p:nvSpPr>
        <p:spPr/>
        <p:txBody>
          <a:bodyPr/>
          <a:lstStyle/>
          <a:p>
            <a:pPr marL="0" indent="0">
              <a:buNone/>
            </a:pPr>
            <a:r>
              <a:rPr lang="en-US" sz="2000" dirty="0"/>
              <a:t>Chaffey, D., Mayer, R. Johnston, K &amp; Ellis-Chadwick, F (2009) Internet Marketing: Strategy, Implementation and Practice, </a:t>
            </a:r>
            <a:r>
              <a:rPr lang="en-US" sz="2000" dirty="0" err="1"/>
              <a:t>Harlow:Prentice</a:t>
            </a:r>
            <a:r>
              <a:rPr lang="en-US" sz="2000" dirty="0"/>
              <a:t> Hall</a:t>
            </a:r>
          </a:p>
          <a:p>
            <a:pPr marL="0" indent="0">
              <a:buNone/>
            </a:pPr>
            <a:endParaRPr lang="en-US" sz="2000" dirty="0"/>
          </a:p>
          <a:p>
            <a:pPr marL="0" indent="0">
              <a:buNone/>
            </a:pPr>
            <a:r>
              <a:rPr lang="en-US" sz="2000" dirty="0"/>
              <a:t>Chaffey,D.,Hemphill,T.,</a:t>
            </a:r>
            <a:r>
              <a:rPr lang="en-US" sz="2000" dirty="0" err="1"/>
              <a:t>Edmundson</a:t>
            </a:r>
            <a:r>
              <a:rPr lang="en-US" sz="2000" dirty="0"/>
              <a:t>, D(2018) Digital Business and E-Commerce Management, Pearson Education Limited. </a:t>
            </a:r>
          </a:p>
          <a:p>
            <a:pPr marL="0" indent="0">
              <a:buNone/>
            </a:pPr>
            <a:endParaRPr lang="en-US" sz="2000" dirty="0"/>
          </a:p>
          <a:p>
            <a:pPr marL="0" indent="0">
              <a:buNone/>
            </a:pPr>
            <a:r>
              <a:rPr lang="en-US" sz="2000" dirty="0" err="1"/>
              <a:t>Ruszczyk</a:t>
            </a:r>
            <a:r>
              <a:rPr lang="en-US" sz="2000" dirty="0"/>
              <a:t>, B., Lucas, K.,</a:t>
            </a:r>
            <a:r>
              <a:rPr lang="en-US" sz="2000" dirty="0" err="1"/>
              <a:t>Warlick</a:t>
            </a:r>
            <a:r>
              <a:rPr lang="en-US" sz="2000" dirty="0"/>
              <a:t>, S (2017),Take Your Marketing Online!: Proven Ways to Grow your Firm in the Digital Age. Wiley Online.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2690242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2239</TotalTime>
  <Words>1731</Words>
  <Application>Microsoft Macintosh PowerPoint</Application>
  <PresentationFormat>On-screen Show (4:3)</PresentationFormat>
  <Paragraphs>121</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20140311PresentationUWTSDTemplate</vt:lpstr>
      <vt:lpstr>Module Code LCMB7010</vt:lpstr>
      <vt:lpstr>Topic </vt:lpstr>
      <vt:lpstr> Options available in the communications mix for increasing visitors to a web site  </vt:lpstr>
      <vt:lpstr>The differences between one-to-many and one-to-one communication using the Internet  </vt:lpstr>
      <vt:lpstr>Integrated Internet marketing communications  </vt:lpstr>
      <vt:lpstr>Integrated Internet marketing communications  </vt:lpstr>
      <vt:lpstr>Media-neutral planning (MNP)  </vt:lpstr>
      <vt:lpstr>Search engine  optimisation (SEO)  </vt:lpstr>
      <vt:lpstr>Spider and robots: </vt:lpstr>
      <vt:lpstr>Stages involved in creating a search engine listing  </vt:lpstr>
      <vt:lpstr>Improving search engine ranking through SEO  </vt:lpstr>
      <vt:lpstr>Improving search engine ranking through SEO  </vt:lpstr>
      <vt:lpstr>Improving search engine ranking through SEO </vt:lpstr>
      <vt:lpstr>Improving search engine ranking through SEO </vt:lpstr>
      <vt:lpstr> Pay-per-click(PPC)search marketing  </vt:lpstr>
      <vt:lpstr> Online PR  </vt:lpstr>
      <vt:lpstr>Online PR </vt:lpstr>
      <vt:lpstr>Interactive advertising  </vt:lpstr>
      <vt:lpstr>E-mail marketing  </vt:lpstr>
      <vt:lpstr>References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166</cp:revision>
  <cp:lastPrinted>2018-07-09T15:27:01Z</cp:lastPrinted>
  <dcterms:created xsi:type="dcterms:W3CDTF">2002-10-07T19:43:58Z</dcterms:created>
  <dcterms:modified xsi:type="dcterms:W3CDTF">2020-06-29T13:03:30Z</dcterms:modified>
</cp:coreProperties>
</file>