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8" r:id="rId2"/>
    <p:sldId id="259" r:id="rId3"/>
    <p:sldId id="268" r:id="rId4"/>
    <p:sldId id="269" r:id="rId5"/>
    <p:sldId id="270" r:id="rId6"/>
    <p:sldId id="279" r:id="rId7"/>
    <p:sldId id="271" r:id="rId8"/>
    <p:sldId id="280" r:id="rId9"/>
    <p:sldId id="282" r:id="rId10"/>
    <p:sldId id="281" r:id="rId11"/>
    <p:sldId id="283" r:id="rId12"/>
    <p:sldId id="284" r:id="rId13"/>
    <p:sldId id="286" r:id="rId14"/>
    <p:sldId id="285" r:id="rId15"/>
    <p:sldId id="26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071437-350D-70DA-B12C-88CDB0E8D9E7}" v="31" dt="2024-03-21T16:58:28.3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F0F875-BCCD-4CB7-92FF-AF9C67CFF1D7}" type="doc">
      <dgm:prSet loTypeId="urn:microsoft.com/office/officeart/2005/8/layout/radial4" loCatId="relationship" qsTypeId="urn:microsoft.com/office/officeart/2005/8/quickstyle/3d1" qsCatId="3D" csTypeId="urn:microsoft.com/office/officeart/2005/8/colors/colorful4" csCatId="colorful" phldr="1"/>
      <dgm:spPr/>
      <dgm:t>
        <a:bodyPr/>
        <a:lstStyle/>
        <a:p>
          <a:endParaRPr lang="en-GB"/>
        </a:p>
      </dgm:t>
    </dgm:pt>
    <dgm:pt modelId="{439F6F3C-3568-4125-AFB2-5DB213D0C995}">
      <dgm:prSet phldrT="[Text]"/>
      <dgm:spPr/>
      <dgm:t>
        <a:bodyPr/>
        <a:lstStyle/>
        <a:p>
          <a:r>
            <a:rPr lang="en-GB"/>
            <a:t>Research Ethics</a:t>
          </a:r>
        </a:p>
      </dgm:t>
    </dgm:pt>
    <dgm:pt modelId="{A319D264-CABD-4203-8472-7E5C9A020DD0}" type="parTrans" cxnId="{E281C417-03D5-4503-A47F-4809C6F727E1}">
      <dgm:prSet/>
      <dgm:spPr/>
      <dgm:t>
        <a:bodyPr/>
        <a:lstStyle/>
        <a:p>
          <a:endParaRPr lang="en-GB"/>
        </a:p>
      </dgm:t>
    </dgm:pt>
    <dgm:pt modelId="{49A6EE7F-416F-4CB8-A971-D0D361EEFDDC}" type="sibTrans" cxnId="{E281C417-03D5-4503-A47F-4809C6F727E1}">
      <dgm:prSet/>
      <dgm:spPr/>
      <dgm:t>
        <a:bodyPr/>
        <a:lstStyle/>
        <a:p>
          <a:endParaRPr lang="en-GB"/>
        </a:p>
      </dgm:t>
    </dgm:pt>
    <dgm:pt modelId="{17D328B8-2969-4726-9020-9449559ED4FF}">
      <dgm:prSet phldrT="[Text]"/>
      <dgm:spPr/>
      <dgm:t>
        <a:bodyPr/>
        <a:lstStyle/>
        <a:p>
          <a:r>
            <a:rPr lang="en-GB"/>
            <a:t>Transparency</a:t>
          </a:r>
        </a:p>
      </dgm:t>
    </dgm:pt>
    <dgm:pt modelId="{8D054EC4-C388-4194-B678-ABCF5A0174DD}" type="parTrans" cxnId="{A89D7642-2369-46AC-A04C-453B54D83136}">
      <dgm:prSet/>
      <dgm:spPr/>
      <dgm:t>
        <a:bodyPr/>
        <a:lstStyle/>
        <a:p>
          <a:endParaRPr lang="en-GB"/>
        </a:p>
      </dgm:t>
    </dgm:pt>
    <dgm:pt modelId="{A8938C20-E7AE-4151-A200-D0B753143D4E}" type="sibTrans" cxnId="{A89D7642-2369-46AC-A04C-453B54D83136}">
      <dgm:prSet/>
      <dgm:spPr/>
      <dgm:t>
        <a:bodyPr/>
        <a:lstStyle/>
        <a:p>
          <a:endParaRPr lang="en-GB"/>
        </a:p>
      </dgm:t>
    </dgm:pt>
    <dgm:pt modelId="{29A970A5-1DAA-4288-B5EE-21F42922B9EE}">
      <dgm:prSet phldrT="[Text]"/>
      <dgm:spPr/>
      <dgm:t>
        <a:bodyPr/>
        <a:lstStyle/>
        <a:p>
          <a:r>
            <a:rPr lang="en-GB"/>
            <a:t>Confidentiality</a:t>
          </a:r>
        </a:p>
      </dgm:t>
    </dgm:pt>
    <dgm:pt modelId="{E8FB1A42-0344-48EA-ACEE-77CB2E71F144}" type="parTrans" cxnId="{0DDEA7EC-DDE3-4070-A2FD-18CA08966ED5}">
      <dgm:prSet/>
      <dgm:spPr/>
      <dgm:t>
        <a:bodyPr/>
        <a:lstStyle/>
        <a:p>
          <a:endParaRPr lang="en-GB"/>
        </a:p>
      </dgm:t>
    </dgm:pt>
    <dgm:pt modelId="{C46C2D0B-A028-47E4-A66E-013EFF4A3AB3}" type="sibTrans" cxnId="{0DDEA7EC-DDE3-4070-A2FD-18CA08966ED5}">
      <dgm:prSet/>
      <dgm:spPr/>
      <dgm:t>
        <a:bodyPr/>
        <a:lstStyle/>
        <a:p>
          <a:endParaRPr lang="en-GB"/>
        </a:p>
      </dgm:t>
    </dgm:pt>
    <dgm:pt modelId="{7470C2B8-3977-42C8-9D14-FA04B743E3C5}">
      <dgm:prSet phldrT="[Text]"/>
      <dgm:spPr/>
      <dgm:t>
        <a:bodyPr/>
        <a:lstStyle/>
        <a:p>
          <a:r>
            <a:rPr lang="en-GB"/>
            <a:t>Voluntary</a:t>
          </a:r>
        </a:p>
      </dgm:t>
    </dgm:pt>
    <dgm:pt modelId="{454ED46F-724D-469E-BA0D-18CE60370883}" type="parTrans" cxnId="{28D84A41-9F01-419F-A55A-FFB96AB2DC25}">
      <dgm:prSet/>
      <dgm:spPr/>
      <dgm:t>
        <a:bodyPr/>
        <a:lstStyle/>
        <a:p>
          <a:endParaRPr lang="en-GB"/>
        </a:p>
      </dgm:t>
    </dgm:pt>
    <dgm:pt modelId="{FDF61CB2-C1D2-41CF-AAA9-D49CA7580C98}" type="sibTrans" cxnId="{28D84A41-9F01-419F-A55A-FFB96AB2DC25}">
      <dgm:prSet/>
      <dgm:spPr/>
      <dgm:t>
        <a:bodyPr/>
        <a:lstStyle/>
        <a:p>
          <a:endParaRPr lang="en-GB"/>
        </a:p>
      </dgm:t>
    </dgm:pt>
    <dgm:pt modelId="{7CFE1A74-5A44-42C2-BF20-81106CBCF275}">
      <dgm:prSet/>
      <dgm:spPr/>
      <dgm:t>
        <a:bodyPr/>
        <a:lstStyle/>
        <a:p>
          <a:r>
            <a:rPr lang="en-GB"/>
            <a:t>Do no harm</a:t>
          </a:r>
        </a:p>
      </dgm:t>
    </dgm:pt>
    <dgm:pt modelId="{595878C5-B1E6-4569-BA54-8FBEC8271B3F}" type="parTrans" cxnId="{CED72826-1C0B-4E5A-8B77-F8129E1619E5}">
      <dgm:prSet/>
      <dgm:spPr/>
    </dgm:pt>
    <dgm:pt modelId="{0B25839E-3578-4EAB-A42F-BED2E316E86E}" type="sibTrans" cxnId="{CED72826-1C0B-4E5A-8B77-F8129E1619E5}">
      <dgm:prSet/>
      <dgm:spPr/>
    </dgm:pt>
    <dgm:pt modelId="{13B86D87-FC1F-44A8-AEDD-0EC2DF50E636}">
      <dgm:prSet/>
      <dgm:spPr/>
      <dgm:t>
        <a:bodyPr/>
        <a:lstStyle/>
        <a:p>
          <a:r>
            <a:rPr lang="en-GB"/>
            <a:t>Impartial</a:t>
          </a:r>
        </a:p>
      </dgm:t>
    </dgm:pt>
    <dgm:pt modelId="{3B0B80A6-05FC-4AD8-8B79-77C6F72F05A4}" type="parTrans" cxnId="{929232AE-D27F-47EF-BB29-DBC2EFDADF03}">
      <dgm:prSet/>
      <dgm:spPr/>
    </dgm:pt>
    <dgm:pt modelId="{09FEACB4-9E29-436A-896E-4BF7EA94C667}" type="sibTrans" cxnId="{929232AE-D27F-47EF-BB29-DBC2EFDADF03}">
      <dgm:prSet/>
      <dgm:spPr/>
    </dgm:pt>
    <dgm:pt modelId="{3B24A47A-28FA-4D38-9E1E-E7BA17C437AA}" type="pres">
      <dgm:prSet presAssocID="{B4F0F875-BCCD-4CB7-92FF-AF9C67CFF1D7}" presName="cycle" presStyleCnt="0">
        <dgm:presLayoutVars>
          <dgm:chMax val="1"/>
          <dgm:dir/>
          <dgm:animLvl val="ctr"/>
          <dgm:resizeHandles val="exact"/>
        </dgm:presLayoutVars>
      </dgm:prSet>
      <dgm:spPr/>
    </dgm:pt>
    <dgm:pt modelId="{75FCE0D5-2C3B-42C9-B378-D2510E30706C}" type="pres">
      <dgm:prSet presAssocID="{439F6F3C-3568-4125-AFB2-5DB213D0C995}" presName="centerShape" presStyleLbl="node0" presStyleIdx="0" presStyleCnt="1"/>
      <dgm:spPr/>
    </dgm:pt>
    <dgm:pt modelId="{74302B00-2B9E-4AF6-8B23-BA4AE2CC9028}" type="pres">
      <dgm:prSet presAssocID="{8D054EC4-C388-4194-B678-ABCF5A0174DD}" presName="parTrans" presStyleLbl="bgSibTrans2D1" presStyleIdx="0" presStyleCnt="5"/>
      <dgm:spPr/>
    </dgm:pt>
    <dgm:pt modelId="{C127F6C8-1F39-4CE7-8DE7-F70D708A3B87}" type="pres">
      <dgm:prSet presAssocID="{17D328B8-2969-4726-9020-9449559ED4FF}" presName="node" presStyleLbl="node1" presStyleIdx="0" presStyleCnt="5">
        <dgm:presLayoutVars>
          <dgm:bulletEnabled val="1"/>
        </dgm:presLayoutVars>
      </dgm:prSet>
      <dgm:spPr/>
    </dgm:pt>
    <dgm:pt modelId="{4A3A0960-77F8-40E8-BBB5-32923C1BF32F}" type="pres">
      <dgm:prSet presAssocID="{E8FB1A42-0344-48EA-ACEE-77CB2E71F144}" presName="parTrans" presStyleLbl="bgSibTrans2D1" presStyleIdx="1" presStyleCnt="5"/>
      <dgm:spPr/>
    </dgm:pt>
    <dgm:pt modelId="{098CB7E5-B274-423B-91D9-3987C5F09B75}" type="pres">
      <dgm:prSet presAssocID="{29A970A5-1DAA-4288-B5EE-21F42922B9EE}" presName="node" presStyleLbl="node1" presStyleIdx="1" presStyleCnt="5">
        <dgm:presLayoutVars>
          <dgm:bulletEnabled val="1"/>
        </dgm:presLayoutVars>
      </dgm:prSet>
      <dgm:spPr/>
    </dgm:pt>
    <dgm:pt modelId="{D326F3A8-502C-4DB0-8C4D-7EE60889585E}" type="pres">
      <dgm:prSet presAssocID="{454ED46F-724D-469E-BA0D-18CE60370883}" presName="parTrans" presStyleLbl="bgSibTrans2D1" presStyleIdx="2" presStyleCnt="5"/>
      <dgm:spPr/>
    </dgm:pt>
    <dgm:pt modelId="{BF760B94-A2C5-4D72-8860-A43BA0298179}" type="pres">
      <dgm:prSet presAssocID="{7470C2B8-3977-42C8-9D14-FA04B743E3C5}" presName="node" presStyleLbl="node1" presStyleIdx="2" presStyleCnt="5">
        <dgm:presLayoutVars>
          <dgm:bulletEnabled val="1"/>
        </dgm:presLayoutVars>
      </dgm:prSet>
      <dgm:spPr/>
    </dgm:pt>
    <dgm:pt modelId="{F7305B21-2AFF-495F-9A45-492BFB61BB89}" type="pres">
      <dgm:prSet presAssocID="{595878C5-B1E6-4569-BA54-8FBEC8271B3F}" presName="parTrans" presStyleLbl="bgSibTrans2D1" presStyleIdx="3" presStyleCnt="5"/>
      <dgm:spPr/>
    </dgm:pt>
    <dgm:pt modelId="{6816B50A-9A4A-4482-8C12-5DDD3B606B93}" type="pres">
      <dgm:prSet presAssocID="{7CFE1A74-5A44-42C2-BF20-81106CBCF275}" presName="node" presStyleLbl="node1" presStyleIdx="3" presStyleCnt="5">
        <dgm:presLayoutVars>
          <dgm:bulletEnabled val="1"/>
        </dgm:presLayoutVars>
      </dgm:prSet>
      <dgm:spPr/>
    </dgm:pt>
    <dgm:pt modelId="{96BB194D-4BFB-49F5-A30A-65916B7D64F7}" type="pres">
      <dgm:prSet presAssocID="{3B0B80A6-05FC-4AD8-8B79-77C6F72F05A4}" presName="parTrans" presStyleLbl="bgSibTrans2D1" presStyleIdx="4" presStyleCnt="5"/>
      <dgm:spPr/>
    </dgm:pt>
    <dgm:pt modelId="{D82CF4D7-0A95-49B1-8C5A-032CA6AAD3EA}" type="pres">
      <dgm:prSet presAssocID="{13B86D87-FC1F-44A8-AEDD-0EC2DF50E636}" presName="node" presStyleLbl="node1" presStyleIdx="4" presStyleCnt="5">
        <dgm:presLayoutVars>
          <dgm:bulletEnabled val="1"/>
        </dgm:presLayoutVars>
      </dgm:prSet>
      <dgm:spPr/>
    </dgm:pt>
  </dgm:ptLst>
  <dgm:cxnLst>
    <dgm:cxn modelId="{BD56EF05-A588-4FEB-9986-D7810A2D347A}" type="presOf" srcId="{3B0B80A6-05FC-4AD8-8B79-77C6F72F05A4}" destId="{96BB194D-4BFB-49F5-A30A-65916B7D64F7}" srcOrd="0" destOrd="0" presId="urn:microsoft.com/office/officeart/2005/8/layout/radial4"/>
    <dgm:cxn modelId="{893CA112-C138-44F1-9A1A-EFA0DDF5504E}" type="presOf" srcId="{595878C5-B1E6-4569-BA54-8FBEC8271B3F}" destId="{F7305B21-2AFF-495F-9A45-492BFB61BB89}" srcOrd="0" destOrd="0" presId="urn:microsoft.com/office/officeart/2005/8/layout/radial4"/>
    <dgm:cxn modelId="{E281C417-03D5-4503-A47F-4809C6F727E1}" srcId="{B4F0F875-BCCD-4CB7-92FF-AF9C67CFF1D7}" destId="{439F6F3C-3568-4125-AFB2-5DB213D0C995}" srcOrd="0" destOrd="0" parTransId="{A319D264-CABD-4203-8472-7E5C9A020DD0}" sibTransId="{49A6EE7F-416F-4CB8-A971-D0D361EEFDDC}"/>
    <dgm:cxn modelId="{30C75423-95E2-4745-93AB-5760D99AB123}" type="presOf" srcId="{8D054EC4-C388-4194-B678-ABCF5A0174DD}" destId="{74302B00-2B9E-4AF6-8B23-BA4AE2CC9028}" srcOrd="0" destOrd="0" presId="urn:microsoft.com/office/officeart/2005/8/layout/radial4"/>
    <dgm:cxn modelId="{CED72826-1C0B-4E5A-8B77-F8129E1619E5}" srcId="{439F6F3C-3568-4125-AFB2-5DB213D0C995}" destId="{7CFE1A74-5A44-42C2-BF20-81106CBCF275}" srcOrd="3" destOrd="0" parTransId="{595878C5-B1E6-4569-BA54-8FBEC8271B3F}" sibTransId="{0B25839E-3578-4EAB-A42F-BED2E316E86E}"/>
    <dgm:cxn modelId="{C8C6D035-F1D7-4049-B77F-3C337633EB15}" type="presOf" srcId="{454ED46F-724D-469E-BA0D-18CE60370883}" destId="{D326F3A8-502C-4DB0-8C4D-7EE60889585E}" srcOrd="0" destOrd="0" presId="urn:microsoft.com/office/officeart/2005/8/layout/radial4"/>
    <dgm:cxn modelId="{FF5FB238-3002-420E-894B-3A1B3501922E}" type="presOf" srcId="{29A970A5-1DAA-4288-B5EE-21F42922B9EE}" destId="{098CB7E5-B274-423B-91D9-3987C5F09B75}" srcOrd="0" destOrd="0" presId="urn:microsoft.com/office/officeart/2005/8/layout/radial4"/>
    <dgm:cxn modelId="{28D84A41-9F01-419F-A55A-FFB96AB2DC25}" srcId="{439F6F3C-3568-4125-AFB2-5DB213D0C995}" destId="{7470C2B8-3977-42C8-9D14-FA04B743E3C5}" srcOrd="2" destOrd="0" parTransId="{454ED46F-724D-469E-BA0D-18CE60370883}" sibTransId="{FDF61CB2-C1D2-41CF-AAA9-D49CA7580C98}"/>
    <dgm:cxn modelId="{A89D7642-2369-46AC-A04C-453B54D83136}" srcId="{439F6F3C-3568-4125-AFB2-5DB213D0C995}" destId="{17D328B8-2969-4726-9020-9449559ED4FF}" srcOrd="0" destOrd="0" parTransId="{8D054EC4-C388-4194-B678-ABCF5A0174DD}" sibTransId="{A8938C20-E7AE-4151-A200-D0B753143D4E}"/>
    <dgm:cxn modelId="{F2BF4C55-D4CB-4FB1-A343-EE88CDD8742A}" type="presOf" srcId="{17D328B8-2969-4726-9020-9449559ED4FF}" destId="{C127F6C8-1F39-4CE7-8DE7-F70D708A3B87}" srcOrd="0" destOrd="0" presId="urn:microsoft.com/office/officeart/2005/8/layout/radial4"/>
    <dgm:cxn modelId="{B9804E75-9369-4C6E-9C48-C7B50514D3AA}" type="presOf" srcId="{E8FB1A42-0344-48EA-ACEE-77CB2E71F144}" destId="{4A3A0960-77F8-40E8-BBB5-32923C1BF32F}" srcOrd="0" destOrd="0" presId="urn:microsoft.com/office/officeart/2005/8/layout/radial4"/>
    <dgm:cxn modelId="{D9151B7D-1B7B-4AA4-937F-242B082184AC}" type="presOf" srcId="{7CFE1A74-5A44-42C2-BF20-81106CBCF275}" destId="{6816B50A-9A4A-4482-8C12-5DDD3B606B93}" srcOrd="0" destOrd="0" presId="urn:microsoft.com/office/officeart/2005/8/layout/radial4"/>
    <dgm:cxn modelId="{19C57C81-33C8-4596-9824-8791ABC186E0}" type="presOf" srcId="{B4F0F875-BCCD-4CB7-92FF-AF9C67CFF1D7}" destId="{3B24A47A-28FA-4D38-9E1E-E7BA17C437AA}" srcOrd="0" destOrd="0" presId="urn:microsoft.com/office/officeart/2005/8/layout/radial4"/>
    <dgm:cxn modelId="{958BBA85-5721-4961-9D25-CD6A720EB05F}" type="presOf" srcId="{7470C2B8-3977-42C8-9D14-FA04B743E3C5}" destId="{BF760B94-A2C5-4D72-8860-A43BA0298179}" srcOrd="0" destOrd="0" presId="urn:microsoft.com/office/officeart/2005/8/layout/radial4"/>
    <dgm:cxn modelId="{E07A86AA-679E-4B7A-BBB3-1AE8AFA31059}" type="presOf" srcId="{439F6F3C-3568-4125-AFB2-5DB213D0C995}" destId="{75FCE0D5-2C3B-42C9-B378-D2510E30706C}" srcOrd="0" destOrd="0" presId="urn:microsoft.com/office/officeart/2005/8/layout/radial4"/>
    <dgm:cxn modelId="{686D3FAD-8BF7-4250-B6E6-A28E7ABB8BF0}" type="presOf" srcId="{13B86D87-FC1F-44A8-AEDD-0EC2DF50E636}" destId="{D82CF4D7-0A95-49B1-8C5A-032CA6AAD3EA}" srcOrd="0" destOrd="0" presId="urn:microsoft.com/office/officeart/2005/8/layout/radial4"/>
    <dgm:cxn modelId="{929232AE-D27F-47EF-BB29-DBC2EFDADF03}" srcId="{439F6F3C-3568-4125-AFB2-5DB213D0C995}" destId="{13B86D87-FC1F-44A8-AEDD-0EC2DF50E636}" srcOrd="4" destOrd="0" parTransId="{3B0B80A6-05FC-4AD8-8B79-77C6F72F05A4}" sibTransId="{09FEACB4-9E29-436A-896E-4BF7EA94C667}"/>
    <dgm:cxn modelId="{0DDEA7EC-DDE3-4070-A2FD-18CA08966ED5}" srcId="{439F6F3C-3568-4125-AFB2-5DB213D0C995}" destId="{29A970A5-1DAA-4288-B5EE-21F42922B9EE}" srcOrd="1" destOrd="0" parTransId="{E8FB1A42-0344-48EA-ACEE-77CB2E71F144}" sibTransId="{C46C2D0B-A028-47E4-A66E-013EFF4A3AB3}"/>
    <dgm:cxn modelId="{DDBE01AA-E524-498A-A8FC-3EA9FA95797C}" type="presParOf" srcId="{3B24A47A-28FA-4D38-9E1E-E7BA17C437AA}" destId="{75FCE0D5-2C3B-42C9-B378-D2510E30706C}" srcOrd="0" destOrd="0" presId="urn:microsoft.com/office/officeart/2005/8/layout/radial4"/>
    <dgm:cxn modelId="{5F3BA6DA-DCF7-4808-B4E6-1CF8F6E7242E}" type="presParOf" srcId="{3B24A47A-28FA-4D38-9E1E-E7BA17C437AA}" destId="{74302B00-2B9E-4AF6-8B23-BA4AE2CC9028}" srcOrd="1" destOrd="0" presId="urn:microsoft.com/office/officeart/2005/8/layout/radial4"/>
    <dgm:cxn modelId="{C527B92C-FE4A-4FED-97D2-B545E33F7A74}" type="presParOf" srcId="{3B24A47A-28FA-4D38-9E1E-E7BA17C437AA}" destId="{C127F6C8-1F39-4CE7-8DE7-F70D708A3B87}" srcOrd="2" destOrd="0" presId="urn:microsoft.com/office/officeart/2005/8/layout/radial4"/>
    <dgm:cxn modelId="{11D2E535-1D01-49E9-8778-DE3C1F9EF3D3}" type="presParOf" srcId="{3B24A47A-28FA-4D38-9E1E-E7BA17C437AA}" destId="{4A3A0960-77F8-40E8-BBB5-32923C1BF32F}" srcOrd="3" destOrd="0" presId="urn:microsoft.com/office/officeart/2005/8/layout/radial4"/>
    <dgm:cxn modelId="{BF77CBC9-2F9A-432E-B0E6-0A37C70432BB}" type="presParOf" srcId="{3B24A47A-28FA-4D38-9E1E-E7BA17C437AA}" destId="{098CB7E5-B274-423B-91D9-3987C5F09B75}" srcOrd="4" destOrd="0" presId="urn:microsoft.com/office/officeart/2005/8/layout/radial4"/>
    <dgm:cxn modelId="{90C5AF6C-9963-4AF3-A187-96418BD998BA}" type="presParOf" srcId="{3B24A47A-28FA-4D38-9E1E-E7BA17C437AA}" destId="{D326F3A8-502C-4DB0-8C4D-7EE60889585E}" srcOrd="5" destOrd="0" presId="urn:microsoft.com/office/officeart/2005/8/layout/radial4"/>
    <dgm:cxn modelId="{AD5FC5E5-A9F5-42F3-9A4E-3ABEEA53DFFC}" type="presParOf" srcId="{3B24A47A-28FA-4D38-9E1E-E7BA17C437AA}" destId="{BF760B94-A2C5-4D72-8860-A43BA0298179}" srcOrd="6" destOrd="0" presId="urn:microsoft.com/office/officeart/2005/8/layout/radial4"/>
    <dgm:cxn modelId="{C3162C08-0AD9-4AB6-8C42-7A41299CE0FD}" type="presParOf" srcId="{3B24A47A-28FA-4D38-9E1E-E7BA17C437AA}" destId="{F7305B21-2AFF-495F-9A45-492BFB61BB89}" srcOrd="7" destOrd="0" presId="urn:microsoft.com/office/officeart/2005/8/layout/radial4"/>
    <dgm:cxn modelId="{240A4EE7-52C4-43BA-9C8F-6B8B65E917D6}" type="presParOf" srcId="{3B24A47A-28FA-4D38-9E1E-E7BA17C437AA}" destId="{6816B50A-9A4A-4482-8C12-5DDD3B606B93}" srcOrd="8" destOrd="0" presId="urn:microsoft.com/office/officeart/2005/8/layout/radial4"/>
    <dgm:cxn modelId="{B5C59824-4736-400F-B770-8585DB7A18EA}" type="presParOf" srcId="{3B24A47A-28FA-4D38-9E1E-E7BA17C437AA}" destId="{96BB194D-4BFB-49F5-A30A-65916B7D64F7}" srcOrd="9" destOrd="0" presId="urn:microsoft.com/office/officeart/2005/8/layout/radial4"/>
    <dgm:cxn modelId="{E65D7759-E4C4-461C-BCD6-1C9C8C19641C}" type="presParOf" srcId="{3B24A47A-28FA-4D38-9E1E-E7BA17C437AA}" destId="{D82CF4D7-0A95-49B1-8C5A-032CA6AAD3EA}" srcOrd="10"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3ACF47-12C2-4BAF-8120-96521B3195FD}" type="doc">
      <dgm:prSet loTypeId="urn:microsoft.com/office/officeart/2005/8/layout/process5" loCatId="process" qsTypeId="urn:microsoft.com/office/officeart/2005/8/quickstyle/simple1" qsCatId="simple" csTypeId="urn:microsoft.com/office/officeart/2005/8/colors/colorful3" csCatId="colorful" phldr="1"/>
      <dgm:spPr/>
      <dgm:t>
        <a:bodyPr/>
        <a:lstStyle/>
        <a:p>
          <a:endParaRPr lang="en-GB"/>
        </a:p>
      </dgm:t>
    </dgm:pt>
    <dgm:pt modelId="{E90BD898-C755-41BD-BAF6-0A8467EA5005}">
      <dgm:prSet phldrT="[Text]"/>
      <dgm:spPr/>
      <dgm:t>
        <a:bodyPr/>
        <a:lstStyle/>
        <a:p>
          <a:r>
            <a:rPr lang="en-GB"/>
            <a:t>Design &amp; gaining access</a:t>
          </a:r>
        </a:p>
      </dgm:t>
    </dgm:pt>
    <dgm:pt modelId="{07DEA2BE-0325-4B3C-B4D6-61E26364BCAE}" type="parTrans" cxnId="{4C81370A-3695-4151-8BDA-04DA0932A5C0}">
      <dgm:prSet/>
      <dgm:spPr/>
      <dgm:t>
        <a:bodyPr/>
        <a:lstStyle/>
        <a:p>
          <a:endParaRPr lang="en-GB"/>
        </a:p>
      </dgm:t>
    </dgm:pt>
    <dgm:pt modelId="{D65EEE2C-BF47-4028-9AA4-845F28AABA56}" type="sibTrans" cxnId="{4C81370A-3695-4151-8BDA-04DA0932A5C0}">
      <dgm:prSet/>
      <dgm:spPr/>
      <dgm:t>
        <a:bodyPr/>
        <a:lstStyle/>
        <a:p>
          <a:endParaRPr lang="en-GB"/>
        </a:p>
      </dgm:t>
    </dgm:pt>
    <dgm:pt modelId="{B78A249E-4ADA-412E-8AA2-24EE7881FCFE}">
      <dgm:prSet phldrT="[Text]"/>
      <dgm:spPr/>
      <dgm:t>
        <a:bodyPr/>
        <a:lstStyle/>
        <a:p>
          <a:r>
            <a:rPr lang="en-GB"/>
            <a:t>During data collection</a:t>
          </a:r>
        </a:p>
      </dgm:t>
    </dgm:pt>
    <dgm:pt modelId="{6AF638D3-F14C-48B9-9078-4DCB30368C13}" type="parTrans" cxnId="{793FC015-B5DC-490C-8651-002C179B2307}">
      <dgm:prSet/>
      <dgm:spPr/>
      <dgm:t>
        <a:bodyPr/>
        <a:lstStyle/>
        <a:p>
          <a:endParaRPr lang="en-GB"/>
        </a:p>
      </dgm:t>
    </dgm:pt>
    <dgm:pt modelId="{1CE18BA5-0320-49AD-A1D1-97CB5DD7DCC1}" type="sibTrans" cxnId="{793FC015-B5DC-490C-8651-002C179B2307}">
      <dgm:prSet/>
      <dgm:spPr/>
      <dgm:t>
        <a:bodyPr/>
        <a:lstStyle/>
        <a:p>
          <a:endParaRPr lang="en-GB"/>
        </a:p>
      </dgm:t>
    </dgm:pt>
    <dgm:pt modelId="{2820CFEB-CD5C-4491-9699-5B93BB61E2B4}">
      <dgm:prSet phldrT="[Text]"/>
      <dgm:spPr/>
      <dgm:t>
        <a:bodyPr/>
        <a:lstStyle/>
        <a:p>
          <a:r>
            <a:rPr lang="en-GB"/>
            <a:t>Data processing &amp; storage</a:t>
          </a:r>
        </a:p>
      </dgm:t>
    </dgm:pt>
    <dgm:pt modelId="{50666216-15A1-4195-946F-D539BC0554CD}" type="parTrans" cxnId="{74FA5179-BC1A-4227-B7E9-AF43830467FD}">
      <dgm:prSet/>
      <dgm:spPr/>
      <dgm:t>
        <a:bodyPr/>
        <a:lstStyle/>
        <a:p>
          <a:endParaRPr lang="en-GB"/>
        </a:p>
      </dgm:t>
    </dgm:pt>
    <dgm:pt modelId="{DFB31AAF-12A1-442A-9844-A53BE6B98A6A}" type="sibTrans" cxnId="{74FA5179-BC1A-4227-B7E9-AF43830467FD}">
      <dgm:prSet/>
      <dgm:spPr/>
      <dgm:t>
        <a:bodyPr/>
        <a:lstStyle/>
        <a:p>
          <a:endParaRPr lang="en-GB"/>
        </a:p>
      </dgm:t>
    </dgm:pt>
    <dgm:pt modelId="{A860E67F-096E-43D9-83CB-FDE546F315A4}">
      <dgm:prSet phldrT="[Text]"/>
      <dgm:spPr/>
      <dgm:t>
        <a:bodyPr/>
        <a:lstStyle/>
        <a:p>
          <a:r>
            <a:rPr lang="en-GB"/>
            <a:t>Analysis and reporting</a:t>
          </a:r>
        </a:p>
      </dgm:t>
    </dgm:pt>
    <dgm:pt modelId="{87C91C0A-9B15-48BF-8BF6-E93EB07B0A53}" type="parTrans" cxnId="{0D267601-1592-4039-9DAC-3B2759CA4263}">
      <dgm:prSet/>
      <dgm:spPr/>
      <dgm:t>
        <a:bodyPr/>
        <a:lstStyle/>
        <a:p>
          <a:endParaRPr lang="en-GB"/>
        </a:p>
      </dgm:t>
    </dgm:pt>
    <dgm:pt modelId="{1483824B-F667-430F-B851-FD1E4605F88E}" type="sibTrans" cxnId="{0D267601-1592-4039-9DAC-3B2759CA4263}">
      <dgm:prSet/>
      <dgm:spPr/>
      <dgm:t>
        <a:bodyPr/>
        <a:lstStyle/>
        <a:p>
          <a:endParaRPr lang="en-GB"/>
        </a:p>
      </dgm:t>
    </dgm:pt>
    <dgm:pt modelId="{E64BFF79-C946-4455-BAA3-5CC68CC98CAC}">
      <dgm:prSet phldrT="[Text]"/>
      <dgm:spPr/>
      <dgm:t>
        <a:bodyPr/>
        <a:lstStyle/>
        <a:p>
          <a:r>
            <a:rPr lang="en-GB"/>
            <a:t>Writing up</a:t>
          </a:r>
        </a:p>
      </dgm:t>
    </dgm:pt>
    <dgm:pt modelId="{9F12D5C4-B66A-4B64-BE80-BF431933A9D7}" type="parTrans" cxnId="{6FC24A0D-5022-4E70-8D9E-00F687185BA5}">
      <dgm:prSet/>
      <dgm:spPr/>
      <dgm:t>
        <a:bodyPr/>
        <a:lstStyle/>
        <a:p>
          <a:endParaRPr lang="en-GB"/>
        </a:p>
      </dgm:t>
    </dgm:pt>
    <dgm:pt modelId="{5DD81016-5C96-4F8F-8E88-38600213B53C}" type="sibTrans" cxnId="{6FC24A0D-5022-4E70-8D9E-00F687185BA5}">
      <dgm:prSet/>
      <dgm:spPr/>
      <dgm:t>
        <a:bodyPr/>
        <a:lstStyle/>
        <a:p>
          <a:endParaRPr lang="en-GB"/>
        </a:p>
      </dgm:t>
    </dgm:pt>
    <dgm:pt modelId="{D547C89F-0733-4226-A93E-39E79FC49664}" type="pres">
      <dgm:prSet presAssocID="{C03ACF47-12C2-4BAF-8120-96521B3195FD}" presName="diagram" presStyleCnt="0">
        <dgm:presLayoutVars>
          <dgm:dir/>
          <dgm:resizeHandles val="exact"/>
        </dgm:presLayoutVars>
      </dgm:prSet>
      <dgm:spPr/>
    </dgm:pt>
    <dgm:pt modelId="{0FAAB25A-6783-45EA-8CCD-E8D73738C295}" type="pres">
      <dgm:prSet presAssocID="{E90BD898-C755-41BD-BAF6-0A8467EA5005}" presName="node" presStyleLbl="node1" presStyleIdx="0" presStyleCnt="5">
        <dgm:presLayoutVars>
          <dgm:bulletEnabled val="1"/>
        </dgm:presLayoutVars>
      </dgm:prSet>
      <dgm:spPr/>
    </dgm:pt>
    <dgm:pt modelId="{35208732-D6A7-4626-856B-4D5A994B79A5}" type="pres">
      <dgm:prSet presAssocID="{D65EEE2C-BF47-4028-9AA4-845F28AABA56}" presName="sibTrans" presStyleLbl="sibTrans2D1" presStyleIdx="0" presStyleCnt="4"/>
      <dgm:spPr/>
    </dgm:pt>
    <dgm:pt modelId="{0B3FDA88-886F-47D3-99B0-A14848C4269B}" type="pres">
      <dgm:prSet presAssocID="{D65EEE2C-BF47-4028-9AA4-845F28AABA56}" presName="connectorText" presStyleLbl="sibTrans2D1" presStyleIdx="0" presStyleCnt="4"/>
      <dgm:spPr/>
    </dgm:pt>
    <dgm:pt modelId="{FF9B1278-2BD6-43BF-B613-B1EFDDA0889D}" type="pres">
      <dgm:prSet presAssocID="{B78A249E-4ADA-412E-8AA2-24EE7881FCFE}" presName="node" presStyleLbl="node1" presStyleIdx="1" presStyleCnt="5">
        <dgm:presLayoutVars>
          <dgm:bulletEnabled val="1"/>
        </dgm:presLayoutVars>
      </dgm:prSet>
      <dgm:spPr/>
    </dgm:pt>
    <dgm:pt modelId="{B23BBE1A-DE4A-4B04-90A0-897447A53226}" type="pres">
      <dgm:prSet presAssocID="{1CE18BA5-0320-49AD-A1D1-97CB5DD7DCC1}" presName="sibTrans" presStyleLbl="sibTrans2D1" presStyleIdx="1" presStyleCnt="4"/>
      <dgm:spPr/>
    </dgm:pt>
    <dgm:pt modelId="{651869A2-9F3D-4CB3-8FF4-E10E1FA9E827}" type="pres">
      <dgm:prSet presAssocID="{1CE18BA5-0320-49AD-A1D1-97CB5DD7DCC1}" presName="connectorText" presStyleLbl="sibTrans2D1" presStyleIdx="1" presStyleCnt="4"/>
      <dgm:spPr/>
    </dgm:pt>
    <dgm:pt modelId="{CC8726A0-9076-413C-932B-7B6DA9A6445C}" type="pres">
      <dgm:prSet presAssocID="{2820CFEB-CD5C-4491-9699-5B93BB61E2B4}" presName="node" presStyleLbl="node1" presStyleIdx="2" presStyleCnt="5">
        <dgm:presLayoutVars>
          <dgm:bulletEnabled val="1"/>
        </dgm:presLayoutVars>
      </dgm:prSet>
      <dgm:spPr/>
    </dgm:pt>
    <dgm:pt modelId="{F7E8CC76-9EA1-42EE-8AD8-5F76DCFA4940}" type="pres">
      <dgm:prSet presAssocID="{DFB31AAF-12A1-442A-9844-A53BE6B98A6A}" presName="sibTrans" presStyleLbl="sibTrans2D1" presStyleIdx="2" presStyleCnt="4"/>
      <dgm:spPr/>
    </dgm:pt>
    <dgm:pt modelId="{7BCA4E85-45A9-4A7E-9CDA-AF40B44FC552}" type="pres">
      <dgm:prSet presAssocID="{DFB31AAF-12A1-442A-9844-A53BE6B98A6A}" presName="connectorText" presStyleLbl="sibTrans2D1" presStyleIdx="2" presStyleCnt="4"/>
      <dgm:spPr/>
    </dgm:pt>
    <dgm:pt modelId="{AC83EBA6-E044-422A-9490-A8027E0355AB}" type="pres">
      <dgm:prSet presAssocID="{A860E67F-096E-43D9-83CB-FDE546F315A4}" presName="node" presStyleLbl="node1" presStyleIdx="3" presStyleCnt="5">
        <dgm:presLayoutVars>
          <dgm:bulletEnabled val="1"/>
        </dgm:presLayoutVars>
      </dgm:prSet>
      <dgm:spPr/>
    </dgm:pt>
    <dgm:pt modelId="{04EF3566-02DC-4CF5-B951-ACFE358F1152}" type="pres">
      <dgm:prSet presAssocID="{1483824B-F667-430F-B851-FD1E4605F88E}" presName="sibTrans" presStyleLbl="sibTrans2D1" presStyleIdx="3" presStyleCnt="4"/>
      <dgm:spPr/>
    </dgm:pt>
    <dgm:pt modelId="{F1DB6D02-1918-4646-9BA0-9853D9255416}" type="pres">
      <dgm:prSet presAssocID="{1483824B-F667-430F-B851-FD1E4605F88E}" presName="connectorText" presStyleLbl="sibTrans2D1" presStyleIdx="3" presStyleCnt="4"/>
      <dgm:spPr/>
    </dgm:pt>
    <dgm:pt modelId="{076F1C0B-AC79-44EA-A605-8B9A87D470F4}" type="pres">
      <dgm:prSet presAssocID="{E64BFF79-C946-4455-BAA3-5CC68CC98CAC}" presName="node" presStyleLbl="node1" presStyleIdx="4" presStyleCnt="5">
        <dgm:presLayoutVars>
          <dgm:bulletEnabled val="1"/>
        </dgm:presLayoutVars>
      </dgm:prSet>
      <dgm:spPr/>
    </dgm:pt>
  </dgm:ptLst>
  <dgm:cxnLst>
    <dgm:cxn modelId="{0D267601-1592-4039-9DAC-3B2759CA4263}" srcId="{C03ACF47-12C2-4BAF-8120-96521B3195FD}" destId="{A860E67F-096E-43D9-83CB-FDE546F315A4}" srcOrd="3" destOrd="0" parTransId="{87C91C0A-9B15-48BF-8BF6-E93EB07B0A53}" sibTransId="{1483824B-F667-430F-B851-FD1E4605F88E}"/>
    <dgm:cxn modelId="{4C81370A-3695-4151-8BDA-04DA0932A5C0}" srcId="{C03ACF47-12C2-4BAF-8120-96521B3195FD}" destId="{E90BD898-C755-41BD-BAF6-0A8467EA5005}" srcOrd="0" destOrd="0" parTransId="{07DEA2BE-0325-4B3C-B4D6-61E26364BCAE}" sibTransId="{D65EEE2C-BF47-4028-9AA4-845F28AABA56}"/>
    <dgm:cxn modelId="{5D99710B-1CDE-416E-962C-19DC90F06F97}" type="presOf" srcId="{E90BD898-C755-41BD-BAF6-0A8467EA5005}" destId="{0FAAB25A-6783-45EA-8CCD-E8D73738C295}" srcOrd="0" destOrd="0" presId="urn:microsoft.com/office/officeart/2005/8/layout/process5"/>
    <dgm:cxn modelId="{6FC24A0D-5022-4E70-8D9E-00F687185BA5}" srcId="{C03ACF47-12C2-4BAF-8120-96521B3195FD}" destId="{E64BFF79-C946-4455-BAA3-5CC68CC98CAC}" srcOrd="4" destOrd="0" parTransId="{9F12D5C4-B66A-4B64-BE80-BF431933A9D7}" sibTransId="{5DD81016-5C96-4F8F-8E88-38600213B53C}"/>
    <dgm:cxn modelId="{793FC015-B5DC-490C-8651-002C179B2307}" srcId="{C03ACF47-12C2-4BAF-8120-96521B3195FD}" destId="{B78A249E-4ADA-412E-8AA2-24EE7881FCFE}" srcOrd="1" destOrd="0" parTransId="{6AF638D3-F14C-48B9-9078-4DCB30368C13}" sibTransId="{1CE18BA5-0320-49AD-A1D1-97CB5DD7DCC1}"/>
    <dgm:cxn modelId="{2D5D2B3C-B36E-4C04-AEE1-F0399D0E61D8}" type="presOf" srcId="{1CE18BA5-0320-49AD-A1D1-97CB5DD7DCC1}" destId="{B23BBE1A-DE4A-4B04-90A0-897447A53226}" srcOrd="0" destOrd="0" presId="urn:microsoft.com/office/officeart/2005/8/layout/process5"/>
    <dgm:cxn modelId="{66053660-0352-41A4-B305-D42372803E7D}" type="presOf" srcId="{1CE18BA5-0320-49AD-A1D1-97CB5DD7DCC1}" destId="{651869A2-9F3D-4CB3-8FF4-E10E1FA9E827}" srcOrd="1" destOrd="0" presId="urn:microsoft.com/office/officeart/2005/8/layout/process5"/>
    <dgm:cxn modelId="{A7B5266A-7322-43BA-B800-9089AB856E9C}" type="presOf" srcId="{C03ACF47-12C2-4BAF-8120-96521B3195FD}" destId="{D547C89F-0733-4226-A93E-39E79FC49664}" srcOrd="0" destOrd="0" presId="urn:microsoft.com/office/officeart/2005/8/layout/process5"/>
    <dgm:cxn modelId="{07917A4F-0A90-400B-B066-88F379E16E8E}" type="presOf" srcId="{DFB31AAF-12A1-442A-9844-A53BE6B98A6A}" destId="{7BCA4E85-45A9-4A7E-9CDA-AF40B44FC552}" srcOrd="1" destOrd="0" presId="urn:microsoft.com/office/officeart/2005/8/layout/process5"/>
    <dgm:cxn modelId="{74FA5179-BC1A-4227-B7E9-AF43830467FD}" srcId="{C03ACF47-12C2-4BAF-8120-96521B3195FD}" destId="{2820CFEB-CD5C-4491-9699-5B93BB61E2B4}" srcOrd="2" destOrd="0" parTransId="{50666216-15A1-4195-946F-D539BC0554CD}" sibTransId="{DFB31AAF-12A1-442A-9844-A53BE6B98A6A}"/>
    <dgm:cxn modelId="{AF9F5091-4386-4744-AF57-3E21D8BED435}" type="presOf" srcId="{1483824B-F667-430F-B851-FD1E4605F88E}" destId="{04EF3566-02DC-4CF5-B951-ACFE358F1152}" srcOrd="0" destOrd="0" presId="urn:microsoft.com/office/officeart/2005/8/layout/process5"/>
    <dgm:cxn modelId="{CB2EA994-938D-4AEA-9030-7CE8613D3DD7}" type="presOf" srcId="{A860E67F-096E-43D9-83CB-FDE546F315A4}" destId="{AC83EBA6-E044-422A-9490-A8027E0355AB}" srcOrd="0" destOrd="0" presId="urn:microsoft.com/office/officeart/2005/8/layout/process5"/>
    <dgm:cxn modelId="{302E049C-B01F-4170-9C06-87D4FBBE7969}" type="presOf" srcId="{B78A249E-4ADA-412E-8AA2-24EE7881FCFE}" destId="{FF9B1278-2BD6-43BF-B613-B1EFDDA0889D}" srcOrd="0" destOrd="0" presId="urn:microsoft.com/office/officeart/2005/8/layout/process5"/>
    <dgm:cxn modelId="{EF95B0AA-16C0-4174-A80C-1DB90E7717C8}" type="presOf" srcId="{D65EEE2C-BF47-4028-9AA4-845F28AABA56}" destId="{0B3FDA88-886F-47D3-99B0-A14848C4269B}" srcOrd="1" destOrd="0" presId="urn:microsoft.com/office/officeart/2005/8/layout/process5"/>
    <dgm:cxn modelId="{DF45DAB4-D003-4B45-95BA-89CE5D4F492B}" type="presOf" srcId="{DFB31AAF-12A1-442A-9844-A53BE6B98A6A}" destId="{F7E8CC76-9EA1-42EE-8AD8-5F76DCFA4940}" srcOrd="0" destOrd="0" presId="urn:microsoft.com/office/officeart/2005/8/layout/process5"/>
    <dgm:cxn modelId="{325F29C6-F811-4BD4-A70F-8BF2491463D1}" type="presOf" srcId="{D65EEE2C-BF47-4028-9AA4-845F28AABA56}" destId="{35208732-D6A7-4626-856B-4D5A994B79A5}" srcOrd="0" destOrd="0" presId="urn:microsoft.com/office/officeart/2005/8/layout/process5"/>
    <dgm:cxn modelId="{BDFFCACE-1E49-441C-A9E8-CF716B1D1481}" type="presOf" srcId="{2820CFEB-CD5C-4491-9699-5B93BB61E2B4}" destId="{CC8726A0-9076-413C-932B-7B6DA9A6445C}" srcOrd="0" destOrd="0" presId="urn:microsoft.com/office/officeart/2005/8/layout/process5"/>
    <dgm:cxn modelId="{653C37D3-FBFA-48A7-8770-ECEC1AB6C800}" type="presOf" srcId="{1483824B-F667-430F-B851-FD1E4605F88E}" destId="{F1DB6D02-1918-4646-9BA0-9853D9255416}" srcOrd="1" destOrd="0" presId="urn:microsoft.com/office/officeart/2005/8/layout/process5"/>
    <dgm:cxn modelId="{3B9481E5-2FC5-445C-8206-650F59A3AE53}" type="presOf" srcId="{E64BFF79-C946-4455-BAA3-5CC68CC98CAC}" destId="{076F1C0B-AC79-44EA-A605-8B9A87D470F4}" srcOrd="0" destOrd="0" presId="urn:microsoft.com/office/officeart/2005/8/layout/process5"/>
    <dgm:cxn modelId="{D3C75A9E-59C8-46D5-981A-ACC204C215DF}" type="presParOf" srcId="{D547C89F-0733-4226-A93E-39E79FC49664}" destId="{0FAAB25A-6783-45EA-8CCD-E8D73738C295}" srcOrd="0" destOrd="0" presId="urn:microsoft.com/office/officeart/2005/8/layout/process5"/>
    <dgm:cxn modelId="{93D4B89B-97B3-4F7B-A277-A0992B67A361}" type="presParOf" srcId="{D547C89F-0733-4226-A93E-39E79FC49664}" destId="{35208732-D6A7-4626-856B-4D5A994B79A5}" srcOrd="1" destOrd="0" presId="urn:microsoft.com/office/officeart/2005/8/layout/process5"/>
    <dgm:cxn modelId="{D341A848-1DD5-43FC-A8B6-180D08FA3CC9}" type="presParOf" srcId="{35208732-D6A7-4626-856B-4D5A994B79A5}" destId="{0B3FDA88-886F-47D3-99B0-A14848C4269B}" srcOrd="0" destOrd="0" presId="urn:microsoft.com/office/officeart/2005/8/layout/process5"/>
    <dgm:cxn modelId="{838FDE7E-7E6D-4BF2-9641-74EA719B1435}" type="presParOf" srcId="{D547C89F-0733-4226-A93E-39E79FC49664}" destId="{FF9B1278-2BD6-43BF-B613-B1EFDDA0889D}" srcOrd="2" destOrd="0" presId="urn:microsoft.com/office/officeart/2005/8/layout/process5"/>
    <dgm:cxn modelId="{6C7DEDF8-AB0D-49EB-BFB6-08645118359E}" type="presParOf" srcId="{D547C89F-0733-4226-A93E-39E79FC49664}" destId="{B23BBE1A-DE4A-4B04-90A0-897447A53226}" srcOrd="3" destOrd="0" presId="urn:microsoft.com/office/officeart/2005/8/layout/process5"/>
    <dgm:cxn modelId="{FC781DCE-582D-4939-B5D7-C8BC9787A488}" type="presParOf" srcId="{B23BBE1A-DE4A-4B04-90A0-897447A53226}" destId="{651869A2-9F3D-4CB3-8FF4-E10E1FA9E827}" srcOrd="0" destOrd="0" presId="urn:microsoft.com/office/officeart/2005/8/layout/process5"/>
    <dgm:cxn modelId="{F9C9D8E0-061B-400C-B5C0-687466C00176}" type="presParOf" srcId="{D547C89F-0733-4226-A93E-39E79FC49664}" destId="{CC8726A0-9076-413C-932B-7B6DA9A6445C}" srcOrd="4" destOrd="0" presId="urn:microsoft.com/office/officeart/2005/8/layout/process5"/>
    <dgm:cxn modelId="{F691EA8D-BA40-48F7-8646-2FD8566D7EEE}" type="presParOf" srcId="{D547C89F-0733-4226-A93E-39E79FC49664}" destId="{F7E8CC76-9EA1-42EE-8AD8-5F76DCFA4940}" srcOrd="5" destOrd="0" presId="urn:microsoft.com/office/officeart/2005/8/layout/process5"/>
    <dgm:cxn modelId="{E009F49F-103C-4C31-A38F-492C228CF9D5}" type="presParOf" srcId="{F7E8CC76-9EA1-42EE-8AD8-5F76DCFA4940}" destId="{7BCA4E85-45A9-4A7E-9CDA-AF40B44FC552}" srcOrd="0" destOrd="0" presId="urn:microsoft.com/office/officeart/2005/8/layout/process5"/>
    <dgm:cxn modelId="{85E44535-E1B4-439E-B303-9D1EF4CDD16C}" type="presParOf" srcId="{D547C89F-0733-4226-A93E-39E79FC49664}" destId="{AC83EBA6-E044-422A-9490-A8027E0355AB}" srcOrd="6" destOrd="0" presId="urn:microsoft.com/office/officeart/2005/8/layout/process5"/>
    <dgm:cxn modelId="{1387B716-246C-4FEB-B158-967D2CEE95D7}" type="presParOf" srcId="{D547C89F-0733-4226-A93E-39E79FC49664}" destId="{04EF3566-02DC-4CF5-B951-ACFE358F1152}" srcOrd="7" destOrd="0" presId="urn:microsoft.com/office/officeart/2005/8/layout/process5"/>
    <dgm:cxn modelId="{041CFBE8-CEE6-405C-80E1-F00076D19049}" type="presParOf" srcId="{04EF3566-02DC-4CF5-B951-ACFE358F1152}" destId="{F1DB6D02-1918-4646-9BA0-9853D9255416}" srcOrd="0" destOrd="0" presId="urn:microsoft.com/office/officeart/2005/8/layout/process5"/>
    <dgm:cxn modelId="{34EC8E81-C9F5-4F62-86C7-6EAFA95648C5}" type="presParOf" srcId="{D547C89F-0733-4226-A93E-39E79FC49664}" destId="{076F1C0B-AC79-44EA-A605-8B9A87D470F4}"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FCE0D5-2C3B-42C9-B378-D2510E30706C}">
      <dsp:nvSpPr>
        <dsp:cNvPr id="0" name=""/>
        <dsp:cNvSpPr/>
      </dsp:nvSpPr>
      <dsp:spPr>
        <a:xfrm>
          <a:off x="4653153" y="2249405"/>
          <a:ext cx="1666493" cy="1666493"/>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a:t>Research Ethics</a:t>
          </a:r>
        </a:p>
      </dsp:txBody>
      <dsp:txXfrm>
        <a:off x="4897205" y="2493457"/>
        <a:ext cx="1178389" cy="1178389"/>
      </dsp:txXfrm>
    </dsp:sp>
    <dsp:sp modelId="{74302B00-2B9E-4AF6-8B23-BA4AE2CC9028}">
      <dsp:nvSpPr>
        <dsp:cNvPr id="0" name=""/>
        <dsp:cNvSpPr/>
      </dsp:nvSpPr>
      <dsp:spPr>
        <a:xfrm rot="10800000">
          <a:off x="3037477" y="2845177"/>
          <a:ext cx="1526812" cy="474950"/>
        </a:xfrm>
        <a:prstGeom prst="leftArrow">
          <a:avLst>
            <a:gd name="adj1" fmla="val 60000"/>
            <a:gd name="adj2" fmla="val 5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C127F6C8-1F39-4CE7-8DE7-F70D708A3B87}">
      <dsp:nvSpPr>
        <dsp:cNvPr id="0" name=""/>
        <dsp:cNvSpPr/>
      </dsp:nvSpPr>
      <dsp:spPr>
        <a:xfrm>
          <a:off x="2245893" y="2449385"/>
          <a:ext cx="1583169" cy="1266535"/>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a:t>Transparency</a:t>
          </a:r>
        </a:p>
      </dsp:txBody>
      <dsp:txXfrm>
        <a:off x="2282989" y="2486481"/>
        <a:ext cx="1508977" cy="1192343"/>
      </dsp:txXfrm>
    </dsp:sp>
    <dsp:sp modelId="{4A3A0960-77F8-40E8-BBB5-32923C1BF32F}">
      <dsp:nvSpPr>
        <dsp:cNvPr id="0" name=""/>
        <dsp:cNvSpPr/>
      </dsp:nvSpPr>
      <dsp:spPr>
        <a:xfrm rot="13500000">
          <a:off x="3531154" y="1653337"/>
          <a:ext cx="1526812" cy="474950"/>
        </a:xfrm>
        <a:prstGeom prst="leftArrow">
          <a:avLst>
            <a:gd name="adj1" fmla="val 60000"/>
            <a:gd name="adj2" fmla="val 5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098CB7E5-B274-423B-91D9-3987C5F09B75}">
      <dsp:nvSpPr>
        <dsp:cNvPr id="0" name=""/>
        <dsp:cNvSpPr/>
      </dsp:nvSpPr>
      <dsp:spPr>
        <a:xfrm>
          <a:off x="2963165" y="717735"/>
          <a:ext cx="1583169" cy="1266535"/>
        </a:xfrm>
        <a:prstGeom prst="roundRect">
          <a:avLst>
            <a:gd name="adj" fmla="val 1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a:t>Confidentiality</a:t>
          </a:r>
        </a:p>
      </dsp:txBody>
      <dsp:txXfrm>
        <a:off x="3000261" y="754831"/>
        <a:ext cx="1508977" cy="1192343"/>
      </dsp:txXfrm>
    </dsp:sp>
    <dsp:sp modelId="{D326F3A8-502C-4DB0-8C4D-7EE60889585E}">
      <dsp:nvSpPr>
        <dsp:cNvPr id="0" name=""/>
        <dsp:cNvSpPr/>
      </dsp:nvSpPr>
      <dsp:spPr>
        <a:xfrm rot="16200000">
          <a:off x="4722993" y="1159661"/>
          <a:ext cx="1526812" cy="474950"/>
        </a:xfrm>
        <a:prstGeom prst="leftArrow">
          <a:avLst>
            <a:gd name="adj1" fmla="val 60000"/>
            <a:gd name="adj2" fmla="val 5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BF760B94-A2C5-4D72-8860-A43BA0298179}">
      <dsp:nvSpPr>
        <dsp:cNvPr id="0" name=""/>
        <dsp:cNvSpPr/>
      </dsp:nvSpPr>
      <dsp:spPr>
        <a:xfrm>
          <a:off x="4694815" y="463"/>
          <a:ext cx="1583169" cy="1266535"/>
        </a:xfrm>
        <a:prstGeom prst="roundRect">
          <a:avLst>
            <a:gd name="adj" fmla="val 1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a:t>Voluntary</a:t>
          </a:r>
        </a:p>
      </dsp:txBody>
      <dsp:txXfrm>
        <a:off x="4731911" y="37559"/>
        <a:ext cx="1508977" cy="1192343"/>
      </dsp:txXfrm>
    </dsp:sp>
    <dsp:sp modelId="{F7305B21-2AFF-495F-9A45-492BFB61BB89}">
      <dsp:nvSpPr>
        <dsp:cNvPr id="0" name=""/>
        <dsp:cNvSpPr/>
      </dsp:nvSpPr>
      <dsp:spPr>
        <a:xfrm rot="18900000">
          <a:off x="5914833" y="1653337"/>
          <a:ext cx="1526812" cy="474950"/>
        </a:xfrm>
        <a:prstGeom prst="leftArrow">
          <a:avLst>
            <a:gd name="adj1" fmla="val 60000"/>
            <a:gd name="adj2" fmla="val 5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6816B50A-9A4A-4482-8C12-5DDD3B606B93}">
      <dsp:nvSpPr>
        <dsp:cNvPr id="0" name=""/>
        <dsp:cNvSpPr/>
      </dsp:nvSpPr>
      <dsp:spPr>
        <a:xfrm>
          <a:off x="6426464" y="717735"/>
          <a:ext cx="1583169" cy="1266535"/>
        </a:xfrm>
        <a:prstGeom prst="roundRect">
          <a:avLst>
            <a:gd name="adj" fmla="val 1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a:t>Do no harm</a:t>
          </a:r>
        </a:p>
      </dsp:txBody>
      <dsp:txXfrm>
        <a:off x="6463560" y="754831"/>
        <a:ext cx="1508977" cy="1192343"/>
      </dsp:txXfrm>
    </dsp:sp>
    <dsp:sp modelId="{96BB194D-4BFB-49F5-A30A-65916B7D64F7}">
      <dsp:nvSpPr>
        <dsp:cNvPr id="0" name=""/>
        <dsp:cNvSpPr/>
      </dsp:nvSpPr>
      <dsp:spPr>
        <a:xfrm>
          <a:off x="6408509" y="2845177"/>
          <a:ext cx="1526812" cy="474950"/>
        </a:xfrm>
        <a:prstGeom prst="leftArrow">
          <a:avLst>
            <a:gd name="adj1" fmla="val 60000"/>
            <a:gd name="adj2" fmla="val 5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D82CF4D7-0A95-49B1-8C5A-032CA6AAD3EA}">
      <dsp:nvSpPr>
        <dsp:cNvPr id="0" name=""/>
        <dsp:cNvSpPr/>
      </dsp:nvSpPr>
      <dsp:spPr>
        <a:xfrm>
          <a:off x="7143737" y="2449385"/>
          <a:ext cx="1583169" cy="1266535"/>
        </a:xfrm>
        <a:prstGeom prst="roundRect">
          <a:avLst>
            <a:gd name="adj" fmla="val 1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a:t>Impartial</a:t>
          </a:r>
        </a:p>
      </dsp:txBody>
      <dsp:txXfrm>
        <a:off x="7180833" y="2486481"/>
        <a:ext cx="1508977" cy="11923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AAB25A-6783-45EA-8CCD-E8D73738C295}">
      <dsp:nvSpPr>
        <dsp:cNvPr id="0" name=""/>
        <dsp:cNvSpPr/>
      </dsp:nvSpPr>
      <dsp:spPr>
        <a:xfrm>
          <a:off x="839301" y="1508"/>
          <a:ext cx="2445841" cy="1467504"/>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Design &amp; gaining access</a:t>
          </a:r>
        </a:p>
      </dsp:txBody>
      <dsp:txXfrm>
        <a:off x="882283" y="44490"/>
        <a:ext cx="2359877" cy="1381540"/>
      </dsp:txXfrm>
    </dsp:sp>
    <dsp:sp modelId="{35208732-D6A7-4626-856B-4D5A994B79A5}">
      <dsp:nvSpPr>
        <dsp:cNvPr id="0" name=""/>
        <dsp:cNvSpPr/>
      </dsp:nvSpPr>
      <dsp:spPr>
        <a:xfrm>
          <a:off x="3500376" y="431976"/>
          <a:ext cx="518518" cy="606568"/>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3500376" y="553290"/>
        <a:ext cx="362963" cy="363940"/>
      </dsp:txXfrm>
    </dsp:sp>
    <dsp:sp modelId="{FF9B1278-2BD6-43BF-B613-B1EFDDA0889D}">
      <dsp:nvSpPr>
        <dsp:cNvPr id="0" name=""/>
        <dsp:cNvSpPr/>
      </dsp:nvSpPr>
      <dsp:spPr>
        <a:xfrm>
          <a:off x="4263479" y="1508"/>
          <a:ext cx="2445841" cy="1467504"/>
        </a:xfrm>
        <a:prstGeom prst="roundRect">
          <a:avLst>
            <a:gd name="adj" fmla="val 10000"/>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During data collection</a:t>
          </a:r>
        </a:p>
      </dsp:txBody>
      <dsp:txXfrm>
        <a:off x="4306461" y="44490"/>
        <a:ext cx="2359877" cy="1381540"/>
      </dsp:txXfrm>
    </dsp:sp>
    <dsp:sp modelId="{B23BBE1A-DE4A-4B04-90A0-897447A53226}">
      <dsp:nvSpPr>
        <dsp:cNvPr id="0" name=""/>
        <dsp:cNvSpPr/>
      </dsp:nvSpPr>
      <dsp:spPr>
        <a:xfrm>
          <a:off x="6924554" y="431976"/>
          <a:ext cx="518518" cy="606568"/>
        </a:xfrm>
        <a:prstGeom prst="rightArrow">
          <a:avLst>
            <a:gd name="adj1" fmla="val 60000"/>
            <a:gd name="adj2" fmla="val 50000"/>
          </a:avLst>
        </a:prstGeom>
        <a:solidFill>
          <a:schemeClr val="accent3">
            <a:hueOff val="3750088"/>
            <a:satOff val="-5627"/>
            <a:lumOff val="-91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6924554" y="553290"/>
        <a:ext cx="362963" cy="363940"/>
      </dsp:txXfrm>
    </dsp:sp>
    <dsp:sp modelId="{CC8726A0-9076-413C-932B-7B6DA9A6445C}">
      <dsp:nvSpPr>
        <dsp:cNvPr id="0" name=""/>
        <dsp:cNvSpPr/>
      </dsp:nvSpPr>
      <dsp:spPr>
        <a:xfrm>
          <a:off x="7687657" y="1508"/>
          <a:ext cx="2445841" cy="1467504"/>
        </a:xfrm>
        <a:prstGeom prst="roundRect">
          <a:avLst>
            <a:gd name="adj" fmla="val 10000"/>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Data processing &amp; storage</a:t>
          </a:r>
        </a:p>
      </dsp:txBody>
      <dsp:txXfrm>
        <a:off x="7730639" y="44490"/>
        <a:ext cx="2359877" cy="1381540"/>
      </dsp:txXfrm>
    </dsp:sp>
    <dsp:sp modelId="{F7E8CC76-9EA1-42EE-8AD8-5F76DCFA4940}">
      <dsp:nvSpPr>
        <dsp:cNvPr id="0" name=""/>
        <dsp:cNvSpPr/>
      </dsp:nvSpPr>
      <dsp:spPr>
        <a:xfrm rot="5400000">
          <a:off x="8651318" y="1640222"/>
          <a:ext cx="518518" cy="606568"/>
        </a:xfrm>
        <a:prstGeom prst="rightArrow">
          <a:avLst>
            <a:gd name="adj1" fmla="val 60000"/>
            <a:gd name="adj2" fmla="val 50000"/>
          </a:avLst>
        </a:prstGeom>
        <a:solidFill>
          <a:schemeClr val="accent3">
            <a:hueOff val="7500176"/>
            <a:satOff val="-11253"/>
            <a:lumOff val="-183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5400000">
        <a:off x="8728608" y="1684247"/>
        <a:ext cx="363940" cy="362963"/>
      </dsp:txXfrm>
    </dsp:sp>
    <dsp:sp modelId="{AC83EBA6-E044-422A-9490-A8027E0355AB}">
      <dsp:nvSpPr>
        <dsp:cNvPr id="0" name=""/>
        <dsp:cNvSpPr/>
      </dsp:nvSpPr>
      <dsp:spPr>
        <a:xfrm>
          <a:off x="7687657" y="2447349"/>
          <a:ext cx="2445841" cy="1467504"/>
        </a:xfrm>
        <a:prstGeom prst="roundRect">
          <a:avLst>
            <a:gd name="adj" fmla="val 10000"/>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Analysis and reporting</a:t>
          </a:r>
        </a:p>
      </dsp:txBody>
      <dsp:txXfrm>
        <a:off x="7730639" y="2490331"/>
        <a:ext cx="2359877" cy="1381540"/>
      </dsp:txXfrm>
    </dsp:sp>
    <dsp:sp modelId="{04EF3566-02DC-4CF5-B951-ACFE358F1152}">
      <dsp:nvSpPr>
        <dsp:cNvPr id="0" name=""/>
        <dsp:cNvSpPr/>
      </dsp:nvSpPr>
      <dsp:spPr>
        <a:xfrm rot="10800000">
          <a:off x="6953904" y="2877817"/>
          <a:ext cx="518518" cy="606568"/>
        </a:xfrm>
        <a:prstGeom prst="rightArrow">
          <a:avLst>
            <a:gd name="adj1" fmla="val 60000"/>
            <a:gd name="adj2" fmla="val 50000"/>
          </a:avLst>
        </a:prstGeom>
        <a:solidFill>
          <a:schemeClr val="accent3">
            <a:hueOff val="11250264"/>
            <a:satOff val="-16880"/>
            <a:lumOff val="-274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7109459" y="2999131"/>
        <a:ext cx="362963" cy="363940"/>
      </dsp:txXfrm>
    </dsp:sp>
    <dsp:sp modelId="{076F1C0B-AC79-44EA-A605-8B9A87D470F4}">
      <dsp:nvSpPr>
        <dsp:cNvPr id="0" name=""/>
        <dsp:cNvSpPr/>
      </dsp:nvSpPr>
      <dsp:spPr>
        <a:xfrm>
          <a:off x="4263479" y="2447349"/>
          <a:ext cx="2445841" cy="1467504"/>
        </a:xfrm>
        <a:prstGeom prst="roundRect">
          <a:avLst>
            <a:gd name="adj" fmla="val 1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Writing up</a:t>
          </a:r>
        </a:p>
      </dsp:txBody>
      <dsp:txXfrm>
        <a:off x="4306461" y="2490331"/>
        <a:ext cx="2359877" cy="1381540"/>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21/03/2024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E9A0E93-3C3A-4EFD-8771-40EFB653E409}" type="slidenum">
              <a:rPr lang="en-GB" smtClean="0"/>
              <a:t>3</a:t>
            </a:fld>
            <a:endParaRPr lang="en-GB"/>
          </a:p>
        </p:txBody>
      </p:sp>
    </p:spTree>
    <p:extLst>
      <p:ext uri="{BB962C8B-B14F-4D97-AF65-F5344CB8AC3E}">
        <p14:creationId xmlns:p14="http://schemas.microsoft.com/office/powerpoint/2010/main" val="22236513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Ethics sometimes appear in written form – as reflected in the laws of the land but can also be present  in  our unwritten philosophical and social beliefs that manifest themselves in everyday behaviour.</a:t>
            </a:r>
          </a:p>
          <a:p>
            <a:endParaRPr lang="en-GB"/>
          </a:p>
          <a:p>
            <a:r>
              <a:rPr lang="en-GB"/>
              <a:t>It is not a science – its not absolute, as people can and often do disagree on what is acceptable or not acceptable conduct depending on their own values and beliefs.</a:t>
            </a:r>
            <a:endParaRPr lang="en-GB">
              <a:cs typeface="Calibri"/>
            </a:endParaRPr>
          </a:p>
          <a:p>
            <a:endParaRPr lang="en-GB"/>
          </a:p>
          <a:p>
            <a:r>
              <a:rPr lang="en-GB"/>
              <a:t>It is also a popular concept that now impacts on many areas of our personal and professional lives – in your own professional roles a code of ethics exist which states how the organisations members ought to conduct  their professional activities and what procedures can be used to enforce the code.</a:t>
            </a: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42675097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if what we have discussed is ethics – what is meant by ‘research ethics?’</a:t>
            </a:r>
          </a:p>
          <a:p>
            <a:endParaRPr lang="en-GB"/>
          </a:p>
          <a:p>
            <a:r>
              <a:rPr lang="en-GB"/>
              <a:t>Research ethics refers to the application of a moral code of conduct when human participants are the focus of empirical research – </a:t>
            </a:r>
            <a:r>
              <a:rPr lang="en-GB" err="1"/>
              <a:t>ie</a:t>
            </a:r>
            <a:r>
              <a:rPr lang="en-GB"/>
              <a:t> when they participate in practical or first-hand research or even experiments.</a:t>
            </a:r>
          </a:p>
          <a:p>
            <a:endParaRPr lang="en-GB"/>
          </a:p>
          <a:p>
            <a:r>
              <a:rPr lang="en-GB"/>
              <a:t>Wider issue of standards of conduct and incorporates matters such as reporting your findings transparently, not plagiarising someone lese work and not falsifying work</a:t>
            </a:r>
          </a:p>
          <a:p>
            <a:endParaRPr lang="en-GB"/>
          </a:p>
          <a:p>
            <a:r>
              <a:rPr lang="en-GB"/>
              <a:t>In the context of research, it refers to the principles, rules and standards of conduct that apply to your investigations.</a:t>
            </a:r>
          </a:p>
          <a:p>
            <a:r>
              <a:rPr lang="en-GB"/>
              <a:t>UWTSD has its own research ethics guidance and policy which you consulted prior to submitting your ethics approval forms to ensure that you complied with its rules and standards.</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40642175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Can you remember how many core principles there are ? – </a:t>
            </a:r>
            <a:r>
              <a:rPr lang="en-GB" b="1" err="1"/>
              <a:t>ans</a:t>
            </a:r>
            <a:r>
              <a:rPr lang="en-GB" b="1"/>
              <a:t>: 5</a:t>
            </a:r>
          </a:p>
          <a:p>
            <a:endParaRPr lang="en-GB" b="1"/>
          </a:p>
          <a:p>
            <a:r>
              <a:rPr lang="en-GB" b="1"/>
              <a:t>Can you list the 5 principles?</a:t>
            </a:r>
          </a:p>
          <a:p>
            <a:endParaRPr lang="en-GB" b="1"/>
          </a:p>
          <a:p>
            <a:r>
              <a:rPr lang="en-GB" b="1"/>
              <a:t>Transparency, confidentiality, voluntary, do no harm and impartial</a:t>
            </a:r>
          </a:p>
          <a:p>
            <a:endParaRPr lang="en-GB" b="1"/>
          </a:p>
          <a:p>
            <a:r>
              <a:rPr lang="en-GB" b="1"/>
              <a:t>Transparency </a:t>
            </a:r>
            <a:r>
              <a:rPr lang="en-GB"/>
              <a:t>– Purpose of your research should be clearly explained to your participants and also how you will conduct your primary research ( e.g. questionnaire, focus group etc) together with the intended use of the data. Always good to provide an information sheet</a:t>
            </a:r>
          </a:p>
          <a:p>
            <a:endParaRPr lang="en-GB"/>
          </a:p>
          <a:p>
            <a:r>
              <a:rPr lang="en-GB" b="1"/>
              <a:t>Confidentiality</a:t>
            </a:r>
            <a:r>
              <a:rPr lang="en-GB"/>
              <a:t> – you must respect confidentiality and anonymity of your participants. If you aren’t you may be in breach of Data Protection law or putting people at risk.</a:t>
            </a:r>
          </a:p>
          <a:p>
            <a:endParaRPr lang="en-GB"/>
          </a:p>
          <a:p>
            <a:r>
              <a:rPr lang="en-GB" b="1"/>
              <a:t>Voluntary </a:t>
            </a:r>
            <a:r>
              <a:rPr lang="en-GB"/>
              <a:t>– participants must not be coerced to become part of your research and should be free to withdraw at anytime</a:t>
            </a:r>
          </a:p>
          <a:p>
            <a:endParaRPr lang="en-GB"/>
          </a:p>
          <a:p>
            <a:r>
              <a:rPr lang="en-GB" b="1"/>
              <a:t>Do no harm </a:t>
            </a:r>
            <a:r>
              <a:rPr lang="en-GB"/>
              <a:t>– Your research should not put any participant in any danger or risk of harm, neither should you.</a:t>
            </a:r>
          </a:p>
          <a:p>
            <a:endParaRPr lang="en-GB"/>
          </a:p>
          <a:p>
            <a:r>
              <a:rPr lang="en-GB" b="1"/>
              <a:t>Impartiality</a:t>
            </a:r>
            <a:r>
              <a:rPr lang="en-GB"/>
              <a:t> – if you are connected to the research participants in any way ( </a:t>
            </a:r>
            <a:r>
              <a:rPr lang="en-GB" err="1"/>
              <a:t>e,g</a:t>
            </a:r>
            <a:r>
              <a:rPr lang="en-GB"/>
              <a:t>, fellow students or relatives)  or it could be perceived that you may be biased you need to declare your relationship.</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NB - </a:t>
            </a:r>
            <a:r>
              <a:rPr lang="en-GB" b="1"/>
              <a:t>What ethical considerations do you think you will have? And how will you overcome them?</a:t>
            </a:r>
          </a:p>
          <a:p>
            <a:r>
              <a:rPr lang="en-GB"/>
              <a:t> - </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26047987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Taking each in turn, lets recap on what they mean</a:t>
            </a:r>
          </a:p>
          <a:p>
            <a:endParaRPr lang="en-GB"/>
          </a:p>
          <a:p>
            <a:r>
              <a:rPr lang="en-GB"/>
              <a:t>TRANSPARENCY - Purpose of your research should be clearly explained to your participants and also how you will conduct your primary research (e.g. interviews, focus groups etc) together with the intended use of the data </a:t>
            </a:r>
          </a:p>
          <a:p>
            <a:r>
              <a:rPr lang="en-GB"/>
              <a:t>(provide an Information sheet)</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CONFIDETIALITY - </a:t>
            </a:r>
            <a:r>
              <a:rPr lang="en-GB" i="1"/>
              <a:t>You must respect confidentiality and anonymity of your participants at al stages of your research and beyond – if not may be a breach of Data Protection or putting people at risk not only of violence but could impact on their employment, position etc.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i="1"/>
          </a:p>
          <a:p>
            <a:pPr marL="0" marR="0" lvl="0" indent="0" algn="l" defTabSz="914400" rtl="0" eaLnBrk="1" fontAlgn="auto" latinLnBrk="0" hangingPunct="1">
              <a:lnSpc>
                <a:spcPct val="100000"/>
              </a:lnSpc>
              <a:spcBef>
                <a:spcPts val="0"/>
              </a:spcBef>
              <a:spcAft>
                <a:spcPts val="0"/>
              </a:spcAft>
              <a:buClrTx/>
              <a:buSzTx/>
              <a:buFontTx/>
              <a:buNone/>
              <a:tabLst/>
              <a:defRPr/>
            </a:pPr>
            <a:r>
              <a:rPr lang="en-GB" i="1"/>
              <a:t>Participants must be assured of their anonymity if they take part in your research. This means that any representation of data whether in aggregated forms ( e.g. mean value , </a:t>
            </a:r>
            <a:r>
              <a:rPr lang="en-GB" i="1" err="1"/>
              <a:t>statsitics</a:t>
            </a:r>
            <a:r>
              <a:rPr lang="en-GB" i="1"/>
              <a:t>) or as qualitative material obtained via focus groups/questionnaires is protected in any printed format.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i="1"/>
              <a:t>Its good practice that at the time of the sharing of information/data, participants are asked for their consent to use any direct quotes from them</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36695739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a:t>VOLUNTARY</a:t>
            </a:r>
            <a:r>
              <a:rPr lang="en-GB"/>
              <a:t> - Participants must not be coerced to become part of your research and should be free to </a:t>
            </a:r>
            <a:r>
              <a:rPr lang="en-GB" u="sng"/>
              <a:t>withdraw at anytime </a:t>
            </a:r>
            <a:r>
              <a:rPr lang="en-GB" u="none"/>
              <a:t>– even before they start answering questions, mid way through the questionnaire/interview or even at its conclusion.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u="none"/>
              <a:t>What if some one has taken part in your focus group/interview/survey and a few days down the line they contact you and say they no longer want their information used – what should you do?</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u="none"/>
          </a:p>
          <a:p>
            <a:pPr marL="0" marR="0" lvl="0" indent="0" algn="l" defTabSz="914400" rtl="0" eaLnBrk="1" fontAlgn="auto" latinLnBrk="0" hangingPunct="1">
              <a:lnSpc>
                <a:spcPct val="100000"/>
              </a:lnSpc>
              <a:spcBef>
                <a:spcPts val="0"/>
              </a:spcBef>
              <a:spcAft>
                <a:spcPts val="0"/>
              </a:spcAft>
              <a:buClrTx/>
              <a:buSzTx/>
              <a:buFontTx/>
              <a:buNone/>
              <a:tabLst/>
              <a:defRPr/>
            </a:pPr>
            <a:r>
              <a:rPr lang="en-GB" b="1" u="none"/>
              <a:t>DO NO HARM </a:t>
            </a:r>
            <a:r>
              <a:rPr lang="en-GB" u="none"/>
              <a:t>- </a:t>
            </a:r>
            <a:r>
              <a:rPr lang="en-GB"/>
              <a:t>Your research should not put any participant in any danger or risk of harm ( physical, emotional, psychological) including yourself.</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Therefore the health &amp; safety of your participants and yourself should be a priority at all times.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Once approval has been granted any changes to your research activity must be referred back for a decision regarding ethics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u="none"/>
              <a:t>Don’t forget that you should not pose any reputational risk of harm to the University as well – think back to the ethics form – that was one of the areas highlighted on the form under risk,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u="sng"/>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38250716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Why do you think research ethics are important?</a:t>
            </a:r>
          </a:p>
          <a:p>
            <a:endParaRPr lang="en-GB"/>
          </a:p>
          <a:p>
            <a:r>
              <a:rPr lang="en-GB">
                <a:cs typeface="Calibri"/>
              </a:rPr>
              <a:t>Open to class</a:t>
            </a:r>
          </a:p>
          <a:p>
            <a:endParaRPr lang="en-GB"/>
          </a:p>
          <a:p>
            <a:pPr marL="228600" indent="-228600">
              <a:buAutoNum type="arabicPeriod"/>
            </a:pPr>
            <a:r>
              <a:rPr lang="en-GB"/>
              <a:t>Ethics have consequences – you, your participants and the University – could loose your degree, someone could get harmed, loose their job, legal proceedings etc</a:t>
            </a:r>
          </a:p>
          <a:p>
            <a:pPr marL="228600" indent="-228600">
              <a:buAutoNum type="arabicPeriod"/>
            </a:pPr>
            <a:r>
              <a:rPr lang="en-GB"/>
              <a:t>Ethics as decisions – your decisions around your research should be based on academic research ethics and not what you as an individual believes is ethical as they may be different.</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a:t>Ethics prevent you making errors whilst seeking knowledge</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a:t>Builds trust – think of wider research around products etc and accountability within society</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GB"/>
          </a:p>
          <a:p>
            <a:pPr marL="228600" indent="-228600">
              <a:buAutoNum type="arabicPeriod"/>
            </a:pPr>
            <a:endParaRPr lang="en-GB"/>
          </a:p>
          <a:p>
            <a:pPr marL="228600" indent="-228600">
              <a:buAutoNum type="arabicPeriod"/>
            </a:pPr>
            <a:endParaRPr lang="en-GB"/>
          </a:p>
          <a:p>
            <a:endParaRPr lang="en-GB"/>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4505084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These codes have provided the basis for ethical research practices in academic research involving humans.</a:t>
            </a:r>
          </a:p>
          <a:p>
            <a:endParaRPr lang="en-GB"/>
          </a:p>
          <a:p>
            <a:r>
              <a:rPr lang="en-GB"/>
              <a:t>Ethical approval may also relate to non-human research activity as well – some of which requires Home Office approval such as  any research involving animals.</a:t>
            </a:r>
          </a:p>
          <a:p>
            <a:r>
              <a:rPr lang="en-GB"/>
              <a:t>Thankfully all yours do not!</a:t>
            </a:r>
          </a:p>
          <a:p>
            <a:endParaRPr lang="en-GB"/>
          </a:p>
          <a:p>
            <a:r>
              <a:rPr lang="en-GB"/>
              <a:t>Data protection is  also an ethical issue in the UK and DPA covers procedures that must be adopted regarding the storage of personal information and retention. Again check out the University’s DP Policy.</a:t>
            </a:r>
          </a:p>
          <a:p>
            <a:endParaRPr lang="en-GB"/>
          </a:p>
          <a:p>
            <a:r>
              <a:rPr lang="en-GB" b="0" i="0">
                <a:solidFill>
                  <a:srgbClr val="4C4C4C"/>
                </a:solidFill>
                <a:effectLst/>
                <a:latin typeface="Open Sans" panose="020B0606030504020204" pitchFamily="34" charset="0"/>
              </a:rPr>
              <a:t>Most societies also have legal rules that govern </a:t>
            </a:r>
            <a:r>
              <a:rPr lang="en-GB" b="0" i="0" err="1">
                <a:solidFill>
                  <a:srgbClr val="4C4C4C"/>
                </a:solidFill>
                <a:effectLst/>
                <a:latin typeface="Open Sans" panose="020B0606030504020204" pitchFamily="34" charset="0"/>
              </a:rPr>
              <a:t>behavior</a:t>
            </a:r>
            <a:r>
              <a:rPr lang="en-GB" b="0" i="0">
                <a:solidFill>
                  <a:srgbClr val="4C4C4C"/>
                </a:solidFill>
                <a:effectLst/>
                <a:latin typeface="Open Sans" panose="020B0606030504020204" pitchFamily="34" charset="0"/>
              </a:rPr>
              <a:t>, but ethical norms tend to be broader and more informal than laws. Although most societies use laws to enforce widely accepted moral standards and ethical and legal rules use similar concepts, ethics and law are not the same. An action may be legal but unethical or illegal but ethical</a:t>
            </a:r>
          </a:p>
          <a:p>
            <a:r>
              <a:rPr lang="en-GB" b="0" i="0">
                <a:solidFill>
                  <a:srgbClr val="4C4C4C"/>
                </a:solidFill>
                <a:effectLst/>
                <a:latin typeface="Open Sans" panose="020B0606030504020204" pitchFamily="34" charset="0"/>
              </a:rPr>
              <a:t>(</a:t>
            </a:r>
            <a:r>
              <a:rPr lang="en-GB" b="0" i="0" err="1">
                <a:solidFill>
                  <a:srgbClr val="4C4C4C"/>
                </a:solidFill>
                <a:effectLst/>
                <a:latin typeface="Open Sans" panose="020B0606030504020204" pitchFamily="34" charset="0"/>
              </a:rPr>
              <a:t>Resnik,D</a:t>
            </a:r>
            <a:r>
              <a:rPr lang="en-GB" b="0" i="0">
                <a:solidFill>
                  <a:srgbClr val="4C4C4C"/>
                </a:solidFill>
                <a:effectLst/>
                <a:latin typeface="Open Sans" panose="020B0606030504020204" pitchFamily="34" charset="0"/>
              </a:rPr>
              <a:t>. 2020  - https://www.niehs.nih.gov/research/resources/bioethics/whatis/index.cfm )</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3526298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Source:   https://www.myassignmentservices.com/blog/why-are-ethics-important-in-research</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11118421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These 'principles' are in addition to the core 5 , but play just as important a role</a:t>
            </a:r>
            <a:endParaRPr lang="en-GB"/>
          </a:p>
          <a:p>
            <a:endParaRPr lang="en-GB"/>
          </a:p>
          <a:p>
            <a:r>
              <a:rPr lang="en-GB"/>
              <a:t>Honesty &amp; integrity – report upon their research honestly – including methodology, data, analysis and findings</a:t>
            </a:r>
            <a:endParaRPr lang="en-GB">
              <a:cs typeface="Calibri"/>
            </a:endParaRPr>
          </a:p>
          <a:p>
            <a:r>
              <a:rPr lang="en-GB"/>
              <a:t>Don’t make anything up and don’t plagiarise any one else’s work and not mislead anyone</a:t>
            </a:r>
          </a:p>
          <a:p>
            <a:endParaRPr lang="en-GB"/>
          </a:p>
          <a:p>
            <a:r>
              <a:rPr lang="en-GB"/>
              <a:t>Objectivity – avoid bias in any aspect of the research – choice of participants, design, results and interpretation of results</a:t>
            </a:r>
          </a:p>
          <a:p>
            <a:r>
              <a:rPr lang="en-GB"/>
              <a:t>Disclose any personal interest that may influence your research and its findings</a:t>
            </a:r>
          </a:p>
          <a:p>
            <a:endParaRPr lang="en-GB"/>
          </a:p>
          <a:p>
            <a:r>
              <a:rPr lang="en-GB"/>
              <a:t>Careful and open – take care when conducting research to avoid unnecessary mistakes. Review your work often and critically analyse your results before submitting them for its credibility and keep records that can be produced if requested</a:t>
            </a:r>
          </a:p>
          <a:p>
            <a:endParaRPr lang="en-GB"/>
          </a:p>
          <a:p>
            <a:r>
              <a:rPr lang="en-GB"/>
              <a:t>Intellectual property – reference other people work and avoid plagiarism. Always seek permission to use any unpublished work/documents/results. Be </a:t>
            </a:r>
            <a:r>
              <a:rPr lang="en-GB" err="1"/>
              <a:t>awre</a:t>
            </a:r>
            <a:r>
              <a:rPr lang="en-GB"/>
              <a:t> of copyrights and patents . If in doubt – REFERNCE</a:t>
            </a:r>
          </a:p>
          <a:p>
            <a:endParaRPr lang="en-GB"/>
          </a:p>
          <a:p>
            <a:r>
              <a:rPr lang="en-GB"/>
              <a:t>Legality – be aware of any rules or regulations or legislation that may govern your </a:t>
            </a:r>
            <a:r>
              <a:rPr lang="en-GB" err="1"/>
              <a:t>eserach</a:t>
            </a:r>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3371649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do you think are the main stages within your dissertation process where ethical issues may need to be reviewed or new ones appear?</a:t>
            </a:r>
          </a:p>
          <a:p>
            <a:endParaRPr lang="en-GB"/>
          </a:p>
          <a:p>
            <a:endParaRPr lang="en-GB">
              <a:cs typeface="Calibri" panose="020F0502020204030204"/>
            </a:endParaRPr>
          </a:p>
          <a:p>
            <a:r>
              <a:rPr lang="en-GB">
                <a:cs typeface="Calibri" panose="020F0502020204030204"/>
              </a:rPr>
              <a:t>Recommended reading – Saunders, Lewis &amp; Thornhill</a:t>
            </a:r>
          </a:p>
          <a:p>
            <a:r>
              <a:rPr lang="en-GB">
                <a:cs typeface="Calibri" panose="020F0502020204030204"/>
              </a:rPr>
              <a:t>                                             Chapter on Ethical Issues at specific stages</a:t>
            </a:r>
          </a:p>
          <a:p>
            <a:endParaRPr lang="en-GB">
              <a:cs typeface="Calibri" panose="020F0502020204030204"/>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7585746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Some important points – top tips!</a:t>
            </a:r>
          </a:p>
          <a:p>
            <a:endParaRPr lang="en-US">
              <a:cs typeface="Calibri"/>
            </a:endParaRPr>
          </a:p>
          <a:p>
            <a:r>
              <a:rPr lang="en-US">
                <a:cs typeface="Calibri"/>
              </a:rPr>
              <a:t>ANY concerns in relation to your research methods ( interviews/focus groups/participants </a:t>
            </a:r>
            <a:r>
              <a:rPr lang="en-US" err="1">
                <a:cs typeface="Calibri"/>
              </a:rPr>
              <a:t>etc</a:t>
            </a:r>
            <a:r>
              <a:rPr lang="en-US">
                <a:cs typeface="Calibri"/>
              </a:rPr>
              <a:t>) highlight them early on as failing to address will have an impact on your research. Worst case scenario results in you failing to achieve a pass.</a:t>
            </a: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24790209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21/03/2024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21/03/2024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21/03/2024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21/03/2024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21/03/2024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6954415" y="2346650"/>
            <a:ext cx="4826768" cy="873628"/>
          </a:xfrm>
          <a:solidFill>
            <a:schemeClr val="bg1"/>
          </a:solidFill>
        </p:spPr>
        <p:txBody>
          <a:bodyPr>
            <a:normAutofit fontScale="90000"/>
          </a:bodyPr>
          <a:lstStyle/>
          <a:p>
            <a:br>
              <a:rPr lang="en-GB" sz="3600" b="1" dirty="0"/>
            </a:br>
            <a:br>
              <a:rPr lang="en-GB" sz="3600" b="1" dirty="0"/>
            </a:br>
            <a:r>
              <a:rPr lang="en-GB" sz="3600" b="1" i="1" dirty="0">
                <a:solidFill>
                  <a:srgbClr val="002060"/>
                </a:solidFill>
              </a:rPr>
              <a:t>Lesson: Research Ethics</a:t>
            </a:r>
            <a:br>
              <a:rPr lang="en-GB" b="1" dirty="0"/>
            </a:br>
            <a:br>
              <a:rPr lang="en-GB" b="1" dirty="0"/>
            </a:br>
            <a:endParaRPr lang="en-GB" b="1">
              <a:solidFill>
                <a:schemeClr val="bg1"/>
              </a:solidFill>
            </a:endParaRPr>
          </a:p>
        </p:txBody>
      </p:sp>
      <p:sp>
        <p:nvSpPr>
          <p:cNvPr id="2" name="TextBox 1">
            <a:extLst>
              <a:ext uri="{FF2B5EF4-FFF2-40B4-BE49-F238E27FC236}">
                <a16:creationId xmlns:a16="http://schemas.microsoft.com/office/drawing/2014/main" id="{D471C5F7-4842-6758-51A1-976140EA1062}"/>
              </a:ext>
            </a:extLst>
          </p:cNvPr>
          <p:cNvSpPr txBox="1"/>
          <p:nvPr/>
        </p:nvSpPr>
        <p:spPr>
          <a:xfrm>
            <a:off x="4102536" y="1303047"/>
            <a:ext cx="5263438" cy="861774"/>
          </a:xfrm>
          <a:prstGeom prst="rect">
            <a:avLst/>
          </a:prstGeom>
          <a:solidFill>
            <a:srgbClr val="002060"/>
          </a:solidFill>
        </p:spPr>
        <p:txBody>
          <a:bodyPr wrap="square" lIns="91440" tIns="45720" rIns="91440" bIns="45720" rtlCol="0" anchor="t">
            <a:spAutoFit/>
          </a:bodyPr>
          <a:lstStyle/>
          <a:p>
            <a:pPr algn="ctr"/>
            <a:r>
              <a:rPr lang="en-GB" sz="3200" b="1" i="1" dirty="0" err="1">
                <a:solidFill>
                  <a:schemeClr val="bg1"/>
                </a:solidFill>
              </a:rPr>
              <a:t>Gwers</a:t>
            </a:r>
            <a:r>
              <a:rPr lang="en-GB" sz="3200" b="1" i="1" dirty="0">
                <a:solidFill>
                  <a:schemeClr val="bg1"/>
                </a:solidFill>
              </a:rPr>
              <a:t>: </a:t>
            </a:r>
            <a:r>
              <a:rPr lang="en-GB" sz="3200" b="1" i="1" dirty="0" err="1">
                <a:solidFill>
                  <a:schemeClr val="bg1"/>
                </a:solidFill>
              </a:rPr>
              <a:t>Moeseg</a:t>
            </a:r>
            <a:r>
              <a:rPr lang="en-GB" sz="3200" b="1" i="1" dirty="0">
                <a:solidFill>
                  <a:schemeClr val="bg1"/>
                </a:solidFill>
              </a:rPr>
              <a:t> </a:t>
            </a:r>
            <a:r>
              <a:rPr lang="en-GB" sz="3200" b="1" i="1" dirty="0" err="1">
                <a:solidFill>
                  <a:schemeClr val="bg1"/>
                </a:solidFill>
              </a:rPr>
              <a:t>Ymchwil</a:t>
            </a:r>
            <a:endParaRPr lang="en-GB" sz="3200" b="1" i="1" dirty="0">
              <a:solidFill>
                <a:schemeClr val="bg1"/>
              </a:solidFill>
            </a:endParaRPr>
          </a:p>
          <a:p>
            <a:endParaRPr lang="en-GB" b="1"/>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a:solidFill>
                  <a:schemeClr val="bg1"/>
                </a:solidFill>
              </a:rPr>
              <a:t>Lesson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vert="horz" lIns="91440" tIns="45720" rIns="91440" bIns="45720" rtlCol="0" anchor="t">
            <a:normAutofit/>
          </a:bodyPr>
          <a:lstStyle/>
          <a:p>
            <a:r>
              <a:rPr lang="en-GB"/>
              <a:t>Recap :</a:t>
            </a:r>
          </a:p>
          <a:p>
            <a:pPr lvl="1" indent="-342900">
              <a:buFont typeface="Courier New" panose="02070309020205020404" pitchFamily="49" charset="0"/>
              <a:buChar char="o"/>
            </a:pPr>
            <a:r>
              <a:rPr lang="en-GB"/>
              <a:t>‘what is ethics’?</a:t>
            </a:r>
          </a:p>
          <a:p>
            <a:pPr lvl="1" indent="-342900">
              <a:buFont typeface="Courier New" panose="02070309020205020404" pitchFamily="49" charset="0"/>
              <a:buChar char="o"/>
            </a:pPr>
            <a:r>
              <a:rPr lang="en-GB"/>
              <a:t>‘what is research ethics’?</a:t>
            </a:r>
          </a:p>
          <a:p>
            <a:r>
              <a:rPr lang="en-GB"/>
              <a:t>List the core principles of Research Ethics</a:t>
            </a:r>
          </a:p>
          <a:p>
            <a:r>
              <a:rPr lang="en-GB"/>
              <a:t>Ethical considerations at each stage of the dissertation process</a:t>
            </a:r>
          </a:p>
        </p:txBody>
      </p:sp>
      <p:pic>
        <p:nvPicPr>
          <p:cNvPr id="4" name="Content Placeholder 3">
            <a:extLst>
              <a:ext uri="{FF2B5EF4-FFF2-40B4-BE49-F238E27FC236}">
                <a16:creationId xmlns:a16="http://schemas.microsoft.com/office/drawing/2014/main" id="{19105710-64B2-37AB-4A99-CAD052A837CA}"/>
              </a:ext>
            </a:extLst>
          </p:cNvPr>
          <p:cNvPicPr>
            <a:picLocks noGrp="1" noChangeAspect="1"/>
          </p:cNvPicPr>
          <p:nvPr>
            <p:ph sz="half" idx="2"/>
          </p:nvPr>
        </p:nvPicPr>
        <p:blipFill>
          <a:blip r:embed="rId2"/>
          <a:stretch>
            <a:fillRect/>
          </a:stretch>
        </p:blipFill>
        <p:spPr>
          <a:xfrm>
            <a:off x="6771861" y="1886676"/>
            <a:ext cx="4479235" cy="3240659"/>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F535A-2C2D-4604-B5FC-82983DB8EB53}"/>
              </a:ext>
            </a:extLst>
          </p:cNvPr>
          <p:cNvSpPr>
            <a:spLocks noGrp="1"/>
          </p:cNvSpPr>
          <p:nvPr>
            <p:ph type="title"/>
          </p:nvPr>
        </p:nvSpPr>
        <p:spPr>
          <a:solidFill>
            <a:srgbClr val="002060"/>
          </a:solidFill>
        </p:spPr>
        <p:txBody>
          <a:bodyPr/>
          <a:lstStyle/>
          <a:p>
            <a:r>
              <a:rPr lang="en-GB">
                <a:solidFill>
                  <a:schemeClr val="bg1"/>
                </a:solidFill>
              </a:rPr>
              <a:t>What is ‘ethics’? </a:t>
            </a:r>
            <a:endParaRPr lang="en-GB" sz="3600">
              <a:solidFill>
                <a:schemeClr val="bg1"/>
              </a:solidFill>
            </a:endParaRPr>
          </a:p>
        </p:txBody>
      </p:sp>
      <p:sp>
        <p:nvSpPr>
          <p:cNvPr id="5" name="Content Placeholder 4">
            <a:extLst>
              <a:ext uri="{FF2B5EF4-FFF2-40B4-BE49-F238E27FC236}">
                <a16:creationId xmlns:a16="http://schemas.microsoft.com/office/drawing/2014/main" id="{E98195FD-5CBB-8F14-E7E0-8C1E98E2228B}"/>
              </a:ext>
            </a:extLst>
          </p:cNvPr>
          <p:cNvSpPr>
            <a:spLocks noGrp="1"/>
          </p:cNvSpPr>
          <p:nvPr>
            <p:ph sz="half" idx="1"/>
          </p:nvPr>
        </p:nvSpPr>
        <p:spPr/>
        <p:txBody>
          <a:bodyPr/>
          <a:lstStyle/>
          <a:p>
            <a:pPr marL="0" indent="0">
              <a:buNone/>
            </a:pPr>
            <a:endParaRPr lang="en-GB"/>
          </a:p>
          <a:p>
            <a:pPr marL="0" indent="0">
              <a:buNone/>
            </a:pPr>
            <a:r>
              <a:rPr lang="en-GB" sz="3600"/>
              <a:t>Ethics is a  ________    of</a:t>
            </a:r>
          </a:p>
          <a:p>
            <a:pPr marL="0" indent="0">
              <a:buNone/>
            </a:pPr>
            <a:r>
              <a:rPr lang="en-GB" sz="3600"/>
              <a:t> ________ on how we ought to lead our _______ </a:t>
            </a:r>
          </a:p>
        </p:txBody>
      </p:sp>
      <p:pic>
        <p:nvPicPr>
          <p:cNvPr id="4" name="Content Placeholder 3">
            <a:extLst>
              <a:ext uri="{FF2B5EF4-FFF2-40B4-BE49-F238E27FC236}">
                <a16:creationId xmlns:a16="http://schemas.microsoft.com/office/drawing/2014/main" id="{DC633E6B-B049-32E8-C488-5FC1927459EB}"/>
              </a:ext>
            </a:extLst>
          </p:cNvPr>
          <p:cNvPicPr>
            <a:picLocks noGrp="1" noChangeAspect="1"/>
          </p:cNvPicPr>
          <p:nvPr>
            <p:ph sz="half" idx="2"/>
          </p:nvPr>
        </p:nvPicPr>
        <p:blipFill>
          <a:blip r:embed="rId3"/>
          <a:stretch>
            <a:fillRect/>
          </a:stretch>
        </p:blipFill>
        <p:spPr>
          <a:xfrm>
            <a:off x="6338956" y="3212322"/>
            <a:ext cx="5452905" cy="2335316"/>
          </a:xfrm>
          <a:prstGeom prst="rect">
            <a:avLst/>
          </a:prstGeom>
        </p:spPr>
      </p:pic>
      <p:sp>
        <p:nvSpPr>
          <p:cNvPr id="6" name="Rectangle 5">
            <a:extLst>
              <a:ext uri="{FF2B5EF4-FFF2-40B4-BE49-F238E27FC236}">
                <a16:creationId xmlns:a16="http://schemas.microsoft.com/office/drawing/2014/main" id="{B12D48D6-AFD4-05A7-194C-496C3A05E94E}"/>
              </a:ext>
            </a:extLst>
          </p:cNvPr>
          <p:cNvSpPr/>
          <p:nvPr/>
        </p:nvSpPr>
        <p:spPr>
          <a:xfrm>
            <a:off x="2970696" y="1985057"/>
            <a:ext cx="1325217" cy="531933"/>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code</a:t>
            </a:r>
          </a:p>
        </p:txBody>
      </p:sp>
      <p:sp>
        <p:nvSpPr>
          <p:cNvPr id="7" name="Rectangle 6">
            <a:extLst>
              <a:ext uri="{FF2B5EF4-FFF2-40B4-BE49-F238E27FC236}">
                <a16:creationId xmlns:a16="http://schemas.microsoft.com/office/drawing/2014/main" id="{C0F6A9C9-CB17-C280-988F-31643ED398D7}"/>
              </a:ext>
            </a:extLst>
          </p:cNvPr>
          <p:cNvSpPr/>
          <p:nvPr/>
        </p:nvSpPr>
        <p:spPr>
          <a:xfrm>
            <a:off x="954156" y="2715395"/>
            <a:ext cx="1232452" cy="59765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conduct</a:t>
            </a:r>
          </a:p>
        </p:txBody>
      </p:sp>
      <p:sp>
        <p:nvSpPr>
          <p:cNvPr id="8" name="Rectangle 7">
            <a:extLst>
              <a:ext uri="{FF2B5EF4-FFF2-40B4-BE49-F238E27FC236}">
                <a16:creationId xmlns:a16="http://schemas.microsoft.com/office/drawing/2014/main" id="{42B9F70C-E74A-88E5-B108-ABB483B29A3E}"/>
              </a:ext>
            </a:extLst>
          </p:cNvPr>
          <p:cNvSpPr/>
          <p:nvPr/>
        </p:nvSpPr>
        <p:spPr>
          <a:xfrm>
            <a:off x="4401929" y="3313045"/>
            <a:ext cx="1325217" cy="59765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lives</a:t>
            </a:r>
          </a:p>
        </p:txBody>
      </p:sp>
    </p:spTree>
    <p:extLst>
      <p:ext uri="{BB962C8B-B14F-4D97-AF65-F5344CB8AC3E}">
        <p14:creationId xmlns:p14="http://schemas.microsoft.com/office/powerpoint/2010/main" val="2612822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9F4CD-67A5-A153-6FC1-38189EE0F162}"/>
              </a:ext>
            </a:extLst>
          </p:cNvPr>
          <p:cNvSpPr>
            <a:spLocks noGrp="1"/>
          </p:cNvSpPr>
          <p:nvPr>
            <p:ph type="title"/>
          </p:nvPr>
        </p:nvSpPr>
        <p:spPr>
          <a:solidFill>
            <a:srgbClr val="002060"/>
          </a:solidFill>
        </p:spPr>
        <p:txBody>
          <a:bodyPr/>
          <a:lstStyle/>
          <a:p>
            <a:r>
              <a:rPr lang="en-GB">
                <a:solidFill>
                  <a:schemeClr val="bg1"/>
                </a:solidFill>
              </a:rPr>
              <a:t>Ethics</a:t>
            </a:r>
          </a:p>
        </p:txBody>
      </p:sp>
      <p:sp>
        <p:nvSpPr>
          <p:cNvPr id="3" name="Content Placeholder 2">
            <a:extLst>
              <a:ext uri="{FF2B5EF4-FFF2-40B4-BE49-F238E27FC236}">
                <a16:creationId xmlns:a16="http://schemas.microsoft.com/office/drawing/2014/main" id="{69FBB3EB-5519-E272-B226-A710E43E66CA}"/>
              </a:ext>
            </a:extLst>
          </p:cNvPr>
          <p:cNvSpPr>
            <a:spLocks noGrp="1"/>
          </p:cNvSpPr>
          <p:nvPr>
            <p:ph sz="half" idx="1"/>
          </p:nvPr>
        </p:nvSpPr>
        <p:spPr/>
        <p:txBody>
          <a:bodyPr/>
          <a:lstStyle/>
          <a:p>
            <a:pPr marL="0" indent="0">
              <a:buNone/>
            </a:pPr>
            <a:endParaRPr lang="en-GB"/>
          </a:p>
          <a:p>
            <a:pPr marL="0" indent="0">
              <a:buNone/>
            </a:pPr>
            <a:r>
              <a:rPr lang="en-GB" sz="3200"/>
              <a:t>Ethics are written in</a:t>
            </a:r>
            <a:r>
              <a:rPr lang="en-GB"/>
              <a:t>___________</a:t>
            </a:r>
          </a:p>
          <a:p>
            <a:pPr marL="0" indent="0">
              <a:buNone/>
            </a:pPr>
            <a:endParaRPr lang="en-GB"/>
          </a:p>
          <a:p>
            <a:pPr marL="0" indent="0">
              <a:buNone/>
            </a:pPr>
            <a:r>
              <a:rPr lang="en-GB" sz="3200"/>
              <a:t>And unwritten in our philosophical and _________ beliefs – it appears in our</a:t>
            </a:r>
          </a:p>
          <a:p>
            <a:pPr marL="0" indent="0">
              <a:buNone/>
            </a:pPr>
            <a:r>
              <a:rPr lang="en-GB" sz="3200"/>
              <a:t>everyday </a:t>
            </a:r>
            <a:r>
              <a:rPr lang="en-GB"/>
              <a:t>_________</a:t>
            </a:r>
          </a:p>
        </p:txBody>
      </p:sp>
      <p:pic>
        <p:nvPicPr>
          <p:cNvPr id="8" name="Content Placeholder 7">
            <a:extLst>
              <a:ext uri="{FF2B5EF4-FFF2-40B4-BE49-F238E27FC236}">
                <a16:creationId xmlns:a16="http://schemas.microsoft.com/office/drawing/2014/main" id="{DD0E317C-D151-5E31-6FE8-F7D0F7953114}"/>
              </a:ext>
            </a:extLst>
          </p:cNvPr>
          <p:cNvPicPr>
            <a:picLocks noGrp="1" noChangeAspect="1"/>
          </p:cNvPicPr>
          <p:nvPr>
            <p:ph sz="half" idx="2"/>
          </p:nvPr>
        </p:nvPicPr>
        <p:blipFill>
          <a:blip r:embed="rId3"/>
          <a:stretch>
            <a:fillRect/>
          </a:stretch>
        </p:blipFill>
        <p:spPr>
          <a:xfrm>
            <a:off x="6632574" y="2345635"/>
            <a:ext cx="5188855" cy="2211284"/>
          </a:xfrm>
          <a:prstGeom prst="rect">
            <a:avLst/>
          </a:prstGeom>
        </p:spPr>
      </p:pic>
      <p:sp>
        <p:nvSpPr>
          <p:cNvPr id="5" name="Rectangle 4">
            <a:extLst>
              <a:ext uri="{FF2B5EF4-FFF2-40B4-BE49-F238E27FC236}">
                <a16:creationId xmlns:a16="http://schemas.microsoft.com/office/drawing/2014/main" id="{30061E39-AB96-8BDA-88A1-A1BCA1027B7D}"/>
              </a:ext>
            </a:extLst>
          </p:cNvPr>
          <p:cNvSpPr/>
          <p:nvPr/>
        </p:nvSpPr>
        <p:spPr>
          <a:xfrm>
            <a:off x="4008783" y="1908348"/>
            <a:ext cx="1391478" cy="689113"/>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Laws</a:t>
            </a:r>
          </a:p>
        </p:txBody>
      </p:sp>
      <p:sp>
        <p:nvSpPr>
          <p:cNvPr id="6" name="Rectangle 5">
            <a:extLst>
              <a:ext uri="{FF2B5EF4-FFF2-40B4-BE49-F238E27FC236}">
                <a16:creationId xmlns:a16="http://schemas.microsoft.com/office/drawing/2014/main" id="{D3954572-9E70-B2DB-7180-DF2605EC7712}"/>
              </a:ext>
            </a:extLst>
          </p:cNvPr>
          <p:cNvSpPr/>
          <p:nvPr/>
        </p:nvSpPr>
        <p:spPr>
          <a:xfrm>
            <a:off x="4008783" y="3655842"/>
            <a:ext cx="1391478" cy="604698"/>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social</a:t>
            </a:r>
          </a:p>
        </p:txBody>
      </p:sp>
      <p:sp>
        <p:nvSpPr>
          <p:cNvPr id="7" name="Rectangle 6">
            <a:extLst>
              <a:ext uri="{FF2B5EF4-FFF2-40B4-BE49-F238E27FC236}">
                <a16:creationId xmlns:a16="http://schemas.microsoft.com/office/drawing/2014/main" id="{B052BD60-185F-D650-8627-912556C2929F}"/>
              </a:ext>
            </a:extLst>
          </p:cNvPr>
          <p:cNvSpPr/>
          <p:nvPr/>
        </p:nvSpPr>
        <p:spPr>
          <a:xfrm>
            <a:off x="2438400" y="4711146"/>
            <a:ext cx="1391478" cy="689113"/>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behaviour</a:t>
            </a:r>
          </a:p>
        </p:txBody>
      </p:sp>
    </p:spTree>
    <p:extLst>
      <p:ext uri="{BB962C8B-B14F-4D97-AF65-F5344CB8AC3E}">
        <p14:creationId xmlns:p14="http://schemas.microsoft.com/office/powerpoint/2010/main" val="4249413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297A3-41CC-AC91-1563-11F2B463C308}"/>
              </a:ext>
            </a:extLst>
          </p:cNvPr>
          <p:cNvSpPr>
            <a:spLocks noGrp="1"/>
          </p:cNvSpPr>
          <p:nvPr>
            <p:ph type="title"/>
          </p:nvPr>
        </p:nvSpPr>
        <p:spPr>
          <a:solidFill>
            <a:srgbClr val="002060"/>
          </a:solidFill>
        </p:spPr>
        <p:txBody>
          <a:bodyPr/>
          <a:lstStyle/>
          <a:p>
            <a:r>
              <a:rPr lang="en-GB">
                <a:solidFill>
                  <a:schemeClr val="bg1"/>
                </a:solidFill>
              </a:rPr>
              <a:t>What is ‘Research Ethics’?</a:t>
            </a:r>
          </a:p>
        </p:txBody>
      </p:sp>
      <p:sp>
        <p:nvSpPr>
          <p:cNvPr id="3" name="Content Placeholder 2">
            <a:extLst>
              <a:ext uri="{FF2B5EF4-FFF2-40B4-BE49-F238E27FC236}">
                <a16:creationId xmlns:a16="http://schemas.microsoft.com/office/drawing/2014/main" id="{8B83DC13-1AB5-7C9E-D221-0E2EC7BDBAD3}"/>
              </a:ext>
            </a:extLst>
          </p:cNvPr>
          <p:cNvSpPr>
            <a:spLocks noGrp="1"/>
          </p:cNvSpPr>
          <p:nvPr>
            <p:ph idx="1"/>
          </p:nvPr>
        </p:nvSpPr>
        <p:spPr/>
        <p:txBody>
          <a:bodyPr/>
          <a:lstStyle/>
          <a:p>
            <a:pPr marL="0" indent="0" algn="ctr">
              <a:buNone/>
            </a:pPr>
            <a:r>
              <a:rPr lang="en-GB"/>
              <a:t>‘ </a:t>
            </a:r>
          </a:p>
          <a:p>
            <a:pPr marL="0" indent="0" algn="ctr">
              <a:buNone/>
            </a:pPr>
            <a:r>
              <a:rPr lang="en-GB" sz="4000"/>
              <a:t>Application of a code of conduct when_________ participants are the __________ of ____________ research’ </a:t>
            </a:r>
            <a:r>
              <a:rPr lang="en-GB" sz="1400"/>
              <a:t>(Biggam, 2015,p.73)</a:t>
            </a:r>
          </a:p>
        </p:txBody>
      </p:sp>
      <p:sp>
        <p:nvSpPr>
          <p:cNvPr id="4" name="Rectangle 3">
            <a:extLst>
              <a:ext uri="{FF2B5EF4-FFF2-40B4-BE49-F238E27FC236}">
                <a16:creationId xmlns:a16="http://schemas.microsoft.com/office/drawing/2014/main" id="{6D3B91F9-FA38-F4A6-4A4A-EFC14CBC06EC}"/>
              </a:ext>
            </a:extLst>
          </p:cNvPr>
          <p:cNvSpPr/>
          <p:nvPr/>
        </p:nvSpPr>
        <p:spPr>
          <a:xfrm>
            <a:off x="9641304" y="2085474"/>
            <a:ext cx="1604211" cy="641684"/>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human</a:t>
            </a:r>
          </a:p>
        </p:txBody>
      </p:sp>
      <p:sp>
        <p:nvSpPr>
          <p:cNvPr id="5" name="Rectangle 4">
            <a:extLst>
              <a:ext uri="{FF2B5EF4-FFF2-40B4-BE49-F238E27FC236}">
                <a16:creationId xmlns:a16="http://schemas.microsoft.com/office/drawing/2014/main" id="{A4D2F2D6-5011-A0DF-7169-B5F5C1DBB58F}"/>
              </a:ext>
            </a:extLst>
          </p:cNvPr>
          <p:cNvSpPr/>
          <p:nvPr/>
        </p:nvSpPr>
        <p:spPr>
          <a:xfrm>
            <a:off x="5855367" y="2787316"/>
            <a:ext cx="1395663" cy="641684"/>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focus</a:t>
            </a:r>
          </a:p>
        </p:txBody>
      </p:sp>
      <p:sp>
        <p:nvSpPr>
          <p:cNvPr id="6" name="Rectangle 5">
            <a:extLst>
              <a:ext uri="{FF2B5EF4-FFF2-40B4-BE49-F238E27FC236}">
                <a16:creationId xmlns:a16="http://schemas.microsoft.com/office/drawing/2014/main" id="{351D8AE3-AF7D-D597-A4C6-7650A7610026}"/>
              </a:ext>
            </a:extLst>
          </p:cNvPr>
          <p:cNvSpPr/>
          <p:nvPr/>
        </p:nvSpPr>
        <p:spPr>
          <a:xfrm>
            <a:off x="8967536" y="2863516"/>
            <a:ext cx="1604210" cy="641684"/>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empirical</a:t>
            </a:r>
          </a:p>
        </p:txBody>
      </p:sp>
      <p:pic>
        <p:nvPicPr>
          <p:cNvPr id="7" name="Picture 6">
            <a:extLst>
              <a:ext uri="{FF2B5EF4-FFF2-40B4-BE49-F238E27FC236}">
                <a16:creationId xmlns:a16="http://schemas.microsoft.com/office/drawing/2014/main" id="{2B25196F-F197-4ACE-DF7C-523365907974}"/>
              </a:ext>
            </a:extLst>
          </p:cNvPr>
          <p:cNvPicPr>
            <a:picLocks noChangeAspect="1"/>
          </p:cNvPicPr>
          <p:nvPr/>
        </p:nvPicPr>
        <p:blipFill>
          <a:blip r:embed="rId3"/>
          <a:stretch>
            <a:fillRect/>
          </a:stretch>
        </p:blipFill>
        <p:spPr>
          <a:xfrm>
            <a:off x="3838575" y="4333874"/>
            <a:ext cx="4514850" cy="1000125"/>
          </a:xfrm>
          <a:prstGeom prst="rect">
            <a:avLst/>
          </a:prstGeom>
        </p:spPr>
      </p:pic>
    </p:spTree>
    <p:extLst>
      <p:ext uri="{BB962C8B-B14F-4D97-AF65-F5344CB8AC3E}">
        <p14:creationId xmlns:p14="http://schemas.microsoft.com/office/powerpoint/2010/main" val="3870077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1B9E8-509A-4A06-8284-644950E6FE5B}"/>
              </a:ext>
            </a:extLst>
          </p:cNvPr>
          <p:cNvSpPr>
            <a:spLocks noGrp="1"/>
          </p:cNvSpPr>
          <p:nvPr>
            <p:ph type="title"/>
          </p:nvPr>
        </p:nvSpPr>
        <p:spPr>
          <a:solidFill>
            <a:srgbClr val="002060"/>
          </a:solidFill>
        </p:spPr>
        <p:txBody>
          <a:bodyPr/>
          <a:lstStyle/>
          <a:p>
            <a:r>
              <a:rPr lang="en-GB">
                <a:solidFill>
                  <a:schemeClr val="bg1"/>
                </a:solidFill>
              </a:rPr>
              <a:t>Research Ethics – Core Principles</a:t>
            </a:r>
          </a:p>
        </p:txBody>
      </p:sp>
      <p:graphicFrame>
        <p:nvGraphicFramePr>
          <p:cNvPr id="4" name="Content Placeholder 3">
            <a:extLst>
              <a:ext uri="{FF2B5EF4-FFF2-40B4-BE49-F238E27FC236}">
                <a16:creationId xmlns:a16="http://schemas.microsoft.com/office/drawing/2014/main" id="{45B99E02-F833-4615-99E5-60B7F4EC2FE3}"/>
              </a:ext>
            </a:extLst>
          </p:cNvPr>
          <p:cNvGraphicFramePr>
            <a:graphicFrameLocks noGrp="1"/>
          </p:cNvGraphicFramePr>
          <p:nvPr>
            <p:ph idx="1"/>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4700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3A80B-A44E-F942-3D80-97CED8A56DCE}"/>
              </a:ext>
            </a:extLst>
          </p:cNvPr>
          <p:cNvSpPr>
            <a:spLocks noGrp="1"/>
          </p:cNvSpPr>
          <p:nvPr>
            <p:ph type="title"/>
          </p:nvPr>
        </p:nvSpPr>
        <p:spPr>
          <a:solidFill>
            <a:srgbClr val="002060"/>
          </a:solidFill>
        </p:spPr>
        <p:txBody>
          <a:bodyPr/>
          <a:lstStyle/>
          <a:p>
            <a:r>
              <a:rPr lang="en-GB">
                <a:solidFill>
                  <a:schemeClr val="bg1"/>
                </a:solidFill>
              </a:rPr>
              <a:t>Research Ethics – Core Principles</a:t>
            </a:r>
          </a:p>
        </p:txBody>
      </p:sp>
      <p:sp>
        <p:nvSpPr>
          <p:cNvPr id="8" name="Content Placeholder 7">
            <a:extLst>
              <a:ext uri="{FF2B5EF4-FFF2-40B4-BE49-F238E27FC236}">
                <a16:creationId xmlns:a16="http://schemas.microsoft.com/office/drawing/2014/main" id="{F4767777-6355-66C4-F655-79DDEEB49C3D}"/>
              </a:ext>
            </a:extLst>
          </p:cNvPr>
          <p:cNvSpPr>
            <a:spLocks noGrp="1"/>
          </p:cNvSpPr>
          <p:nvPr>
            <p:ph sz="half" idx="1"/>
          </p:nvPr>
        </p:nvSpPr>
        <p:spPr>
          <a:ln>
            <a:solidFill>
              <a:srgbClr val="7030A0"/>
            </a:solidFill>
          </a:ln>
        </p:spPr>
        <p:txBody>
          <a:bodyPr>
            <a:normAutofit fontScale="92500" lnSpcReduction="10000"/>
          </a:bodyPr>
          <a:lstStyle/>
          <a:p>
            <a:endParaRPr lang="en-GB"/>
          </a:p>
          <a:p>
            <a:endParaRPr lang="en-GB"/>
          </a:p>
          <a:p>
            <a:endParaRPr lang="en-GB"/>
          </a:p>
          <a:p>
            <a:r>
              <a:rPr lang="en-GB"/>
              <a:t>Purpose of your research should be clearly explained to your participants and also how you will conduct your primary research together with the intended use of the data </a:t>
            </a:r>
          </a:p>
          <a:p>
            <a:r>
              <a:rPr lang="en-GB"/>
              <a:t>(provide an Information sheet)</a:t>
            </a:r>
          </a:p>
          <a:p>
            <a:endParaRPr lang="en-GB"/>
          </a:p>
          <a:p>
            <a:endParaRPr lang="en-GB"/>
          </a:p>
        </p:txBody>
      </p:sp>
      <p:sp>
        <p:nvSpPr>
          <p:cNvPr id="9" name="Content Placeholder 8">
            <a:extLst>
              <a:ext uri="{FF2B5EF4-FFF2-40B4-BE49-F238E27FC236}">
                <a16:creationId xmlns:a16="http://schemas.microsoft.com/office/drawing/2014/main" id="{68492717-4F1F-D39F-1229-68EA6DB837AC}"/>
              </a:ext>
            </a:extLst>
          </p:cNvPr>
          <p:cNvSpPr>
            <a:spLocks noGrp="1"/>
          </p:cNvSpPr>
          <p:nvPr>
            <p:ph sz="half" idx="2"/>
          </p:nvPr>
        </p:nvSpPr>
        <p:spPr/>
        <p:txBody>
          <a:bodyPr>
            <a:normAutofit fontScale="92500" lnSpcReduction="10000"/>
          </a:bodyPr>
          <a:lstStyle/>
          <a:p>
            <a:endParaRPr lang="en-GB"/>
          </a:p>
          <a:p>
            <a:endParaRPr lang="en-GB"/>
          </a:p>
          <a:p>
            <a:endParaRPr lang="en-GB"/>
          </a:p>
          <a:p>
            <a:r>
              <a:rPr lang="en-GB" i="1"/>
              <a:t>You must respect confidentiality and anonymity of your participants – if not may be a breach of Data Protection or put people at risk</a:t>
            </a:r>
          </a:p>
        </p:txBody>
      </p:sp>
      <p:sp>
        <p:nvSpPr>
          <p:cNvPr id="10" name="Rectangle 9">
            <a:extLst>
              <a:ext uri="{FF2B5EF4-FFF2-40B4-BE49-F238E27FC236}">
                <a16:creationId xmlns:a16="http://schemas.microsoft.com/office/drawing/2014/main" id="{A2E59718-B856-0ACD-C4DC-25229D842611}"/>
              </a:ext>
            </a:extLst>
          </p:cNvPr>
          <p:cNvSpPr/>
          <p:nvPr/>
        </p:nvSpPr>
        <p:spPr>
          <a:xfrm>
            <a:off x="2197768" y="1892968"/>
            <a:ext cx="2069432" cy="914400"/>
          </a:xfrm>
          <a:prstGeom prst="rect">
            <a:avLst/>
          </a:prstGeom>
          <a:solidFill>
            <a:srgbClr val="7030A0"/>
          </a:solidFill>
          <a:ln>
            <a:solidFill>
              <a:srgbClr val="7030A0"/>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Transparency</a:t>
            </a:r>
          </a:p>
        </p:txBody>
      </p:sp>
      <p:sp>
        <p:nvSpPr>
          <p:cNvPr id="11" name="Rectangle 10">
            <a:extLst>
              <a:ext uri="{FF2B5EF4-FFF2-40B4-BE49-F238E27FC236}">
                <a16:creationId xmlns:a16="http://schemas.microsoft.com/office/drawing/2014/main" id="{615E0DC1-D403-B208-6B58-6D7303142358}"/>
              </a:ext>
            </a:extLst>
          </p:cNvPr>
          <p:cNvSpPr/>
          <p:nvPr/>
        </p:nvSpPr>
        <p:spPr>
          <a:xfrm>
            <a:off x="7780422" y="1892968"/>
            <a:ext cx="1941094" cy="914400"/>
          </a:xfrm>
          <a:prstGeom prst="rect">
            <a:avLst/>
          </a:prstGeom>
          <a:solidFill>
            <a:schemeClr val="accent4">
              <a:lumMod val="50000"/>
            </a:schemeClr>
          </a:solidFill>
          <a:ln>
            <a:solidFill>
              <a:schemeClr val="accent4">
                <a:lumMod val="50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Confidentiality</a:t>
            </a:r>
          </a:p>
        </p:txBody>
      </p:sp>
    </p:spTree>
    <p:extLst>
      <p:ext uri="{BB962C8B-B14F-4D97-AF65-F5344CB8AC3E}">
        <p14:creationId xmlns:p14="http://schemas.microsoft.com/office/powerpoint/2010/main" val="2695026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bg/>
                                          </p:spTgt>
                                        </p:tgtEl>
                                        <p:attrNameLst>
                                          <p:attrName>style.visibility</p:attrName>
                                        </p:attrNameLst>
                                      </p:cBhvr>
                                      <p:to>
                                        <p:strVal val="visible"/>
                                      </p:to>
                                    </p:set>
                                    <p:animEffect transition="in" filter="fade">
                                      <p:cBhvr>
                                        <p:cTn id="14" dur="1000"/>
                                        <p:tgtEl>
                                          <p:spTgt spid="8">
                                            <p:bg/>
                                          </p:spTgt>
                                        </p:tgtEl>
                                      </p:cBhvr>
                                    </p:animEffect>
                                    <p:anim calcmode="lin" valueType="num">
                                      <p:cBhvr>
                                        <p:cTn id="15" dur="1000" fill="hold"/>
                                        <p:tgtEl>
                                          <p:spTgt spid="8">
                                            <p:bg/>
                                          </p:spTgt>
                                        </p:tgtEl>
                                        <p:attrNameLst>
                                          <p:attrName>ppt_x</p:attrName>
                                        </p:attrNameLst>
                                      </p:cBhvr>
                                      <p:tavLst>
                                        <p:tav tm="0">
                                          <p:val>
                                            <p:strVal val="#ppt_x"/>
                                          </p:val>
                                        </p:tav>
                                        <p:tav tm="100000">
                                          <p:val>
                                            <p:strVal val="#ppt_x"/>
                                          </p:val>
                                        </p:tav>
                                      </p:tavLst>
                                    </p:anim>
                                    <p:anim calcmode="lin" valueType="num">
                                      <p:cBhvr>
                                        <p:cTn id="16" dur="1000" fill="hold"/>
                                        <p:tgtEl>
                                          <p:spTgt spid="8">
                                            <p:bg/>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xEl>
                                              <p:pRg st="3" end="3"/>
                                            </p:txEl>
                                          </p:spTgt>
                                        </p:tgtEl>
                                        <p:attrNameLst>
                                          <p:attrName>style.visibility</p:attrName>
                                        </p:attrNameLst>
                                      </p:cBhvr>
                                      <p:to>
                                        <p:strVal val="visible"/>
                                      </p:to>
                                    </p:set>
                                    <p:animEffect transition="in" filter="fade">
                                      <p:cBhvr>
                                        <p:cTn id="21" dur="1000"/>
                                        <p:tgtEl>
                                          <p:spTgt spid="8">
                                            <p:txEl>
                                              <p:pRg st="3" end="3"/>
                                            </p:txEl>
                                          </p:spTgt>
                                        </p:tgtEl>
                                      </p:cBhvr>
                                    </p:animEffect>
                                    <p:anim calcmode="lin" valueType="num">
                                      <p:cBhvr>
                                        <p:cTn id="22"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8">
                                            <p:txEl>
                                              <p:pRg st="4" end="4"/>
                                            </p:txEl>
                                          </p:spTgt>
                                        </p:tgtEl>
                                        <p:attrNameLst>
                                          <p:attrName>style.visibility</p:attrName>
                                        </p:attrNameLst>
                                      </p:cBhvr>
                                      <p:to>
                                        <p:strVal val="visible"/>
                                      </p:to>
                                    </p:set>
                                    <p:animEffect transition="in" filter="fade">
                                      <p:cBhvr>
                                        <p:cTn id="28" dur="1000"/>
                                        <p:tgtEl>
                                          <p:spTgt spid="8">
                                            <p:txEl>
                                              <p:pRg st="4" end="4"/>
                                            </p:txEl>
                                          </p:spTgt>
                                        </p:tgtEl>
                                      </p:cBhvr>
                                    </p:animEffect>
                                    <p:anim calcmode="lin" valueType="num">
                                      <p:cBhvr>
                                        <p:cTn id="29" dur="1000" fill="hold"/>
                                        <p:tgtEl>
                                          <p:spTgt spid="8">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8">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fade">
                                      <p:cBhvr>
                                        <p:cTn id="35" dur="1000"/>
                                        <p:tgtEl>
                                          <p:spTgt spid="11"/>
                                        </p:tgtEl>
                                      </p:cBhvr>
                                    </p:animEffect>
                                    <p:anim calcmode="lin" valueType="num">
                                      <p:cBhvr>
                                        <p:cTn id="36" dur="1000" fill="hold"/>
                                        <p:tgtEl>
                                          <p:spTgt spid="11"/>
                                        </p:tgtEl>
                                        <p:attrNameLst>
                                          <p:attrName>ppt_x</p:attrName>
                                        </p:attrNameLst>
                                      </p:cBhvr>
                                      <p:tavLst>
                                        <p:tav tm="0">
                                          <p:val>
                                            <p:strVal val="#ppt_x"/>
                                          </p:val>
                                        </p:tav>
                                        <p:tav tm="100000">
                                          <p:val>
                                            <p:strVal val="#ppt_x"/>
                                          </p:val>
                                        </p:tav>
                                      </p:tavLst>
                                    </p:anim>
                                    <p:anim calcmode="lin" valueType="num">
                                      <p:cBhvr>
                                        <p:cTn id="37"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xEl>
                                              <p:pRg st="3" end="3"/>
                                            </p:txEl>
                                          </p:spTgt>
                                        </p:tgtEl>
                                        <p:attrNameLst>
                                          <p:attrName>style.visibility</p:attrName>
                                        </p:attrNameLst>
                                      </p:cBhvr>
                                      <p:to>
                                        <p:strVal val="visible"/>
                                      </p:to>
                                    </p:set>
                                    <p:animEffect transition="in" filter="fade">
                                      <p:cBhvr>
                                        <p:cTn id="42" dur="1000"/>
                                        <p:tgtEl>
                                          <p:spTgt spid="9">
                                            <p:txEl>
                                              <p:pRg st="3" end="3"/>
                                            </p:txEl>
                                          </p:spTgt>
                                        </p:tgtEl>
                                      </p:cBhvr>
                                    </p:animEffect>
                                    <p:anim calcmode="lin" valueType="num">
                                      <p:cBhvr>
                                        <p:cTn id="43"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animBg="1"/>
      <p:bldP spid="9" grpId="0" build="p"/>
      <p:bldP spid="10" grpId="0" animBg="1"/>
      <p:bldP spid="1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28C5F-7226-4546-3812-AB153301122E}"/>
              </a:ext>
            </a:extLst>
          </p:cNvPr>
          <p:cNvSpPr>
            <a:spLocks noGrp="1"/>
          </p:cNvSpPr>
          <p:nvPr>
            <p:ph type="title"/>
          </p:nvPr>
        </p:nvSpPr>
        <p:spPr>
          <a:solidFill>
            <a:srgbClr val="002060"/>
          </a:solidFill>
        </p:spPr>
        <p:txBody>
          <a:bodyPr/>
          <a:lstStyle/>
          <a:p>
            <a:r>
              <a:rPr lang="en-GB">
                <a:solidFill>
                  <a:schemeClr val="bg1"/>
                </a:solidFill>
              </a:rPr>
              <a:t>Research Ethics – core principles</a:t>
            </a:r>
          </a:p>
        </p:txBody>
      </p:sp>
      <p:sp>
        <p:nvSpPr>
          <p:cNvPr id="3" name="Content Placeholder 2">
            <a:extLst>
              <a:ext uri="{FF2B5EF4-FFF2-40B4-BE49-F238E27FC236}">
                <a16:creationId xmlns:a16="http://schemas.microsoft.com/office/drawing/2014/main" id="{BF13569C-F5EC-1CEC-27DC-CC148617D10B}"/>
              </a:ext>
            </a:extLst>
          </p:cNvPr>
          <p:cNvSpPr>
            <a:spLocks noGrp="1"/>
          </p:cNvSpPr>
          <p:nvPr>
            <p:ph sz="half" idx="1"/>
          </p:nvPr>
        </p:nvSpPr>
        <p:spPr/>
        <p:txBody>
          <a:bodyPr/>
          <a:lstStyle/>
          <a:p>
            <a:endParaRPr lang="en-GB"/>
          </a:p>
          <a:p>
            <a:endParaRPr lang="en-GB"/>
          </a:p>
          <a:p>
            <a:endParaRPr lang="en-GB"/>
          </a:p>
          <a:p>
            <a:r>
              <a:rPr lang="en-GB"/>
              <a:t>Participants must not be coerced to become part of your research and should be free to </a:t>
            </a:r>
            <a:r>
              <a:rPr lang="en-GB" u="sng"/>
              <a:t>withdraw at anytime</a:t>
            </a:r>
          </a:p>
        </p:txBody>
      </p:sp>
      <p:sp>
        <p:nvSpPr>
          <p:cNvPr id="4" name="Content Placeholder 3">
            <a:extLst>
              <a:ext uri="{FF2B5EF4-FFF2-40B4-BE49-F238E27FC236}">
                <a16:creationId xmlns:a16="http://schemas.microsoft.com/office/drawing/2014/main" id="{7A02B0EE-19AB-03C5-0394-61CB2F96DFAC}"/>
              </a:ext>
            </a:extLst>
          </p:cNvPr>
          <p:cNvSpPr>
            <a:spLocks noGrp="1"/>
          </p:cNvSpPr>
          <p:nvPr>
            <p:ph sz="half" idx="2"/>
          </p:nvPr>
        </p:nvSpPr>
        <p:spPr/>
        <p:txBody>
          <a:bodyPr/>
          <a:lstStyle/>
          <a:p>
            <a:endParaRPr lang="en-GB"/>
          </a:p>
          <a:p>
            <a:endParaRPr lang="en-GB"/>
          </a:p>
          <a:p>
            <a:endParaRPr lang="en-GB"/>
          </a:p>
          <a:p>
            <a:r>
              <a:rPr lang="en-GB"/>
              <a:t>Your research should not put any participant in any danger or risk of harm</a:t>
            </a:r>
          </a:p>
          <a:p>
            <a:r>
              <a:rPr lang="en-GB"/>
              <a:t>You should not put yourself at any risk of harm</a:t>
            </a:r>
          </a:p>
        </p:txBody>
      </p:sp>
      <p:sp>
        <p:nvSpPr>
          <p:cNvPr id="5" name="Rectangle 4">
            <a:extLst>
              <a:ext uri="{FF2B5EF4-FFF2-40B4-BE49-F238E27FC236}">
                <a16:creationId xmlns:a16="http://schemas.microsoft.com/office/drawing/2014/main" id="{FD97B7BA-227F-EEF6-B184-3500421DFFE7}"/>
              </a:ext>
            </a:extLst>
          </p:cNvPr>
          <p:cNvSpPr/>
          <p:nvPr/>
        </p:nvSpPr>
        <p:spPr>
          <a:xfrm>
            <a:off x="2291348" y="2005262"/>
            <a:ext cx="2021304" cy="914400"/>
          </a:xfrm>
          <a:prstGeom prst="rect">
            <a:avLst/>
          </a:prstGeom>
          <a:solidFill>
            <a:srgbClr val="002060"/>
          </a:solidFill>
          <a:ln>
            <a:solidFill>
              <a:srgbClr val="002060"/>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Voluntary</a:t>
            </a:r>
          </a:p>
        </p:txBody>
      </p:sp>
      <p:sp>
        <p:nvSpPr>
          <p:cNvPr id="6" name="Rectangle 5">
            <a:extLst>
              <a:ext uri="{FF2B5EF4-FFF2-40B4-BE49-F238E27FC236}">
                <a16:creationId xmlns:a16="http://schemas.microsoft.com/office/drawing/2014/main" id="{24CDF997-18E8-16E4-7C51-0B66DD28C536}"/>
              </a:ext>
            </a:extLst>
          </p:cNvPr>
          <p:cNvSpPr/>
          <p:nvPr/>
        </p:nvSpPr>
        <p:spPr>
          <a:xfrm>
            <a:off x="7975600" y="2005262"/>
            <a:ext cx="1925052" cy="914400"/>
          </a:xfrm>
          <a:prstGeom prst="rect">
            <a:avLst/>
          </a:prstGeom>
          <a:solidFill>
            <a:schemeClr val="accent5">
              <a:lumMod val="75000"/>
            </a:schemeClr>
          </a:solidFill>
          <a:ln>
            <a:solidFill>
              <a:schemeClr val="accent5">
                <a:lumMod val="7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Do No Harm</a:t>
            </a:r>
          </a:p>
        </p:txBody>
      </p:sp>
    </p:spTree>
    <p:extLst>
      <p:ext uri="{BB962C8B-B14F-4D97-AF65-F5344CB8AC3E}">
        <p14:creationId xmlns:p14="http://schemas.microsoft.com/office/powerpoint/2010/main" val="4040976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animBg="1"/>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11C91-6659-2442-8AA3-863FF81B6AFE}"/>
              </a:ext>
            </a:extLst>
          </p:cNvPr>
          <p:cNvSpPr>
            <a:spLocks noGrp="1"/>
          </p:cNvSpPr>
          <p:nvPr>
            <p:ph type="title"/>
          </p:nvPr>
        </p:nvSpPr>
        <p:spPr>
          <a:solidFill>
            <a:srgbClr val="002060"/>
          </a:solidFill>
        </p:spPr>
        <p:txBody>
          <a:bodyPr/>
          <a:lstStyle/>
          <a:p>
            <a:r>
              <a:rPr lang="en-GB">
                <a:solidFill>
                  <a:schemeClr val="bg1"/>
                </a:solidFill>
              </a:rPr>
              <a:t>Why are research ethics important?</a:t>
            </a:r>
          </a:p>
        </p:txBody>
      </p:sp>
      <p:pic>
        <p:nvPicPr>
          <p:cNvPr id="6" name="Content Placeholder 5">
            <a:extLst>
              <a:ext uri="{FF2B5EF4-FFF2-40B4-BE49-F238E27FC236}">
                <a16:creationId xmlns:a16="http://schemas.microsoft.com/office/drawing/2014/main" id="{2170A442-92AD-5E17-DCDC-B3A91A97D397}"/>
              </a:ext>
            </a:extLst>
          </p:cNvPr>
          <p:cNvPicPr>
            <a:picLocks noGrp="1" noChangeAspect="1"/>
          </p:cNvPicPr>
          <p:nvPr>
            <p:ph sz="half" idx="1"/>
          </p:nvPr>
        </p:nvPicPr>
        <p:blipFill>
          <a:blip r:embed="rId3"/>
          <a:stretch>
            <a:fillRect/>
          </a:stretch>
        </p:blipFill>
        <p:spPr>
          <a:xfrm>
            <a:off x="609600" y="1807536"/>
            <a:ext cx="5378321" cy="3579028"/>
          </a:xfrm>
          <a:prstGeom prst="rect">
            <a:avLst/>
          </a:prstGeom>
        </p:spPr>
      </p:pic>
      <p:sp>
        <p:nvSpPr>
          <p:cNvPr id="5" name="Content Placeholder 4">
            <a:extLst>
              <a:ext uri="{FF2B5EF4-FFF2-40B4-BE49-F238E27FC236}">
                <a16:creationId xmlns:a16="http://schemas.microsoft.com/office/drawing/2014/main" id="{3937640A-4D4F-2268-D31C-1A7881009011}"/>
              </a:ext>
            </a:extLst>
          </p:cNvPr>
          <p:cNvSpPr>
            <a:spLocks noGrp="1"/>
          </p:cNvSpPr>
          <p:nvPr>
            <p:ph sz="half" idx="2"/>
          </p:nvPr>
        </p:nvSpPr>
        <p:spPr/>
        <p:txBody>
          <a:bodyPr>
            <a:normAutofit lnSpcReduction="10000"/>
          </a:bodyPr>
          <a:lstStyle/>
          <a:p>
            <a:endParaRPr lang="en-GB"/>
          </a:p>
          <a:p>
            <a:r>
              <a:rPr lang="en-GB"/>
              <a:t>Ethics have consequences</a:t>
            </a:r>
          </a:p>
          <a:p>
            <a:r>
              <a:rPr lang="en-GB"/>
              <a:t>Ethics as a basis for decisions</a:t>
            </a:r>
          </a:p>
          <a:p>
            <a:r>
              <a:rPr lang="en-GB"/>
              <a:t>Ethics prevent you from making errors whilst seeking knowledge</a:t>
            </a:r>
          </a:p>
          <a:p>
            <a:r>
              <a:rPr lang="en-GB"/>
              <a:t>Reporting the validity of your research</a:t>
            </a:r>
          </a:p>
          <a:p>
            <a:r>
              <a:rPr lang="en-GB"/>
              <a:t>Trust and accountability</a:t>
            </a:r>
          </a:p>
          <a:p>
            <a:endParaRPr lang="en-GB"/>
          </a:p>
          <a:p>
            <a:endParaRPr lang="en-GB"/>
          </a:p>
        </p:txBody>
      </p:sp>
    </p:spTree>
    <p:extLst>
      <p:ext uri="{BB962C8B-B14F-4D97-AF65-F5344CB8AC3E}">
        <p14:creationId xmlns:p14="http://schemas.microsoft.com/office/powerpoint/2010/main" val="2555586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1000"/>
                                        <p:tgtEl>
                                          <p:spTgt spid="5">
                                            <p:txEl>
                                              <p:pRg st="1" end="1"/>
                                            </p:txEl>
                                          </p:spTgt>
                                        </p:tgtEl>
                                      </p:cBhvr>
                                    </p:animEffect>
                                    <p:anim calcmode="lin" valueType="num">
                                      <p:cBhvr>
                                        <p:cTn id="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animEffect transition="in" filter="fade">
                                      <p:cBhvr>
                                        <p:cTn id="14" dur="1000"/>
                                        <p:tgtEl>
                                          <p:spTgt spid="5">
                                            <p:txEl>
                                              <p:pRg st="2" end="2"/>
                                            </p:txEl>
                                          </p:spTgt>
                                        </p:tgtEl>
                                      </p:cBhvr>
                                    </p:animEffect>
                                    <p:anim calcmode="lin" valueType="num">
                                      <p:cBhvr>
                                        <p:cTn id="1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animEffect transition="in" filter="fade">
                                      <p:cBhvr>
                                        <p:cTn id="21" dur="1000"/>
                                        <p:tgtEl>
                                          <p:spTgt spid="5">
                                            <p:txEl>
                                              <p:pRg st="3" end="3"/>
                                            </p:txEl>
                                          </p:spTgt>
                                        </p:tgtEl>
                                      </p:cBhvr>
                                    </p:animEffect>
                                    <p:anim calcmode="lin" valueType="num">
                                      <p:cBhvr>
                                        <p:cTn id="22"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4" end="4"/>
                                            </p:txEl>
                                          </p:spTgt>
                                        </p:tgtEl>
                                        <p:attrNameLst>
                                          <p:attrName>style.visibility</p:attrName>
                                        </p:attrNameLst>
                                      </p:cBhvr>
                                      <p:to>
                                        <p:strVal val="visible"/>
                                      </p:to>
                                    </p:set>
                                    <p:animEffect transition="in" filter="fade">
                                      <p:cBhvr>
                                        <p:cTn id="28" dur="1000"/>
                                        <p:tgtEl>
                                          <p:spTgt spid="5">
                                            <p:txEl>
                                              <p:pRg st="4" end="4"/>
                                            </p:txEl>
                                          </p:spTgt>
                                        </p:tgtEl>
                                      </p:cBhvr>
                                    </p:animEffect>
                                    <p:anim calcmode="lin" valueType="num">
                                      <p:cBhvr>
                                        <p:cTn id="29"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5" end="5"/>
                                            </p:txEl>
                                          </p:spTgt>
                                        </p:tgtEl>
                                        <p:attrNameLst>
                                          <p:attrName>style.visibility</p:attrName>
                                        </p:attrNameLst>
                                      </p:cBhvr>
                                      <p:to>
                                        <p:strVal val="visible"/>
                                      </p:to>
                                    </p:set>
                                    <p:animEffect transition="in" filter="fade">
                                      <p:cBhvr>
                                        <p:cTn id="35" dur="1000"/>
                                        <p:tgtEl>
                                          <p:spTgt spid="5">
                                            <p:txEl>
                                              <p:pRg st="5" end="5"/>
                                            </p:txEl>
                                          </p:spTgt>
                                        </p:tgtEl>
                                      </p:cBhvr>
                                    </p:animEffect>
                                    <p:anim calcmode="lin" valueType="num">
                                      <p:cBhvr>
                                        <p:cTn id="36"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E33B7-B792-CB97-900C-1D1D39EC9F17}"/>
              </a:ext>
            </a:extLst>
          </p:cNvPr>
          <p:cNvSpPr>
            <a:spLocks noGrp="1"/>
          </p:cNvSpPr>
          <p:nvPr>
            <p:ph type="title"/>
          </p:nvPr>
        </p:nvSpPr>
        <p:spPr>
          <a:solidFill>
            <a:srgbClr val="002060"/>
          </a:solidFill>
        </p:spPr>
        <p:txBody>
          <a:bodyPr/>
          <a:lstStyle/>
          <a:p>
            <a:r>
              <a:rPr lang="en-GB">
                <a:solidFill>
                  <a:schemeClr val="bg1"/>
                </a:solidFill>
              </a:rPr>
              <a:t>Laws &amp; Codes of Research Practice</a:t>
            </a:r>
          </a:p>
        </p:txBody>
      </p:sp>
      <p:sp>
        <p:nvSpPr>
          <p:cNvPr id="3" name="Content Placeholder 2">
            <a:extLst>
              <a:ext uri="{FF2B5EF4-FFF2-40B4-BE49-F238E27FC236}">
                <a16:creationId xmlns:a16="http://schemas.microsoft.com/office/drawing/2014/main" id="{25C38834-F09F-E720-26B2-4433B0A373E4}"/>
              </a:ext>
            </a:extLst>
          </p:cNvPr>
          <p:cNvSpPr>
            <a:spLocks noGrp="1"/>
          </p:cNvSpPr>
          <p:nvPr>
            <p:ph sz="half" idx="1"/>
          </p:nvPr>
        </p:nvSpPr>
        <p:spPr/>
        <p:txBody>
          <a:bodyPr>
            <a:normAutofit fontScale="92500" lnSpcReduction="10000"/>
          </a:bodyPr>
          <a:lstStyle/>
          <a:p>
            <a:r>
              <a:rPr lang="en-GB"/>
              <a:t>Universal Declaration of Human Rights (1948)</a:t>
            </a:r>
          </a:p>
          <a:p>
            <a:r>
              <a:rPr lang="en-GB"/>
              <a:t>Nuremberg Code (1949)</a:t>
            </a:r>
          </a:p>
          <a:p>
            <a:endParaRPr lang="en-GB"/>
          </a:p>
          <a:p>
            <a:endParaRPr lang="en-GB"/>
          </a:p>
          <a:p>
            <a:endParaRPr lang="en-GB"/>
          </a:p>
          <a:p>
            <a:endParaRPr lang="en-GB"/>
          </a:p>
          <a:p>
            <a:pPr marL="0" indent="0">
              <a:buNone/>
            </a:pPr>
            <a:endParaRPr lang="en-GB"/>
          </a:p>
          <a:p>
            <a:r>
              <a:rPr lang="en-GB"/>
              <a:t>Data Protection</a:t>
            </a:r>
          </a:p>
        </p:txBody>
      </p:sp>
      <p:sp>
        <p:nvSpPr>
          <p:cNvPr id="4" name="Content Placeholder 3">
            <a:extLst>
              <a:ext uri="{FF2B5EF4-FFF2-40B4-BE49-F238E27FC236}">
                <a16:creationId xmlns:a16="http://schemas.microsoft.com/office/drawing/2014/main" id="{C37F56DD-12B9-6418-F8E3-4CA33495469D}"/>
              </a:ext>
            </a:extLst>
          </p:cNvPr>
          <p:cNvSpPr>
            <a:spLocks noGrp="1"/>
          </p:cNvSpPr>
          <p:nvPr>
            <p:ph sz="half" idx="2"/>
          </p:nvPr>
        </p:nvSpPr>
        <p:spPr/>
        <p:txBody>
          <a:bodyPr>
            <a:normAutofit fontScale="92500" lnSpcReduction="10000"/>
          </a:bodyPr>
          <a:lstStyle/>
          <a:p>
            <a:pPr marL="0" indent="0">
              <a:buNone/>
            </a:pPr>
            <a:r>
              <a:rPr lang="en-GB"/>
              <a:t>Ethics and Law are not the same.</a:t>
            </a:r>
          </a:p>
          <a:p>
            <a:pPr marL="0" indent="0">
              <a:buNone/>
            </a:pPr>
            <a:r>
              <a:rPr lang="en-GB"/>
              <a:t>   </a:t>
            </a:r>
          </a:p>
          <a:p>
            <a:pPr marL="0" indent="0">
              <a:buNone/>
            </a:pPr>
            <a:r>
              <a:rPr lang="en-GB"/>
              <a:t>‘</a:t>
            </a:r>
            <a:r>
              <a:rPr lang="en-GB" i="1">
                <a:solidFill>
                  <a:srgbClr val="0070C0"/>
                </a:solidFill>
              </a:rPr>
              <a:t>Actions may be legal but unethical</a:t>
            </a:r>
          </a:p>
          <a:p>
            <a:pPr marL="0" indent="0">
              <a:buNone/>
            </a:pPr>
            <a:r>
              <a:rPr lang="en-GB" i="1">
                <a:solidFill>
                  <a:srgbClr val="0070C0"/>
                </a:solidFill>
              </a:rPr>
              <a:t>Actions may be illegal but ethical</a:t>
            </a:r>
            <a:r>
              <a:rPr lang="en-GB"/>
              <a:t>’ </a:t>
            </a:r>
            <a:r>
              <a:rPr lang="en-GB" sz="1700" i="1"/>
              <a:t>(Resnik, 2020)</a:t>
            </a:r>
          </a:p>
        </p:txBody>
      </p:sp>
      <p:pic>
        <p:nvPicPr>
          <p:cNvPr id="5" name="Picture 4">
            <a:extLst>
              <a:ext uri="{FF2B5EF4-FFF2-40B4-BE49-F238E27FC236}">
                <a16:creationId xmlns:a16="http://schemas.microsoft.com/office/drawing/2014/main" id="{E5FAEDD8-3DD3-BD83-DF00-8C9E0BF9F537}"/>
              </a:ext>
            </a:extLst>
          </p:cNvPr>
          <p:cNvPicPr>
            <a:picLocks noChangeAspect="1"/>
          </p:cNvPicPr>
          <p:nvPr/>
        </p:nvPicPr>
        <p:blipFill>
          <a:blip r:embed="rId3"/>
          <a:stretch>
            <a:fillRect/>
          </a:stretch>
        </p:blipFill>
        <p:spPr>
          <a:xfrm>
            <a:off x="2495142" y="2962463"/>
            <a:ext cx="2140653" cy="1427102"/>
          </a:xfrm>
          <a:prstGeom prst="rect">
            <a:avLst/>
          </a:prstGeom>
        </p:spPr>
      </p:pic>
    </p:spTree>
    <p:extLst>
      <p:ext uri="{BB962C8B-B14F-4D97-AF65-F5344CB8AC3E}">
        <p14:creationId xmlns:p14="http://schemas.microsoft.com/office/powerpoint/2010/main" val="1973625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Effect transition="in" filter="fade">
                                      <p:cBhvr>
                                        <p:cTn id="21" dur="1000"/>
                                        <p:tgtEl>
                                          <p:spTgt spid="3">
                                            <p:txEl>
                                              <p:pRg st="7" end="7"/>
                                            </p:txEl>
                                          </p:spTgt>
                                        </p:tgtEl>
                                      </p:cBhvr>
                                    </p:animEffect>
                                    <p:anim calcmode="lin" valueType="num">
                                      <p:cBhvr>
                                        <p:cTn id="2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animEffect transition="in" filter="fade">
                                      <p:cBhvr>
                                        <p:cTn id="35" dur="1000"/>
                                        <p:tgtEl>
                                          <p:spTgt spid="4">
                                            <p:txEl>
                                              <p:pRg st="1" end="1"/>
                                            </p:txEl>
                                          </p:spTgt>
                                        </p:tgtEl>
                                      </p:cBhvr>
                                    </p:animEffect>
                                    <p:anim calcmode="lin" valueType="num">
                                      <p:cBhvr>
                                        <p:cTn id="36"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2" end="2"/>
                                            </p:txEl>
                                          </p:spTgt>
                                        </p:tgtEl>
                                        <p:attrNameLst>
                                          <p:attrName>style.visibility</p:attrName>
                                        </p:attrNameLst>
                                      </p:cBhvr>
                                      <p:to>
                                        <p:strVal val="visible"/>
                                      </p:to>
                                    </p:set>
                                    <p:animEffect transition="in" filter="fade">
                                      <p:cBhvr>
                                        <p:cTn id="42" dur="1000"/>
                                        <p:tgtEl>
                                          <p:spTgt spid="4">
                                            <p:txEl>
                                              <p:pRg st="2" end="2"/>
                                            </p:txEl>
                                          </p:spTgt>
                                        </p:tgtEl>
                                      </p:cBhvr>
                                    </p:animEffect>
                                    <p:anim calcmode="lin" valueType="num">
                                      <p:cBhvr>
                                        <p:cTn id="43"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3" end="3"/>
                                            </p:txEl>
                                          </p:spTgt>
                                        </p:tgtEl>
                                        <p:attrNameLst>
                                          <p:attrName>style.visibility</p:attrName>
                                        </p:attrNameLst>
                                      </p:cBhvr>
                                      <p:to>
                                        <p:strVal val="visible"/>
                                      </p:to>
                                    </p:set>
                                    <p:animEffect transition="in" filter="fade">
                                      <p:cBhvr>
                                        <p:cTn id="49" dur="1000"/>
                                        <p:tgtEl>
                                          <p:spTgt spid="4">
                                            <p:txEl>
                                              <p:pRg st="3" end="3"/>
                                            </p:txEl>
                                          </p:spTgt>
                                        </p:tgtEl>
                                      </p:cBhvr>
                                    </p:animEffect>
                                    <p:anim calcmode="lin" valueType="num">
                                      <p:cBhvr>
                                        <p:cTn id="50"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11513-4A52-8964-1464-DA135DB15B0D}"/>
              </a:ext>
            </a:extLst>
          </p:cNvPr>
          <p:cNvSpPr>
            <a:spLocks noGrp="1"/>
          </p:cNvSpPr>
          <p:nvPr>
            <p:ph type="title"/>
          </p:nvPr>
        </p:nvSpPr>
        <p:spPr>
          <a:solidFill>
            <a:srgbClr val="002060"/>
          </a:solidFill>
        </p:spPr>
        <p:txBody>
          <a:bodyPr/>
          <a:lstStyle/>
          <a:p>
            <a:r>
              <a:rPr lang="en-GB">
                <a:solidFill>
                  <a:schemeClr val="bg1"/>
                </a:solidFill>
              </a:rPr>
              <a:t>Ethical Do’s and Don’t</a:t>
            </a:r>
          </a:p>
        </p:txBody>
      </p:sp>
      <p:pic>
        <p:nvPicPr>
          <p:cNvPr id="11" name="Content Placeholder 10" descr="A picture containing text, book&#10;&#10;Description automatically generated">
            <a:extLst>
              <a:ext uri="{FF2B5EF4-FFF2-40B4-BE49-F238E27FC236}">
                <a16:creationId xmlns:a16="http://schemas.microsoft.com/office/drawing/2014/main" id="{D5BD8BC8-AF88-37A8-A9DE-65C2697F834B}"/>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640379" y="1600200"/>
            <a:ext cx="4499242" cy="3989388"/>
          </a:xfrm>
        </p:spPr>
      </p:pic>
      <p:pic>
        <p:nvPicPr>
          <p:cNvPr id="9" name="Content Placeholder 8" descr="Text&#10;&#10;Description automatically generated with medium confidence">
            <a:extLst>
              <a:ext uri="{FF2B5EF4-FFF2-40B4-BE49-F238E27FC236}">
                <a16:creationId xmlns:a16="http://schemas.microsoft.com/office/drawing/2014/main" id="{8E391287-27D4-D382-B82D-1FEF57743F9D}"/>
              </a:ext>
            </a:extLst>
          </p:cNvPr>
          <p:cNvPicPr>
            <a:picLocks noGrp="1" noChangeAspect="1"/>
          </p:cNvPicPr>
          <p:nvPr>
            <p:ph sz="half" idx="1"/>
          </p:nvPr>
        </p:nvPicPr>
        <p:blipFill>
          <a:blip r:embed="rId4">
            <a:extLst>
              <a:ext uri="{28A0092B-C50C-407E-A947-70E740481C1C}">
                <a14:useLocalDpi xmlns:a14="http://schemas.microsoft.com/office/drawing/2010/main" val="0"/>
              </a:ext>
            </a:extLst>
          </a:blip>
          <a:stretch>
            <a:fillRect/>
          </a:stretch>
        </p:blipFill>
        <p:spPr>
          <a:xfrm>
            <a:off x="1064051" y="1600200"/>
            <a:ext cx="4475898" cy="3989388"/>
          </a:xfrm>
        </p:spPr>
      </p:pic>
    </p:spTree>
    <p:extLst>
      <p:ext uri="{BB962C8B-B14F-4D97-AF65-F5344CB8AC3E}">
        <p14:creationId xmlns:p14="http://schemas.microsoft.com/office/powerpoint/2010/main" val="4291652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C0399-AD28-C8E3-946A-78452BC9B63F}"/>
              </a:ext>
            </a:extLst>
          </p:cNvPr>
          <p:cNvSpPr>
            <a:spLocks noGrp="1"/>
          </p:cNvSpPr>
          <p:nvPr>
            <p:ph type="title"/>
          </p:nvPr>
        </p:nvSpPr>
        <p:spPr>
          <a:solidFill>
            <a:srgbClr val="002060"/>
          </a:solidFill>
        </p:spPr>
        <p:txBody>
          <a:bodyPr/>
          <a:lstStyle/>
          <a:p>
            <a:r>
              <a:rPr lang="en-GB">
                <a:solidFill>
                  <a:schemeClr val="bg1"/>
                </a:solidFill>
              </a:rPr>
              <a:t>Other research ‘principles’ to consider</a:t>
            </a:r>
          </a:p>
        </p:txBody>
      </p:sp>
      <p:sp>
        <p:nvSpPr>
          <p:cNvPr id="3" name="Content Placeholder 2">
            <a:extLst>
              <a:ext uri="{FF2B5EF4-FFF2-40B4-BE49-F238E27FC236}">
                <a16:creationId xmlns:a16="http://schemas.microsoft.com/office/drawing/2014/main" id="{8B2FF211-2560-6C8A-67AE-864BC63C431C}"/>
              </a:ext>
            </a:extLst>
          </p:cNvPr>
          <p:cNvSpPr>
            <a:spLocks noGrp="1"/>
          </p:cNvSpPr>
          <p:nvPr>
            <p:ph idx="1"/>
          </p:nvPr>
        </p:nvSpPr>
        <p:spPr/>
        <p:txBody>
          <a:bodyPr/>
          <a:lstStyle/>
          <a:p>
            <a:r>
              <a:rPr lang="en-GB"/>
              <a:t>Honesty &amp; integrity</a:t>
            </a:r>
          </a:p>
          <a:p>
            <a:r>
              <a:rPr lang="en-GB"/>
              <a:t>Objectivity</a:t>
            </a:r>
          </a:p>
          <a:p>
            <a:r>
              <a:rPr lang="en-GB"/>
              <a:t>Careful and open</a:t>
            </a:r>
          </a:p>
          <a:p>
            <a:r>
              <a:rPr lang="en-GB"/>
              <a:t>Respect for intellectual property</a:t>
            </a:r>
          </a:p>
          <a:p>
            <a:r>
              <a:rPr lang="en-GB"/>
              <a:t>Legality</a:t>
            </a:r>
          </a:p>
          <a:p>
            <a:endParaRPr lang="en-GB"/>
          </a:p>
          <a:p>
            <a:endParaRPr lang="en-GB"/>
          </a:p>
        </p:txBody>
      </p:sp>
      <p:pic>
        <p:nvPicPr>
          <p:cNvPr id="4" name="Picture 3">
            <a:extLst>
              <a:ext uri="{FF2B5EF4-FFF2-40B4-BE49-F238E27FC236}">
                <a16:creationId xmlns:a16="http://schemas.microsoft.com/office/drawing/2014/main" id="{C3BE183F-8937-BA32-8B77-737C9B1A8DE7}"/>
              </a:ext>
            </a:extLst>
          </p:cNvPr>
          <p:cNvPicPr>
            <a:picLocks noChangeAspect="1"/>
          </p:cNvPicPr>
          <p:nvPr/>
        </p:nvPicPr>
        <p:blipFill>
          <a:blip r:embed="rId3"/>
          <a:stretch>
            <a:fillRect/>
          </a:stretch>
        </p:blipFill>
        <p:spPr>
          <a:xfrm>
            <a:off x="7316861" y="1823523"/>
            <a:ext cx="4265539" cy="2838522"/>
          </a:xfrm>
          <a:prstGeom prst="rect">
            <a:avLst/>
          </a:prstGeom>
        </p:spPr>
      </p:pic>
    </p:spTree>
    <p:extLst>
      <p:ext uri="{BB962C8B-B14F-4D97-AF65-F5344CB8AC3E}">
        <p14:creationId xmlns:p14="http://schemas.microsoft.com/office/powerpoint/2010/main" val="3878250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48EAF-C3B6-8ED0-4889-050274E6F898}"/>
              </a:ext>
            </a:extLst>
          </p:cNvPr>
          <p:cNvSpPr>
            <a:spLocks noGrp="1"/>
          </p:cNvSpPr>
          <p:nvPr>
            <p:ph type="title"/>
          </p:nvPr>
        </p:nvSpPr>
        <p:spPr>
          <a:solidFill>
            <a:srgbClr val="002060"/>
          </a:solidFill>
        </p:spPr>
        <p:txBody>
          <a:bodyPr>
            <a:normAutofit/>
          </a:bodyPr>
          <a:lstStyle/>
          <a:p>
            <a:r>
              <a:rPr lang="en-GB">
                <a:solidFill>
                  <a:schemeClr val="bg1"/>
                </a:solidFill>
              </a:rPr>
              <a:t>Ethical issues at specific stages </a:t>
            </a:r>
          </a:p>
        </p:txBody>
      </p:sp>
      <p:graphicFrame>
        <p:nvGraphicFramePr>
          <p:cNvPr id="4" name="Content Placeholder 3">
            <a:extLst>
              <a:ext uri="{FF2B5EF4-FFF2-40B4-BE49-F238E27FC236}">
                <a16:creationId xmlns:a16="http://schemas.microsoft.com/office/drawing/2014/main" id="{39E26E2C-964B-2C54-6B5D-79E403C8C83F}"/>
              </a:ext>
            </a:extLst>
          </p:cNvPr>
          <p:cNvGraphicFramePr>
            <a:graphicFrameLocks noGrp="1"/>
          </p:cNvGraphicFramePr>
          <p:nvPr>
            <p:ph idx="1"/>
            <p:extLst>
              <p:ext uri="{D42A27DB-BD31-4B8C-83A1-F6EECF244321}">
                <p14:modId xmlns:p14="http://schemas.microsoft.com/office/powerpoint/2010/main" val="1589326933"/>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a:extLst>
              <a:ext uri="{FF2B5EF4-FFF2-40B4-BE49-F238E27FC236}">
                <a16:creationId xmlns:a16="http://schemas.microsoft.com/office/drawing/2014/main" id="{1346F8FF-0F41-639A-B9F4-B88A9E18F3A3}"/>
              </a:ext>
            </a:extLst>
          </p:cNvPr>
          <p:cNvSpPr/>
          <p:nvPr/>
        </p:nvSpPr>
        <p:spPr>
          <a:xfrm>
            <a:off x="786808" y="3195084"/>
            <a:ext cx="3338624" cy="3154362"/>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a:solidFill>
                  <a:schemeClr val="tx1"/>
                </a:solidFill>
              </a:rPr>
              <a:t>Read : Saunders, Lewis &amp; Thornhill. Research Methods for Business Students</a:t>
            </a:r>
          </a:p>
          <a:p>
            <a:pPr algn="ctr"/>
            <a:r>
              <a:rPr lang="en-GB" sz="2400" b="1">
                <a:solidFill>
                  <a:schemeClr val="tx1"/>
                </a:solidFill>
              </a:rPr>
              <a:t>Chapter: Ethical issues at specific stages</a:t>
            </a:r>
          </a:p>
        </p:txBody>
      </p:sp>
    </p:spTree>
    <p:extLst>
      <p:ext uri="{BB962C8B-B14F-4D97-AF65-F5344CB8AC3E}">
        <p14:creationId xmlns:p14="http://schemas.microsoft.com/office/powerpoint/2010/main" val="2333061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2000"/>
                                        <p:tgtEl>
                                          <p:spTgt spid="5"/>
                                        </p:tgtEl>
                                      </p:cBhvr>
                                    </p:animEffect>
                                    <p:anim calcmode="lin" valueType="num">
                                      <p:cBhvr>
                                        <p:cTn id="15" dur="2000" fill="hold"/>
                                        <p:tgtEl>
                                          <p:spTgt spid="5"/>
                                        </p:tgtEl>
                                        <p:attrNameLst>
                                          <p:attrName>ppt_w</p:attrName>
                                        </p:attrNameLst>
                                      </p:cBhvr>
                                      <p:tavLst>
                                        <p:tav tm="0" fmla="#ppt_w*sin(2.5*pi*$)">
                                          <p:val>
                                            <p:fltVal val="0"/>
                                          </p:val>
                                        </p:tav>
                                        <p:tav tm="100000">
                                          <p:val>
                                            <p:fltVal val="1"/>
                                          </p:val>
                                        </p:tav>
                                      </p:tavLst>
                                    </p:anim>
                                    <p:anim calcmode="lin" valueType="num">
                                      <p:cBhvr>
                                        <p:cTn id="16"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5A86-08AF-4BF2-FB16-583E16705873}"/>
              </a:ext>
            </a:extLst>
          </p:cNvPr>
          <p:cNvSpPr>
            <a:spLocks noGrp="1"/>
          </p:cNvSpPr>
          <p:nvPr>
            <p:ph type="title"/>
          </p:nvPr>
        </p:nvSpPr>
        <p:spPr>
          <a:solidFill>
            <a:srgbClr val="002060"/>
          </a:solidFill>
        </p:spPr>
        <p:txBody>
          <a:bodyPr/>
          <a:lstStyle/>
          <a:p>
            <a:r>
              <a:rPr lang="en-GB">
                <a:solidFill>
                  <a:schemeClr val="bg1"/>
                </a:solidFill>
              </a:rPr>
              <a:t>Important</a:t>
            </a:r>
          </a:p>
        </p:txBody>
      </p:sp>
      <p:sp>
        <p:nvSpPr>
          <p:cNvPr id="3" name="Content Placeholder 2">
            <a:extLst>
              <a:ext uri="{FF2B5EF4-FFF2-40B4-BE49-F238E27FC236}">
                <a16:creationId xmlns:a16="http://schemas.microsoft.com/office/drawing/2014/main" id="{BBEA2CAA-82DD-BE36-4655-624F1B7B3463}"/>
              </a:ext>
            </a:extLst>
          </p:cNvPr>
          <p:cNvSpPr>
            <a:spLocks noGrp="1"/>
          </p:cNvSpPr>
          <p:nvPr>
            <p:ph idx="1"/>
          </p:nvPr>
        </p:nvSpPr>
        <p:spPr>
          <a:xfrm>
            <a:off x="609600" y="1600201"/>
            <a:ext cx="7301023" cy="3917032"/>
          </a:xfrm>
        </p:spPr>
        <p:txBody>
          <a:bodyPr>
            <a:normAutofit lnSpcReduction="10000"/>
          </a:bodyPr>
          <a:lstStyle/>
          <a:p>
            <a:r>
              <a:rPr lang="en-GB"/>
              <a:t>Ethics needs to be considered throughout your dissertation process through to submission and beyond</a:t>
            </a:r>
          </a:p>
          <a:p>
            <a:r>
              <a:rPr lang="en-GB"/>
              <a:t>Any changes to your research methods must be submitted for ethical approval</a:t>
            </a:r>
          </a:p>
          <a:p>
            <a:r>
              <a:rPr lang="en-GB"/>
              <a:t>Any concerns with regards to ‘ethics’ should be highlighted early</a:t>
            </a:r>
          </a:p>
        </p:txBody>
      </p:sp>
      <p:pic>
        <p:nvPicPr>
          <p:cNvPr id="4" name="Picture 3">
            <a:extLst>
              <a:ext uri="{FF2B5EF4-FFF2-40B4-BE49-F238E27FC236}">
                <a16:creationId xmlns:a16="http://schemas.microsoft.com/office/drawing/2014/main" id="{2ACC81DF-470F-885C-982F-92CE0EC76A14}"/>
              </a:ext>
            </a:extLst>
          </p:cNvPr>
          <p:cNvPicPr>
            <a:picLocks noChangeAspect="1"/>
          </p:cNvPicPr>
          <p:nvPr/>
        </p:nvPicPr>
        <p:blipFill>
          <a:blip r:embed="rId3"/>
          <a:stretch>
            <a:fillRect/>
          </a:stretch>
        </p:blipFill>
        <p:spPr>
          <a:xfrm>
            <a:off x="8250866" y="1643611"/>
            <a:ext cx="3615070" cy="3599003"/>
          </a:xfrm>
          <a:prstGeom prst="rect">
            <a:avLst/>
          </a:prstGeom>
        </p:spPr>
      </p:pic>
    </p:spTree>
    <p:extLst>
      <p:ext uri="{BB962C8B-B14F-4D97-AF65-F5344CB8AC3E}">
        <p14:creationId xmlns:p14="http://schemas.microsoft.com/office/powerpoint/2010/main" val="481813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002060"/>
          </a:solidFill>
        </p:spPr>
        <p:txBody>
          <a:bodyPr/>
          <a:lstStyle/>
          <a:p>
            <a:r>
              <a:rPr lang="en-GB">
                <a:solidFill>
                  <a:schemeClr val="bg1"/>
                </a:solidFill>
              </a:rPr>
              <a:t>Questions/concerns?</a:t>
            </a:r>
          </a:p>
        </p:txBody>
      </p:sp>
      <p:pic>
        <p:nvPicPr>
          <p:cNvPr id="6" name="Content Placeholder 5">
            <a:extLst>
              <a:ext uri="{FF2B5EF4-FFF2-40B4-BE49-F238E27FC236}">
                <a16:creationId xmlns:a16="http://schemas.microsoft.com/office/drawing/2014/main" id="{E8B281D9-933D-D37F-53A2-56B794733FE9}"/>
              </a:ext>
            </a:extLst>
          </p:cNvPr>
          <p:cNvPicPr>
            <a:picLocks noGrp="1" noChangeAspect="1"/>
          </p:cNvPicPr>
          <p:nvPr>
            <p:ph idx="1"/>
          </p:nvPr>
        </p:nvPicPr>
        <p:blipFill>
          <a:blip r:embed="rId2"/>
          <a:stretch>
            <a:fillRect/>
          </a:stretch>
        </p:blipFill>
        <p:spPr>
          <a:xfrm>
            <a:off x="3051101" y="1889706"/>
            <a:ext cx="5497476" cy="3078587"/>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13</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Theme1.thmx first page pp</vt:lpstr>
      <vt:lpstr>  Lesson: Research Ethics  </vt:lpstr>
      <vt:lpstr>Lesson Outcomes</vt:lpstr>
      <vt:lpstr>What is ‘ethics’? </vt:lpstr>
      <vt:lpstr>Ethics</vt:lpstr>
      <vt:lpstr>What is ‘Research Ethics’?</vt:lpstr>
      <vt:lpstr>Research Ethics – Core Principles</vt:lpstr>
      <vt:lpstr>Research Ethics – Core Principles</vt:lpstr>
      <vt:lpstr>Research Ethics – core principles</vt:lpstr>
      <vt:lpstr>Why are research ethics important?</vt:lpstr>
      <vt:lpstr>Laws &amp; Codes of Research Practice</vt:lpstr>
      <vt:lpstr>Ethical Do’s and Don’t</vt:lpstr>
      <vt:lpstr>Other research ‘principles’ to consider</vt:lpstr>
      <vt:lpstr>Ethical issues at specific stages </vt:lpstr>
      <vt:lpstr>Important</vt:lpstr>
      <vt:lpstr>Questions/concerns?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BSc Professional Investigation 13.10.2021 Induction</dc:title>
  <dc:creator>Alison</dc:creator>
  <cp:revision>33</cp:revision>
  <dcterms:created xsi:type="dcterms:W3CDTF">2021-10-13T07:56:41Z</dcterms:created>
  <dcterms:modified xsi:type="dcterms:W3CDTF">2024-03-21T17:57:07Z</dcterms:modified>
</cp:coreProperties>
</file>