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77" r:id="rId3"/>
    <p:sldId id="258" r:id="rId4"/>
    <p:sldId id="273" r:id="rId5"/>
    <p:sldId id="274" r:id="rId6"/>
    <p:sldId id="257" r:id="rId7"/>
    <p:sldId id="263" r:id="rId8"/>
    <p:sldId id="278" r:id="rId9"/>
    <p:sldId id="286" r:id="rId10"/>
    <p:sldId id="280" r:id="rId11"/>
    <p:sldId id="287" r:id="rId12"/>
    <p:sldId id="288" r:id="rId13"/>
    <p:sldId id="260" r:id="rId14"/>
    <p:sldId id="265" r:id="rId15"/>
    <p:sldId id="266" r:id="rId16"/>
    <p:sldId id="262" r:id="rId17"/>
    <p:sldId id="275" r:id="rId18"/>
    <p:sldId id="276" r:id="rId19"/>
    <p:sldId id="259" r:id="rId20"/>
    <p:sldId id="282" r:id="rId21"/>
    <p:sldId id="283" r:id="rId22"/>
    <p:sldId id="264" r:id="rId23"/>
    <p:sldId id="285" r:id="rId24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48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14AC17A-D04A-4427-97A3-6265847C5E8F}" type="datetimeFigureOut">
              <a:rPr lang="en-US" smtClean="0"/>
              <a:pPr/>
              <a:t>11/2/2017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E4CD5C2-0328-4B70-BEE9-5CB03D68826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resources.hwb.wales.gov.uk/VTC/ngfl/wsl/bdag/bwyd-de/apps/simple-projector/index.html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15000" dirty="0" smtClean="0"/>
              <a:t>BWYD</a:t>
            </a:r>
            <a:endParaRPr lang="en-GB" sz="15000" dirty="0"/>
          </a:p>
        </p:txBody>
      </p:sp>
      <p:sp>
        <p:nvSpPr>
          <p:cNvPr id="5" name="Subtitle 4"/>
          <p:cNvSpPr>
            <a:spLocks noGrp="1"/>
          </p:cNvSpPr>
          <p:nvPr>
            <p:ph type="body" idx="1"/>
          </p:nvPr>
        </p:nvSpPr>
        <p:spPr>
          <a:xfrm>
            <a:off x="1066800" y="5085184"/>
            <a:ext cx="6255488" cy="576064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 err="1" smtClean="0"/>
              <a:t>Blwyddyn</a:t>
            </a:r>
            <a:r>
              <a:rPr lang="en-GB" sz="4400" dirty="0" smtClean="0"/>
              <a:t> 1</a:t>
            </a:r>
            <a:endParaRPr lang="en-GB" sz="4400" dirty="0"/>
          </a:p>
        </p:txBody>
      </p:sp>
      <p:pic>
        <p:nvPicPr>
          <p:cNvPr id="1029" name="Picture 5" descr="C:\Documents and Settings\Wayne\Local Settings\Temporary Internet Files\Content.IE5\HF757PRS\MPj0438851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2428892" cy="2426485"/>
          </a:xfrm>
          <a:prstGeom prst="rect">
            <a:avLst/>
          </a:prstGeom>
          <a:noFill/>
        </p:spPr>
      </p:pic>
      <p:pic>
        <p:nvPicPr>
          <p:cNvPr id="1030" name="Picture 6" descr="C:\Documents and Settings\Wayne\Local Settings\Temporary Internet Files\Content.IE5\JZAY1IX1\MPj0438442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883168"/>
            <a:ext cx="2301307" cy="1974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HWB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00200"/>
            <a:ext cx="7491859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http://resources.hwb.wales.gov.uk/VTC/ngfl/wsl/bdag/bwyd-de/apps/simple-projector/index.html</a:t>
            </a:r>
            <a:endParaRPr lang="en-US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en-US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691680" y="2996952"/>
            <a:ext cx="4752528" cy="3564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geirfa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Bara</a:t>
            </a:r>
            <a:endParaRPr lang="en-GB" dirty="0" smtClean="0"/>
          </a:p>
          <a:p>
            <a:r>
              <a:rPr lang="en-GB" dirty="0" err="1" smtClean="0"/>
              <a:t>Tost</a:t>
            </a:r>
            <a:endParaRPr lang="en-GB" dirty="0" smtClean="0"/>
          </a:p>
          <a:p>
            <a:r>
              <a:rPr lang="en-GB" dirty="0" err="1" smtClean="0"/>
              <a:t>Brechdanau</a:t>
            </a:r>
            <a:endParaRPr lang="en-GB" dirty="0" smtClean="0"/>
          </a:p>
          <a:p>
            <a:r>
              <a:rPr lang="en-GB" dirty="0" smtClean="0"/>
              <a:t>Caws</a:t>
            </a:r>
          </a:p>
          <a:p>
            <a:r>
              <a:rPr lang="en-GB" dirty="0" smtClean="0"/>
              <a:t>Cig moch</a:t>
            </a:r>
          </a:p>
          <a:p>
            <a:r>
              <a:rPr lang="en-GB" dirty="0" err="1" smtClean="0"/>
              <a:t>Wy</a:t>
            </a:r>
            <a:endParaRPr lang="en-GB" dirty="0" smtClean="0"/>
          </a:p>
          <a:p>
            <a:r>
              <a:rPr lang="en-GB" dirty="0" err="1" smtClean="0"/>
              <a:t>Pitsa</a:t>
            </a:r>
            <a:endParaRPr lang="en-GB" dirty="0" smtClean="0"/>
          </a:p>
          <a:p>
            <a:r>
              <a:rPr lang="en-GB" dirty="0" err="1" smtClean="0"/>
              <a:t>Sglodion</a:t>
            </a:r>
            <a:endParaRPr lang="en-GB" dirty="0" smtClean="0"/>
          </a:p>
          <a:p>
            <a:r>
              <a:rPr lang="en-GB" dirty="0" err="1" smtClean="0"/>
              <a:t>Selsig</a:t>
            </a:r>
            <a:endParaRPr lang="en-GB" dirty="0" smtClean="0"/>
          </a:p>
          <a:p>
            <a:r>
              <a:rPr lang="en-GB" dirty="0" err="1" smtClean="0"/>
              <a:t>Pysgod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Teisen</a:t>
            </a:r>
            <a:endParaRPr lang="en-GB" dirty="0" smtClean="0"/>
          </a:p>
          <a:p>
            <a:r>
              <a:rPr lang="en-GB" dirty="0" err="1" smtClean="0"/>
              <a:t>Afal</a:t>
            </a:r>
            <a:endParaRPr lang="en-GB" dirty="0" smtClean="0"/>
          </a:p>
          <a:p>
            <a:r>
              <a:rPr lang="en-GB" dirty="0" smtClean="0"/>
              <a:t>Pin </a:t>
            </a:r>
            <a:r>
              <a:rPr lang="en-GB" dirty="0" err="1" smtClean="0"/>
              <a:t>afal</a:t>
            </a:r>
            <a:endParaRPr lang="en-GB" dirty="0" smtClean="0"/>
          </a:p>
          <a:p>
            <a:r>
              <a:rPr lang="en-GB" dirty="0" err="1" smtClean="0"/>
              <a:t>Bisgedi</a:t>
            </a:r>
            <a:endParaRPr lang="en-GB" dirty="0" smtClean="0"/>
          </a:p>
          <a:p>
            <a:r>
              <a:rPr lang="en-GB" dirty="0" err="1" smtClean="0"/>
              <a:t>Gwin</a:t>
            </a:r>
            <a:endParaRPr lang="en-GB" dirty="0" smtClean="0"/>
          </a:p>
          <a:p>
            <a:r>
              <a:rPr lang="en-GB" dirty="0" err="1" smtClean="0"/>
              <a:t>Dwr</a:t>
            </a:r>
            <a:endParaRPr lang="en-GB" dirty="0" smtClean="0"/>
          </a:p>
          <a:p>
            <a:r>
              <a:rPr lang="en-GB" dirty="0" err="1" smtClean="0"/>
              <a:t>Sudd</a:t>
            </a:r>
            <a:r>
              <a:rPr lang="en-GB" dirty="0" smtClean="0"/>
              <a:t> </a:t>
            </a:r>
            <a:r>
              <a:rPr lang="en-GB" dirty="0" err="1" smtClean="0"/>
              <a:t>oren</a:t>
            </a:r>
            <a:endParaRPr lang="en-GB" dirty="0" smtClean="0"/>
          </a:p>
          <a:p>
            <a:r>
              <a:rPr lang="en-GB" dirty="0" err="1" smtClean="0"/>
              <a:t>Llaeth</a:t>
            </a:r>
            <a:endParaRPr lang="en-GB" dirty="0" smtClean="0"/>
          </a:p>
          <a:p>
            <a:r>
              <a:rPr lang="en-GB" dirty="0" err="1" smtClean="0"/>
              <a:t>Coffi</a:t>
            </a:r>
            <a:endParaRPr lang="en-GB" dirty="0" smtClean="0"/>
          </a:p>
          <a:p>
            <a:r>
              <a:rPr lang="en-GB" dirty="0" err="1" smtClean="0"/>
              <a:t>te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Bwyd</a:t>
            </a:r>
            <a:r>
              <a:rPr lang="en-GB" dirty="0" smtClean="0"/>
              <a:t> a </a:t>
            </a:r>
            <a:r>
              <a:rPr lang="en-GB" dirty="0" err="1" smtClean="0"/>
              <a:t>diod</a:t>
            </a:r>
            <a:endParaRPr lang="en-GB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98316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Bara</a:t>
            </a:r>
            <a:r>
              <a:rPr lang="en-GB" dirty="0" smtClean="0"/>
              <a:t>	  bread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Cacen</a:t>
            </a:r>
            <a:r>
              <a:rPr lang="en-GB" dirty="0" smtClean="0"/>
              <a:t>	  cake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Caws	  cheese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Cig		  meat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Hufen</a:t>
            </a:r>
            <a:r>
              <a:rPr lang="en-GB" dirty="0" smtClean="0"/>
              <a:t> </a:t>
            </a:r>
            <a:r>
              <a:rPr lang="en-GB" dirty="0" err="1" smtClean="0"/>
              <a:t>iâ</a:t>
            </a:r>
            <a:r>
              <a:rPr lang="en-GB" dirty="0" smtClean="0"/>
              <a:t>	  ice-cream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Menyn</a:t>
            </a:r>
            <a:r>
              <a:rPr lang="en-GB" dirty="0" smtClean="0"/>
              <a:t>	  butter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Pysgodyn</a:t>
            </a:r>
            <a:r>
              <a:rPr lang="en-GB" dirty="0" smtClean="0"/>
              <a:t>	  fish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Siocled</a:t>
            </a:r>
            <a:r>
              <a:rPr lang="en-GB" dirty="0" smtClean="0"/>
              <a:t>	  chocolate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Uwd</a:t>
            </a:r>
            <a:r>
              <a:rPr lang="en-GB" dirty="0" smtClean="0"/>
              <a:t>	  porridge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Losin</a:t>
            </a:r>
            <a:r>
              <a:rPr lang="en-GB" dirty="0" smtClean="0"/>
              <a:t>	  sweets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281488" cy="4983163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Coffi</a:t>
            </a:r>
            <a:r>
              <a:rPr lang="en-GB" dirty="0" smtClean="0"/>
              <a:t>	coffee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Te		tea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Llaeth</a:t>
            </a:r>
            <a:r>
              <a:rPr lang="en-GB" dirty="0" smtClean="0"/>
              <a:t>	milk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Sudd</a:t>
            </a:r>
            <a:r>
              <a:rPr lang="en-GB" dirty="0" smtClean="0"/>
              <a:t>	juice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Dŵr</a:t>
            </a:r>
            <a:r>
              <a:rPr lang="en-GB" dirty="0" smtClean="0"/>
              <a:t>	water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Siwgr</a:t>
            </a:r>
            <a:r>
              <a:rPr lang="en-GB" dirty="0" smtClean="0"/>
              <a:t>	sugar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Ych</a:t>
            </a:r>
            <a:r>
              <a:rPr lang="en-GB" dirty="0" smtClean="0"/>
              <a:t> a </a:t>
            </a:r>
            <a:r>
              <a:rPr lang="en-GB" dirty="0" err="1" smtClean="0"/>
              <a:t>fi</a:t>
            </a:r>
            <a:r>
              <a:rPr lang="en-GB" dirty="0" smtClean="0"/>
              <a:t>!	      yuk!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err="1" smtClean="0"/>
              <a:t>Tipyn</a:t>
            </a:r>
            <a:r>
              <a:rPr lang="en-GB" dirty="0" smtClean="0"/>
              <a:t> bach      a little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Yn </a:t>
            </a:r>
            <a:r>
              <a:rPr lang="en-GB" dirty="0" err="1" smtClean="0"/>
              <a:t>fawr</a:t>
            </a:r>
            <a:r>
              <a:rPr lang="en-GB" dirty="0" smtClean="0"/>
              <a:t> iawn   very much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ffrwythau</a:t>
            </a:r>
            <a:endParaRPr lang="en-GB" dirty="0" smtClean="0"/>
          </a:p>
        </p:txBody>
      </p:sp>
      <p:sp>
        <p:nvSpPr>
          <p:cNvPr id="12291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38600" cy="4983163"/>
          </a:xfrm>
        </p:spPr>
        <p:txBody>
          <a:bodyPr/>
          <a:lstStyle/>
          <a:p>
            <a:pPr eaLnBrk="1" hangingPunct="1"/>
            <a:r>
              <a:rPr lang="en-GB" smtClean="0"/>
              <a:t>Afal		   apple</a:t>
            </a:r>
          </a:p>
          <a:p>
            <a:pPr eaLnBrk="1" hangingPunct="1"/>
            <a:r>
              <a:rPr lang="en-GB" smtClean="0"/>
              <a:t>Oren	   orange</a:t>
            </a:r>
          </a:p>
          <a:p>
            <a:pPr eaLnBrk="1" hangingPunct="1"/>
            <a:r>
              <a:rPr lang="en-GB" smtClean="0"/>
              <a:t>Banana	   banana</a:t>
            </a:r>
          </a:p>
          <a:p>
            <a:pPr eaLnBrk="1" hangingPunct="1"/>
            <a:r>
              <a:rPr lang="en-GB" smtClean="0"/>
              <a:t>Grawnwin	   grapes</a:t>
            </a:r>
          </a:p>
          <a:p>
            <a:pPr eaLnBrk="1" hangingPunct="1"/>
            <a:r>
              <a:rPr lang="en-GB" smtClean="0"/>
              <a:t>Peren	   pear</a:t>
            </a:r>
          </a:p>
          <a:p>
            <a:pPr eaLnBrk="1" hangingPunct="1"/>
            <a:r>
              <a:rPr lang="en-GB" smtClean="0"/>
              <a:t>Ceirion	   cherries</a:t>
            </a:r>
          </a:p>
          <a:p>
            <a:pPr eaLnBrk="1" hangingPunct="1"/>
            <a:r>
              <a:rPr lang="en-GB" smtClean="0"/>
              <a:t>Lemwn	   lemon</a:t>
            </a:r>
          </a:p>
          <a:p>
            <a:pPr eaLnBrk="1" hangingPunct="1"/>
            <a:endParaRPr lang="en-GB" smtClean="0"/>
          </a:p>
        </p:txBody>
      </p:sp>
      <p:sp>
        <p:nvSpPr>
          <p:cNvPr id="12292" name="Content Placeholder 9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281488" cy="4983163"/>
          </a:xfrm>
        </p:spPr>
        <p:txBody>
          <a:bodyPr/>
          <a:lstStyle/>
          <a:p>
            <a:pPr eaLnBrk="1" hangingPunct="1"/>
            <a:r>
              <a:rPr lang="en-GB" dirty="0" smtClean="0"/>
              <a:t>Amser </a:t>
            </a:r>
            <a:r>
              <a:rPr lang="en-GB" dirty="0" err="1" smtClean="0"/>
              <a:t>brecwast</a:t>
            </a:r>
            <a:endParaRPr lang="en-GB" dirty="0" smtClean="0"/>
          </a:p>
          <a:p>
            <a:pPr eaLnBrk="1" hangingPunct="1"/>
            <a:r>
              <a:rPr lang="en-GB" dirty="0" smtClean="0"/>
              <a:t>Amser </a:t>
            </a:r>
            <a:r>
              <a:rPr lang="en-GB" dirty="0" err="1" smtClean="0"/>
              <a:t>cinio</a:t>
            </a:r>
            <a:endParaRPr lang="en-GB" dirty="0" smtClean="0"/>
          </a:p>
          <a:p>
            <a:pPr eaLnBrk="1" hangingPunct="1"/>
            <a:r>
              <a:rPr lang="en-GB" dirty="0" smtClean="0"/>
              <a:t>Amser </a:t>
            </a:r>
            <a:r>
              <a:rPr lang="en-GB" dirty="0" err="1" smtClean="0"/>
              <a:t>te</a:t>
            </a:r>
            <a:endParaRPr lang="en-GB" dirty="0" smtClean="0"/>
          </a:p>
          <a:p>
            <a:pPr eaLnBrk="1" hangingPunct="1"/>
            <a:r>
              <a:rPr lang="en-GB" dirty="0" smtClean="0"/>
              <a:t>Amser </a:t>
            </a:r>
            <a:r>
              <a:rPr lang="en-GB" dirty="0" err="1" smtClean="0"/>
              <a:t>swper</a:t>
            </a:r>
            <a:endParaRPr lang="en-GB" dirty="0" smtClean="0"/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wyt ti’n hoffi </a:t>
            </a:r>
            <a:r>
              <a:rPr lang="en-GB" dirty="0" err="1" smtClean="0"/>
              <a:t>fwyta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Dw i’n hoffi (</a:t>
            </a:r>
            <a:r>
              <a:rPr lang="en-GB" dirty="0" err="1" smtClean="0"/>
              <a:t>bwyta</a:t>
            </a:r>
            <a:r>
              <a:rPr lang="en-GB" dirty="0" smtClean="0"/>
              <a:t>)………………………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Dw i ddim yn hoffi (</a:t>
            </a:r>
            <a:r>
              <a:rPr lang="en-GB" dirty="0" err="1" smtClean="0"/>
              <a:t>bwyta</a:t>
            </a:r>
            <a:r>
              <a:rPr lang="en-GB" dirty="0" smtClean="0"/>
              <a:t>)………..</a:t>
            </a:r>
            <a:endParaRPr lang="en-GB" dirty="0"/>
          </a:p>
        </p:txBody>
      </p:sp>
      <p:pic>
        <p:nvPicPr>
          <p:cNvPr id="2050" name="Picture 2" descr="C:\Documents and Settings\Wayne\Local Settings\Temporary Internet Files\Content.IE5\9Y53D21U\MPj0438483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4143380"/>
            <a:ext cx="1726579" cy="2357454"/>
          </a:xfrm>
          <a:prstGeom prst="rect">
            <a:avLst/>
          </a:prstGeom>
          <a:noFill/>
        </p:spPr>
      </p:pic>
      <p:pic>
        <p:nvPicPr>
          <p:cNvPr id="2051" name="Picture 3" descr="C:\Documents and Settings\Wayne\Local Settings\Temporary Internet Files\Content.IE5\0TMBCTUV\MPj0438787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1785926"/>
            <a:ext cx="2071670" cy="22431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wyt ti’n hoffi </a:t>
            </a:r>
            <a:r>
              <a:rPr lang="en-GB" dirty="0" err="1" smtClean="0"/>
              <a:t>yfed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Dw i’n hoffi </a:t>
            </a:r>
            <a:r>
              <a:rPr lang="en-GB" dirty="0" err="1" smtClean="0"/>
              <a:t>yfed</a:t>
            </a:r>
            <a:r>
              <a:rPr lang="en-GB" dirty="0" smtClean="0"/>
              <a:t>………………………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Dw i ddim yn hoffi </a:t>
            </a:r>
            <a:r>
              <a:rPr lang="en-GB" dirty="0" err="1" smtClean="0"/>
              <a:t>yfed</a:t>
            </a:r>
            <a:r>
              <a:rPr lang="en-GB" dirty="0" smtClean="0"/>
              <a:t>…………………..</a:t>
            </a:r>
            <a:endParaRPr lang="en-GB" dirty="0"/>
          </a:p>
        </p:txBody>
      </p:sp>
      <p:pic>
        <p:nvPicPr>
          <p:cNvPr id="3074" name="Picture 2" descr="C:\Documents and Settings\Wayne\Local Settings\Temporary Internet Files\Content.IE5\9Y53D21U\MPj0438471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428736"/>
            <a:ext cx="1847829" cy="2108816"/>
          </a:xfrm>
          <a:prstGeom prst="rect">
            <a:avLst/>
          </a:prstGeom>
          <a:noFill/>
        </p:spPr>
      </p:pic>
      <p:pic>
        <p:nvPicPr>
          <p:cNvPr id="3075" name="Picture 3" descr="C:\Documents and Settings\Wayne\Local Settings\Temporary Internet Files\Content.IE5\ZM5BTQ0Z\MPj0438405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572008"/>
            <a:ext cx="1787698" cy="1785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 err="1" smtClean="0">
                <a:latin typeface="Comic Sans MS"/>
                <a:cs typeface="Comic Sans MS"/>
              </a:rPr>
              <a:t>Tasg</a:t>
            </a:r>
            <a:r>
              <a:rPr lang="en-US" sz="6000" dirty="0" smtClean="0">
                <a:latin typeface="Comic Sans MS"/>
                <a:cs typeface="Comic Sans MS"/>
              </a:rPr>
              <a:t> 1</a:t>
            </a:r>
            <a:endParaRPr lang="en-US" sz="6000" dirty="0"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latin typeface="Comic Sans MS"/>
                <a:cs typeface="Comic Sans MS"/>
              </a:rPr>
              <a:t>Create a recipe</a:t>
            </a:r>
          </a:p>
          <a:p>
            <a:pPr>
              <a:buNone/>
            </a:pPr>
            <a:endParaRPr lang="en-US" dirty="0" smtClean="0">
              <a:latin typeface="Comic Sans MS"/>
              <a:cs typeface="Comic Sans MS"/>
            </a:endParaRPr>
          </a:p>
          <a:p>
            <a:pPr>
              <a:buNone/>
            </a:pPr>
            <a:r>
              <a:rPr lang="en-US" u="sng" dirty="0" err="1" smtClean="0">
                <a:latin typeface="Comic Sans MS"/>
                <a:cs typeface="Comic Sans MS"/>
              </a:rPr>
              <a:t>Arweiniad</a:t>
            </a:r>
            <a:endParaRPr lang="en-US" u="sng" dirty="0" smtClean="0">
              <a:latin typeface="Comic Sans MS"/>
              <a:cs typeface="Comic Sans MS"/>
            </a:endParaRPr>
          </a:p>
          <a:p>
            <a:pPr>
              <a:buNone/>
            </a:pPr>
            <a:endParaRPr lang="en-US" dirty="0" smtClean="0">
              <a:latin typeface="Comic Sans MS"/>
              <a:cs typeface="Comic Sans MS"/>
            </a:endParaRPr>
          </a:p>
          <a:p>
            <a:pPr>
              <a:buNone/>
            </a:pPr>
            <a:r>
              <a:rPr lang="en-US" dirty="0" smtClean="0">
                <a:latin typeface="Comic Sans MS"/>
              </a:rPr>
              <a:t>Use commands to write a recipe of your choice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989729"/>
          </a:xfrm>
        </p:spPr>
        <p:txBody>
          <a:bodyPr>
            <a:normAutofit fontScale="90000"/>
          </a:bodyPr>
          <a:lstStyle/>
          <a:p>
            <a:r>
              <a:rPr lang="en-US" sz="3600" dirty="0" err="1" smtClean="0">
                <a:latin typeface="Comic Sans MS" panose="030F0702030302020204" pitchFamily="66" charset="0"/>
              </a:rPr>
              <a:t>Meini</a:t>
            </a:r>
            <a:r>
              <a:rPr lang="en-US" sz="3600" dirty="0" smtClean="0">
                <a:latin typeface="Comic Sans MS" panose="030F0702030302020204" pitchFamily="66" charset="0"/>
              </a:rPr>
              <a:t> </a:t>
            </a:r>
            <a:r>
              <a:rPr lang="en-US" sz="3600" dirty="0" err="1" smtClean="0">
                <a:latin typeface="Comic Sans MS" panose="030F0702030302020204" pitchFamily="66" charset="0"/>
              </a:rPr>
              <a:t>Prawf</a:t>
            </a:r>
            <a:r>
              <a:rPr lang="en-US" sz="3600" dirty="0" smtClean="0">
                <a:latin typeface="Comic Sans MS" panose="030F0702030302020204" pitchFamily="66" charset="0"/>
              </a:rPr>
              <a:t> </a:t>
            </a:r>
            <a:r>
              <a:rPr lang="en-US" sz="3600" dirty="0" err="1" smtClean="0">
                <a:latin typeface="Comic Sans MS" panose="030F0702030302020204" pitchFamily="66" charset="0"/>
              </a:rPr>
              <a:t>Llwyddiant</a:t>
            </a:r>
            <a:r>
              <a:rPr lang="en-US" sz="3600" dirty="0" smtClean="0">
                <a:latin typeface="Comic Sans MS" panose="030F0702030302020204" pitchFamily="66" charset="0"/>
              </a:rPr>
              <a:t> (WRITTEN)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8229600" cy="479302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sz="3000" dirty="0" smtClean="0">
                <a:latin typeface="Comic Sans MS" panose="030F0702030302020204" pitchFamily="66" charset="0"/>
              </a:rPr>
              <a:t>You must:</a:t>
            </a:r>
          </a:p>
          <a:p>
            <a:pPr lvl="0"/>
            <a:r>
              <a:rPr lang="en-GB" sz="3200" dirty="0" smtClean="0">
                <a:latin typeface="Comic Sans MS"/>
                <a:cs typeface="Comic Sans MS"/>
              </a:rPr>
              <a:t>Include likes &amp; dislikes</a:t>
            </a:r>
            <a:endParaRPr lang="en-US" sz="3200" dirty="0" smtClean="0">
              <a:latin typeface="Comic Sans MS"/>
              <a:cs typeface="Comic Sans MS"/>
            </a:endParaRPr>
          </a:p>
          <a:p>
            <a:r>
              <a:rPr lang="en-GB" sz="3200" dirty="0" smtClean="0">
                <a:latin typeface="Comic Sans MS"/>
                <a:cs typeface="Comic Sans MS"/>
              </a:rPr>
              <a:t>Include appropriate greetings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Demonstrate your ability to write in Welsh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the first person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the second person to ask questions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Create a realistic dialogue</a:t>
            </a:r>
            <a:endParaRPr lang="en-US" sz="3000" dirty="0">
              <a:latin typeface="Comic Sans MS" panose="030F0702030302020204" pitchFamily="66" charset="0"/>
            </a:endParaRPr>
          </a:p>
          <a:p>
            <a:endParaRPr lang="en-US" sz="3000" dirty="0" smtClean="0">
              <a:latin typeface="Comic Sans MS" panose="030F0702030302020204" pitchFamily="66" charset="0"/>
            </a:endParaRPr>
          </a:p>
          <a:p>
            <a:pPr>
              <a:buNone/>
            </a:pPr>
            <a:r>
              <a:rPr lang="en-US" sz="3000" dirty="0" smtClean="0">
                <a:latin typeface="Comic Sans MS" panose="030F0702030302020204" pitchFamily="66" charset="0"/>
              </a:rPr>
              <a:t>You should: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correct sentence patterns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Commands</a:t>
            </a:r>
          </a:p>
          <a:p>
            <a:endParaRPr lang="en-US" sz="3000" dirty="0" smtClean="0">
              <a:latin typeface="Comic Sans MS" panose="030F0702030302020204" pitchFamily="66" charset="0"/>
            </a:endParaRPr>
          </a:p>
          <a:p>
            <a:pPr>
              <a:buNone/>
            </a:pPr>
            <a:r>
              <a:rPr lang="en-US" sz="3000" dirty="0" smtClean="0">
                <a:latin typeface="Comic Sans MS" panose="030F0702030302020204" pitchFamily="66" charset="0"/>
              </a:rPr>
              <a:t>You could: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Extend your sentences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a rich vocabulary</a:t>
            </a:r>
          </a:p>
          <a:p>
            <a:pPr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3791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Meini</a:t>
            </a:r>
            <a:r>
              <a:rPr lang="en-GB" dirty="0" smtClean="0"/>
              <a:t> </a:t>
            </a:r>
            <a:r>
              <a:rPr lang="en-GB" dirty="0" err="1" smtClean="0"/>
              <a:t>Prawf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162" y="1676400"/>
            <a:ext cx="7570787" cy="4368800"/>
          </a:xfrm>
        </p:spPr>
        <p:txBody>
          <a:bodyPr wrap="none" anchor="t">
            <a:normAutofit fontScale="55000" lnSpcReduction="20000"/>
          </a:bodyPr>
          <a:lstStyle/>
          <a:p>
            <a:pPr>
              <a:buNone/>
            </a:pPr>
            <a:r>
              <a:rPr lang="en-GB" sz="4800" b="1" dirty="0" smtClean="0">
                <a:latin typeface="Comic Sans MS"/>
                <a:cs typeface="Comic Sans MS"/>
              </a:rPr>
              <a:t>You must:</a:t>
            </a:r>
            <a:r>
              <a:rPr lang="en-GB" sz="4800" dirty="0" smtClean="0">
                <a:latin typeface="Comic Sans MS"/>
                <a:cs typeface="Comic Sans MS"/>
              </a:rPr>
              <a:t> </a:t>
            </a:r>
            <a:endParaRPr lang="en-US" sz="4800" dirty="0" smtClean="0">
              <a:latin typeface="Comic Sans MS"/>
              <a:cs typeface="Comic Sans MS"/>
            </a:endParaRPr>
          </a:p>
          <a:p>
            <a:pPr lvl="0"/>
            <a:r>
              <a:rPr lang="en-GB" sz="4800" dirty="0" smtClean="0">
                <a:latin typeface="Comic Sans MS"/>
                <a:cs typeface="Comic Sans MS"/>
              </a:rPr>
              <a:t>Use commands</a:t>
            </a:r>
            <a:endParaRPr lang="en-US" sz="4800" dirty="0" smtClean="0">
              <a:latin typeface="Comic Sans MS"/>
              <a:cs typeface="Comic Sans MS"/>
            </a:endParaRPr>
          </a:p>
          <a:p>
            <a:pPr lvl="0"/>
            <a:r>
              <a:rPr lang="en-GB" sz="4800" dirty="0" smtClean="0">
                <a:latin typeface="Comic Sans MS"/>
                <a:cs typeface="Comic Sans MS"/>
              </a:rPr>
              <a:t>Use a range of foods</a:t>
            </a:r>
            <a:endParaRPr lang="en-US" sz="4800" dirty="0" smtClean="0">
              <a:latin typeface="Comic Sans MS"/>
              <a:cs typeface="Comic Sans MS"/>
            </a:endParaRPr>
          </a:p>
          <a:p>
            <a:pPr lvl="0"/>
            <a:r>
              <a:rPr lang="en-GB" sz="4800" dirty="0" smtClean="0">
                <a:latin typeface="Comic Sans MS"/>
                <a:cs typeface="Comic Sans MS"/>
              </a:rPr>
              <a:t>Think logically through the recipe</a:t>
            </a:r>
            <a:endParaRPr lang="en-US" sz="4800" dirty="0" smtClean="0">
              <a:latin typeface="Comic Sans MS"/>
              <a:cs typeface="Comic Sans MS"/>
            </a:endParaRPr>
          </a:p>
          <a:p>
            <a:pPr>
              <a:buNone/>
            </a:pPr>
            <a:endParaRPr lang="en-GB" sz="4800" b="1" dirty="0" smtClean="0">
              <a:latin typeface="Comic Sans MS"/>
              <a:cs typeface="Comic Sans MS"/>
            </a:endParaRPr>
          </a:p>
          <a:p>
            <a:pPr>
              <a:buNone/>
            </a:pPr>
            <a:r>
              <a:rPr lang="en-GB" sz="4800" b="1" dirty="0" smtClean="0">
                <a:latin typeface="Comic Sans MS"/>
                <a:cs typeface="Comic Sans MS"/>
              </a:rPr>
              <a:t>You should:</a:t>
            </a:r>
            <a:endParaRPr lang="en-US" sz="4800" dirty="0" smtClean="0">
              <a:latin typeface="Comic Sans MS"/>
              <a:cs typeface="Comic Sans MS"/>
            </a:endParaRPr>
          </a:p>
          <a:p>
            <a:pPr lvl="0"/>
            <a:r>
              <a:rPr lang="en-GB" sz="4800" dirty="0" smtClean="0">
                <a:latin typeface="Comic Sans MS"/>
                <a:cs typeface="Comic Sans MS"/>
              </a:rPr>
              <a:t>Extend your instructions</a:t>
            </a:r>
            <a:endParaRPr lang="en-US" sz="4800" dirty="0" smtClean="0">
              <a:latin typeface="Comic Sans MS"/>
              <a:cs typeface="Comic Sans MS"/>
            </a:endParaRPr>
          </a:p>
          <a:p>
            <a:pPr>
              <a:buNone/>
            </a:pPr>
            <a:endParaRPr lang="en-GB" sz="4800" b="1" dirty="0" smtClean="0">
              <a:latin typeface="Comic Sans MS"/>
              <a:cs typeface="Comic Sans MS"/>
            </a:endParaRPr>
          </a:p>
          <a:p>
            <a:pPr>
              <a:buNone/>
            </a:pPr>
            <a:r>
              <a:rPr lang="en-GB" sz="4800" b="1" dirty="0" smtClean="0">
                <a:latin typeface="Comic Sans MS"/>
                <a:cs typeface="Comic Sans MS"/>
              </a:rPr>
              <a:t>You could:</a:t>
            </a:r>
            <a:r>
              <a:rPr lang="en-GB" sz="4800" dirty="0" smtClean="0">
                <a:latin typeface="Comic Sans MS"/>
                <a:cs typeface="Comic Sans MS"/>
              </a:rPr>
              <a:t> </a:t>
            </a:r>
            <a:endParaRPr lang="en-US" sz="4800" dirty="0" smtClean="0">
              <a:latin typeface="Comic Sans MS"/>
              <a:cs typeface="Comic Sans MS"/>
            </a:endParaRPr>
          </a:p>
          <a:p>
            <a:pPr lvl="0"/>
            <a:r>
              <a:rPr lang="en-GB" sz="4800" dirty="0" smtClean="0">
                <a:latin typeface="Comic Sans MS"/>
                <a:cs typeface="Comic Sans MS"/>
              </a:rPr>
              <a:t>Use order words </a:t>
            </a:r>
            <a:r>
              <a:rPr lang="en-GB" sz="4800" dirty="0" err="1" smtClean="0">
                <a:latin typeface="Comic Sans MS"/>
                <a:cs typeface="Comic Sans MS"/>
              </a:rPr>
              <a:t>eg</a:t>
            </a:r>
            <a:r>
              <a:rPr lang="en-GB" sz="4800" dirty="0" smtClean="0">
                <a:latin typeface="Comic Sans MS"/>
                <a:cs typeface="Comic Sans MS"/>
              </a:rPr>
              <a:t> first, next, </a:t>
            </a:r>
          </a:p>
          <a:p>
            <a:pPr lvl="0">
              <a:buNone/>
            </a:pPr>
            <a:endParaRPr lang="en-US" sz="4800" dirty="0" smtClean="0">
              <a:latin typeface="Comic Sans MS"/>
              <a:cs typeface="Comic Sans MS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  <a:cs typeface="Arial" panose="020B0604020202020204" pitchFamily="34" charset="0"/>
              </a:rPr>
              <a:t>Scenario:</a:t>
            </a:r>
            <a:endParaRPr lang="en-GB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6000" dirty="0" err="1" smtClean="0">
                <a:latin typeface="Comic Sans MS" panose="030F0702030302020204" pitchFamily="66" charset="0"/>
                <a:cs typeface="Arial" panose="020B0604020202020204" pitchFamily="34" charset="0"/>
              </a:rPr>
              <a:t>Perfformiwch</a:t>
            </a:r>
            <a:r>
              <a:rPr lang="en-GB" sz="6000" dirty="0" smtClean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  <a:cs typeface="Arial" panose="020B0604020202020204" pitchFamily="34" charset="0"/>
              </a:rPr>
              <a:t>eich</a:t>
            </a:r>
            <a:r>
              <a:rPr lang="en-GB" sz="6000" dirty="0" smtClean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  <a:cs typeface="Arial" panose="020B0604020202020204" pitchFamily="34" charset="0"/>
              </a:rPr>
              <a:t>sgript</a:t>
            </a:r>
            <a:r>
              <a:rPr lang="en-GB" sz="6000" dirty="0" smtClean="0">
                <a:latin typeface="Comic Sans MS" panose="030F0702030302020204" pitchFamily="66" charset="0"/>
                <a:cs typeface="Arial" panose="020B0604020202020204" pitchFamily="34" charset="0"/>
              </a:rPr>
              <a:t> ‘Saturday Kitchen’.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400" dirty="0" smtClean="0">
                <a:latin typeface="Comic Sans MS" panose="030F0702030302020204" pitchFamily="66" charset="0"/>
                <a:cs typeface="Arial" panose="020B0604020202020204" pitchFamily="34" charset="0"/>
              </a:rPr>
              <a:t>Perform your Saturday Kitchen script.</a:t>
            </a:r>
            <a:endParaRPr lang="en-GB" sz="4400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0705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989729"/>
          </a:xfrm>
        </p:spPr>
        <p:txBody>
          <a:bodyPr>
            <a:normAutofit fontScale="90000"/>
          </a:bodyPr>
          <a:lstStyle/>
          <a:p>
            <a:r>
              <a:rPr lang="en-US" sz="4000" dirty="0" err="1" smtClean="0">
                <a:latin typeface="Comic Sans MS" panose="030F0702030302020204" pitchFamily="66" charset="0"/>
              </a:rPr>
              <a:t>Meini</a:t>
            </a:r>
            <a:r>
              <a:rPr lang="en-US" sz="4000" dirty="0" smtClean="0">
                <a:latin typeface="Comic Sans MS" panose="030F0702030302020204" pitchFamily="66" charset="0"/>
              </a:rPr>
              <a:t> </a:t>
            </a:r>
            <a:r>
              <a:rPr lang="en-US" sz="4000" dirty="0" err="1" smtClean="0">
                <a:latin typeface="Comic Sans MS" panose="030F0702030302020204" pitchFamily="66" charset="0"/>
              </a:rPr>
              <a:t>Prawf</a:t>
            </a:r>
            <a:r>
              <a:rPr lang="en-US" sz="4000" dirty="0" smtClean="0">
                <a:latin typeface="Comic Sans MS" panose="030F0702030302020204" pitchFamily="66" charset="0"/>
              </a:rPr>
              <a:t> </a:t>
            </a:r>
            <a:r>
              <a:rPr lang="en-US" sz="4000" dirty="0" err="1" smtClean="0">
                <a:latin typeface="Comic Sans MS" panose="030F0702030302020204" pitchFamily="66" charset="0"/>
              </a:rPr>
              <a:t>Llwyddiant</a:t>
            </a:r>
            <a:r>
              <a:rPr lang="en-US" sz="4000" dirty="0" smtClean="0">
                <a:latin typeface="Comic Sans MS" panose="030F0702030302020204" pitchFamily="66" charset="0"/>
              </a:rPr>
              <a:t> (ORACY)</a:t>
            </a:r>
            <a:endParaRPr lang="en-US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8229600" cy="4793023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US" sz="3000" dirty="0" smtClean="0">
                <a:latin typeface="Comic Sans MS" panose="030F0702030302020204" pitchFamily="66" charset="0"/>
              </a:rPr>
              <a:t>You must: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Demonstrate your oral communication skills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the first person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the second person to ask questions</a:t>
            </a:r>
          </a:p>
          <a:p>
            <a:r>
              <a:rPr lang="en-US" sz="3000" dirty="0">
                <a:latin typeface="Comic Sans MS" panose="030F0702030302020204" pitchFamily="66" charset="0"/>
              </a:rPr>
              <a:t>Use </a:t>
            </a:r>
            <a:r>
              <a:rPr lang="en-US" sz="3000" dirty="0" smtClean="0">
                <a:latin typeface="Comic Sans MS" panose="030F0702030302020204" pitchFamily="66" charset="0"/>
              </a:rPr>
              <a:t>correct sentence patterns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Interact with your partner</a:t>
            </a:r>
            <a:endParaRPr lang="en-US" sz="3000" dirty="0">
              <a:latin typeface="Comic Sans MS" panose="030F0702030302020204" pitchFamily="66" charset="0"/>
            </a:endParaRPr>
          </a:p>
          <a:p>
            <a:endParaRPr lang="en-US" sz="3000" dirty="0" smtClean="0">
              <a:latin typeface="Comic Sans MS" panose="030F0702030302020204" pitchFamily="66" charset="0"/>
            </a:endParaRPr>
          </a:p>
          <a:p>
            <a:pPr>
              <a:buNone/>
            </a:pPr>
            <a:r>
              <a:rPr lang="en-US" sz="3000" dirty="0" smtClean="0">
                <a:latin typeface="Comic Sans MS" panose="030F0702030302020204" pitchFamily="66" charset="0"/>
              </a:rPr>
              <a:t>You should: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Speak clearly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commands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Use appropriate Welsh pronunciation</a:t>
            </a:r>
          </a:p>
          <a:p>
            <a:endParaRPr lang="en-US" sz="3000" dirty="0" smtClean="0">
              <a:latin typeface="Comic Sans MS" panose="030F0702030302020204" pitchFamily="66" charset="0"/>
            </a:endParaRPr>
          </a:p>
          <a:p>
            <a:pPr>
              <a:buNone/>
            </a:pPr>
            <a:r>
              <a:rPr lang="en-US" sz="3000" dirty="0" smtClean="0">
                <a:latin typeface="Comic Sans MS" panose="030F0702030302020204" pitchFamily="66" charset="0"/>
              </a:rPr>
              <a:t>You could:</a:t>
            </a:r>
          </a:p>
          <a:p>
            <a:r>
              <a:rPr lang="en-US" sz="3000" dirty="0" smtClean="0">
                <a:latin typeface="Comic Sans MS" panose="030F0702030302020204" pitchFamily="66" charset="0"/>
              </a:rPr>
              <a:t>Extend your sentences</a:t>
            </a:r>
          </a:p>
          <a:p>
            <a:pPr lvl="0"/>
            <a:r>
              <a:rPr lang="en-US" sz="3000" dirty="0" smtClean="0">
                <a:latin typeface="Comic Sans MS" panose="030F0702030302020204" pitchFamily="66" charset="0"/>
              </a:rPr>
              <a:t>Use a rich vocabulary</a:t>
            </a:r>
          </a:p>
          <a:p>
            <a:pPr lvl="0"/>
            <a:r>
              <a:rPr lang="en-GB" sz="3200" dirty="0" smtClean="0">
                <a:latin typeface="Comic Sans MS"/>
                <a:cs typeface="Comic Sans MS"/>
              </a:rPr>
              <a:t>Give an opinion – </a:t>
            </a:r>
            <a:r>
              <a:rPr lang="en-GB" sz="3200" dirty="0" err="1" smtClean="0">
                <a:latin typeface="Comic Sans MS"/>
                <a:cs typeface="Comic Sans MS"/>
              </a:rPr>
              <a:t>fy</a:t>
            </a:r>
            <a:r>
              <a:rPr lang="en-GB" sz="3200" dirty="0" smtClean="0">
                <a:latin typeface="Comic Sans MS"/>
                <a:cs typeface="Comic Sans MS"/>
              </a:rPr>
              <a:t> </a:t>
            </a:r>
            <a:r>
              <a:rPr lang="en-GB" sz="3200" dirty="0" err="1" smtClean="0">
                <a:latin typeface="Comic Sans MS"/>
                <a:cs typeface="Comic Sans MS"/>
              </a:rPr>
              <a:t>hoff</a:t>
            </a:r>
            <a:r>
              <a:rPr lang="en-GB" sz="3200" dirty="0" smtClean="0">
                <a:latin typeface="Comic Sans MS"/>
                <a:cs typeface="Comic Sans MS"/>
              </a:rPr>
              <a:t>, </a:t>
            </a:r>
            <a:r>
              <a:rPr lang="en-GB" sz="3200" dirty="0" err="1" smtClean="0">
                <a:latin typeface="Comic Sans MS"/>
                <a:cs typeface="Comic Sans MS"/>
              </a:rPr>
              <a:t>yn</a:t>
            </a:r>
            <a:r>
              <a:rPr lang="en-GB" sz="3200" dirty="0" smtClean="0">
                <a:latin typeface="Comic Sans MS"/>
                <a:cs typeface="Comic Sans MS"/>
              </a:rPr>
              <a:t> </a:t>
            </a:r>
            <a:r>
              <a:rPr lang="en-GB" sz="3200" dirty="0" err="1" smtClean="0">
                <a:latin typeface="Comic Sans MS"/>
                <a:cs typeface="Comic Sans MS"/>
              </a:rPr>
              <a:t>fy</a:t>
            </a:r>
            <a:r>
              <a:rPr lang="en-GB" sz="3200" dirty="0" smtClean="0">
                <a:latin typeface="Comic Sans MS"/>
                <a:cs typeface="Comic Sans MS"/>
              </a:rPr>
              <a:t> </a:t>
            </a:r>
            <a:r>
              <a:rPr lang="en-GB" sz="3200" dirty="0" err="1" smtClean="0">
                <a:latin typeface="Comic Sans MS"/>
                <a:cs typeface="Comic Sans MS"/>
              </a:rPr>
              <a:t>marn</a:t>
            </a:r>
            <a:r>
              <a:rPr lang="en-GB" sz="3200" dirty="0" smtClean="0">
                <a:latin typeface="Comic Sans MS"/>
                <a:cs typeface="Comic Sans MS"/>
              </a:rPr>
              <a:t> </a:t>
            </a:r>
            <a:r>
              <a:rPr lang="en-GB" sz="3200" dirty="0" err="1" smtClean="0">
                <a:latin typeface="Comic Sans MS"/>
                <a:cs typeface="Comic Sans MS"/>
              </a:rPr>
              <a:t>i</a:t>
            </a:r>
            <a:r>
              <a:rPr lang="en-GB" sz="3200" dirty="0" smtClean="0">
                <a:latin typeface="Comic Sans MS"/>
                <a:cs typeface="Comic Sans MS"/>
              </a:rPr>
              <a:t> </a:t>
            </a:r>
            <a:r>
              <a:rPr lang="en-GB" sz="3200" dirty="0" err="1" smtClean="0">
                <a:latin typeface="Comic Sans MS"/>
                <a:cs typeface="Comic Sans MS"/>
              </a:rPr>
              <a:t>mae</a:t>
            </a:r>
            <a:r>
              <a:rPr lang="en-GB" sz="3200" dirty="0" smtClean="0">
                <a:latin typeface="Comic Sans MS"/>
                <a:cs typeface="Comic Sans MS"/>
              </a:rPr>
              <a:t>, </a:t>
            </a:r>
          </a:p>
          <a:p>
            <a:pPr lvl="0"/>
            <a:r>
              <a:rPr lang="en-GB" sz="3200" dirty="0" smtClean="0">
                <a:latin typeface="Comic Sans MS"/>
                <a:cs typeface="Comic Sans MS"/>
              </a:rPr>
              <a:t>Add humour!</a:t>
            </a:r>
            <a:endParaRPr lang="en-US" sz="3200" dirty="0" smtClean="0">
              <a:latin typeface="Comic Sans MS"/>
              <a:cs typeface="Comic Sans MS"/>
            </a:endParaRPr>
          </a:p>
          <a:p>
            <a:endParaRPr lang="en-US" sz="3000" dirty="0" smtClean="0">
              <a:latin typeface="Comic Sans MS" panose="030F0702030302020204" pitchFamily="66" charset="0"/>
            </a:endParaRPr>
          </a:p>
          <a:p>
            <a:pPr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13483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 amser </a:t>
            </a:r>
            <a:r>
              <a:rPr lang="en-GB" dirty="0" err="1" smtClean="0"/>
              <a:t>brecwast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Amser </a:t>
            </a:r>
            <a:r>
              <a:rPr lang="en-GB" dirty="0" err="1" smtClean="0"/>
              <a:t>cinio</a:t>
            </a:r>
            <a:r>
              <a:rPr lang="en-GB" dirty="0" smtClean="0"/>
              <a:t>, 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 amser </a:t>
            </a:r>
            <a:r>
              <a:rPr lang="en-GB" dirty="0" err="1" smtClean="0"/>
              <a:t>te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Amser </a:t>
            </a:r>
            <a:r>
              <a:rPr lang="en-GB" dirty="0" err="1" smtClean="0"/>
              <a:t>swper</a:t>
            </a:r>
            <a:r>
              <a:rPr lang="en-GB" dirty="0" smtClean="0"/>
              <a:t>, beth wyt ti’n </a:t>
            </a:r>
            <a:r>
              <a:rPr lang="en-GB" dirty="0" err="1" smtClean="0"/>
              <a:t>bwyta</a:t>
            </a:r>
            <a:r>
              <a:rPr lang="en-GB" dirty="0" smtClean="0"/>
              <a:t> ac </a:t>
            </a:r>
            <a:r>
              <a:rPr lang="en-GB" dirty="0" err="1" smtClean="0"/>
              <a:t>yfed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Questionnaire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200" dirty="0" smtClean="0"/>
              <a:t>Beth wyt ti’n </a:t>
            </a:r>
            <a:r>
              <a:rPr lang="en-GB" sz="2200" dirty="0" err="1" smtClean="0"/>
              <a:t>hoffi</a:t>
            </a:r>
            <a:r>
              <a:rPr lang="en-GB" sz="2200" dirty="0" smtClean="0"/>
              <a:t> </a:t>
            </a:r>
            <a:r>
              <a:rPr lang="en-GB" sz="2200" dirty="0" err="1" smtClean="0"/>
              <a:t>fwyta</a:t>
            </a:r>
            <a:r>
              <a:rPr lang="en-GB" sz="2200" dirty="0" smtClean="0"/>
              <a:t> ac </a:t>
            </a:r>
            <a:r>
              <a:rPr lang="en-GB" sz="2200" dirty="0" err="1" smtClean="0"/>
              <a:t>yfed</a:t>
            </a:r>
            <a:r>
              <a:rPr lang="en-GB" sz="2200" dirty="0" smtClean="0"/>
              <a:t> </a:t>
            </a:r>
            <a:endParaRPr lang="en-GB" sz="2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9159703"/>
              </p:ext>
            </p:extLst>
          </p:nvPr>
        </p:nvGraphicFramePr>
        <p:xfrm>
          <a:off x="457200" y="1609722"/>
          <a:ext cx="7239000" cy="47482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298848"/>
                <a:gridCol w="1596752"/>
                <a:gridCol w="1447800"/>
                <a:gridCol w="1447800"/>
              </a:tblGrid>
              <a:tr h="949647">
                <a:tc>
                  <a:txBody>
                    <a:bodyPr/>
                    <a:lstStyle/>
                    <a:p>
                      <a:r>
                        <a:rPr lang="en-GB" dirty="0" smtClean="0"/>
                        <a:t>Enwau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</a:t>
                      </a:r>
                    </a:p>
                    <a:p>
                      <a:r>
                        <a:rPr lang="en-GB" dirty="0" err="1" smtClean="0"/>
                        <a:t>brecwast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 </a:t>
                      </a:r>
                      <a:r>
                        <a:rPr lang="en-GB" dirty="0" err="1" smtClean="0"/>
                        <a:t>cinio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 </a:t>
                      </a:r>
                      <a:r>
                        <a:rPr lang="en-GB" dirty="0" err="1" smtClean="0"/>
                        <a:t>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Amser </a:t>
                      </a:r>
                      <a:r>
                        <a:rPr lang="en-GB" dirty="0" err="1" smtClean="0"/>
                        <a:t>swper</a:t>
                      </a:r>
                      <a:endParaRPr lang="en-GB" dirty="0"/>
                    </a:p>
                  </a:txBody>
                  <a:tcPr/>
                </a:tc>
              </a:tr>
              <a:tr h="949647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Siân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Weetabix a </a:t>
                      </a:r>
                      <a:r>
                        <a:rPr lang="en-GB" dirty="0" err="1" smtClean="0"/>
                        <a:t>tê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Brechdannau</a:t>
                      </a:r>
                      <a:r>
                        <a:rPr lang="en-GB" dirty="0" smtClean="0"/>
                        <a:t> ham a </a:t>
                      </a:r>
                      <a:r>
                        <a:rPr lang="en-GB" dirty="0" err="1" smtClean="0"/>
                        <a:t>coffi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Porc</a:t>
                      </a:r>
                      <a:r>
                        <a:rPr lang="en-GB" dirty="0" smtClean="0"/>
                        <a:t>, </a:t>
                      </a:r>
                      <a:r>
                        <a:rPr lang="en-GB" dirty="0" err="1" smtClean="0"/>
                        <a:t>tatws</a:t>
                      </a:r>
                      <a:r>
                        <a:rPr lang="en-GB" dirty="0" smtClean="0"/>
                        <a:t>, </a:t>
                      </a:r>
                      <a:r>
                        <a:rPr lang="en-GB" dirty="0" err="1" smtClean="0"/>
                        <a:t>pîs</a:t>
                      </a:r>
                      <a:r>
                        <a:rPr lang="en-GB" dirty="0" smtClean="0"/>
                        <a:t> a </a:t>
                      </a:r>
                      <a:r>
                        <a:rPr lang="en-GB" dirty="0" err="1" smtClean="0"/>
                        <a:t>dŵr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Tost</a:t>
                      </a:r>
                      <a:r>
                        <a:rPr lang="en-GB" baseline="0" dirty="0" smtClean="0"/>
                        <a:t> a </a:t>
                      </a:r>
                      <a:r>
                        <a:rPr lang="en-GB" baseline="0" dirty="0" err="1" smtClean="0"/>
                        <a:t>siocled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smtClean="0"/>
                        <a:t>poeth</a:t>
                      </a:r>
                      <a:endParaRPr lang="en-GB"/>
                    </a:p>
                  </a:txBody>
                  <a:tcPr/>
                </a:tc>
              </a:tr>
              <a:tr h="949647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49647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49647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answers from the questionnaire to write sentences in the 3</a:t>
            </a:r>
            <a:r>
              <a:rPr lang="en-GB" baseline="30000" dirty="0" smtClean="0"/>
              <a:t>rd</a:t>
            </a:r>
            <a:r>
              <a:rPr lang="en-GB" dirty="0" smtClean="0"/>
              <a:t> person about what your friends like to eat for each meal.</a:t>
            </a:r>
          </a:p>
          <a:p>
            <a:endParaRPr lang="en-GB" dirty="0" smtClean="0"/>
          </a:p>
          <a:p>
            <a:r>
              <a:rPr lang="en-GB" dirty="0" smtClean="0"/>
              <a:t>Mae Sian yn hoffi </a:t>
            </a:r>
            <a:r>
              <a:rPr lang="en-GB" dirty="0" err="1" smtClean="0"/>
              <a:t>bwyta</a:t>
            </a:r>
            <a:r>
              <a:rPr lang="en-GB" dirty="0" smtClean="0"/>
              <a:t> </a:t>
            </a:r>
            <a:r>
              <a:rPr lang="en-GB" dirty="0" err="1" smtClean="0"/>
              <a:t>creision</a:t>
            </a:r>
            <a:r>
              <a:rPr lang="en-GB" dirty="0" smtClean="0"/>
              <a:t> yd i </a:t>
            </a:r>
            <a:r>
              <a:rPr lang="en-GB" dirty="0" err="1" smtClean="0"/>
              <a:t>frecwast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wyt ti’n hoffi </a:t>
            </a:r>
            <a:r>
              <a:rPr lang="en-GB" dirty="0" err="1" smtClean="0"/>
              <a:t>fwyta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dwlu</a:t>
            </a:r>
            <a:r>
              <a:rPr lang="en-GB" dirty="0" smtClean="0"/>
              <a:t> ar………………………</a:t>
            </a:r>
          </a:p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wrth</a:t>
            </a:r>
            <a:r>
              <a:rPr lang="en-GB" dirty="0" smtClean="0"/>
              <a:t> fy </a:t>
            </a:r>
            <a:r>
              <a:rPr lang="en-GB" dirty="0" err="1" smtClean="0"/>
              <a:t>modd</a:t>
            </a:r>
            <a:r>
              <a:rPr lang="en-GB" dirty="0" smtClean="0"/>
              <a:t> yn </a:t>
            </a:r>
            <a:r>
              <a:rPr lang="en-GB" dirty="0" err="1" smtClean="0"/>
              <a:t>bwyta</a:t>
            </a:r>
            <a:r>
              <a:rPr lang="en-GB" dirty="0" smtClean="0"/>
              <a:t> …………….</a:t>
            </a:r>
          </a:p>
          <a:p>
            <a:endParaRPr lang="en-GB" dirty="0" smtClean="0"/>
          </a:p>
          <a:p>
            <a:r>
              <a:rPr lang="en-GB" dirty="0" smtClean="0"/>
              <a:t>Mae’n well ‘da </a:t>
            </a:r>
            <a:r>
              <a:rPr lang="en-GB" dirty="0" err="1" smtClean="0"/>
              <a:t>fi</a:t>
            </a:r>
            <a:r>
              <a:rPr lang="en-GB" dirty="0" smtClean="0"/>
              <a:t> …….. </a:t>
            </a:r>
            <a:r>
              <a:rPr lang="en-GB" dirty="0" err="1" smtClean="0"/>
              <a:t>na</a:t>
            </a:r>
            <a:r>
              <a:rPr lang="en-GB" dirty="0" smtClean="0"/>
              <a:t> ………….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casau</a:t>
            </a:r>
            <a:r>
              <a:rPr lang="en-GB" dirty="0" smtClean="0"/>
              <a:t> …………..</a:t>
            </a:r>
          </a:p>
          <a:p>
            <a:endParaRPr lang="en-GB" dirty="0" smtClean="0"/>
          </a:p>
          <a:p>
            <a:r>
              <a:rPr lang="en-GB" dirty="0" smtClean="0"/>
              <a:t>Mae’n gas ‘da </a:t>
            </a:r>
            <a:r>
              <a:rPr lang="en-GB" dirty="0" err="1" smtClean="0"/>
              <a:t>fi</a:t>
            </a:r>
            <a:r>
              <a:rPr lang="en-GB" dirty="0" smtClean="0"/>
              <a:t> ………….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Beth ydy dy hoff </a:t>
            </a:r>
            <a:r>
              <a:rPr lang="en-GB" dirty="0" err="1" smtClean="0"/>
              <a:t>ffrwyth</a:t>
            </a:r>
            <a:r>
              <a:rPr lang="en-GB" dirty="0" smtClean="0"/>
              <a:t> di??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Fy hoff </a:t>
            </a:r>
            <a:r>
              <a:rPr lang="en-GB" dirty="0" err="1" smtClean="0"/>
              <a:t>ffrwyth</a:t>
            </a:r>
            <a:r>
              <a:rPr lang="en-GB" dirty="0" smtClean="0"/>
              <a:t> ydy </a:t>
            </a:r>
            <a:r>
              <a:rPr lang="en-GB" dirty="0" err="1" smtClean="0"/>
              <a:t>oren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 </a:t>
            </a:r>
            <a:r>
              <a:rPr lang="en-GB" dirty="0" err="1" smtClean="0"/>
              <a:t>ffrwythau</a:t>
            </a:r>
            <a:r>
              <a:rPr lang="en-GB" dirty="0" smtClean="0"/>
              <a:t> wyt ti’n hoffi?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Dw i’n hoffi </a:t>
            </a:r>
            <a:r>
              <a:rPr lang="en-GB" dirty="0" err="1" smtClean="0"/>
              <a:t>ceirios</a:t>
            </a:r>
            <a:r>
              <a:rPr lang="en-GB" dirty="0" smtClean="0"/>
              <a:t> a bananas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 smtClean="0"/>
              <a:t>Bwydlen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Create a menu for either a restaurant or café. </a:t>
            </a:r>
          </a:p>
          <a:p>
            <a:endParaRPr lang="en-GB" dirty="0" smtClean="0"/>
          </a:p>
          <a:p>
            <a:r>
              <a:rPr lang="en-GB" dirty="0" smtClean="0"/>
              <a:t>Have three courses to choose from</a:t>
            </a:r>
          </a:p>
          <a:p>
            <a:endParaRPr lang="en-GB" dirty="0" smtClean="0"/>
          </a:p>
          <a:p>
            <a:r>
              <a:rPr lang="en-GB" dirty="0" smtClean="0"/>
              <a:t>Have a choice of drinks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7713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Beth…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…..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…..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54857" y="2597459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Comic Sans MS" pitchFamily="66" charset="0"/>
              </a:rPr>
              <a:t>Third 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person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Third person?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64792" y="3871899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Past tense?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90136" y="343750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25122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r>
              <a:rPr lang="en-GB" dirty="0" err="1" smtClean="0"/>
              <a:t>Bwyd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7239000" cy="53127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Dw i’n hoffi </a:t>
            </a:r>
            <a:r>
              <a:rPr lang="en-GB" dirty="0" err="1" smtClean="0"/>
              <a:t>bwyd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 i gyd. </a:t>
            </a:r>
          </a:p>
          <a:p>
            <a:pPr>
              <a:buNone/>
            </a:pPr>
            <a:r>
              <a:rPr lang="en-GB" dirty="0" err="1" smtClean="0"/>
              <a:t>Ffrain</a:t>
            </a:r>
            <a:r>
              <a:rPr lang="en-GB" dirty="0" smtClean="0"/>
              <a:t> a </a:t>
            </a:r>
            <a:r>
              <a:rPr lang="en-GB" dirty="0" err="1" smtClean="0"/>
              <a:t>Sbaen</a:t>
            </a:r>
            <a:r>
              <a:rPr lang="en-GB" dirty="0" smtClean="0"/>
              <a:t> ac India,</a:t>
            </a:r>
          </a:p>
          <a:p>
            <a:pPr>
              <a:buNone/>
            </a:pPr>
            <a:r>
              <a:rPr lang="en-GB" dirty="0" smtClean="0"/>
              <a:t>Dw i’n hoffi </a:t>
            </a:r>
            <a:r>
              <a:rPr lang="en-GB" dirty="0" err="1" smtClean="0"/>
              <a:t>bwyd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 i gyd,</a:t>
            </a:r>
          </a:p>
          <a:p>
            <a:pPr>
              <a:buNone/>
            </a:pPr>
            <a:r>
              <a:rPr lang="en-GB" dirty="0" smtClean="0"/>
              <a:t>Yr </a:t>
            </a:r>
            <a:r>
              <a:rPr lang="en-GB" dirty="0" err="1" smtClean="0"/>
              <a:t>Eidal</a:t>
            </a:r>
            <a:r>
              <a:rPr lang="en-GB" dirty="0" smtClean="0"/>
              <a:t>, </a:t>
            </a:r>
            <a:r>
              <a:rPr lang="en-GB" dirty="0" err="1" smtClean="0"/>
              <a:t>Groeg</a:t>
            </a:r>
            <a:r>
              <a:rPr lang="en-GB" dirty="0" smtClean="0"/>
              <a:t> a China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err="1" smtClean="0"/>
              <a:t>Sbageti</a:t>
            </a:r>
            <a:r>
              <a:rPr lang="en-GB" dirty="0" smtClean="0"/>
              <a:t>, </a:t>
            </a:r>
            <a:r>
              <a:rPr lang="en-GB" dirty="0" err="1" smtClean="0"/>
              <a:t>pitsa</a:t>
            </a:r>
            <a:r>
              <a:rPr lang="en-GB" dirty="0" smtClean="0"/>
              <a:t>, </a:t>
            </a:r>
            <a:r>
              <a:rPr lang="en-GB" dirty="0" err="1" smtClean="0"/>
              <a:t>reis</a:t>
            </a:r>
            <a:r>
              <a:rPr lang="en-GB" dirty="0" smtClean="0"/>
              <a:t>, kebab,</a:t>
            </a:r>
          </a:p>
          <a:p>
            <a:pPr>
              <a:buNone/>
            </a:pPr>
            <a:r>
              <a:rPr lang="en-GB" dirty="0" err="1" smtClean="0"/>
              <a:t>Cyri</a:t>
            </a:r>
            <a:r>
              <a:rPr lang="en-GB" dirty="0" smtClean="0"/>
              <a:t> a paella,</a:t>
            </a:r>
          </a:p>
          <a:p>
            <a:pPr>
              <a:buNone/>
            </a:pPr>
            <a:r>
              <a:rPr lang="en-GB" dirty="0" smtClean="0"/>
              <a:t>Corn </a:t>
            </a:r>
            <a:r>
              <a:rPr lang="en-GB" dirty="0" err="1" smtClean="0"/>
              <a:t>brecwast</a:t>
            </a:r>
            <a:r>
              <a:rPr lang="en-GB" dirty="0" smtClean="0"/>
              <a:t> o America,</a:t>
            </a:r>
          </a:p>
          <a:p>
            <a:pPr>
              <a:buNone/>
            </a:pPr>
            <a:r>
              <a:rPr lang="en-GB" dirty="0" err="1" smtClean="0"/>
              <a:t>Cafiar</a:t>
            </a:r>
            <a:r>
              <a:rPr lang="en-GB" dirty="0" smtClean="0"/>
              <a:t> o </a:t>
            </a:r>
            <a:r>
              <a:rPr lang="en-GB" dirty="0" err="1" smtClean="0"/>
              <a:t>Rwsia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Caws o </a:t>
            </a:r>
            <a:r>
              <a:rPr lang="en-GB" dirty="0" err="1" smtClean="0"/>
              <a:t>Gymru</a:t>
            </a:r>
            <a:r>
              <a:rPr lang="en-GB" dirty="0" smtClean="0"/>
              <a:t> a </a:t>
            </a:r>
            <a:r>
              <a:rPr lang="en-GB" dirty="0" err="1" smtClean="0"/>
              <a:t>chig</a:t>
            </a:r>
            <a:r>
              <a:rPr lang="en-GB" dirty="0" smtClean="0"/>
              <a:t> </a:t>
            </a:r>
            <a:r>
              <a:rPr lang="en-GB" dirty="0" err="1" smtClean="0"/>
              <a:t>oen</a:t>
            </a:r>
            <a:r>
              <a:rPr lang="en-GB" dirty="0" smtClean="0"/>
              <a:t>,</a:t>
            </a:r>
          </a:p>
          <a:p>
            <a:pPr>
              <a:buNone/>
            </a:pPr>
            <a:r>
              <a:rPr lang="en-GB" dirty="0" err="1" smtClean="0"/>
              <a:t>Ffrwythau</a:t>
            </a:r>
            <a:r>
              <a:rPr lang="en-GB" dirty="0" smtClean="0"/>
              <a:t> o </a:t>
            </a:r>
            <a:r>
              <a:rPr lang="en-GB" dirty="0" err="1" smtClean="0"/>
              <a:t>Awstralia</a:t>
            </a:r>
            <a:r>
              <a:rPr lang="en-GB" dirty="0" smtClean="0"/>
              <a:t>,</a:t>
            </a:r>
          </a:p>
          <a:p>
            <a:pPr>
              <a:buNone/>
            </a:pPr>
            <a:r>
              <a:rPr lang="en-GB" dirty="0" err="1" smtClean="0"/>
              <a:t>Pysgod</a:t>
            </a:r>
            <a:r>
              <a:rPr lang="en-GB" dirty="0" smtClean="0"/>
              <a:t> </a:t>
            </a:r>
            <a:r>
              <a:rPr lang="en-GB" dirty="0" err="1" smtClean="0"/>
              <a:t>Norwy</a:t>
            </a:r>
            <a:r>
              <a:rPr lang="en-GB" dirty="0" smtClean="0"/>
              <a:t> a Japan,</a:t>
            </a:r>
          </a:p>
          <a:p>
            <a:pPr>
              <a:buNone/>
            </a:pPr>
            <a:r>
              <a:rPr lang="en-GB" dirty="0" smtClean="0"/>
              <a:t>A </a:t>
            </a:r>
            <a:r>
              <a:rPr lang="en-GB" dirty="0" err="1" smtClean="0"/>
              <a:t>choffi</a:t>
            </a:r>
            <a:r>
              <a:rPr lang="en-GB" dirty="0" smtClean="0"/>
              <a:t> Venezuela.</a:t>
            </a:r>
          </a:p>
        </p:txBody>
      </p:sp>
      <p:pic>
        <p:nvPicPr>
          <p:cNvPr id="4098" name="Picture 2" descr="C:\Documents and Settings\Wayne\Local Settings\Temporary Internet Files\Content.IE5\HF757PRS\MPj0438851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143248"/>
            <a:ext cx="3289384" cy="3286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4569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160</TotalTime>
  <Words>844</Words>
  <Application>Microsoft Office PowerPoint</Application>
  <PresentationFormat>On-screen Show (4:3)</PresentationFormat>
  <Paragraphs>267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Comic Sans MS</vt:lpstr>
      <vt:lpstr>Trebuchet MS</vt:lpstr>
      <vt:lpstr>Wingdings</vt:lpstr>
      <vt:lpstr>Wingdings 2</vt:lpstr>
      <vt:lpstr>Opulent</vt:lpstr>
      <vt:lpstr>BWYD</vt:lpstr>
      <vt:lpstr>HWB</vt:lpstr>
      <vt:lpstr>geirfa</vt:lpstr>
      <vt:lpstr>Bwyd a diod</vt:lpstr>
      <vt:lpstr>ffrwythau</vt:lpstr>
      <vt:lpstr>Beth wyt ti’n hoffi fwyta?</vt:lpstr>
      <vt:lpstr>Beth wyt ti’n hoffi yfed?</vt:lpstr>
      <vt:lpstr>Tasg 1</vt:lpstr>
      <vt:lpstr>Meini Prawf Llwyddiant (WRITTEN)</vt:lpstr>
      <vt:lpstr>Meini Prawf Llwyddiant</vt:lpstr>
      <vt:lpstr>Scenario:</vt:lpstr>
      <vt:lpstr>Meini Prawf Llwyddiant (ORACY)</vt:lpstr>
      <vt:lpstr>Meals</vt:lpstr>
      <vt:lpstr>Questionnaire Beth wyt ti’n hoffi fwyta ac yfed </vt:lpstr>
      <vt:lpstr>PowerPoint Presentation</vt:lpstr>
      <vt:lpstr>Beth wyt ti’n hoffi fwyta?</vt:lpstr>
      <vt:lpstr>Beth ydy dy hoff ffrwyth di??</vt:lpstr>
      <vt:lpstr>Pa ffrwythau wyt ti’n hoffi?</vt:lpstr>
      <vt:lpstr>Bwydlen</vt:lpstr>
      <vt:lpstr>PowerPoint Presentation</vt:lpstr>
      <vt:lpstr>PowerPoint Presentation</vt:lpstr>
      <vt:lpstr>Bwyd y Byd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BWYD</dc:title>
  <dc:creator>Wayne</dc:creator>
  <cp:lastModifiedBy>Natalie Griffiths</cp:lastModifiedBy>
  <cp:revision>24</cp:revision>
  <cp:lastPrinted>2017-11-02T14:35:11Z</cp:lastPrinted>
  <dcterms:created xsi:type="dcterms:W3CDTF">2008-10-06T17:06:12Z</dcterms:created>
  <dcterms:modified xsi:type="dcterms:W3CDTF">2017-11-02T14:42:24Z</dcterms:modified>
</cp:coreProperties>
</file>