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77" r:id="rId4"/>
  </p:sldMasterIdLst>
  <p:notesMasterIdLst>
    <p:notesMasterId r:id="rId20"/>
  </p:notesMasterIdLst>
  <p:handoutMasterIdLst>
    <p:handoutMasterId r:id="rId21"/>
  </p:handoutMasterIdLst>
  <p:sldIdLst>
    <p:sldId id="277" r:id="rId5"/>
    <p:sldId id="275" r:id="rId6"/>
    <p:sldId id="290" r:id="rId7"/>
    <p:sldId id="299" r:id="rId8"/>
    <p:sldId id="317" r:id="rId9"/>
    <p:sldId id="300" r:id="rId10"/>
    <p:sldId id="318" r:id="rId11"/>
    <p:sldId id="363" r:id="rId12"/>
    <p:sldId id="362" r:id="rId13"/>
    <p:sldId id="264" r:id="rId14"/>
    <p:sldId id="265" r:id="rId15"/>
    <p:sldId id="266" r:id="rId16"/>
    <p:sldId id="267" r:id="rId17"/>
    <p:sldId id="268" r:id="rId18"/>
    <p:sldId id="366" r:id="rId1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8" autoAdjust="0"/>
    <p:restoredTop sz="94576" autoAdjust="0"/>
  </p:normalViewPr>
  <p:slideViewPr>
    <p:cSldViewPr>
      <p:cViewPr varScale="1">
        <p:scale>
          <a:sx n="105" d="100"/>
          <a:sy n="105" d="100"/>
        </p:scale>
        <p:origin x="181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BE66554E-5434-E19B-A8FE-73228AC8656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A66C399-D404-2358-FABA-73869943C3D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A61B7D7-5296-396F-29CF-F19E939B470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F16DDE2-5270-DE31-AF6D-FB8AE6E0E13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1E17475-1D94-A546-A712-1955723B2E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40EC943E-B076-DFB2-A925-BFE56D7066E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E8D5CD7A-FA63-D3F5-B53E-BE82D94CA29B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D6B70541-2150-4E16-195D-CB60F58FF9D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4311674B-969F-8F60-D538-A032193D352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F50FD603-BA8B-2210-EDB8-590A42AEF24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3252316-946C-B462-A009-F5273A0E8C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E340F04E-F1BE-FA47-9B47-E3E8A6DF14F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92EA6C-1784-8D47-8937-577940C643E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42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11B2C-0DA1-F041-6605-7832D7F58A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0B96F-64BF-6640-85AF-24A653332F0B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DADB8-B82B-2D72-68EC-0733F7119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A5B75-8696-1A33-A344-E5443E36A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A3059-DEFA-F34B-BDB1-E937C6A32D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647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6D771-C8C9-624D-1F19-A70DD9BB8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42A84-02DB-6B43-B776-EB654C596625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9301A-5BCE-F62E-08B3-2B3D812D9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36DC0-D6B2-F17B-F9F8-EA18F7F16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5F609-73E3-954D-AE5D-48C617DF8A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0804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A2281-30D9-4757-1353-59B6F02CE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90DE5-DC95-5B42-88B9-CA5DAF218468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6A13530-972E-A5E5-A332-9B30B15F1C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BCD74-B580-E546-84D6-154EAC14E86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4156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FC28F3B-8798-C6E2-D978-55FCA7A33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F49E5-9081-4745-9C58-44EAE936D014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BE718-D391-1E6B-793F-DFF0F429DC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6D7A7-3090-D74F-950F-5E898BEC91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305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0B68965-2F8D-B731-79C8-6C87F4C50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6FE52-0B78-D447-8279-07BD474B98E5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95A5B44-10E8-1A19-38FA-E56286159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07359-0B6E-4E47-AA8C-97DEDD4D41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1207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E3DBD16-501C-B2ED-B320-5F11C9B6D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799FE-E096-2A47-8116-FE46D3EC4A49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C370AAA-9377-5195-0425-2F71760D68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F8D1C-F63E-2A43-A1F4-F2B0AC5D13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5657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B153842-F225-CA24-CE2C-3343876E3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00150-7976-9642-BC36-5CB83D6C6EDA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941376B-1F95-1201-D707-3D7F24CBCE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31BE1-31B9-3146-82B6-A8DD896019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7223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541945-D5DF-8B97-86A7-95323812D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BF97E-4398-BC40-9434-5D46DB5FF043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2AD32-8FB6-6093-DB41-CD3F70A890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234CE-0895-1A43-A76B-05B2219668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3104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781916E-DC45-E6AB-DE34-4D67F1F6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BAC37-B47A-914F-A301-EBB78CDA9FE6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71735-B23D-CFF2-B870-D66ADA4F65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CEE18-4CFA-B546-92AF-E6B6B4E2C7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8952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117CB-63F0-D10C-C863-22498D972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80BC3-6F77-8749-9343-4D311FD3178A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705EEB4-4F54-4B72-40D4-464D919F85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C5215-ED7D-AE43-B8D8-BE50D522E5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2255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32F1C-BB00-1950-10E9-30B9D9367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B7B4E-9702-7841-A349-9ED2365CF870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1926339-C2C7-7208-A4A5-C159D080B4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EDC45-DC80-2A4A-87D6-D631FD3F2F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147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3703D56-6500-57B9-5431-B8A2FDB334C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39E33ED-987D-47F2-9537-9B022D81090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35CB1-0209-7B66-5634-E0FF5162B4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170C54-1EF1-1F44-B043-0AEC24BFF934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870ED-DC83-819D-9F75-7054048BE1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621BE2C3-B902-8F43-B936-3924A67390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5" r:id="rId1"/>
    <p:sldLayoutId id="2147483896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19CBF811-A152-9201-FD7F-222D901B07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7772400" cy="792163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1D2125"/>
                </a:solidFill>
                <a:latin typeface="-apple-system"/>
              </a:rPr>
              <a:t>Psychology in Health and Social Care</a:t>
            </a:r>
            <a:br>
              <a:rPr lang="en-GB" altLang="en-US" b="1" dirty="0">
                <a:solidFill>
                  <a:srgbClr val="1D2125"/>
                </a:solidFill>
                <a:latin typeface="-apple-system"/>
              </a:rPr>
            </a:br>
            <a:endParaRPr lang="en-GB" altLang="en-US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57264384-B8F1-50A7-E52F-590C456DE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750" y="2420938"/>
            <a:ext cx="8496300" cy="3076575"/>
          </a:xfrm>
        </p:spPr>
        <p:txBody>
          <a:bodyPr/>
          <a:lstStyle/>
          <a:p>
            <a:pPr eaLnBrk="1" hangingPunct="1"/>
            <a:endParaRPr lang="en-GB" altLang="en-US" sz="2800" dirty="0">
              <a:solidFill>
                <a:schemeClr val="bg1"/>
              </a:solidFill>
            </a:endParaRPr>
          </a:p>
          <a:p>
            <a:pPr eaLnBrk="1" hangingPunct="1"/>
            <a:r>
              <a:rPr lang="en-GB" dirty="0">
                <a:solidFill>
                  <a:schemeClr val="bg1"/>
                </a:solidFill>
              </a:rPr>
              <a:t>Bowlby’s Attachment Theory</a:t>
            </a:r>
          </a:p>
          <a:p>
            <a:pPr eaLnBrk="1" hangingPunct="1"/>
            <a:endParaRPr lang="en-GB" altLang="en-US" sz="3600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3600" dirty="0">
              <a:solidFill>
                <a:schemeClr val="bg1"/>
              </a:solidFill>
            </a:endParaRPr>
          </a:p>
          <a:p>
            <a:pPr algn="l" eaLnBrk="1" hangingPunct="1"/>
            <a:endParaRPr lang="en-GB" altLang="en-US" sz="2400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400" dirty="0">
                <a:solidFill>
                  <a:schemeClr val="bg1"/>
                </a:solidFill>
              </a:rPr>
              <a:t>Mihaela Sprincean</a:t>
            </a:r>
          </a:p>
          <a:p>
            <a:pPr eaLnBrk="1" hangingPunct="1"/>
            <a:endParaRPr lang="en-GB" altLang="en-US" sz="3600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3600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6582CE-A7F4-A4A0-5173-B0551606A64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17/11/2025</a:t>
            </a:fld>
            <a:endParaRPr lang="en-GB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D0FA67C-D3A1-3D9B-1229-3AB4D0E85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altLang="en-US" b="1" dirty="0" err="1"/>
              <a:t>Introduction</a:t>
            </a:r>
            <a:endParaRPr lang="en-GB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61D0A-83B0-F3E1-61E7-47C044AC3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507288" cy="4315618"/>
          </a:xfrm>
        </p:spPr>
        <p:txBody>
          <a:bodyPr/>
          <a:lstStyle/>
          <a:p>
            <a:r>
              <a:rPr lang="en-GB" sz="2400" dirty="0"/>
              <a:t>Amira is a 3-year-old who recently joined the nursery.</a:t>
            </a:r>
          </a:p>
          <a:p>
            <a:r>
              <a:rPr lang="en-GB" sz="2400" dirty="0"/>
              <a:t>Current concerns:</a:t>
            </a:r>
          </a:p>
          <a:p>
            <a:r>
              <a:rPr lang="en-GB" sz="2400" dirty="0"/>
              <a:t>Cries or becomes distressed when separated from caregivers</a:t>
            </a:r>
          </a:p>
          <a:p>
            <a:r>
              <a:rPr lang="en-GB" sz="2400" dirty="0"/>
              <a:t>Limited verbal communication for her age Hesitant to join group play or interact with peers</a:t>
            </a:r>
          </a:p>
          <a:p>
            <a:pPr marL="0" indent="0">
              <a:buNone/>
            </a:pPr>
            <a:r>
              <a:rPr lang="en-GB" sz="2400" dirty="0"/>
              <a:t>Aim of the presentation:</a:t>
            </a:r>
          </a:p>
          <a:p>
            <a:r>
              <a:rPr lang="en-GB" sz="2400" dirty="0"/>
              <a:t>• Apply a lifespan development theory</a:t>
            </a:r>
          </a:p>
          <a:p>
            <a:r>
              <a:rPr lang="en-GB" sz="2400" dirty="0"/>
              <a:t>• Understand Amira’s behaviours</a:t>
            </a:r>
          </a:p>
          <a:p>
            <a:r>
              <a:rPr lang="en-GB" sz="2400" dirty="0"/>
              <a:t>• Propose practical strategies to support her development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59BE76F9-5131-EDE3-3480-741AB0154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962"/>
          </a:xfrm>
        </p:spPr>
        <p:txBody>
          <a:bodyPr/>
          <a:lstStyle/>
          <a:p>
            <a:r>
              <a:rPr lang="en-GB" b="1" dirty="0"/>
              <a:t>Why Choose Bowlby’s Attachment Theory?</a:t>
            </a:r>
            <a:r>
              <a:rPr lang="en-GB" altLang="en-US" b="1" dirty="0"/>
              <a:t> 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724A1745-E4DB-64F6-673F-C621AFA01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650" y="1484313"/>
            <a:ext cx="8229600" cy="403225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Bowlby’s theory is especially relevant to early childhood because:</a:t>
            </a:r>
          </a:p>
          <a:p>
            <a:pPr marL="0" indent="0">
              <a:buNone/>
            </a:pPr>
            <a:r>
              <a:rPr lang="en-GB" sz="2400" dirty="0"/>
              <a:t>• It focuses on the importance of early relationships</a:t>
            </a:r>
          </a:p>
          <a:p>
            <a:pPr marL="0" indent="0">
              <a:buNone/>
            </a:pPr>
            <a:r>
              <a:rPr lang="en-GB" sz="2400" dirty="0"/>
              <a:t>• Explains separation anxiety and emotional regulation</a:t>
            </a:r>
          </a:p>
          <a:p>
            <a:pPr marL="0" indent="0">
              <a:buNone/>
            </a:pPr>
            <a:r>
              <a:rPr lang="en-GB" sz="2400" dirty="0"/>
              <a:t>• Provides a framework for understanding social and cognitive development</a:t>
            </a:r>
          </a:p>
          <a:p>
            <a:pPr marL="0" indent="0">
              <a:buNone/>
            </a:pPr>
            <a:r>
              <a:rPr lang="en-GB" sz="2400" dirty="0"/>
              <a:t>• Has a strong evidence base supporting early years practice</a:t>
            </a:r>
          </a:p>
          <a:p>
            <a:pPr marL="0" indent="0">
              <a:buNone/>
            </a:pPr>
            <a:r>
              <a:rPr lang="en-GB" sz="2400" dirty="0"/>
              <a:t>Therefore, it is highly suitable for analysing Amira’s behaviours.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1B329D-C7AB-E421-81C6-C17AF0405B2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22E298F-D908-418A-9465-C75B7956C40A}" type="datetime1">
              <a:rPr lang="en-GB" altLang="en-US" smtClean="0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8197" name="Slide Number Placeholder 4">
            <a:extLst>
              <a:ext uri="{FF2B5EF4-FFF2-40B4-BE49-F238E27FC236}">
                <a16:creationId xmlns:a16="http://schemas.microsoft.com/office/drawing/2014/main" id="{FBB67EE2-B938-16FB-E640-22F3761DFD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60C4D80-2FAF-AB49-9B63-13DAFB9EB8B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0B8E6CEF-9150-DBFE-BB0E-668A0125B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 of Bowlby’s Attachment Theory</a:t>
            </a:r>
            <a:endParaRPr lang="en-GB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0680F-8BBC-7232-5381-06D474D1A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/>
              <a:t>Key Concepts:</a:t>
            </a:r>
          </a:p>
          <a:p>
            <a:pPr marL="0" indent="0">
              <a:buNone/>
            </a:pPr>
            <a:r>
              <a:rPr lang="en-GB" sz="2200" dirty="0"/>
              <a:t>• Attachment – a deep emotional bond between child and caregiver</a:t>
            </a:r>
          </a:p>
          <a:p>
            <a:pPr marL="0" indent="0">
              <a:buNone/>
            </a:pPr>
            <a:r>
              <a:rPr lang="en-GB" sz="2200" dirty="0"/>
              <a:t>• Secure Base – a trusted adult provides safety, allowing exploration</a:t>
            </a:r>
          </a:p>
          <a:p>
            <a:pPr marL="0" indent="0">
              <a:buNone/>
            </a:pPr>
            <a:r>
              <a:rPr lang="en-GB" sz="2200" dirty="0"/>
              <a:t>• Internal Working Model– children form expectations about relationships based on early interactions</a:t>
            </a:r>
          </a:p>
          <a:p>
            <a:pPr marL="0" indent="0">
              <a:buNone/>
            </a:pPr>
            <a:r>
              <a:rPr lang="en-GB" sz="2200" dirty="0"/>
              <a:t>• Separation Anxiety – distress when separated from main caregiver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Bowlby believed that consistent, sensitive caregiving leads to secure attachment</a:t>
            </a:r>
            <a:r>
              <a:rPr lang="en-GB" sz="20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6821D7-2EAC-34BC-E7D4-AD032F61002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735433A-3909-4C76-9E92-89C21AC73FE8}" type="datetime1">
              <a:rPr lang="en-GB" altLang="en-US" smtClean="0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ACA9569F-D9D6-D5E1-A912-01BFE85E6B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D52BC38-9DD9-DF42-AE4F-0B14A1A32B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63D124FB-FEC5-F912-16F6-9C4D77B7D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2509"/>
            <a:ext cx="8229600" cy="633412"/>
          </a:xfrm>
        </p:spPr>
        <p:txBody>
          <a:bodyPr/>
          <a:lstStyle/>
          <a:p>
            <a:r>
              <a:rPr lang="en-GB" b="1" dirty="0"/>
              <a:t>Relevance to Early Years Development</a:t>
            </a:r>
            <a:endParaRPr lang="en-GB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E21DC-CFA3-FD22-B103-BBF467935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333246"/>
            <a:ext cx="8856984" cy="4464497"/>
          </a:xfrm>
        </p:spPr>
        <p:txBody>
          <a:bodyPr/>
          <a:lstStyle/>
          <a:p>
            <a:pPr marL="0" indent="0" algn="l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1. Emotional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Secure attachment supports the child’s ability to regulate emotions.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When children feel safe, they are better able to cope with stress and separation.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Sensitive and consistent caregiving reduces anxiety during transitions.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In Amira’s case, her separation distress suggests she has not yet formed a secure attachment in the new environment.</a:t>
            </a:r>
          </a:p>
          <a:p>
            <a:pPr marL="0" indent="0" algn="l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2. Social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Early attachment relationships shape how children interact with adults and peers.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Securely attached children tend to have stronger social skills such as sharing, cooperation, and turn-taking.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Children with insecure attachments may withdraw or struggle to join group play.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Amira’s difficulty engaging with peers is consistent with a child who does not yet feel socially safe.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BE16-BAD8-B3B0-3EBC-3B3A2D026F7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B57A846-E4D7-4D29-8CEF-3646F2531E43}" type="datetime1">
              <a:rPr lang="en-GB" altLang="en-US" smtClean="0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F86AACF6-A56A-9EAE-7123-308C8D14A0B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317EBB7-218A-3942-AC75-992E2A1643B9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067EC855-5E90-E01A-43F1-343A05321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2868"/>
            <a:ext cx="8229600" cy="460375"/>
          </a:xfrm>
        </p:spPr>
        <p:txBody>
          <a:bodyPr/>
          <a:lstStyle/>
          <a:p>
            <a:r>
              <a:rPr lang="en-GB" altLang="en-US" b="1" dirty="0"/>
              <a:t>Relevance to Early Years Development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5E512-4CD4-0FE6-48F8-E55E4E6E4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75132"/>
            <a:ext cx="8893175" cy="4536504"/>
          </a:xfrm>
        </p:spPr>
        <p:txBody>
          <a:bodyPr/>
          <a:lstStyle/>
          <a:p>
            <a:pPr marL="0" indent="0" algn="l">
              <a:buNone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</a:rPr>
              <a:t>3. Cognitive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According to Bowlby, a secure attachment figure acts as a “secure base” that encourages exploration.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Feeling safe allows children to explore confidently, which supports problem-solving and learning.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High anxiety can limit attention, curiosity, and participation in activities.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Amira’s reluctance to explore or join activities may be linked to feeling insecure in the new setting.</a:t>
            </a:r>
          </a:p>
          <a:p>
            <a:pPr marL="0" indent="0" algn="l">
              <a:buNone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</a:rPr>
              <a:t>4. Language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Warm, responsive communication with caregivers supports language growth.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Securely attached children are more likely to initiate communication and respond to adults.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Stress and anxiety can reduce a child’s verbal expression.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Amira’s limited verbal communication may be related to emotional insecurity during the transition to nursery.</a:t>
            </a:r>
          </a:p>
          <a:p>
            <a:pPr marL="0" indent="0">
              <a:buNone/>
              <a:defRPr/>
            </a:pPr>
            <a:endParaRPr lang="en-GB" sz="28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6D3FA-5495-38E7-6CC9-C9E9D80E9B6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735433A-3909-4C76-9E92-89C21AC73FE8}" type="datetime1">
              <a:rPr lang="en-GB" altLang="en-US" smtClean="0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6EA0A2E8-6D17-AF7D-6759-F8B0339702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76ED2D-2995-5648-A9C6-F82574AFD39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E03CD56-77AD-8BCD-59A5-4B4BC55D47AD}"/>
              </a:ext>
            </a:extLst>
          </p:cNvPr>
          <p:cNvSpPr txBox="1">
            <a:spLocks/>
          </p:cNvSpPr>
          <p:nvPr/>
        </p:nvSpPr>
        <p:spPr bwMode="auto">
          <a:xfrm>
            <a:off x="3897313" y="3738563"/>
            <a:ext cx="2103437" cy="452437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sz="4000" dirty="0">
              <a:latin typeface="+mj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072547C-7B75-C2AF-A0F7-B8F0EA613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203200"/>
            <a:ext cx="8229600" cy="777875"/>
          </a:xfrm>
        </p:spPr>
        <p:txBody>
          <a:bodyPr/>
          <a:lstStyle/>
          <a:p>
            <a:r>
              <a:rPr lang="en-GB" sz="3200" b="1" dirty="0"/>
              <a:t>Applying Bowlby to Amira’s Case</a:t>
            </a:r>
            <a:endParaRPr lang="en-GB" alt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1F2A3-91FB-E495-E4FA-59D8371AE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025" y="981075"/>
            <a:ext cx="8229600" cy="4535488"/>
          </a:xfrm>
        </p:spPr>
        <p:txBody>
          <a:bodyPr/>
          <a:lstStyle/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John Bowlby argued that children need a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strong, continuous emotional bond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 with a primary caregiver to feel safe and develop normally. When this bond is disrupted, children may develop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attachment insecurity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, anxiety, and behavioural difficulties.</a:t>
            </a:r>
            <a:endParaRPr lang="en-GB" sz="1800" dirty="0"/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800" dirty="0"/>
              <a:t>How the theory explains Amira’s behaviours:</a:t>
            </a:r>
          </a:p>
          <a:p>
            <a:pPr marL="0" indent="0">
              <a:buNone/>
            </a:pPr>
            <a:r>
              <a:rPr lang="en-GB" sz="1800" dirty="0"/>
              <a:t>• </a:t>
            </a:r>
            <a:r>
              <a:rPr lang="en-GB" sz="1800" u="sng" dirty="0"/>
              <a:t>Separation anxiety</a:t>
            </a:r>
            <a:r>
              <a:rPr lang="en-GB" sz="1800" dirty="0"/>
              <a:t>: Suggests that Amira may not yet feel secure with new caregivers.</a:t>
            </a:r>
          </a:p>
          <a:p>
            <a:pPr marL="0" indent="0">
              <a:buNone/>
            </a:pPr>
            <a:r>
              <a:rPr lang="en-GB" sz="1800" dirty="0"/>
              <a:t>• </a:t>
            </a:r>
            <a:r>
              <a:rPr lang="en-GB" sz="1800" u="sng" dirty="0"/>
              <a:t>Limited verbal communication</a:t>
            </a:r>
            <a:r>
              <a:rPr lang="en-GB" sz="1800" dirty="0"/>
              <a:t>: Stress and anxiety can reduce speech in young children.</a:t>
            </a:r>
          </a:p>
          <a:p>
            <a:pPr marL="0" indent="0">
              <a:buNone/>
            </a:pPr>
            <a:r>
              <a:rPr lang="en-GB" sz="1800" dirty="0"/>
              <a:t>• </a:t>
            </a:r>
            <a:r>
              <a:rPr lang="en-GB" sz="1800" u="sng" dirty="0"/>
              <a:t>Difficulty in group play</a:t>
            </a:r>
            <a:r>
              <a:rPr lang="en-GB" sz="1800" dirty="0"/>
              <a:t>: Without a secure base, children may avoid exploration and social engagement.</a:t>
            </a:r>
          </a:p>
          <a:p>
            <a:pPr marL="0" indent="0">
              <a:buNone/>
            </a:pPr>
            <a:r>
              <a:rPr lang="en-GB" sz="1800" dirty="0"/>
              <a:t>• </a:t>
            </a:r>
            <a:r>
              <a:rPr lang="en-GB" sz="1800" u="sng" dirty="0"/>
              <a:t>Clinginess or withdrawal</a:t>
            </a:r>
            <a:r>
              <a:rPr lang="en-GB" sz="1800" dirty="0"/>
              <a:t>: Signs of developing or insecure attachment during transitions.</a:t>
            </a:r>
          </a:p>
          <a:p>
            <a:pPr marL="0" indent="0">
              <a:buNone/>
            </a:pPr>
            <a:r>
              <a:rPr lang="en-GB" sz="1800" dirty="0"/>
              <a:t>Bowlby helps us see that Amira’s behaviour is not “naughty” but a response to emotional insecurity.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46794-DFA8-4E79-4551-7C518F3CA55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B57A846-E4D7-4D29-8CEF-3646F2531E43}" type="datetime1">
              <a:rPr lang="en-GB" altLang="en-US" smtClean="0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3DB10378-366C-E90E-AB24-8533A9D165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FDD192B-9DA7-1746-B3A5-253C5A48994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7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E1F7021B-5920-DBE6-E9BB-DD8546721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/>
              <a:t>Developmental Needs Identified</a:t>
            </a:r>
            <a:endParaRPr lang="en-US" altLang="en-US" b="1" dirty="0"/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0DD72943-434C-76A3-6429-CFC61FF28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1561" y="1773238"/>
            <a:ext cx="8352928" cy="452596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Based on the theory, Amira needs:</a:t>
            </a:r>
          </a:p>
          <a:p>
            <a:pPr marL="0" indent="0">
              <a:buNone/>
            </a:pPr>
            <a:r>
              <a:rPr lang="en-GB" sz="2400" dirty="0"/>
              <a:t>• Emotional reassurance and predictable routines</a:t>
            </a:r>
          </a:p>
          <a:p>
            <a:pPr marL="0" indent="0">
              <a:buNone/>
            </a:pPr>
            <a:r>
              <a:rPr lang="en-GB" sz="2400" dirty="0"/>
              <a:t>• A consistent, sensitive key worker to build trust</a:t>
            </a:r>
          </a:p>
          <a:p>
            <a:pPr marL="0" indent="0">
              <a:buNone/>
            </a:pPr>
            <a:r>
              <a:rPr lang="en-GB" sz="2400" dirty="0"/>
              <a:t>• A calm and structured environment</a:t>
            </a:r>
          </a:p>
          <a:p>
            <a:pPr marL="0" indent="0">
              <a:buNone/>
            </a:pPr>
            <a:r>
              <a:rPr lang="en-GB" sz="2400" dirty="0"/>
              <a:t>• Support in developing social confidence</a:t>
            </a:r>
          </a:p>
          <a:p>
            <a:pPr marL="0" indent="0">
              <a:buNone/>
            </a:pPr>
            <a:r>
              <a:rPr lang="en-GB" sz="2400" dirty="0"/>
              <a:t>• Rich communication experiences to help language development</a:t>
            </a:r>
          </a:p>
          <a:p>
            <a:pPr marL="0" indent="0">
              <a:buNone/>
            </a:pPr>
            <a:r>
              <a:rPr lang="en-GB" sz="2400" dirty="0"/>
              <a:t>Meeting these needs helps her form secure attachments and reduces anxiety.</a:t>
            </a:r>
          </a:p>
          <a:p>
            <a:pPr marL="0" indent="0" eaLnBrk="1" hangingPunct="1">
              <a:buFontTx/>
              <a:buNone/>
            </a:pPr>
            <a:endParaRPr lang="en-US" altLang="en-US" dirty="0"/>
          </a:p>
        </p:txBody>
      </p:sp>
    </p:spTree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47F3B22E-82B9-E1A0-66DB-88E3538BE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/>
          <a:lstStyle/>
          <a:p>
            <a:r>
              <a:rPr lang="en-GB" b="1" dirty="0"/>
              <a:t>Nature and Nurture Influences</a:t>
            </a:r>
            <a:endParaRPr lang="en-GB" altLang="en-US" b="1" u="sng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04DC38-D86E-8B9C-937C-22BE74A1C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556792"/>
            <a:ext cx="8435280" cy="4041576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Both biological and environmental factors shape Amira’s development:</a:t>
            </a:r>
          </a:p>
          <a:p>
            <a:pPr marL="0" indent="0">
              <a:buNone/>
            </a:pPr>
            <a:r>
              <a:rPr lang="en-GB" sz="1800" b="1" dirty="0"/>
              <a:t>Biological (Nature):</a:t>
            </a:r>
          </a:p>
          <a:p>
            <a:pPr marL="0" indent="0">
              <a:buNone/>
            </a:pPr>
            <a:r>
              <a:rPr lang="en-GB" sz="1800" dirty="0"/>
              <a:t>• Temperament (some children are naturally more anxious)</a:t>
            </a:r>
          </a:p>
          <a:p>
            <a:pPr marL="0" indent="0">
              <a:buNone/>
            </a:pPr>
            <a:r>
              <a:rPr lang="en-GB" sz="1800" dirty="0"/>
              <a:t>• Brain development influencing language and emotional regulation</a:t>
            </a:r>
          </a:p>
          <a:p>
            <a:pPr marL="0" indent="0">
              <a:buNone/>
            </a:pPr>
            <a:r>
              <a:rPr lang="en-GB" sz="1800" dirty="0"/>
              <a:t>• Genetic predispositions</a:t>
            </a:r>
          </a:p>
          <a:p>
            <a:pPr marL="0" indent="0">
              <a:buNone/>
            </a:pPr>
            <a:r>
              <a:rPr lang="en-GB" sz="1800" b="1" dirty="0"/>
              <a:t>Environmental (Nurture):</a:t>
            </a:r>
          </a:p>
          <a:p>
            <a:r>
              <a:rPr lang="en-GB" sz="1800" dirty="0"/>
              <a:t>• Quality of early relationships</a:t>
            </a:r>
          </a:p>
          <a:p>
            <a:r>
              <a:rPr lang="en-GB" sz="1800" dirty="0"/>
              <a:t>• Consistency of caregiving at home</a:t>
            </a:r>
          </a:p>
          <a:p>
            <a:r>
              <a:rPr lang="en-GB" sz="1800" dirty="0"/>
              <a:t>• Recent transition into nursery</a:t>
            </a:r>
          </a:p>
          <a:p>
            <a:r>
              <a:rPr lang="en-GB" sz="1800" dirty="0"/>
              <a:t>• Emotional climate and stimulation at home</a:t>
            </a:r>
          </a:p>
          <a:p>
            <a:pPr marL="0" indent="0">
              <a:buNone/>
            </a:pPr>
            <a:r>
              <a:rPr lang="en-GB" sz="1800" dirty="0"/>
              <a:t>Development is always an interaction between nature and nurture.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ransition spd="slow"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/>
              <a:t>Intervention 1: Key Person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/>
              <a:t>Practical strategies based on Bowlby’s theory: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• Assign a consistent key worker for Amira</a:t>
            </a:r>
          </a:p>
          <a:p>
            <a:pPr marL="0" indent="0">
              <a:buNone/>
            </a:pPr>
            <a:r>
              <a:rPr dirty="0"/>
              <a:t>• Build a warm, trusting relationship through gentle, responsive care</a:t>
            </a:r>
          </a:p>
          <a:p>
            <a:pPr marL="0" indent="0">
              <a:buNone/>
            </a:pPr>
            <a:r>
              <a:rPr dirty="0"/>
              <a:t>• Gradual separation: short separations → increase over time</a:t>
            </a:r>
          </a:p>
          <a:p>
            <a:pPr marL="0" indent="0">
              <a:buNone/>
            </a:pPr>
            <a:r>
              <a:rPr dirty="0"/>
              <a:t>• Allow comfort objects from home (soft toy, blanket)</a:t>
            </a:r>
          </a:p>
          <a:p>
            <a:pPr marL="0" indent="0">
              <a:buNone/>
            </a:pPr>
            <a:r>
              <a:rPr dirty="0"/>
              <a:t>• Use predictable routines to reduce anxiety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This helps Amira see the key worker as a secure base.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/>
              <a:t>Intervention 2: Language‑Rich Emotional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/>
              <a:t>To support language and emotional development: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• Speak slowly, clearly, and warmly</a:t>
            </a:r>
          </a:p>
          <a:p>
            <a:pPr marL="0" indent="0">
              <a:buNone/>
            </a:pPr>
            <a:r>
              <a:rPr dirty="0"/>
              <a:t>• Label emotions (“You feel sad when mummy leaves. I’m here with you.”)</a:t>
            </a:r>
          </a:p>
          <a:p>
            <a:pPr marL="0" indent="0">
              <a:buNone/>
            </a:pPr>
            <a:r>
              <a:rPr dirty="0"/>
              <a:t>• Encourage gestures, pointing, and simple words</a:t>
            </a:r>
          </a:p>
          <a:p>
            <a:pPr marL="0" indent="0">
              <a:buNone/>
            </a:pPr>
            <a:r>
              <a:rPr dirty="0"/>
              <a:t>• Read books daily and model vocabulary</a:t>
            </a:r>
          </a:p>
          <a:p>
            <a:pPr marL="0" indent="0">
              <a:buNone/>
            </a:pPr>
            <a:r>
              <a:rPr dirty="0"/>
              <a:t>• Use songs, rhymes, and repetition</a:t>
            </a:r>
          </a:p>
          <a:p>
            <a:pPr marL="0" indent="0">
              <a:buNone/>
            </a:pPr>
            <a:r>
              <a:rPr dirty="0"/>
              <a:t>• Celebrate every communication attempt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Emotional security increases children’s willingness to talk.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/>
              <a:t>Intervention 3: Supported and Structured Play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/>
              <a:t>Helping Amira engage socially: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• Begin with **parallel play** (playing side‑by‑side without pressure)</a:t>
            </a:r>
          </a:p>
          <a:p>
            <a:pPr marL="0" indent="0">
              <a:buNone/>
            </a:pPr>
            <a:r>
              <a:rPr dirty="0"/>
              <a:t>• Use activities she enjoys to build confidence</a:t>
            </a:r>
          </a:p>
          <a:p>
            <a:pPr marL="0" indent="0">
              <a:buNone/>
            </a:pPr>
            <a:r>
              <a:rPr dirty="0"/>
              <a:t>• Adults model language and turn‑taking</a:t>
            </a:r>
          </a:p>
          <a:p>
            <a:pPr marL="0" indent="0">
              <a:buNone/>
            </a:pPr>
            <a:r>
              <a:rPr dirty="0"/>
              <a:t>• Introduce one child at a time before group activities</a:t>
            </a:r>
          </a:p>
          <a:p>
            <a:pPr marL="0" indent="0">
              <a:buNone/>
            </a:pPr>
            <a:r>
              <a:rPr dirty="0"/>
              <a:t>• Provide small-group, calm activities to reduce overwhelm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This gradually helps her join group play.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/>
              <a:t>Critical Evaluation of Bowlby’s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b="1" dirty="0"/>
              <a:t>Strengths:</a:t>
            </a:r>
          </a:p>
          <a:p>
            <a:pPr marL="0" indent="0">
              <a:buNone/>
            </a:pPr>
            <a:r>
              <a:rPr dirty="0"/>
              <a:t>• Strong evidence base</a:t>
            </a:r>
          </a:p>
          <a:p>
            <a:pPr marL="0" indent="0">
              <a:buNone/>
            </a:pPr>
            <a:r>
              <a:rPr dirty="0"/>
              <a:t>• Explains emotional and social difficulties very well</a:t>
            </a:r>
          </a:p>
          <a:p>
            <a:pPr marL="0" indent="0">
              <a:buNone/>
            </a:pPr>
            <a:r>
              <a:rPr dirty="0"/>
              <a:t>• Very relevant for early years settings</a:t>
            </a:r>
          </a:p>
          <a:p>
            <a:pPr marL="0" indent="0">
              <a:buNone/>
            </a:pPr>
            <a:r>
              <a:rPr dirty="0"/>
              <a:t>• Leads to practical strategies (key person approach, routine, nurture)</a:t>
            </a:r>
          </a:p>
          <a:p>
            <a:endParaRPr dirty="0"/>
          </a:p>
          <a:p>
            <a:r>
              <a:rPr b="1" dirty="0"/>
              <a:t>Limitations:</a:t>
            </a:r>
          </a:p>
          <a:p>
            <a:pPr marL="0" indent="0">
              <a:buNone/>
            </a:pPr>
            <a:r>
              <a:rPr dirty="0"/>
              <a:t>• Overemphasis on the mother as main attachment figure (modern theory </a:t>
            </a:r>
            <a:r>
              <a:rPr dirty="0" err="1"/>
              <a:t>recognises</a:t>
            </a:r>
            <a:r>
              <a:rPr dirty="0"/>
              <a:t> multiple attachments)</a:t>
            </a:r>
          </a:p>
          <a:p>
            <a:pPr marL="0" indent="0">
              <a:buNone/>
            </a:pPr>
            <a:r>
              <a:rPr dirty="0"/>
              <a:t>• Not all anxiety or delayed language is attachment-related</a:t>
            </a:r>
          </a:p>
          <a:p>
            <a:pPr marL="0" indent="0">
              <a:buNone/>
            </a:pPr>
            <a:r>
              <a:rPr dirty="0"/>
              <a:t>• Cultural differences in childcare practices are not fully considered</a:t>
            </a:r>
          </a:p>
          <a:p>
            <a:pPr marL="0" indent="0">
              <a:buNone/>
            </a:pPr>
            <a:r>
              <a:rPr dirty="0"/>
              <a:t>• Theory may oversimplify complex family dynamics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dirty="0"/>
              <a:t>Bowlby’s Attachment Theory helps explain Amira’s separation anxiety and social withdrawal.</a:t>
            </a:r>
          </a:p>
          <a:p>
            <a:pPr marL="0" indent="0">
              <a:buNone/>
            </a:pPr>
            <a:r>
              <a:rPr dirty="0"/>
              <a:t>• Emotional security is essential for cognitive, language, and social development.</a:t>
            </a:r>
          </a:p>
          <a:p>
            <a:pPr marL="0" indent="0">
              <a:buNone/>
            </a:pPr>
            <a:r>
              <a:rPr dirty="0"/>
              <a:t>• A key‑worker relationship, emotional support, and facilitated play can greatly help her progress.</a:t>
            </a:r>
          </a:p>
          <a:p>
            <a:pPr marL="0" indent="0">
              <a:buNone/>
            </a:pPr>
            <a:r>
              <a:rPr dirty="0"/>
              <a:t>• Biological and environmental factors interact to shape her development.</a:t>
            </a:r>
          </a:p>
          <a:p>
            <a:pPr marL="0" indent="0">
              <a:buNone/>
            </a:pPr>
            <a:r>
              <a:rPr dirty="0"/>
              <a:t>• While highly useful, the theory must be used alongside other developmental perspectives.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D08A5-F5C7-01F8-5662-D22EEE85F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97767"/>
            <a:ext cx="8229600" cy="1143000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962E4-6124-AF89-B082-28760850E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r>
              <a:rPr lang="en-GB" sz="2000" dirty="0"/>
              <a:t>Bowlby, J. (1988) </a:t>
            </a:r>
            <a:r>
              <a:rPr lang="en-GB" sz="2000" i="1" dirty="0"/>
              <a:t>A Secure Base: Clinical Applications of Attachment Theory.</a:t>
            </a:r>
            <a:r>
              <a:rPr lang="en-GB" sz="2000" dirty="0"/>
              <a:t> London: Routledge.</a:t>
            </a:r>
          </a:p>
          <a:p>
            <a:r>
              <a:rPr lang="en-GB" sz="2000" dirty="0"/>
              <a:t>Ainsworth, M. (1979) ‘Infant–mother attachment’, </a:t>
            </a:r>
            <a:r>
              <a:rPr lang="en-GB" sz="2000" i="1" dirty="0"/>
              <a:t>American Psychologist</a:t>
            </a:r>
            <a:r>
              <a:rPr lang="en-GB" sz="2000" dirty="0"/>
              <a:t>, 34(10), pp. 932–937.</a:t>
            </a:r>
          </a:p>
          <a:p>
            <a:r>
              <a:rPr lang="en-GB" sz="2000" dirty="0"/>
              <a:t>Bretherton, I. (2019) ‘Attachment theory: Retrospect and prospect’, </a:t>
            </a:r>
            <a:r>
              <a:rPr lang="en-GB" sz="2000" i="1" dirty="0"/>
              <a:t>Monographs of the SRCD</a:t>
            </a:r>
            <a:r>
              <a:rPr lang="en-GB" sz="2000" dirty="0"/>
              <a:t>, 84(3), pp. 9–24.</a:t>
            </a:r>
          </a:p>
          <a:p>
            <a:r>
              <a:rPr lang="en-GB" sz="2000" dirty="0"/>
              <a:t>Geddes, H. (2021) </a:t>
            </a:r>
            <a:r>
              <a:rPr lang="en-GB" sz="2000" i="1" dirty="0"/>
              <a:t>Attachment in the Classroom.</a:t>
            </a:r>
            <a:r>
              <a:rPr lang="en-GB" sz="2000" dirty="0"/>
              <a:t> London: </a:t>
            </a:r>
            <a:r>
              <a:rPr lang="en-GB" sz="2000" dirty="0" err="1"/>
              <a:t>CoramBAAF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Zeanah</a:t>
            </a:r>
            <a:r>
              <a:rPr lang="en-GB" sz="2000" dirty="0"/>
              <a:t>, C. (2020) ‘Handbook of Infant Mental Health.’ New York: Guilford Press.</a:t>
            </a:r>
          </a:p>
          <a:p>
            <a:r>
              <a:rPr lang="en-GB" sz="2000" dirty="0" err="1"/>
              <a:t>Schore</a:t>
            </a:r>
            <a:r>
              <a:rPr lang="en-GB" sz="2000" dirty="0"/>
              <a:t>, A. (2015) ‘Affect regulation and the origin of the self’, </a:t>
            </a:r>
            <a:r>
              <a:rPr lang="en-GB" sz="2000" i="1" dirty="0"/>
              <a:t>Developmental Psychopathology</a:t>
            </a:r>
            <a:r>
              <a:rPr lang="en-GB" sz="2000" dirty="0"/>
              <a:t>, 27(2), pp. 1–20.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B9328-AC10-55E5-CEDB-057E9EDD6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342A84-02DB-6B43-B776-EB654C596625}" type="datetime1">
              <a:rPr lang="en-GB" altLang="en-US" smtClean="0"/>
              <a:pPr>
                <a:defRPr/>
              </a:pPr>
              <a:t>17/11/2025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60C202-58A2-E61C-9D2C-2F0708487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25F609-73E3-954D-AE5D-48C617DF8A2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62065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7FCDE2454B5D4AA3EF5C4450A090BD" ma:contentTypeVersion="7" ma:contentTypeDescription="Create a new document." ma:contentTypeScope="" ma:versionID="27d99757db8e4755225cc613ff1fc519">
  <xsd:schema xmlns:xsd="http://www.w3.org/2001/XMLSchema" xmlns:xs="http://www.w3.org/2001/XMLSchema" xmlns:p="http://schemas.microsoft.com/office/2006/metadata/properties" xmlns:ns3="8b38c207-d33f-48c3-9051-834cdbb76a3f" xmlns:ns4="47edf517-a845-4767-9843-da4f74c86aaa" targetNamespace="http://schemas.microsoft.com/office/2006/metadata/properties" ma:root="true" ma:fieldsID="d255ebf4ab84ab40fc26f95d462ffd31" ns3:_="" ns4:_="">
    <xsd:import namespace="8b38c207-d33f-48c3-9051-834cdbb76a3f"/>
    <xsd:import namespace="47edf517-a845-4767-9843-da4f74c86aa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38c207-d33f-48c3-9051-834cdbb76a3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edf517-a845-4767-9843-da4f74c86aa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C44632B-B7B3-4B66-BDDA-5669559F95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b38c207-d33f-48c3-9051-834cdbb76a3f"/>
    <ds:schemaRef ds:uri="47edf517-a845-4767-9843-da4f74c86aa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67631C1-D3E4-4BF9-A554-FB53492D0C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E6D1FF-738C-462C-96C6-BF7D43D43B9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800</TotalTime>
  <Words>1256</Words>
  <Application>Microsoft Macintosh PowerPoint</Application>
  <PresentationFormat>On-screen Show (4:3)</PresentationFormat>
  <Paragraphs>156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Myriad Pro</vt:lpstr>
      <vt:lpstr>Verdana</vt:lpstr>
      <vt:lpstr>-apple-system</vt:lpstr>
      <vt:lpstr>Century Gothic</vt:lpstr>
      <vt:lpstr>Wingdings 2</vt:lpstr>
      <vt:lpstr>Calibri</vt:lpstr>
      <vt:lpstr>Courier New</vt:lpstr>
      <vt:lpstr>20140311PresentationUWTSDTemplate</vt:lpstr>
      <vt:lpstr>Psychology in Health and Social Care </vt:lpstr>
      <vt:lpstr>Introduction</vt:lpstr>
      <vt:lpstr>Why Choose Bowlby’s Attachment Theory?  </vt:lpstr>
      <vt:lpstr>Overview of Bowlby’s Attachment Theory</vt:lpstr>
      <vt:lpstr>Relevance to Early Years Development</vt:lpstr>
      <vt:lpstr>Relevance to Early Years Development</vt:lpstr>
      <vt:lpstr>Applying Bowlby to Amira’s Case</vt:lpstr>
      <vt:lpstr>Developmental Needs Identified</vt:lpstr>
      <vt:lpstr>Nature and Nurture Influences</vt:lpstr>
      <vt:lpstr>Intervention 1: Key Person Approach</vt:lpstr>
      <vt:lpstr>Intervention 2: Language‑Rich Emotional Support</vt:lpstr>
      <vt:lpstr>Intervention 3: Supported and Structured Play</vt:lpstr>
      <vt:lpstr>Critical Evaluation of Bowlby’s Theory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Mihaela Sprincean</cp:lastModifiedBy>
  <cp:revision>78</cp:revision>
  <cp:lastPrinted>1601-01-01T00:00:00Z</cp:lastPrinted>
  <dcterms:created xsi:type="dcterms:W3CDTF">2002-10-07T19:43:58Z</dcterms:created>
  <dcterms:modified xsi:type="dcterms:W3CDTF">2025-11-17T11:37:32Z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0x010100937FCDE2454B5D4AA3EF5C4450A090BD</vt:lpwstr>
  </property>
</Properties>
</file>