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</p:sldIdLst>
  <p:sldSz cx="6858000" cy="106076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41" d="100"/>
          <a:sy n="41" d="100"/>
        </p:scale>
        <p:origin x="23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736026"/>
            <a:ext cx="5829300" cy="369304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571486"/>
            <a:ext cx="5143500" cy="2561065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741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746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644556"/>
            <a:ext cx="5915025" cy="441249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7098797"/>
            <a:ext cx="5915025" cy="2320428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467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823803"/>
            <a:ext cx="2914650" cy="67304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823803"/>
            <a:ext cx="2914650" cy="67304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466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64763"/>
            <a:ext cx="5915025" cy="205032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600354"/>
            <a:ext cx="2901255" cy="127439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874748"/>
            <a:ext cx="2901255" cy="56991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600354"/>
            <a:ext cx="2915543" cy="127439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874748"/>
            <a:ext cx="2915543" cy="56991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008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643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64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707178"/>
            <a:ext cx="2211884" cy="2475124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527311"/>
            <a:ext cx="3471863" cy="75383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182303"/>
            <a:ext cx="2211884" cy="5895609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429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707178"/>
            <a:ext cx="2211884" cy="2475124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527311"/>
            <a:ext cx="3471863" cy="75383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182303"/>
            <a:ext cx="2211884" cy="5895609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75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109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64761"/>
            <a:ext cx="1478756" cy="898951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64761"/>
            <a:ext cx="4350544" cy="898951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349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64763"/>
            <a:ext cx="5915025" cy="20503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823803"/>
            <a:ext cx="5915025" cy="6730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831746"/>
            <a:ext cx="1543050" cy="564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24AC49-3B26-4AD2-8F7B-C3FABBF25B3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831746"/>
            <a:ext cx="2314575" cy="564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831746"/>
            <a:ext cx="1543050" cy="564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CF0AB-942D-4739-85A0-4FA77CBF63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549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BA3E1-1520-8A15-8C93-7F69875B76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350" y="3457316"/>
            <a:ext cx="5829300" cy="369304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3200" b="1" dirty="0"/>
              <a:t>Student Name: Anara Akhter</a:t>
            </a:r>
            <a:br>
              <a:rPr lang="en-GB" sz="3200" b="1" dirty="0"/>
            </a:br>
            <a:r>
              <a:rPr lang="en-GB" sz="3200" b="1" dirty="0"/>
              <a:t>Student Number: 2130974</a:t>
            </a:r>
            <a:br>
              <a:rPr lang="en-GB" sz="3200" b="1" dirty="0"/>
            </a:br>
            <a:r>
              <a:rPr lang="en-GB" sz="3200" b="1" dirty="0"/>
              <a:t>Tutor: Tristan Hawkins</a:t>
            </a:r>
            <a:br>
              <a:rPr lang="en-GB" sz="3200" b="1" dirty="0"/>
            </a:br>
            <a:r>
              <a:rPr lang="en-GB" sz="3200" b="1" dirty="0"/>
              <a:t>Module: Food and Beverages </a:t>
            </a:r>
            <a:br>
              <a:rPr lang="en-GB" sz="3200" b="1" dirty="0"/>
            </a:br>
            <a:r>
              <a:rPr lang="en-GB" sz="3200" b="1" dirty="0"/>
              <a:t>Menu Engineering </a:t>
            </a:r>
            <a:br>
              <a:rPr lang="en-GB" sz="3200" b="1" dirty="0"/>
            </a:br>
            <a:r>
              <a:rPr lang="en-GB" sz="3200" b="1" dirty="0"/>
              <a:t>Moule Code: BMIH4002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247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28CE2-EDDD-5EE3-60B3-30BEE40213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4C7AF8-CC5A-A76C-886F-FB2641A0C8A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426AE4-5D05-618B-D15C-4F6DE98882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13916"/>
            <a:ext cx="6858000" cy="114215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9957FA-4BF9-1C6C-6E9D-83717BFB99A4}"/>
              </a:ext>
            </a:extLst>
          </p:cNvPr>
          <p:cNvSpPr txBox="1"/>
          <p:nvPr/>
        </p:nvSpPr>
        <p:spPr>
          <a:xfrm>
            <a:off x="3077400" y="1583204"/>
            <a:ext cx="3583172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US" sz="2000" b="1" i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en-US" sz="2000" b="1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Service Specialty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Food allergen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Cards Payment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Large numbers of guest have to pay some deposit in advance.</a:t>
            </a:r>
          </a:p>
          <a:p>
            <a:endParaRPr lang="en-US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D6F0E9-1CEE-3A89-3DC7-A1D38955D1C7}"/>
              </a:ext>
            </a:extLst>
          </p:cNvPr>
          <p:cNvSpPr txBox="1"/>
          <p:nvPr/>
        </p:nvSpPr>
        <p:spPr>
          <a:xfrm>
            <a:off x="236554" y="0"/>
            <a:ext cx="1972073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  <a:latin typeface="Bradley Hand ITC" panose="03070402050302030203" pitchFamily="66" charset="0"/>
              </a:rPr>
              <a:t>Enjoy your fantastic time of year with us. You will get a multiple flavor from Christmas party nights, evening dessert with Santa, and Festive Drinks. You will enjoy a live music session during enjoyable dinner.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47456A-94AE-2517-8C81-0F909D8CFEE7}"/>
              </a:ext>
            </a:extLst>
          </p:cNvPr>
          <p:cNvSpPr txBox="1"/>
          <p:nvPr/>
        </p:nvSpPr>
        <p:spPr>
          <a:xfrm>
            <a:off x="3465438" y="5890651"/>
            <a:ext cx="2431927" cy="3062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50" b="1" dirty="0">
                <a:solidFill>
                  <a:srgbClr val="00B050"/>
                </a:solidFill>
              </a:rPr>
              <a:t>Availability </a:t>
            </a:r>
          </a:p>
          <a:p>
            <a:r>
              <a:rPr lang="en-US" sz="1000" dirty="0">
                <a:solidFill>
                  <a:srgbClr val="00B050"/>
                </a:solidFill>
              </a:rPr>
              <a:t> 3 courses, dessert, drinks and pudding at a time</a:t>
            </a:r>
          </a:p>
          <a:p>
            <a:r>
              <a:rPr lang="en-US" sz="1000" dirty="0">
                <a:solidFill>
                  <a:srgbClr val="00B050"/>
                </a:solidFill>
              </a:rPr>
              <a:t>• </a:t>
            </a:r>
            <a:r>
              <a:rPr lang="en-US" sz="1050" b="1" dirty="0">
                <a:solidFill>
                  <a:srgbClr val="00B050"/>
                </a:solidFill>
              </a:rPr>
              <a:t>Winter Seasonality Priority </a:t>
            </a:r>
            <a:endParaRPr lang="en-US" sz="1000" b="1" dirty="0">
              <a:solidFill>
                <a:srgbClr val="00B050"/>
              </a:solidFill>
            </a:endParaRPr>
          </a:p>
          <a:p>
            <a:r>
              <a:rPr lang="en-US" sz="1000" dirty="0">
                <a:solidFill>
                  <a:srgbClr val="00B050"/>
                </a:solidFill>
              </a:rPr>
              <a:t> with traditional ingredients </a:t>
            </a:r>
          </a:p>
          <a:p>
            <a:r>
              <a:rPr lang="en-US" sz="1050" b="1" dirty="0">
                <a:solidFill>
                  <a:srgbClr val="00B050"/>
                </a:solidFill>
              </a:rPr>
              <a:t>• Entertainment </a:t>
            </a:r>
          </a:p>
          <a:p>
            <a:r>
              <a:rPr lang="en-US" sz="1000" dirty="0">
                <a:solidFill>
                  <a:srgbClr val="00B050"/>
                </a:solidFill>
              </a:rPr>
              <a:t>live music session with Santa</a:t>
            </a:r>
          </a:p>
          <a:p>
            <a:r>
              <a:rPr lang="en-US" sz="1000" dirty="0">
                <a:solidFill>
                  <a:srgbClr val="00B050"/>
                </a:solidFill>
              </a:rPr>
              <a:t>• </a:t>
            </a:r>
            <a:r>
              <a:rPr lang="en-US" sz="1050" b="1" dirty="0">
                <a:solidFill>
                  <a:srgbClr val="00B050"/>
                </a:solidFill>
              </a:rPr>
              <a:t>Suitable price-point </a:t>
            </a:r>
          </a:p>
          <a:p>
            <a:r>
              <a:rPr lang="en-US" sz="1000" dirty="0">
                <a:solidFill>
                  <a:srgbClr val="00B050"/>
                </a:solidFill>
              </a:rPr>
              <a:t>will reflect local business, not exceed the legal price  </a:t>
            </a:r>
          </a:p>
          <a:p>
            <a:r>
              <a:rPr lang="en-US" sz="1000" dirty="0">
                <a:solidFill>
                  <a:srgbClr val="00B050"/>
                </a:solidFill>
              </a:rPr>
              <a:t>•</a:t>
            </a:r>
            <a:r>
              <a:rPr lang="en-US" sz="1050" b="1" dirty="0">
                <a:solidFill>
                  <a:srgbClr val="00B050"/>
                </a:solidFill>
              </a:rPr>
              <a:t>Vegetarian Arrangements</a:t>
            </a:r>
          </a:p>
          <a:p>
            <a:r>
              <a:rPr lang="en-US" sz="1000" dirty="0">
                <a:solidFill>
                  <a:srgbClr val="00B050"/>
                </a:solidFill>
              </a:rPr>
              <a:t>Veg, crops, others</a:t>
            </a:r>
          </a:p>
          <a:p>
            <a:r>
              <a:rPr lang="en-US" sz="1050" b="1" dirty="0">
                <a:solidFill>
                  <a:srgbClr val="00B050"/>
                </a:solidFill>
              </a:rPr>
              <a:t>• Menu Specialty </a:t>
            </a:r>
          </a:p>
          <a:p>
            <a:r>
              <a:rPr lang="en-US" sz="1000" dirty="0">
                <a:solidFill>
                  <a:srgbClr val="00B050"/>
                </a:solidFill>
              </a:rPr>
              <a:t> when is the menu available? Is a deposit or pre order required?</a:t>
            </a:r>
          </a:p>
          <a:p>
            <a:r>
              <a:rPr lang="en-US" sz="1000" dirty="0">
                <a:solidFill>
                  <a:srgbClr val="00B050"/>
                </a:solidFill>
              </a:rPr>
              <a:t>• Choices Package Offers with special discount</a:t>
            </a:r>
          </a:p>
          <a:p>
            <a:r>
              <a:rPr lang="en-US" sz="1000" dirty="0">
                <a:solidFill>
                  <a:srgbClr val="00B050"/>
                </a:solidFill>
              </a:rPr>
              <a:t>• Beverages –2 courses lunch and 3 courses dinner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446C6B6-C7FF-F33C-EE90-46AAD74E3D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8981" y="952583"/>
            <a:ext cx="2739696" cy="1352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16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60FB6-7DD2-317B-1B6D-EDC2DF9E1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7D7F1-4FCB-1728-23FB-72A96F58B8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408EBD-D3A5-FBB8-9EF5-F645E92A81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0" cy="106076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597D6FD-19DF-263F-FF1A-4228E134A5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455612"/>
            <a:ext cx="5878286" cy="29260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A23813B-0FCF-B20B-4696-7CE142375200}"/>
              </a:ext>
            </a:extLst>
          </p:cNvPr>
          <p:cNvSpPr txBox="1"/>
          <p:nvPr/>
        </p:nvSpPr>
        <p:spPr>
          <a:xfrm>
            <a:off x="544530" y="3406152"/>
            <a:ext cx="58870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i="1" dirty="0">
                <a:solidFill>
                  <a:srgbClr val="FFFF00"/>
                </a:solidFill>
              </a:rPr>
              <a:t>Offer will be available till 24th DECEMBER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0FF7D9-134A-CB8B-3386-DC803784E4B3}"/>
              </a:ext>
            </a:extLst>
          </p:cNvPr>
          <p:cNvSpPr txBox="1"/>
          <p:nvPr/>
        </p:nvSpPr>
        <p:spPr>
          <a:xfrm>
            <a:off x="282377" y="3655026"/>
            <a:ext cx="1663706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>
              <a:buClr>
                <a:srgbClr val="000000"/>
              </a:buClr>
            </a:pPr>
            <a:r>
              <a:rPr lang="en-GB" sz="1200" b="1" i="1" kern="0" dirty="0">
                <a:solidFill>
                  <a:srgbClr val="C00000"/>
                </a:solidFill>
                <a:latin typeface="Montserrat Medium" panose="00000600000000000000" pitchFamily="2" charset="0"/>
                <a:cs typeface="Arial"/>
                <a:sym typeface="Arial"/>
              </a:rPr>
              <a:t>Starters </a:t>
            </a:r>
          </a:p>
          <a:p>
            <a:pPr defTabSz="914400">
              <a:buClr>
                <a:srgbClr val="000000"/>
              </a:buClr>
            </a:pPr>
            <a:endParaRPr lang="en-GB" sz="6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endParaRPr lang="en-GB" sz="6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Suet dumpling and wintery soup</a:t>
            </a:r>
          </a:p>
          <a:p>
            <a:pPr marL="171450" indent="-171450" defTabSz="914400"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6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Duck  liver Pate</a:t>
            </a:r>
          </a:p>
          <a:p>
            <a:pPr marL="171450" indent="-171450" defTabSz="914400"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600" kern="0" dirty="0">
              <a:solidFill>
                <a:schemeClr val="bg1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Roasted Scottish potatoes </a:t>
            </a: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chemeClr val="bg1"/>
                </a:solidFill>
                <a:latin typeface="Montserrat Medium" panose="00000600000000000000" pitchFamily="2" charset="0"/>
                <a:cs typeface="Arial"/>
                <a:sym typeface="Arial"/>
              </a:rPr>
              <a:t>mayonnaise and haggis</a:t>
            </a:r>
          </a:p>
          <a:p>
            <a:pPr marL="171450" indent="-171450" defTabSz="914400"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600" kern="0" dirty="0">
              <a:solidFill>
                <a:schemeClr val="bg1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Buttered  garlic ciabatta, </a:t>
            </a: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chemeClr val="bg1"/>
                </a:solidFill>
                <a:latin typeface="Montserrat Medium" panose="00000600000000000000" pitchFamily="2" charset="0"/>
                <a:cs typeface="Arial"/>
                <a:sym typeface="Arial"/>
              </a:rPr>
              <a:t>mushroom and garlic butter sauce</a:t>
            </a:r>
          </a:p>
          <a:p>
            <a:pPr marL="171450" indent="-171450" defTabSz="914400"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600" kern="0" dirty="0">
              <a:solidFill>
                <a:schemeClr val="bg1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sundried tomatoes and Fresh Blend</a:t>
            </a:r>
            <a:endParaRPr lang="en-GB" sz="600" kern="0" dirty="0">
              <a:solidFill>
                <a:schemeClr val="bg1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chemeClr val="bg1"/>
                </a:solidFill>
                <a:latin typeface="Montserrat Medium" panose="00000600000000000000" pitchFamily="2" charset="0"/>
                <a:cs typeface="Arial"/>
                <a:sym typeface="Arial"/>
              </a:rPr>
              <a:t>pepper, and fresh sardines with spices</a:t>
            </a:r>
          </a:p>
          <a:p>
            <a:pPr marL="171450" indent="-171450" defTabSz="914400"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600" kern="0" dirty="0">
              <a:solidFill>
                <a:schemeClr val="bg1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Mediterranean tapenade </a:t>
            </a: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chemeClr val="bg1"/>
                </a:solidFill>
                <a:latin typeface="Montserrat Medium" panose="00000600000000000000" pitchFamily="2" charset="0"/>
                <a:cs typeface="Arial"/>
                <a:sym typeface="Arial"/>
              </a:rPr>
              <a:t>goat cheese on sourdough bruschetta</a:t>
            </a:r>
          </a:p>
          <a:p>
            <a:pPr marL="171450" indent="-171450" defTabSz="914400"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600" kern="0" dirty="0">
              <a:solidFill>
                <a:schemeClr val="bg1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Terrine Hampshire</a:t>
            </a: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chemeClr val="bg1"/>
                </a:solidFill>
                <a:latin typeface="Montserrat Medium" panose="00000600000000000000" pitchFamily="2" charset="0"/>
                <a:cs typeface="Arial"/>
                <a:sym typeface="Arial"/>
              </a:rPr>
              <a:t>pickled vegetables, wood pigeon, coffee relish, venison and pheasant </a:t>
            </a:r>
          </a:p>
          <a:p>
            <a:pPr defTabSz="914400">
              <a:buClr>
                <a:srgbClr val="000000"/>
              </a:buClr>
            </a:pPr>
            <a:endParaRPr lang="en-GB" sz="600" kern="0" dirty="0">
              <a:solidFill>
                <a:schemeClr val="bg1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Royal Smoked Salmon </a:t>
            </a: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chemeClr val="bg1"/>
                </a:solidFill>
                <a:latin typeface="Montserrat Medium" panose="00000600000000000000" pitchFamily="2" charset="0"/>
                <a:cs typeface="Arial"/>
                <a:sym typeface="Arial"/>
              </a:rPr>
              <a:t>Sharp apple, caper and raisin purée, bread -toasted millet</a:t>
            </a:r>
          </a:p>
          <a:p>
            <a:pPr defTabSz="914400">
              <a:buClr>
                <a:srgbClr val="000000"/>
              </a:buClr>
            </a:pPr>
            <a:endParaRPr lang="en-GB" sz="600" kern="0" dirty="0">
              <a:solidFill>
                <a:schemeClr val="bg1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Goat's Cheese Bone</a:t>
            </a:r>
          </a:p>
          <a:p>
            <a:pPr defTabSz="914400">
              <a:buClr>
                <a:srgbClr val="000000"/>
              </a:buClr>
            </a:pPr>
            <a:r>
              <a:rPr lang="en-GB" sz="600" kern="0" dirty="0">
                <a:solidFill>
                  <a:schemeClr val="bg1"/>
                </a:solidFill>
                <a:latin typeface="Montserrat Medium" panose="00000600000000000000" pitchFamily="2" charset="0"/>
                <a:cs typeface="Arial"/>
                <a:sym typeface="Arial"/>
              </a:rPr>
              <a:t>purple sprouting, confit garlic, broccoli purée, nut crumb </a:t>
            </a:r>
          </a:p>
          <a:p>
            <a:pPr marL="285750" indent="-285750" defTabSz="914400"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900" kern="0" dirty="0">
              <a:solidFill>
                <a:schemeClr val="bg1"/>
              </a:solidFill>
              <a:latin typeface="Monotype Corsiva" panose="03010101010201010101" pitchFamily="66" charset="0"/>
              <a:cs typeface="Arial"/>
              <a:sym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78F030E-426B-ECF4-D119-8D068C05F9A5}"/>
              </a:ext>
            </a:extLst>
          </p:cNvPr>
          <p:cNvSpPr txBox="1"/>
          <p:nvPr/>
        </p:nvSpPr>
        <p:spPr>
          <a:xfrm>
            <a:off x="2869953" y="4229527"/>
            <a:ext cx="1181044" cy="5224507"/>
          </a:xfrm>
          <a:prstGeom prst="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050" b="1" i="1" dirty="0">
                <a:solidFill>
                  <a:srgbClr val="C00000"/>
                </a:solidFill>
              </a:rPr>
              <a:t>Mains</a:t>
            </a:r>
          </a:p>
          <a:p>
            <a:r>
              <a:rPr lang="en-US" sz="700" b="1" dirty="0"/>
              <a:t>Lemon Veronique with winter green beans </a:t>
            </a:r>
          </a:p>
          <a:p>
            <a:pPr algn="ctr"/>
            <a:r>
              <a:rPr lang="en-GB" sz="800" kern="0" dirty="0">
                <a:solidFill>
                  <a:srgbClr val="C00000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C00000"/>
                </a:solidFill>
                <a:latin typeface="Montserrat Medium" panose="00000600000000000000" pitchFamily="2" charset="0"/>
                <a:cs typeface="Arial"/>
                <a:sym typeface="Arial"/>
              </a:rPr>
              <a:t>14.95</a:t>
            </a:r>
            <a:endParaRPr lang="en-US" sz="700" b="1" dirty="0"/>
          </a:p>
          <a:p>
            <a:r>
              <a:rPr lang="en-US" sz="700" b="1" dirty="0"/>
              <a:t>Seaweed baby potatoes- </a:t>
            </a:r>
          </a:p>
          <a:p>
            <a:pPr algn="ctr"/>
            <a:r>
              <a:rPr lang="en-US" sz="700" b="1" dirty="0">
                <a:solidFill>
                  <a:srgbClr val="C00000"/>
                </a:solidFill>
              </a:rPr>
              <a:t>£ 15.95</a:t>
            </a:r>
            <a:endParaRPr lang="en-US" sz="700" b="1" dirty="0"/>
          </a:p>
          <a:p>
            <a:r>
              <a:rPr lang="en-US" sz="700" b="1" dirty="0"/>
              <a:t>Large Pork Belly and mustard potato</a:t>
            </a:r>
          </a:p>
          <a:p>
            <a:r>
              <a:rPr lang="en-US" sz="700" b="1" dirty="0"/>
              <a:t>With crispy chard, pork cheek</a:t>
            </a:r>
          </a:p>
          <a:p>
            <a:pPr algn="ctr"/>
            <a:r>
              <a:rPr lang="en-US" sz="700" b="1" dirty="0">
                <a:solidFill>
                  <a:srgbClr val="C00000"/>
                </a:solidFill>
              </a:rPr>
              <a:t>£ 15.95</a:t>
            </a:r>
            <a:endParaRPr lang="en-US" sz="700" b="1" dirty="0"/>
          </a:p>
          <a:p>
            <a:r>
              <a:rPr lang="en-US" sz="700" b="1" dirty="0"/>
              <a:t>Chestnut Cheese with squash purée, </a:t>
            </a:r>
          </a:p>
          <a:p>
            <a:pPr algn="ctr"/>
            <a:r>
              <a:rPr lang="en-US" sz="700" b="1" dirty="0">
                <a:solidFill>
                  <a:srgbClr val="C00000"/>
                </a:solidFill>
              </a:rPr>
              <a:t>£ 12.95</a:t>
            </a:r>
          </a:p>
          <a:p>
            <a:endParaRPr lang="en-US" sz="700" b="1" dirty="0"/>
          </a:p>
          <a:p>
            <a:r>
              <a:rPr lang="en-US" sz="700" b="1" dirty="0"/>
              <a:t>Mushroom </a:t>
            </a:r>
          </a:p>
          <a:p>
            <a:r>
              <a:rPr lang="en-US" sz="700" b="1" dirty="0"/>
              <a:t>sour cream, sourdough crumbs</a:t>
            </a:r>
          </a:p>
          <a:p>
            <a:pPr algn="ctr"/>
            <a:r>
              <a:rPr lang="en-US" sz="700" b="1" dirty="0">
                <a:solidFill>
                  <a:srgbClr val="C00000"/>
                </a:solidFill>
              </a:rPr>
              <a:t>£ 15.95</a:t>
            </a:r>
            <a:endParaRPr lang="en-US" sz="700" b="1" dirty="0"/>
          </a:p>
          <a:p>
            <a:r>
              <a:rPr lang="en-US" sz="700" b="1" dirty="0"/>
              <a:t>Turkey Traditional Roast </a:t>
            </a:r>
          </a:p>
          <a:p>
            <a:pPr algn="ctr"/>
            <a:r>
              <a:rPr lang="en-US" sz="700" b="1" dirty="0">
                <a:solidFill>
                  <a:srgbClr val="C00000"/>
                </a:solidFill>
              </a:rPr>
              <a:t>£ 15.95</a:t>
            </a:r>
          </a:p>
          <a:p>
            <a:r>
              <a:rPr lang="en-US" sz="700" b="1" dirty="0"/>
              <a:t>Beef Roast with Holiday Glazed Gammon</a:t>
            </a:r>
          </a:p>
          <a:p>
            <a:pPr algn="ctr"/>
            <a:r>
              <a:rPr lang="en-US" sz="700" b="1" dirty="0">
                <a:solidFill>
                  <a:srgbClr val="C00000"/>
                </a:solidFill>
              </a:rPr>
              <a:t>£ 15.95</a:t>
            </a:r>
          </a:p>
          <a:p>
            <a:endParaRPr lang="en-US" sz="700" b="1" dirty="0"/>
          </a:p>
          <a:p>
            <a:r>
              <a:rPr lang="en-US" sz="700" b="1" dirty="0"/>
              <a:t>Seafood Salmon, </a:t>
            </a:r>
          </a:p>
          <a:p>
            <a:r>
              <a:rPr lang="en-US" sz="700" b="1" dirty="0"/>
              <a:t>With prawns in a breadcrumb-topped wine sauce</a:t>
            </a:r>
          </a:p>
          <a:p>
            <a:pPr algn="ctr"/>
            <a:r>
              <a:rPr lang="en-US" sz="700" b="1" dirty="0">
                <a:solidFill>
                  <a:srgbClr val="C00000"/>
                </a:solidFill>
              </a:rPr>
              <a:t>£ 15.95</a:t>
            </a:r>
            <a:endParaRPr lang="en-US" sz="700" b="1" dirty="0"/>
          </a:p>
          <a:p>
            <a:r>
              <a:rPr lang="en-US" sz="700" b="1" dirty="0"/>
              <a:t>Scottish Salmon Fillet</a:t>
            </a:r>
          </a:p>
          <a:p>
            <a:r>
              <a:rPr lang="en-US" sz="700" b="1" dirty="0"/>
              <a:t>Topped with hollandaise sauce and butter-and-white-wine poaching</a:t>
            </a:r>
          </a:p>
          <a:p>
            <a:pPr algn="ctr"/>
            <a:r>
              <a:rPr lang="en-US" sz="700" b="1" dirty="0">
                <a:solidFill>
                  <a:srgbClr val="C00000"/>
                </a:solidFill>
              </a:rPr>
              <a:t>£ 14.95</a:t>
            </a:r>
            <a:endParaRPr lang="en-US" sz="700" b="1" dirty="0"/>
          </a:p>
          <a:p>
            <a:r>
              <a:rPr lang="en-US" sz="700" b="1" dirty="0"/>
              <a:t>Cranberry and Brie Wellington bed</a:t>
            </a:r>
          </a:p>
          <a:p>
            <a:r>
              <a:rPr lang="en-US" sz="700" b="1" dirty="0"/>
              <a:t>Served with roasted sweet potatoes and butternut squash</a:t>
            </a:r>
          </a:p>
          <a:p>
            <a:pPr algn="ctr"/>
            <a:r>
              <a:rPr lang="en-US" sz="700" b="1" dirty="0">
                <a:solidFill>
                  <a:srgbClr val="C00000"/>
                </a:solidFill>
              </a:rPr>
              <a:t>£ 15.95</a:t>
            </a:r>
          </a:p>
          <a:p>
            <a:endParaRPr lang="en-US" sz="700" b="1" dirty="0"/>
          </a:p>
          <a:p>
            <a:endParaRPr lang="en-US" sz="700" b="1" dirty="0"/>
          </a:p>
          <a:p>
            <a:endParaRPr lang="en-US" sz="700" b="1" dirty="0"/>
          </a:p>
          <a:p>
            <a:endParaRPr lang="en-US" sz="700" b="1" dirty="0"/>
          </a:p>
          <a:p>
            <a:endParaRPr lang="en-US" sz="7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4CB99F7-7AAC-6D05-DC52-9B4D79E4D617}"/>
              </a:ext>
            </a:extLst>
          </p:cNvPr>
          <p:cNvSpPr txBox="1"/>
          <p:nvPr/>
        </p:nvSpPr>
        <p:spPr>
          <a:xfrm>
            <a:off x="1880309" y="4030501"/>
            <a:ext cx="658092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105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</a:t>
            </a:r>
            <a:r>
              <a:rPr lang="en-GB" sz="1050" kern="0" dirty="0">
                <a:solidFill>
                  <a:srgbClr val="111111"/>
                </a:solidFill>
                <a:latin typeface="Roboto" panose="02000000000000000000" pitchFamily="2" charset="0"/>
                <a:cs typeface="Arial"/>
                <a:sym typeface="Arial"/>
              </a:rPr>
              <a:t> </a:t>
            </a:r>
            <a:r>
              <a:rPr lang="en-GB" sz="9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3.95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105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9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3.55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105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9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5.90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9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105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</a:t>
            </a:r>
            <a:r>
              <a:rPr lang="en-GB" sz="9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 5.95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9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105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9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5.93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9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105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9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8.95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9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9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£ 3.86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9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9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9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£ 4.98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9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9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9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£ 6.89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9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F3E8BD-DAC6-C08A-9B9C-266E2594BE71}"/>
              </a:ext>
            </a:extLst>
          </p:cNvPr>
          <p:cNvSpPr txBox="1"/>
          <p:nvPr/>
        </p:nvSpPr>
        <p:spPr>
          <a:xfrm>
            <a:off x="5744534" y="3817008"/>
            <a:ext cx="648077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 15.95</a:t>
            </a: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£ 15.95</a:t>
            </a: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£ 15.95</a:t>
            </a: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£ 15.95</a:t>
            </a: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£ 15.95</a:t>
            </a: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£ 15.95</a:t>
            </a: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£ 15.95</a:t>
            </a: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£ 15.95</a:t>
            </a: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  <a:defRPr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10A43ED-9D12-C679-AED9-B420F02785A8}"/>
              </a:ext>
            </a:extLst>
          </p:cNvPr>
          <p:cNvSpPr txBox="1"/>
          <p:nvPr/>
        </p:nvSpPr>
        <p:spPr>
          <a:xfrm>
            <a:off x="4537361" y="3760059"/>
            <a:ext cx="1313901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1200" b="1" i="1" kern="0" dirty="0">
                <a:solidFill>
                  <a:srgbClr val="FF0000"/>
                </a:solidFill>
                <a:latin typeface="Montserrat Medium" panose="00000600000000000000" pitchFamily="2" charset="0"/>
                <a:cs typeface="Arial"/>
                <a:sym typeface="Arial"/>
              </a:rPr>
              <a:t>Sides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7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Glazed Ranch Carrots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Coleslaw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Smashed potatoes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Macaroni Salad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Fruit Salad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Cheese Salad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Mushroom Prawn Salad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00"/>
                </a:solidFill>
                <a:latin typeface="Montserrat Medium" panose="00000600000000000000" pitchFamily="2" charset="0"/>
                <a:cs typeface="Arial"/>
                <a:sym typeface="Arial"/>
              </a:rPr>
              <a:t>Baked Cauliflower Salad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700" kern="0" dirty="0">
              <a:solidFill>
                <a:srgbClr val="FFFF00"/>
              </a:solidFill>
              <a:latin typeface="Montserrat Medium" panose="00000600000000000000" pitchFamily="2" charset="0"/>
              <a:cs typeface="Arial"/>
              <a:sym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319B62-0887-D6E8-C347-59AAA66CB05B}"/>
              </a:ext>
            </a:extLst>
          </p:cNvPr>
          <p:cNvSpPr txBox="1"/>
          <p:nvPr/>
        </p:nvSpPr>
        <p:spPr>
          <a:xfrm>
            <a:off x="275828" y="6813594"/>
            <a:ext cx="1519084" cy="28464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000" b="1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Christmas Dining Menu</a:t>
            </a:r>
            <a:endParaRPr lang="en-US" sz="900" i="1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dirty="0">
                <a:solidFill>
                  <a:srgbClr val="FFFF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Mushroom, Onion </a:t>
            </a:r>
            <a:r>
              <a:rPr lang="en-US" sz="700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Squash and Cauliflower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Potted Partridge, Brioche</a:t>
            </a:r>
            <a:r>
              <a:rPr lang="en-US" sz="7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, Parfait </a:t>
            </a:r>
            <a:endParaRPr lang="en-US" sz="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Yellowfin Tuna </a:t>
            </a:r>
            <a:endParaRPr lang="en-US" sz="700" dirty="0">
              <a:solidFill>
                <a:srgbClr val="FFFF00"/>
              </a:solidFill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 Seasonal Wet Walnuts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Pickled Mushrooms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Bone Marrow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Beef Tartare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Truffled Celeriac with </a:t>
            </a:r>
            <a:r>
              <a:rPr lang="en-US" sz="600" dirty="0">
                <a:solidFill>
                  <a:srgbClr val="FFFF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Balmoral Venison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Bone Marrow and Beef ‘Duchess’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Seasonal </a:t>
            </a:r>
            <a:r>
              <a:rPr lang="en-US" sz="700" dirty="0">
                <a:solidFill>
                  <a:srgbClr val="FFFF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Cheeses Artisan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5 or 12 supplement as extra course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3399858-EC67-E232-AB4A-CBDC805B239E}"/>
              </a:ext>
            </a:extLst>
          </p:cNvPr>
          <p:cNvSpPr txBox="1"/>
          <p:nvPr/>
        </p:nvSpPr>
        <p:spPr>
          <a:xfrm>
            <a:off x="1852236" y="7058448"/>
            <a:ext cx="6580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</a:t>
            </a:r>
            <a:r>
              <a:rPr lang="en-GB" sz="800" kern="0" dirty="0">
                <a:solidFill>
                  <a:srgbClr val="111111"/>
                </a:solidFill>
                <a:latin typeface="Roboto" panose="02000000000000000000" pitchFamily="2" charset="0"/>
                <a:cs typeface="Arial"/>
                <a:sym typeface="Arial"/>
              </a:rPr>
              <a:t>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3.95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3.55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5.90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 5.95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5.93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8.95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£ 3.86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£ 4.98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£ 6.89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1A8B315-651A-E7B1-D5B9-556922629E0D}"/>
              </a:ext>
            </a:extLst>
          </p:cNvPr>
          <p:cNvSpPr txBox="1"/>
          <p:nvPr/>
        </p:nvSpPr>
        <p:spPr>
          <a:xfrm>
            <a:off x="4575142" y="5724005"/>
            <a:ext cx="1431757" cy="4486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900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MEAT ITEMS</a:t>
            </a:r>
            <a:endParaRPr lang="en-US" sz="8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Crispy Pork Bun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carrot sticks with peanuts, </a:t>
            </a:r>
            <a:r>
              <a:rPr lang="en-US" sz="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Coriander, </a:t>
            </a:r>
            <a:endParaRPr lang="en-US" sz="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Ox Cheek Bone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Sauce Gribiche</a:t>
            </a:r>
            <a:endParaRPr lang="en-US" sz="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Mini Beef &amp; </a:t>
            </a:r>
            <a:r>
              <a:rPr lang="en-US" sz="600" b="1" dirty="0">
                <a:solidFill>
                  <a:srgbClr val="FFFF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Mushroom 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Beef Bones, </a:t>
            </a:r>
            <a:r>
              <a:rPr lang="en-US" sz="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Mushroom, </a:t>
            </a:r>
            <a:endParaRPr lang="en-US" sz="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Sausages Honey Pork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mandarin jam, sauce &amp; cranberry </a:t>
            </a:r>
            <a:endParaRPr lang="en-US" sz="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Spicy and Crispy Chicken Wings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Tomato Puree with </a:t>
            </a:r>
            <a:r>
              <a:rPr lang="en-US" sz="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Naga Sauce</a:t>
            </a:r>
            <a:endParaRPr lang="en-US" sz="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Blankets Pigs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minted raita</a:t>
            </a:r>
            <a:endParaRPr lang="en-US" sz="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Chicken Ballotine and Corn-Fed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onion ketchup and garlic flavor </a:t>
            </a:r>
            <a:endParaRPr lang="en-US" sz="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Sliders and Orange Turkey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Chicken Liver Parfait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Redcurrant jelly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700" b="1" dirty="0">
                <a:solidFill>
                  <a:srgbClr val="FFFF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BBQ Slider Burger</a:t>
            </a:r>
            <a:endParaRPr lang="en-US" sz="6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9D08610-7D1A-53E3-7DCF-73A6D537D07C}"/>
              </a:ext>
            </a:extLst>
          </p:cNvPr>
          <p:cNvSpPr txBox="1"/>
          <p:nvPr/>
        </p:nvSpPr>
        <p:spPr>
          <a:xfrm>
            <a:off x="5885632" y="5988694"/>
            <a:ext cx="65809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</a:t>
            </a:r>
            <a:r>
              <a:rPr lang="en-GB" sz="800" kern="0" dirty="0">
                <a:solidFill>
                  <a:srgbClr val="111111"/>
                </a:solidFill>
                <a:latin typeface="Roboto" panose="02000000000000000000" pitchFamily="2" charset="0"/>
                <a:cs typeface="Arial"/>
                <a:sym typeface="Arial"/>
              </a:rPr>
              <a:t>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3.95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9.55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8. 90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 5.95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5.93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8.95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£ 3.86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£ 4.98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£ 6.89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£ 4.98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£ 4.98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47516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EE81F-3A0C-7373-BA38-F1D38FFB9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D3A55C6-D00C-DABB-9498-731C57712B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124913"/>
            <a:ext cx="6858000" cy="106076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C3091F-B45D-6FB9-C393-19BD5E865BD3}"/>
              </a:ext>
            </a:extLst>
          </p:cNvPr>
          <p:cNvSpPr txBox="1"/>
          <p:nvPr/>
        </p:nvSpPr>
        <p:spPr>
          <a:xfrm>
            <a:off x="410309" y="2673259"/>
            <a:ext cx="1345663" cy="34470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rgbClr val="FF0000"/>
                </a:solidFill>
              </a:rPr>
              <a:t>FISH</a:t>
            </a:r>
          </a:p>
          <a:p>
            <a:r>
              <a:rPr lang="en-US" sz="800" dirty="0">
                <a:solidFill>
                  <a:srgbClr val="FFFF00"/>
                </a:solidFill>
              </a:rPr>
              <a:t>Smoked Lightly Salmon </a:t>
            </a:r>
          </a:p>
          <a:p>
            <a:r>
              <a:rPr lang="en-US" sz="800" dirty="0">
                <a:solidFill>
                  <a:schemeClr val="bg1"/>
                </a:solidFill>
              </a:rPr>
              <a:t>raisin purée with caper</a:t>
            </a:r>
          </a:p>
          <a:p>
            <a:r>
              <a:rPr lang="en-US" sz="800" dirty="0">
                <a:solidFill>
                  <a:schemeClr val="bg1"/>
                </a:solidFill>
              </a:rPr>
              <a:t> </a:t>
            </a:r>
          </a:p>
          <a:p>
            <a:r>
              <a:rPr lang="en-US" sz="800" dirty="0">
                <a:solidFill>
                  <a:srgbClr val="FFFF00"/>
                </a:solidFill>
              </a:rPr>
              <a:t>Skewer Prawn</a:t>
            </a:r>
          </a:p>
          <a:p>
            <a:r>
              <a:rPr lang="en-US" sz="800" dirty="0">
                <a:solidFill>
                  <a:schemeClr val="bg1"/>
                </a:solidFill>
              </a:rPr>
              <a:t>with ginger Sauce</a:t>
            </a:r>
          </a:p>
          <a:p>
            <a:endParaRPr lang="en-US" sz="800" dirty="0">
              <a:solidFill>
                <a:schemeClr val="bg1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Smoked Haddock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 Cheese Fish Cake</a:t>
            </a:r>
          </a:p>
          <a:p>
            <a:r>
              <a:rPr lang="en-US" sz="800" dirty="0">
                <a:solidFill>
                  <a:schemeClr val="bg1"/>
                </a:solidFill>
              </a:rPr>
              <a:t>with cheese sauce</a:t>
            </a:r>
          </a:p>
          <a:p>
            <a:endParaRPr lang="en-US" sz="800" dirty="0">
              <a:solidFill>
                <a:schemeClr val="bg1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Fish &amp; Chips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Batter and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Samosa with Potato</a:t>
            </a:r>
          </a:p>
          <a:p>
            <a:r>
              <a:rPr lang="en-US" sz="800" dirty="0">
                <a:solidFill>
                  <a:srgbClr val="FFFF00"/>
                </a:solidFill>
              </a:rPr>
              <a:t>Chickpea </a:t>
            </a:r>
          </a:p>
          <a:p>
            <a:r>
              <a:rPr lang="en-US" sz="800" dirty="0">
                <a:solidFill>
                  <a:schemeClr val="bg1"/>
                </a:solidFill>
              </a:rPr>
              <a:t>mint raita</a:t>
            </a:r>
          </a:p>
          <a:p>
            <a:r>
              <a:rPr lang="en-US" sz="800" dirty="0">
                <a:solidFill>
                  <a:srgbClr val="FFFF00"/>
                </a:solidFill>
              </a:rPr>
              <a:t>Mushroom Arancini</a:t>
            </a:r>
          </a:p>
          <a:p>
            <a:r>
              <a:rPr lang="en-US" sz="800" dirty="0">
                <a:solidFill>
                  <a:schemeClr val="bg1"/>
                </a:solidFill>
              </a:rPr>
              <a:t>Mayo plant truffle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Baked Goat's Cheese Tart</a:t>
            </a:r>
          </a:p>
          <a:p>
            <a:r>
              <a:rPr lang="en-US" sz="800" dirty="0">
                <a:solidFill>
                  <a:schemeClr val="bg1"/>
                </a:solidFill>
              </a:rPr>
              <a:t>red onion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Tartare  sauce Salmon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027D5B-3C91-F614-7FFD-1C7FDD40BD4A}"/>
              </a:ext>
            </a:extLst>
          </p:cNvPr>
          <p:cNvSpPr txBox="1"/>
          <p:nvPr/>
        </p:nvSpPr>
        <p:spPr>
          <a:xfrm>
            <a:off x="5066847" y="2857477"/>
            <a:ext cx="985729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i="1" dirty="0">
                <a:solidFill>
                  <a:srgbClr val="FF0000"/>
                </a:solidFill>
              </a:rPr>
              <a:t>DRINKS</a:t>
            </a:r>
          </a:p>
          <a:p>
            <a:endParaRPr lang="en-US" sz="600" dirty="0">
              <a:solidFill>
                <a:srgbClr val="FFFF00"/>
              </a:solidFill>
            </a:endParaRPr>
          </a:p>
          <a:p>
            <a:r>
              <a:rPr lang="en-US" sz="600" dirty="0">
                <a:solidFill>
                  <a:srgbClr val="FFFF00"/>
                </a:solidFill>
              </a:rPr>
              <a:t>Christmas Martini </a:t>
            </a:r>
          </a:p>
          <a:p>
            <a:endParaRPr lang="en-US" sz="600" dirty="0">
              <a:solidFill>
                <a:srgbClr val="FFFF00"/>
              </a:solidFill>
            </a:endParaRPr>
          </a:p>
          <a:p>
            <a:r>
              <a:rPr lang="en-US" sz="600" dirty="0">
                <a:solidFill>
                  <a:srgbClr val="FFFF00"/>
                </a:solidFill>
              </a:rPr>
              <a:t>Margarita </a:t>
            </a:r>
          </a:p>
          <a:p>
            <a:endParaRPr lang="en-US" sz="600" dirty="0">
              <a:solidFill>
                <a:srgbClr val="FFFF00"/>
              </a:solidFill>
            </a:endParaRPr>
          </a:p>
          <a:p>
            <a:r>
              <a:rPr lang="en-US" sz="600" dirty="0">
                <a:solidFill>
                  <a:srgbClr val="FFFF00"/>
                </a:solidFill>
              </a:rPr>
              <a:t>Gingerbread Martini</a:t>
            </a:r>
          </a:p>
          <a:p>
            <a:endParaRPr lang="en-US" sz="600" dirty="0">
              <a:solidFill>
                <a:srgbClr val="FFFF00"/>
              </a:solidFill>
            </a:endParaRPr>
          </a:p>
          <a:p>
            <a:r>
              <a:rPr lang="en-US" sz="600" dirty="0">
                <a:solidFill>
                  <a:srgbClr val="FFFF00"/>
                </a:solidFill>
              </a:rPr>
              <a:t>Peppermint Martini</a:t>
            </a:r>
          </a:p>
          <a:p>
            <a:endParaRPr lang="en-US" sz="600" dirty="0">
              <a:solidFill>
                <a:srgbClr val="FFFF00"/>
              </a:solidFill>
            </a:endParaRPr>
          </a:p>
          <a:p>
            <a:r>
              <a:rPr lang="en-US" sz="600" dirty="0">
                <a:solidFill>
                  <a:srgbClr val="FFFF00"/>
                </a:solidFill>
              </a:rPr>
              <a:t>Mulled Wine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D13FAB-3375-BC55-65F9-C94B23705E0B}"/>
              </a:ext>
            </a:extLst>
          </p:cNvPr>
          <p:cNvSpPr txBox="1"/>
          <p:nvPr/>
        </p:nvSpPr>
        <p:spPr>
          <a:xfrm>
            <a:off x="473837" y="6192472"/>
            <a:ext cx="97384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i="1" dirty="0">
                <a:solidFill>
                  <a:srgbClr val="FF0000"/>
                </a:solidFill>
              </a:rPr>
              <a:t>PUDDINGS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Knickerbocker </a:t>
            </a:r>
          </a:p>
          <a:p>
            <a:r>
              <a:rPr lang="en-US" sz="800" dirty="0">
                <a:solidFill>
                  <a:srgbClr val="FFFF00"/>
                </a:solidFill>
              </a:rPr>
              <a:t>Black Forest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Laver stokes Park, milk ice cream,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cherries, chocolate cake,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Chantilly cream</a:t>
            </a:r>
          </a:p>
          <a:p>
            <a:r>
              <a:rPr lang="en-US" sz="800" dirty="0">
                <a:solidFill>
                  <a:srgbClr val="FFFF00"/>
                </a:solidFill>
              </a:rPr>
              <a:t>Sticky Steamed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Ginger Pudding</a:t>
            </a:r>
          </a:p>
          <a:p>
            <a:r>
              <a:rPr lang="en-US" sz="800" dirty="0">
                <a:solidFill>
                  <a:srgbClr val="FFFF00"/>
                </a:solidFill>
              </a:rPr>
              <a:t>chocolate pearls,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glazed mandarin, chocolate sauce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Hail Chocolate Plate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Chocolate mousse of 70% dark, 35% milk, 33%,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chocolate marquis</a:t>
            </a:r>
          </a:p>
          <a:p>
            <a:r>
              <a:rPr lang="en-US" sz="800" dirty="0">
                <a:solidFill>
                  <a:srgbClr val="FFFF00"/>
                </a:solidFill>
              </a:rPr>
              <a:t>Christmas Finger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Buffet Menu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4A8BE1-8DB7-577A-1D0C-1135BEE7A653}"/>
              </a:ext>
            </a:extLst>
          </p:cNvPr>
          <p:cNvSpPr txBox="1"/>
          <p:nvPr/>
        </p:nvSpPr>
        <p:spPr>
          <a:xfrm>
            <a:off x="4722584" y="6339495"/>
            <a:ext cx="721218" cy="25930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b="1" i="1" dirty="0">
                <a:solidFill>
                  <a:srgbClr val="FF0000"/>
                </a:solidFill>
              </a:rPr>
              <a:t>DESERT</a:t>
            </a:r>
          </a:p>
          <a:p>
            <a:r>
              <a:rPr lang="en-US" sz="800" dirty="0">
                <a:solidFill>
                  <a:srgbClr val="FFFF00"/>
                </a:solidFill>
              </a:rPr>
              <a:t>Blackberry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Custard </a:t>
            </a:r>
          </a:p>
          <a:p>
            <a:r>
              <a:rPr lang="en-US" sz="800" dirty="0">
                <a:solidFill>
                  <a:srgbClr val="FFFF00"/>
                </a:solidFill>
              </a:rPr>
              <a:t> </a:t>
            </a:r>
          </a:p>
          <a:p>
            <a:r>
              <a:rPr lang="en-US" sz="800" dirty="0">
                <a:solidFill>
                  <a:srgbClr val="FFFF00"/>
                </a:solidFill>
              </a:rPr>
              <a:t>Salted </a:t>
            </a:r>
          </a:p>
          <a:p>
            <a:r>
              <a:rPr lang="en-US" sz="800" dirty="0">
                <a:solidFill>
                  <a:srgbClr val="FFFF00"/>
                </a:solidFill>
              </a:rPr>
              <a:t>Caramel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Custard Tart</a:t>
            </a:r>
          </a:p>
          <a:p>
            <a:r>
              <a:rPr lang="en-US" sz="800" dirty="0">
                <a:solidFill>
                  <a:srgbClr val="FFFF00"/>
                </a:solidFill>
              </a:rPr>
              <a:t>Mint Ice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Cream</a:t>
            </a:r>
          </a:p>
          <a:p>
            <a:r>
              <a:rPr lang="en-US" sz="800" dirty="0">
                <a:solidFill>
                  <a:srgbClr val="FFFF00"/>
                </a:solidFill>
              </a:rPr>
              <a:t>Islands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Chocolate </a:t>
            </a:r>
          </a:p>
          <a:p>
            <a:r>
              <a:rPr lang="en-US" sz="800" dirty="0">
                <a:solidFill>
                  <a:srgbClr val="FFFF00"/>
                </a:solidFill>
              </a:rPr>
              <a:t>Apple Tartlet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US" sz="800" dirty="0">
                <a:solidFill>
                  <a:srgbClr val="FFFF00"/>
                </a:solidFill>
              </a:rPr>
              <a:t>Chamomile Fluid Ice Cream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D02B723-3F6C-2CD9-5787-F4FA7463BA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515816"/>
            <a:ext cx="4947139" cy="206326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91D4655-AB99-4349-4B7C-3FEA6577115E}"/>
              </a:ext>
            </a:extLst>
          </p:cNvPr>
          <p:cNvSpPr txBox="1"/>
          <p:nvPr/>
        </p:nvSpPr>
        <p:spPr>
          <a:xfrm>
            <a:off x="2563838" y="2822607"/>
            <a:ext cx="1712742" cy="4712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200" i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NON ALOCHOLOLIC DRINKS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Ice Cream Chamomile Fluid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Eggnog - Non-alcoholic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Apple juice Mulled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Melted hot chocolate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sea salt whipped cream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frozen pretzel Vegan-friendly with hot chocolate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Spiced cranberry hot toddy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Butter hot chocolate and Milk chocolate peanut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Apple Punch Orchard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Sparkling Punch</a:t>
            </a: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Hot Apple Cider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Famous No Coffee Pumpkin Latte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Holiday Punch II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Holiday Punch I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Hot Cocoa Homestyle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Cooler </a:t>
            </a:r>
            <a:r>
              <a:rPr lang="en-US" sz="600" dirty="0" err="1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Cran</a:t>
            </a: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-Dandy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Chocolate Hot Chocolate Bar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Hot Chocolate Pumpkin Spice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Punch Cranberry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Holiday Cup Colonial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Hot Chocolate Minty Eggnog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CB1755D-8E0D-32A7-C00A-53AC53B1A8E5}"/>
              </a:ext>
            </a:extLst>
          </p:cNvPr>
          <p:cNvSpPr txBox="1"/>
          <p:nvPr/>
        </p:nvSpPr>
        <p:spPr>
          <a:xfrm>
            <a:off x="3889835" y="3309905"/>
            <a:ext cx="981075" cy="4416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7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8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7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7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8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7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6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7</a:t>
            </a:r>
            <a:endParaRPr lang="en-GB" sz="6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6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8</a:t>
            </a:r>
          </a:p>
          <a:p>
            <a:pPr algn="ctr" defTabSz="914400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5F023C-6AAD-D9CD-6226-79EF2389297B}"/>
              </a:ext>
            </a:extLst>
          </p:cNvPr>
          <p:cNvSpPr txBox="1"/>
          <p:nvPr/>
        </p:nvSpPr>
        <p:spPr>
          <a:xfrm>
            <a:off x="1751026" y="2960818"/>
            <a:ext cx="619125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5.95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3.95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4.95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4.95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5.95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3.95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5.95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4.95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2.95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pPr defTabSz="914400"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 </a:t>
            </a:r>
            <a:r>
              <a:rPr lang="en-GB" sz="600" kern="0" dirty="0">
                <a:solidFill>
                  <a:srgbClr val="FFFFFF"/>
                </a:solidFill>
                <a:latin typeface="Montserrat Medium" panose="00000600000000000000" pitchFamily="2" charset="0"/>
                <a:cs typeface="Arial"/>
                <a:sym typeface="Arial"/>
              </a:rPr>
              <a:t>2.95</a:t>
            </a:r>
          </a:p>
          <a:p>
            <a:pPr defTabSz="914400">
              <a:buClr>
                <a:srgbClr val="000000"/>
              </a:buClr>
              <a:buFont typeface="Arial"/>
              <a:buNone/>
            </a:pPr>
            <a:endParaRPr lang="en-GB" sz="600" kern="0" dirty="0">
              <a:solidFill>
                <a:srgbClr val="FFFFFF"/>
              </a:solidFill>
              <a:latin typeface="Montserrat Medium" panose="00000600000000000000" pitchFamily="2" charset="0"/>
              <a:cs typeface="Arial"/>
              <a:sym typeface="Arial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869F7FB-9DD5-1491-066E-34C86F908FC9}"/>
              </a:ext>
            </a:extLst>
          </p:cNvPr>
          <p:cNvSpPr/>
          <p:nvPr/>
        </p:nvSpPr>
        <p:spPr>
          <a:xfrm>
            <a:off x="2236651" y="7916985"/>
            <a:ext cx="1645920" cy="1589649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rgbClr val="FF0000"/>
                </a:solidFill>
              </a:rPr>
              <a:t>Supplementary with Courses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E29F7D-EAFD-40BE-AE3F-1E0B7C1A87EC}"/>
              </a:ext>
            </a:extLst>
          </p:cNvPr>
          <p:cNvSpPr txBox="1"/>
          <p:nvPr/>
        </p:nvSpPr>
        <p:spPr>
          <a:xfrm>
            <a:off x="5725191" y="6397203"/>
            <a:ext cx="721218" cy="24776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8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£4</a:t>
            </a:r>
            <a:r>
              <a:rPr lang="en-US" sz="800" dirty="0">
                <a:solidFill>
                  <a:srgbClr val="FFFF00"/>
                </a:solidFill>
              </a:rPr>
              <a:t> </a:t>
            </a: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£6</a:t>
            </a:r>
          </a:p>
          <a:p>
            <a:r>
              <a:rPr lang="en-US" sz="800" dirty="0">
                <a:solidFill>
                  <a:srgbClr val="FFFF00"/>
                </a:solidFill>
              </a:rPr>
              <a:t> </a:t>
            </a:r>
          </a:p>
          <a:p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£6</a:t>
            </a:r>
            <a:endParaRPr lang="en-US" sz="800" dirty="0">
              <a:solidFill>
                <a:srgbClr val="FFFF00"/>
              </a:solidFill>
            </a:endParaRPr>
          </a:p>
          <a:p>
            <a:endParaRPr lang="en-US" sz="800" dirty="0">
              <a:solidFill>
                <a:srgbClr val="FFFF00"/>
              </a:solidFill>
            </a:endParaRP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£5</a:t>
            </a:r>
          </a:p>
          <a:p>
            <a:endParaRPr lang="en-GB" sz="7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endParaRPr lang="en-GB" sz="700" kern="0" dirty="0">
              <a:solidFill>
                <a:srgbClr val="FFFFFF"/>
              </a:solidFill>
              <a:latin typeface="Roboto" panose="02000000000000000000" pitchFamily="2" charset="0"/>
              <a:cs typeface="Arial"/>
              <a:sym typeface="Arial"/>
            </a:endParaRPr>
          </a:p>
          <a:p>
            <a:endParaRPr lang="en-US" sz="800" dirty="0">
              <a:solidFill>
                <a:srgbClr val="FFFF00"/>
              </a:solidFill>
            </a:endParaRPr>
          </a:p>
          <a:p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£4</a:t>
            </a:r>
            <a:r>
              <a:rPr lang="en-US" sz="900" dirty="0">
                <a:solidFill>
                  <a:srgbClr val="FFFF00"/>
                </a:solidFill>
              </a:rPr>
              <a:t> </a:t>
            </a:r>
          </a:p>
          <a:p>
            <a:endParaRPr lang="en-US" sz="900" dirty="0">
              <a:solidFill>
                <a:srgbClr val="FFFF00"/>
              </a:solidFill>
            </a:endParaRPr>
          </a:p>
          <a:p>
            <a:r>
              <a:rPr lang="en-US" sz="900" dirty="0">
                <a:solidFill>
                  <a:srgbClr val="FFFF00"/>
                </a:solidFill>
              </a:rPr>
              <a:t> </a:t>
            </a:r>
          </a:p>
          <a:p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£6</a:t>
            </a:r>
            <a:endParaRPr lang="en-US" sz="900" dirty="0">
              <a:solidFill>
                <a:srgbClr val="FFFF00"/>
              </a:solidFill>
            </a:endParaRPr>
          </a:p>
          <a:p>
            <a:endParaRPr lang="en-US" sz="900" dirty="0">
              <a:solidFill>
                <a:srgbClr val="FFFF00"/>
              </a:solidFill>
            </a:endParaRPr>
          </a:p>
          <a:p>
            <a:endParaRPr lang="en-US" sz="900" dirty="0">
              <a:solidFill>
                <a:srgbClr val="FFFF00"/>
              </a:solidFill>
            </a:endParaRPr>
          </a:p>
          <a:p>
            <a:r>
              <a:rPr lang="en-GB" sz="800" kern="0" dirty="0">
                <a:solidFill>
                  <a:srgbClr val="FFFFFF"/>
                </a:solidFill>
                <a:latin typeface="Roboto" panose="02000000000000000000" pitchFamily="2" charset="0"/>
                <a:cs typeface="Arial"/>
                <a:sym typeface="Arial"/>
              </a:rPr>
              <a:t>£5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B6B4AF3-B8C5-416D-815E-45C42F84953D}"/>
              </a:ext>
            </a:extLst>
          </p:cNvPr>
          <p:cNvSpPr txBox="1"/>
          <p:nvPr/>
        </p:nvSpPr>
        <p:spPr>
          <a:xfrm>
            <a:off x="1494562" y="6466085"/>
            <a:ext cx="981075" cy="3826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+mj-lt"/>
                <a:cs typeface="Arial"/>
                <a:sym typeface="Arial"/>
              </a:rPr>
              <a:t>£ 6</a:t>
            </a:r>
          </a:p>
          <a:p>
            <a:pPr algn="ctr" defTabSz="914400"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+mj-lt"/>
              <a:cs typeface="Arial"/>
              <a:sym typeface="Arial"/>
            </a:endParaRPr>
          </a:p>
          <a:p>
            <a:pPr algn="ctr" defTabSz="914400"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+mj-lt"/>
                <a:cs typeface="Arial"/>
                <a:sym typeface="Arial"/>
              </a:rPr>
              <a:t>£ 7</a:t>
            </a:r>
          </a:p>
          <a:p>
            <a:pPr algn="ctr" defTabSz="914400"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+mj-lt"/>
              <a:cs typeface="Arial"/>
              <a:sym typeface="Arial"/>
            </a:endParaRPr>
          </a:p>
          <a:p>
            <a:pPr algn="ctr" defTabSz="914400"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+mj-lt"/>
                <a:cs typeface="Arial"/>
                <a:sym typeface="Arial"/>
              </a:rPr>
              <a:t>£ 8</a:t>
            </a:r>
          </a:p>
          <a:p>
            <a:pPr algn="ctr" defTabSz="914400"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+mj-lt"/>
                <a:cs typeface="Arial"/>
                <a:sym typeface="Arial"/>
              </a:rPr>
              <a:t>£ 7</a:t>
            </a:r>
          </a:p>
          <a:p>
            <a:pPr algn="ctr" defTabSz="914400"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+mj-lt"/>
              <a:cs typeface="Arial"/>
              <a:sym typeface="Arial"/>
            </a:endParaRPr>
          </a:p>
          <a:p>
            <a:pPr algn="ctr" defTabSz="914400"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r>
              <a:rPr lang="en-GB" sz="800" kern="0" dirty="0">
                <a:solidFill>
                  <a:srgbClr val="FFFFFF"/>
                </a:solidFill>
                <a:latin typeface="+mj-lt"/>
                <a:cs typeface="Arial"/>
                <a:sym typeface="Arial"/>
              </a:rPr>
              <a:t>£ 6</a:t>
            </a:r>
          </a:p>
          <a:p>
            <a:pPr algn="ctr" defTabSz="914400">
              <a:spcAft>
                <a:spcPts val="800"/>
              </a:spcAft>
              <a:buClr>
                <a:srgbClr val="000000"/>
              </a:buClr>
              <a:buFont typeface="Arial"/>
              <a:buNone/>
            </a:pPr>
            <a:endParaRPr lang="en-GB" sz="800" kern="0" dirty="0">
              <a:solidFill>
                <a:srgbClr val="FFFFFF"/>
              </a:solidFill>
              <a:latin typeface="+mj-lt"/>
              <a:cs typeface="Arial"/>
              <a:sym typeface="Arial"/>
            </a:endParaRPr>
          </a:p>
          <a:p>
            <a:pPr algn="ctr" defTabSz="914400">
              <a:spcAft>
                <a:spcPts val="800"/>
              </a:spcAft>
              <a:buClr>
                <a:srgbClr val="000000"/>
              </a:buClr>
            </a:pPr>
            <a:r>
              <a:rPr lang="en-GB" sz="800" kern="0" dirty="0">
                <a:solidFill>
                  <a:srgbClr val="FFFFFF"/>
                </a:solidFill>
                <a:latin typeface="+mj-lt"/>
                <a:cs typeface="Arial"/>
                <a:sym typeface="Arial"/>
              </a:rPr>
              <a:t>£ 6</a:t>
            </a:r>
          </a:p>
          <a:p>
            <a:pPr algn="ctr" defTabSz="914400">
              <a:spcAft>
                <a:spcPts val="800"/>
              </a:spcAft>
              <a:buClr>
                <a:srgbClr val="000000"/>
              </a:buClr>
            </a:pPr>
            <a:r>
              <a:rPr lang="en-GB" sz="800" kern="0" dirty="0">
                <a:solidFill>
                  <a:srgbClr val="FFFFFF"/>
                </a:solidFill>
                <a:latin typeface="+mj-lt"/>
                <a:cs typeface="Arial"/>
                <a:sym typeface="Arial"/>
              </a:rPr>
              <a:t>£ 6</a:t>
            </a:r>
          </a:p>
          <a:p>
            <a:pPr algn="ctr" defTabSz="914400">
              <a:spcAft>
                <a:spcPts val="800"/>
              </a:spcAft>
              <a:buClr>
                <a:srgbClr val="000000"/>
              </a:buClr>
            </a:pPr>
            <a:endParaRPr lang="en-GB" sz="800" kern="0" dirty="0">
              <a:solidFill>
                <a:srgbClr val="FFFFFF"/>
              </a:solidFill>
              <a:latin typeface="+mj-lt"/>
              <a:cs typeface="Arial"/>
              <a:sym typeface="Arial"/>
            </a:endParaRPr>
          </a:p>
          <a:p>
            <a:pPr algn="ctr" defTabSz="914400">
              <a:spcAft>
                <a:spcPts val="800"/>
              </a:spcAft>
              <a:buClr>
                <a:srgbClr val="000000"/>
              </a:buClr>
            </a:pPr>
            <a:r>
              <a:rPr lang="en-GB" sz="800" kern="0" dirty="0">
                <a:solidFill>
                  <a:srgbClr val="FFFFFF"/>
                </a:solidFill>
                <a:latin typeface="+mj-lt"/>
                <a:cs typeface="Arial"/>
                <a:sym typeface="Arial"/>
              </a:rPr>
              <a:t>£ 6</a:t>
            </a:r>
          </a:p>
          <a:p>
            <a:pPr algn="ctr" defTabSz="914400">
              <a:spcAft>
                <a:spcPts val="800"/>
              </a:spcAft>
              <a:buClr>
                <a:srgbClr val="000000"/>
              </a:buClr>
            </a:pPr>
            <a:endParaRPr lang="en-GB" sz="800" kern="0" dirty="0">
              <a:solidFill>
                <a:srgbClr val="FFFFFF"/>
              </a:solidFill>
              <a:latin typeface="+mj-lt"/>
              <a:cs typeface="Arial"/>
              <a:sym typeface="Arial"/>
            </a:endParaRPr>
          </a:p>
          <a:p>
            <a:pPr algn="ctr" defTabSz="914400">
              <a:spcAft>
                <a:spcPts val="800"/>
              </a:spcAft>
              <a:buClr>
                <a:srgbClr val="000000"/>
              </a:buClr>
            </a:pPr>
            <a:r>
              <a:rPr lang="en-GB" sz="800" kern="0" dirty="0">
                <a:solidFill>
                  <a:srgbClr val="FFFFFF"/>
                </a:solidFill>
                <a:latin typeface="+mj-lt"/>
                <a:cs typeface="Arial"/>
                <a:sym typeface="Arial"/>
              </a:rPr>
              <a:t>£ 6</a:t>
            </a:r>
          </a:p>
          <a:p>
            <a:pPr algn="ctr" defTabSz="914400">
              <a:spcAft>
                <a:spcPts val="800"/>
              </a:spcAft>
              <a:buClr>
                <a:srgbClr val="000000"/>
              </a:buClr>
            </a:pPr>
            <a:endParaRPr lang="en-GB" sz="800" kern="0" dirty="0">
              <a:solidFill>
                <a:srgbClr val="FFFFFF"/>
              </a:solidFill>
              <a:latin typeface="+mj-lt"/>
              <a:cs typeface="Arial"/>
              <a:sym typeface="Arial"/>
            </a:endParaRPr>
          </a:p>
          <a:p>
            <a:pPr algn="ctr" defTabSz="914400">
              <a:spcAft>
                <a:spcPts val="800"/>
              </a:spcAft>
              <a:buClr>
                <a:srgbClr val="000000"/>
              </a:buClr>
            </a:pPr>
            <a:r>
              <a:rPr lang="en-GB" sz="800" kern="0" dirty="0">
                <a:solidFill>
                  <a:srgbClr val="FFFFFF"/>
                </a:solidFill>
                <a:latin typeface="+mj-lt"/>
                <a:cs typeface="Arial"/>
                <a:sym typeface="Arial"/>
              </a:rPr>
              <a:t>£ 6</a:t>
            </a:r>
          </a:p>
        </p:txBody>
      </p:sp>
    </p:spTree>
    <p:extLst>
      <p:ext uri="{BB962C8B-B14F-4D97-AF65-F5344CB8AC3E}">
        <p14:creationId xmlns:p14="http://schemas.microsoft.com/office/powerpoint/2010/main" val="2781643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D8F2C-B254-8E68-2488-B3FE2CDF9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11EB4-F7DB-8C2D-6B3E-6EDFDB204C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dirty="0"/>
              <a:t>Jones, S. (2018) “</a:t>
            </a:r>
            <a:r>
              <a:rPr lang="en-US" i="1" dirty="0"/>
              <a:t>Restaurant menu for Locals</a:t>
            </a:r>
            <a:r>
              <a:rPr lang="en-US" dirty="0"/>
              <a:t>,” </a:t>
            </a:r>
            <a:r>
              <a:rPr lang="en-US" i="1" dirty="0" err="1"/>
              <a:t>PsycEXTRA</a:t>
            </a:r>
            <a:r>
              <a:rPr lang="en-US" i="1" dirty="0"/>
              <a:t> Dataset</a:t>
            </a:r>
            <a:r>
              <a:rPr lang="en-US" dirty="0"/>
              <a:t> [Preprint]. Available at: https://doi.org/10.1037/e505522020-001. </a:t>
            </a:r>
          </a:p>
          <a:p>
            <a:pPr algn="just"/>
            <a:r>
              <a:rPr lang="en-US" dirty="0"/>
              <a:t>Lee, P.C. (2017) “</a:t>
            </a:r>
            <a:r>
              <a:rPr lang="en-US" dirty="0" err="1"/>
              <a:t>Traintraining</a:t>
            </a:r>
            <a:r>
              <a:rPr lang="en-US" dirty="0"/>
              <a:t> and development trends in the hospitality industry- evidence from Hospitality Management </a:t>
            </a:r>
            <a:r>
              <a:rPr lang="en-US" dirty="0" err="1"/>
              <a:t>Journalsing</a:t>
            </a:r>
            <a:r>
              <a:rPr lang="en-US" dirty="0"/>
              <a:t> and development trends in the hospitality industry- evidence from Hospitality Management Journals,” </a:t>
            </a:r>
            <a:r>
              <a:rPr lang="en-US" i="1" dirty="0"/>
              <a:t>Journal of Tourism Research &amp; Hospitality</a:t>
            </a:r>
            <a:r>
              <a:rPr lang="en-US" dirty="0"/>
              <a:t>, 06(02). Available at: https://doi.org/10.4172/2324-8807.1000164. </a:t>
            </a:r>
          </a:p>
          <a:p>
            <a:pPr algn="just"/>
            <a:r>
              <a:rPr lang="en-US" dirty="0"/>
              <a:t>P. S, D. (2019) “A study on service quality, customer satisfaction and brand loyalty towards non-vegetarian hotels,” </a:t>
            </a:r>
            <a:r>
              <a:rPr lang="en-US" i="1" dirty="0"/>
              <a:t>International Journal of Research in Arts and Science, 5(Special Issue)</a:t>
            </a:r>
            <a:r>
              <a:rPr lang="en-US" dirty="0"/>
              <a:t>, pp. 219–227. </a:t>
            </a:r>
          </a:p>
          <a:p>
            <a:pPr algn="just"/>
            <a:r>
              <a:rPr lang="en-US" dirty="0"/>
              <a:t>Saunders, A.B. (2013) “</a:t>
            </a:r>
            <a:r>
              <a:rPr lang="en-US" i="1" dirty="0"/>
              <a:t>Ice cream and desserts | dairy desserts</a:t>
            </a:r>
            <a:r>
              <a:rPr lang="en-US" dirty="0"/>
              <a:t>,” Encyclopedia of Dairy Sciences, pp. 905–912. </a:t>
            </a:r>
          </a:p>
          <a:p>
            <a:pPr algn="just"/>
            <a:r>
              <a:rPr lang="en-US" dirty="0"/>
              <a:t>Wijesinghe, G. (2017) “Appropriate Menu according to the area”. </a:t>
            </a:r>
            <a:r>
              <a:rPr lang="en-US" i="1" dirty="0"/>
              <a:t>Hospitality &amp; Society, 7(2)</a:t>
            </a:r>
            <a:r>
              <a:rPr lang="en-US" dirty="0"/>
              <a:t>, pp. 181–201. Available at: https://doi.org/10.1386/hosp.7.2.181_1. </a:t>
            </a:r>
          </a:p>
          <a:p>
            <a:pPr>
              <a:lnSpc>
                <a:spcPct val="150000"/>
              </a:lnSpc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1955732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176</TotalTime>
  <Words>1082</Words>
  <Application>Microsoft Office PowerPoint</Application>
  <PresentationFormat>Custom</PresentationFormat>
  <Paragraphs>412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Bradley Hand ITC</vt:lpstr>
      <vt:lpstr>Calibri</vt:lpstr>
      <vt:lpstr>Calibri Light</vt:lpstr>
      <vt:lpstr>Monotype Corsiva</vt:lpstr>
      <vt:lpstr>Montserrat Medium</vt:lpstr>
      <vt:lpstr>Roboto</vt:lpstr>
      <vt:lpstr>Times New Roman</vt:lpstr>
      <vt:lpstr>Office Theme</vt:lpstr>
      <vt:lpstr>Student Name: Anara Akhter Student Number: 2130974 Tutor: Tristan Hawkins Module: Food and Beverages  Menu Engineering  Moule Code: BMIH4002 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Anara Akhter Student Number: 2130974 Tutor: Tristan Hawkins Module: Food and Beverages  Menu Engineering  Moule Code: BMIH4002</dc:title>
  <dc:creator>daanyal akhter</dc:creator>
  <cp:lastModifiedBy>daanyal akhter</cp:lastModifiedBy>
  <cp:revision>1</cp:revision>
  <dcterms:created xsi:type="dcterms:W3CDTF">2022-11-16T17:31:03Z</dcterms:created>
  <dcterms:modified xsi:type="dcterms:W3CDTF">2022-11-18T20:19:06Z</dcterms:modified>
</cp:coreProperties>
</file>