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68" r:id="rId3"/>
    <p:sldId id="270" r:id="rId4"/>
    <p:sldId id="271" r:id="rId5"/>
    <p:sldId id="272" r:id="rId6"/>
    <p:sldId id="259" r:id="rId7"/>
    <p:sldId id="258" r:id="rId8"/>
    <p:sldId id="273" r:id="rId9"/>
    <p:sldId id="274" r:id="rId10"/>
    <p:sldId id="275" r:id="rId11"/>
    <p:sldId id="276" r:id="rId12"/>
    <p:sldId id="277" r:id="rId13"/>
    <p:sldId id="278" r:id="rId14"/>
    <p:sldId id="279"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492006-12DE-B245-A22C-3B3DA8FD20E7}">
          <p14:sldIdLst>
            <p14:sldId id="256"/>
            <p14:sldId id="268"/>
            <p14:sldId id="270"/>
            <p14:sldId id="271"/>
            <p14:sldId id="272"/>
            <p14:sldId id="259"/>
            <p14:sldId id="258"/>
            <p14:sldId id="273"/>
            <p14:sldId id="274"/>
            <p14:sldId id="275"/>
            <p14:sldId id="276"/>
            <p14:sldId id="277"/>
            <p14:sldId id="278"/>
            <p14:sldId id="279"/>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3"/>
  </p:normalViewPr>
  <p:slideViewPr>
    <p:cSldViewPr snapToGrid="0" snapToObjects="1">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673C0F-0DC2-4A88-B2D7-59BBB36665F5}"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F39BC7F8-03E8-4CD4-9381-94C670EFA2AD}">
      <dgm:prSet/>
      <dgm:spPr/>
      <dgm:t>
        <a:bodyPr/>
        <a:lstStyle/>
        <a:p>
          <a:r>
            <a:rPr lang="en-US"/>
            <a:t>Communication reffers to the act and ability of offering, receving, transmiting , sharing details and texts in different ways through talking, speaking, writing, reading et.al Strong communication ability it is helping people to interact easily both in the online and real world through face to face interaction or online interaction. </a:t>
          </a:r>
          <a:r>
            <a:rPr lang="en-GB"/>
            <a:t>Communication is an essential ability in any type of medium with human interaction.</a:t>
          </a:r>
          <a:endParaRPr lang="en-US"/>
        </a:p>
      </dgm:t>
    </dgm:pt>
    <dgm:pt modelId="{043493B9-DE33-45C5-9634-88F790248258}" type="parTrans" cxnId="{EF01A6C6-DE93-45A1-846A-6FFB6AEA9A45}">
      <dgm:prSet/>
      <dgm:spPr/>
      <dgm:t>
        <a:bodyPr/>
        <a:lstStyle/>
        <a:p>
          <a:endParaRPr lang="en-US"/>
        </a:p>
      </dgm:t>
    </dgm:pt>
    <dgm:pt modelId="{E916E76C-B99C-463C-A955-0B851CA22E7D}" type="sibTrans" cxnId="{EF01A6C6-DE93-45A1-846A-6FFB6AEA9A45}">
      <dgm:prSet/>
      <dgm:spPr/>
      <dgm:t>
        <a:bodyPr/>
        <a:lstStyle/>
        <a:p>
          <a:endParaRPr lang="en-US"/>
        </a:p>
      </dgm:t>
    </dgm:pt>
    <dgm:pt modelId="{C3D896B2-2DFC-413B-85CD-BDAD084C0EDE}">
      <dgm:prSet/>
      <dgm:spPr/>
      <dgm:t>
        <a:bodyPr/>
        <a:lstStyle/>
        <a:p>
          <a:r>
            <a:rPr lang="en-GB"/>
            <a:t>Communication is a critical and required skill in any type of human environment. In business environment, communication it is making workers to be able to know what they need to do , contributing to the company success.</a:t>
          </a:r>
          <a:endParaRPr lang="en-US"/>
        </a:p>
      </dgm:t>
    </dgm:pt>
    <dgm:pt modelId="{2C4D20F0-FB1D-417A-9DF8-E5CEF715E795}" type="parTrans" cxnId="{7569C4EE-5881-4EC3-851F-DA1958A5A63A}">
      <dgm:prSet/>
      <dgm:spPr/>
      <dgm:t>
        <a:bodyPr/>
        <a:lstStyle/>
        <a:p>
          <a:endParaRPr lang="en-US"/>
        </a:p>
      </dgm:t>
    </dgm:pt>
    <dgm:pt modelId="{7A8ABA07-03D3-4978-8899-6CC9B07D4FBD}" type="sibTrans" cxnId="{7569C4EE-5881-4EC3-851F-DA1958A5A63A}">
      <dgm:prSet/>
      <dgm:spPr/>
      <dgm:t>
        <a:bodyPr/>
        <a:lstStyle/>
        <a:p>
          <a:endParaRPr lang="en-US"/>
        </a:p>
      </dgm:t>
    </dgm:pt>
    <dgm:pt modelId="{790B68C7-2E37-2940-BAAE-A6E26AB10A13}" type="pres">
      <dgm:prSet presAssocID="{8C673C0F-0DC2-4A88-B2D7-59BBB36665F5}" presName="vert0" presStyleCnt="0">
        <dgm:presLayoutVars>
          <dgm:dir/>
          <dgm:animOne val="branch"/>
          <dgm:animLvl val="lvl"/>
        </dgm:presLayoutVars>
      </dgm:prSet>
      <dgm:spPr/>
    </dgm:pt>
    <dgm:pt modelId="{04C3BA56-32FF-4F45-BDFC-EE943836B004}" type="pres">
      <dgm:prSet presAssocID="{F39BC7F8-03E8-4CD4-9381-94C670EFA2AD}" presName="thickLine" presStyleLbl="alignNode1" presStyleIdx="0" presStyleCnt="2"/>
      <dgm:spPr/>
    </dgm:pt>
    <dgm:pt modelId="{4150AC0D-6DB3-D84D-81C5-DA19EDD78C4F}" type="pres">
      <dgm:prSet presAssocID="{F39BC7F8-03E8-4CD4-9381-94C670EFA2AD}" presName="horz1" presStyleCnt="0"/>
      <dgm:spPr/>
    </dgm:pt>
    <dgm:pt modelId="{0664E85B-91EE-3C4D-8E25-F873D1D325FE}" type="pres">
      <dgm:prSet presAssocID="{F39BC7F8-03E8-4CD4-9381-94C670EFA2AD}" presName="tx1" presStyleLbl="revTx" presStyleIdx="0" presStyleCnt="2"/>
      <dgm:spPr/>
    </dgm:pt>
    <dgm:pt modelId="{0D2B3DEA-469E-BF44-B5FB-D57B9FCBE08B}" type="pres">
      <dgm:prSet presAssocID="{F39BC7F8-03E8-4CD4-9381-94C670EFA2AD}" presName="vert1" presStyleCnt="0"/>
      <dgm:spPr/>
    </dgm:pt>
    <dgm:pt modelId="{EB5934C4-712A-E645-A0FB-F928A724BF80}" type="pres">
      <dgm:prSet presAssocID="{C3D896B2-2DFC-413B-85CD-BDAD084C0EDE}" presName="thickLine" presStyleLbl="alignNode1" presStyleIdx="1" presStyleCnt="2"/>
      <dgm:spPr/>
    </dgm:pt>
    <dgm:pt modelId="{DF585EA2-C2A5-AE41-A72E-AD7648267FA6}" type="pres">
      <dgm:prSet presAssocID="{C3D896B2-2DFC-413B-85CD-BDAD084C0EDE}" presName="horz1" presStyleCnt="0"/>
      <dgm:spPr/>
    </dgm:pt>
    <dgm:pt modelId="{5D066A63-F23A-2F48-94D3-3C01420C0D78}" type="pres">
      <dgm:prSet presAssocID="{C3D896B2-2DFC-413B-85CD-BDAD084C0EDE}" presName="tx1" presStyleLbl="revTx" presStyleIdx="1" presStyleCnt="2"/>
      <dgm:spPr/>
    </dgm:pt>
    <dgm:pt modelId="{98DED6E3-BE4B-F040-8A31-09BC026B0731}" type="pres">
      <dgm:prSet presAssocID="{C3D896B2-2DFC-413B-85CD-BDAD084C0EDE}" presName="vert1" presStyleCnt="0"/>
      <dgm:spPr/>
    </dgm:pt>
  </dgm:ptLst>
  <dgm:cxnLst>
    <dgm:cxn modelId="{0F3F114C-8E58-F544-9E98-C895915CE5A5}" type="presOf" srcId="{F39BC7F8-03E8-4CD4-9381-94C670EFA2AD}" destId="{0664E85B-91EE-3C4D-8E25-F873D1D325FE}" srcOrd="0" destOrd="0" presId="urn:microsoft.com/office/officeart/2008/layout/LinedList"/>
    <dgm:cxn modelId="{0146B575-3557-1E4C-8E02-A253979C2BFC}" type="presOf" srcId="{8C673C0F-0DC2-4A88-B2D7-59BBB36665F5}" destId="{790B68C7-2E37-2940-BAAE-A6E26AB10A13}" srcOrd="0" destOrd="0" presId="urn:microsoft.com/office/officeart/2008/layout/LinedList"/>
    <dgm:cxn modelId="{F41C6CA7-408F-1A45-BB66-E049DBB9B301}" type="presOf" srcId="{C3D896B2-2DFC-413B-85CD-BDAD084C0EDE}" destId="{5D066A63-F23A-2F48-94D3-3C01420C0D78}" srcOrd="0" destOrd="0" presId="urn:microsoft.com/office/officeart/2008/layout/LinedList"/>
    <dgm:cxn modelId="{EF01A6C6-DE93-45A1-846A-6FFB6AEA9A45}" srcId="{8C673C0F-0DC2-4A88-B2D7-59BBB36665F5}" destId="{F39BC7F8-03E8-4CD4-9381-94C670EFA2AD}" srcOrd="0" destOrd="0" parTransId="{043493B9-DE33-45C5-9634-88F790248258}" sibTransId="{E916E76C-B99C-463C-A955-0B851CA22E7D}"/>
    <dgm:cxn modelId="{7569C4EE-5881-4EC3-851F-DA1958A5A63A}" srcId="{8C673C0F-0DC2-4A88-B2D7-59BBB36665F5}" destId="{C3D896B2-2DFC-413B-85CD-BDAD084C0EDE}" srcOrd="1" destOrd="0" parTransId="{2C4D20F0-FB1D-417A-9DF8-E5CEF715E795}" sibTransId="{7A8ABA07-03D3-4978-8899-6CC9B07D4FBD}"/>
    <dgm:cxn modelId="{1C93C752-A5C9-8940-BF5F-649678ED65E1}" type="presParOf" srcId="{790B68C7-2E37-2940-BAAE-A6E26AB10A13}" destId="{04C3BA56-32FF-4F45-BDFC-EE943836B004}" srcOrd="0" destOrd="0" presId="urn:microsoft.com/office/officeart/2008/layout/LinedList"/>
    <dgm:cxn modelId="{C2197D28-9422-9D4B-870F-D948942048BA}" type="presParOf" srcId="{790B68C7-2E37-2940-BAAE-A6E26AB10A13}" destId="{4150AC0D-6DB3-D84D-81C5-DA19EDD78C4F}" srcOrd="1" destOrd="0" presId="urn:microsoft.com/office/officeart/2008/layout/LinedList"/>
    <dgm:cxn modelId="{73025D6E-86E7-004C-91FC-B0794B5FC197}" type="presParOf" srcId="{4150AC0D-6DB3-D84D-81C5-DA19EDD78C4F}" destId="{0664E85B-91EE-3C4D-8E25-F873D1D325FE}" srcOrd="0" destOrd="0" presId="urn:microsoft.com/office/officeart/2008/layout/LinedList"/>
    <dgm:cxn modelId="{6DB99AC3-F309-7A49-BE32-42A69E289EEF}" type="presParOf" srcId="{4150AC0D-6DB3-D84D-81C5-DA19EDD78C4F}" destId="{0D2B3DEA-469E-BF44-B5FB-D57B9FCBE08B}" srcOrd="1" destOrd="0" presId="urn:microsoft.com/office/officeart/2008/layout/LinedList"/>
    <dgm:cxn modelId="{11A2563B-3245-E447-AE6C-EAC73B50E3BF}" type="presParOf" srcId="{790B68C7-2E37-2940-BAAE-A6E26AB10A13}" destId="{EB5934C4-712A-E645-A0FB-F928A724BF80}" srcOrd="2" destOrd="0" presId="urn:microsoft.com/office/officeart/2008/layout/LinedList"/>
    <dgm:cxn modelId="{4D841D42-A120-6A46-BBD0-3BB76FBDD459}" type="presParOf" srcId="{790B68C7-2E37-2940-BAAE-A6E26AB10A13}" destId="{DF585EA2-C2A5-AE41-A72E-AD7648267FA6}" srcOrd="3" destOrd="0" presId="urn:microsoft.com/office/officeart/2008/layout/LinedList"/>
    <dgm:cxn modelId="{817BAFC3-1585-8D47-A0F8-95607693A136}" type="presParOf" srcId="{DF585EA2-C2A5-AE41-A72E-AD7648267FA6}" destId="{5D066A63-F23A-2F48-94D3-3C01420C0D78}" srcOrd="0" destOrd="0" presId="urn:microsoft.com/office/officeart/2008/layout/LinedList"/>
    <dgm:cxn modelId="{AB4288E0-12F0-1247-92B4-4A27B74517C5}" type="presParOf" srcId="{DF585EA2-C2A5-AE41-A72E-AD7648267FA6}" destId="{98DED6E3-BE4B-F040-8A31-09BC026B073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204811-DD45-41E6-81DA-F07465C687B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059E1E-65D7-C544-8FE4-DD524023A955}">
      <dgm:prSet/>
      <dgm:spPr/>
      <dgm:t>
        <a:bodyPr/>
        <a:lstStyle/>
        <a:p>
          <a:pPr>
            <a:lnSpc>
              <a:spcPct val="100000"/>
            </a:lnSpc>
          </a:pPr>
          <a:r>
            <a:rPr lang="en-US" dirty="0">
              <a:solidFill>
                <a:schemeClr val="tx1"/>
              </a:solidFill>
            </a:rPr>
            <a:t>
</a:t>
          </a:r>
          <a:r>
            <a:rPr lang="en-US" dirty="0" err="1">
              <a:solidFill>
                <a:schemeClr val="tx1"/>
              </a:solidFill>
            </a:rPr>
            <a:t>Berlo's</a:t>
          </a:r>
          <a:r>
            <a:rPr lang="en-US" dirty="0">
              <a:solidFill>
                <a:schemeClr val="tx1"/>
              </a:solidFill>
            </a:rPr>
            <a:t> SMCR MODEL OF COMMUNICATION has been founded in 1961 by David </a:t>
          </a:r>
          <a:r>
            <a:rPr lang="en-US" dirty="0" err="1">
              <a:solidFill>
                <a:schemeClr val="tx1"/>
              </a:solidFill>
            </a:rPr>
            <a:t>Berlo</a:t>
          </a:r>
          <a:r>
            <a:rPr lang="en-US" dirty="0">
              <a:solidFill>
                <a:schemeClr val="tx1"/>
              </a:solidFill>
            </a:rPr>
            <a:t>. It has been over a description and identification about the aspects that impacts the people </a:t>
          </a:r>
          <a:r>
            <a:rPr lang="en-US" dirty="0" err="1">
              <a:solidFill>
                <a:schemeClr val="tx1"/>
              </a:solidFill>
            </a:rPr>
            <a:t>componets</a:t>
          </a:r>
          <a:r>
            <a:rPr lang="en-US" dirty="0">
              <a:solidFill>
                <a:schemeClr val="tx1"/>
              </a:solidFill>
            </a:rPr>
            <a:t> to communication ,focusing on 
 encoding and decoding, which it is actually happening before the sender it is able to sends the message and before the receive can get the actual </a:t>
          </a:r>
          <a:r>
            <a:rPr lang="en-US" dirty="0" err="1">
              <a:solidFill>
                <a:schemeClr val="tx1"/>
              </a:solidFill>
            </a:rPr>
            <a:t>message.There</a:t>
          </a:r>
          <a:r>
            <a:rPr lang="en-US" dirty="0">
              <a:solidFill>
                <a:schemeClr val="tx1"/>
              </a:solidFill>
            </a:rPr>
            <a:t> are four important factors that suggest the process of communication:
sender, channel, message and also receive. This model (1961) did not mention about the feedback and its use but about the extended the concept of noise to  internal noise built by differences between sender and receiver. These differences could be knowledge, communication skills, education, culture and differences in the senses</a:t>
          </a:r>
        </a:p>
      </dgm:t>
    </dgm:pt>
    <dgm:pt modelId="{278D5240-14FF-4640-A2C3-F7293F7CBADC}" type="parTrans" cxnId="{A04E5AA1-F7AB-7146-834C-9628874C0C1A}">
      <dgm:prSet/>
      <dgm:spPr/>
      <dgm:t>
        <a:bodyPr/>
        <a:lstStyle/>
        <a:p>
          <a:endParaRPr lang="en-US"/>
        </a:p>
      </dgm:t>
    </dgm:pt>
    <dgm:pt modelId="{F3F92C9D-CFF2-5F41-94F9-FC050342AB0D}" type="sibTrans" cxnId="{A04E5AA1-F7AB-7146-834C-9628874C0C1A}">
      <dgm:prSet/>
      <dgm:spPr/>
      <dgm:t>
        <a:bodyPr/>
        <a:lstStyle/>
        <a:p>
          <a:endParaRPr lang="en-US"/>
        </a:p>
      </dgm:t>
    </dgm:pt>
    <dgm:pt modelId="{FF376A67-0E3E-4D74-B64C-25FC987E6609}" type="pres">
      <dgm:prSet presAssocID="{42204811-DD45-41E6-81DA-F07465C687B4}" presName="root" presStyleCnt="0">
        <dgm:presLayoutVars>
          <dgm:dir/>
          <dgm:resizeHandles val="exact"/>
        </dgm:presLayoutVars>
      </dgm:prSet>
      <dgm:spPr/>
    </dgm:pt>
    <dgm:pt modelId="{21BD6234-08B1-8049-834D-E9B0E5E21738}" type="pres">
      <dgm:prSet presAssocID="{B2059E1E-65D7-C544-8FE4-DD524023A955}" presName="compNode" presStyleCnt="0"/>
      <dgm:spPr/>
    </dgm:pt>
    <dgm:pt modelId="{4E97B687-096C-2C46-8A66-3CC4769FE0CD}" type="pres">
      <dgm:prSet presAssocID="{B2059E1E-65D7-C544-8FE4-DD524023A955}" presName="bgRect" presStyleLbl="bgShp" presStyleIdx="0" presStyleCnt="1"/>
      <dgm:spPr/>
    </dgm:pt>
    <dgm:pt modelId="{FC40DEEA-DEA8-F241-806E-47DCC917DD86}" type="pres">
      <dgm:prSet presAssocID="{B2059E1E-65D7-C544-8FE4-DD524023A955}" presName="iconRect" presStyleLbl="node1" presStyleIdx="0" presStyleCnt="1"/>
      <dgm:spPr/>
    </dgm:pt>
    <dgm:pt modelId="{107EF332-8B34-B14F-A88C-97D98BEDF353}" type="pres">
      <dgm:prSet presAssocID="{B2059E1E-65D7-C544-8FE4-DD524023A955}" presName="spaceRect" presStyleCnt="0"/>
      <dgm:spPr/>
    </dgm:pt>
    <dgm:pt modelId="{DCCDEB66-77BB-AE4A-97C0-DCD214C1B847}" type="pres">
      <dgm:prSet presAssocID="{B2059E1E-65D7-C544-8FE4-DD524023A955}" presName="parTx" presStyleLbl="revTx" presStyleIdx="0" presStyleCnt="1">
        <dgm:presLayoutVars>
          <dgm:chMax val="0"/>
          <dgm:chPref val="0"/>
        </dgm:presLayoutVars>
      </dgm:prSet>
      <dgm:spPr/>
    </dgm:pt>
  </dgm:ptLst>
  <dgm:cxnLst>
    <dgm:cxn modelId="{E73EB37C-F7A8-9C43-9A6A-801D8CB60548}" type="presOf" srcId="{B2059E1E-65D7-C544-8FE4-DD524023A955}" destId="{DCCDEB66-77BB-AE4A-97C0-DCD214C1B847}" srcOrd="0" destOrd="0" presId="urn:microsoft.com/office/officeart/2018/2/layout/IconVerticalSolidList"/>
    <dgm:cxn modelId="{A04E5AA1-F7AB-7146-834C-9628874C0C1A}" srcId="{42204811-DD45-41E6-81DA-F07465C687B4}" destId="{B2059E1E-65D7-C544-8FE4-DD524023A955}" srcOrd="0" destOrd="0" parTransId="{278D5240-14FF-4640-A2C3-F7293F7CBADC}" sibTransId="{F3F92C9D-CFF2-5F41-94F9-FC050342AB0D}"/>
    <dgm:cxn modelId="{FEC7AEF0-22DF-49F3-B2F2-A77F18A5CF8E}" type="presOf" srcId="{42204811-DD45-41E6-81DA-F07465C687B4}" destId="{FF376A67-0E3E-4D74-B64C-25FC987E6609}" srcOrd="0" destOrd="0" presId="urn:microsoft.com/office/officeart/2018/2/layout/IconVerticalSolidList"/>
    <dgm:cxn modelId="{EA4B9CB6-1510-E04F-B8C6-E61B2AD1ADDC}" type="presParOf" srcId="{FF376A67-0E3E-4D74-B64C-25FC987E6609}" destId="{21BD6234-08B1-8049-834D-E9B0E5E21738}" srcOrd="0" destOrd="0" presId="urn:microsoft.com/office/officeart/2018/2/layout/IconVerticalSolidList"/>
    <dgm:cxn modelId="{A4EFD748-C977-6D43-95FD-7E7FDAA6E9FB}" type="presParOf" srcId="{21BD6234-08B1-8049-834D-E9B0E5E21738}" destId="{4E97B687-096C-2C46-8A66-3CC4769FE0CD}" srcOrd="0" destOrd="0" presId="urn:microsoft.com/office/officeart/2018/2/layout/IconVerticalSolidList"/>
    <dgm:cxn modelId="{299297A7-A73F-8A49-A829-855BC3C6BE51}" type="presParOf" srcId="{21BD6234-08B1-8049-834D-E9B0E5E21738}" destId="{FC40DEEA-DEA8-F241-806E-47DCC917DD86}" srcOrd="1" destOrd="0" presId="urn:microsoft.com/office/officeart/2018/2/layout/IconVerticalSolidList"/>
    <dgm:cxn modelId="{0676FD74-E27B-FB44-B1E7-F8A3552D2E8F}" type="presParOf" srcId="{21BD6234-08B1-8049-834D-E9B0E5E21738}" destId="{107EF332-8B34-B14F-A88C-97D98BEDF353}" srcOrd="2" destOrd="0" presId="urn:microsoft.com/office/officeart/2018/2/layout/IconVerticalSolidList"/>
    <dgm:cxn modelId="{832BA78C-F720-4940-A174-543647C916C6}" type="presParOf" srcId="{21BD6234-08B1-8049-834D-E9B0E5E21738}" destId="{DCCDEB66-77BB-AE4A-97C0-DCD214C1B8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3DB4AF-50ED-4FD6-B55A-6DBE2450F4D5}"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C7F440E8-AB62-495C-A0B6-FE1A5FBE7181}">
      <dgm:prSet/>
      <dgm:spPr/>
      <dgm:t>
        <a:bodyPr/>
        <a:lstStyle/>
        <a:p>
          <a:r>
            <a:rPr lang="en-US" dirty="0"/>
            <a:t>In conclusion, there are three essential models of communication that helps people to communicate </a:t>
          </a:r>
          <a:r>
            <a:rPr lang="en-US" dirty="0" err="1"/>
            <a:t>better.Communication</a:t>
          </a:r>
          <a:r>
            <a:rPr lang="en-US" dirty="0"/>
            <a:t> </a:t>
          </a:r>
          <a:r>
            <a:rPr lang="en-US" dirty="0" err="1"/>
            <a:t>consts</a:t>
          </a:r>
          <a:r>
            <a:rPr lang="en-US" dirty="0"/>
            <a:t> of different communication skills that facilitate the process of communication: listening, straight talking , non-verbal communication, verbal communication and emotional control. In term of technology in communication ,</a:t>
          </a:r>
          <a:r>
            <a:rPr lang="en-US" dirty="0" err="1"/>
            <a:t>technlogy</a:t>
          </a:r>
          <a:r>
            <a:rPr lang="en-US" dirty="0"/>
            <a:t> has come with a lot of benefits , improving the communication process..</a:t>
          </a:r>
        </a:p>
      </dgm:t>
    </dgm:pt>
    <dgm:pt modelId="{339D90C8-BA74-4895-AF01-1C19A352FFBF}" type="parTrans" cxnId="{57AF70A6-9921-44E8-AC41-70938CA818D5}">
      <dgm:prSet/>
      <dgm:spPr/>
      <dgm:t>
        <a:bodyPr/>
        <a:lstStyle/>
        <a:p>
          <a:endParaRPr lang="en-US"/>
        </a:p>
      </dgm:t>
    </dgm:pt>
    <dgm:pt modelId="{5B3B89D2-FE6C-42E9-BD06-4FB18E6C5A0D}" type="sibTrans" cxnId="{57AF70A6-9921-44E8-AC41-70938CA818D5}">
      <dgm:prSet/>
      <dgm:spPr/>
      <dgm:t>
        <a:bodyPr/>
        <a:lstStyle/>
        <a:p>
          <a:endParaRPr lang="en-US"/>
        </a:p>
      </dgm:t>
    </dgm:pt>
    <dgm:pt modelId="{8C682EF2-40FB-454F-AFB1-3F0D87121112}" type="pres">
      <dgm:prSet presAssocID="{D03DB4AF-50ED-4FD6-B55A-6DBE2450F4D5}" presName="hierChild1" presStyleCnt="0">
        <dgm:presLayoutVars>
          <dgm:chPref val="1"/>
          <dgm:dir/>
          <dgm:animOne val="branch"/>
          <dgm:animLvl val="lvl"/>
          <dgm:resizeHandles/>
        </dgm:presLayoutVars>
      </dgm:prSet>
      <dgm:spPr/>
    </dgm:pt>
    <dgm:pt modelId="{3D65B1AB-6CAE-DE42-8B7E-A579AA1635D8}" type="pres">
      <dgm:prSet presAssocID="{C7F440E8-AB62-495C-A0B6-FE1A5FBE7181}" presName="hierRoot1" presStyleCnt="0"/>
      <dgm:spPr/>
    </dgm:pt>
    <dgm:pt modelId="{AFF9065C-949B-B14A-BD28-EE07B4DE5A4D}" type="pres">
      <dgm:prSet presAssocID="{C7F440E8-AB62-495C-A0B6-FE1A5FBE7181}" presName="composite" presStyleCnt="0"/>
      <dgm:spPr/>
    </dgm:pt>
    <dgm:pt modelId="{31AB5E2B-5279-5641-94A8-0F44665E0A3B}" type="pres">
      <dgm:prSet presAssocID="{C7F440E8-AB62-495C-A0B6-FE1A5FBE7181}" presName="background" presStyleLbl="node0" presStyleIdx="0" presStyleCnt="1"/>
      <dgm:spPr/>
    </dgm:pt>
    <dgm:pt modelId="{226C4CC4-F4AF-6C4A-947B-E620EAD77083}" type="pres">
      <dgm:prSet presAssocID="{C7F440E8-AB62-495C-A0B6-FE1A5FBE7181}" presName="text" presStyleLbl="fgAcc0" presStyleIdx="0" presStyleCnt="1">
        <dgm:presLayoutVars>
          <dgm:chPref val="3"/>
        </dgm:presLayoutVars>
      </dgm:prSet>
      <dgm:spPr/>
    </dgm:pt>
    <dgm:pt modelId="{BDB67C86-B65B-B44E-A237-77434B53ABC7}" type="pres">
      <dgm:prSet presAssocID="{C7F440E8-AB62-495C-A0B6-FE1A5FBE7181}" presName="hierChild2" presStyleCnt="0"/>
      <dgm:spPr/>
    </dgm:pt>
  </dgm:ptLst>
  <dgm:cxnLst>
    <dgm:cxn modelId="{44D86702-AE64-F045-A1EC-984919909471}" type="presOf" srcId="{D03DB4AF-50ED-4FD6-B55A-6DBE2450F4D5}" destId="{8C682EF2-40FB-454F-AFB1-3F0D87121112}" srcOrd="0" destOrd="0" presId="urn:microsoft.com/office/officeart/2005/8/layout/hierarchy1"/>
    <dgm:cxn modelId="{C7E82364-81CB-E84A-A12C-B235BFEAAA8F}" type="presOf" srcId="{C7F440E8-AB62-495C-A0B6-FE1A5FBE7181}" destId="{226C4CC4-F4AF-6C4A-947B-E620EAD77083}" srcOrd="0" destOrd="0" presId="urn:microsoft.com/office/officeart/2005/8/layout/hierarchy1"/>
    <dgm:cxn modelId="{57AF70A6-9921-44E8-AC41-70938CA818D5}" srcId="{D03DB4AF-50ED-4FD6-B55A-6DBE2450F4D5}" destId="{C7F440E8-AB62-495C-A0B6-FE1A5FBE7181}" srcOrd="0" destOrd="0" parTransId="{339D90C8-BA74-4895-AF01-1C19A352FFBF}" sibTransId="{5B3B89D2-FE6C-42E9-BD06-4FB18E6C5A0D}"/>
    <dgm:cxn modelId="{35224797-B04E-8348-A3D4-4A7AD954D015}" type="presParOf" srcId="{8C682EF2-40FB-454F-AFB1-3F0D87121112}" destId="{3D65B1AB-6CAE-DE42-8B7E-A579AA1635D8}" srcOrd="0" destOrd="0" presId="urn:microsoft.com/office/officeart/2005/8/layout/hierarchy1"/>
    <dgm:cxn modelId="{4A2EC8F2-4A9D-4540-8AF5-57E0E3F7C901}" type="presParOf" srcId="{3D65B1AB-6CAE-DE42-8B7E-A579AA1635D8}" destId="{AFF9065C-949B-B14A-BD28-EE07B4DE5A4D}" srcOrd="0" destOrd="0" presId="urn:microsoft.com/office/officeart/2005/8/layout/hierarchy1"/>
    <dgm:cxn modelId="{053F15B7-2E4B-7A48-A632-762A39A98F6F}" type="presParOf" srcId="{AFF9065C-949B-B14A-BD28-EE07B4DE5A4D}" destId="{31AB5E2B-5279-5641-94A8-0F44665E0A3B}" srcOrd="0" destOrd="0" presId="urn:microsoft.com/office/officeart/2005/8/layout/hierarchy1"/>
    <dgm:cxn modelId="{46050FD1-FC08-6544-B3AE-529CD420BDD3}" type="presParOf" srcId="{AFF9065C-949B-B14A-BD28-EE07B4DE5A4D}" destId="{226C4CC4-F4AF-6C4A-947B-E620EAD77083}" srcOrd="1" destOrd="0" presId="urn:microsoft.com/office/officeart/2005/8/layout/hierarchy1"/>
    <dgm:cxn modelId="{9B327D9D-429D-3F41-BC92-1C84CEF9593E}" type="presParOf" srcId="{3D65B1AB-6CAE-DE42-8B7E-A579AA1635D8}" destId="{BDB67C86-B65B-B44E-A237-77434B53ABC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3BA56-32FF-4F45-BDFC-EE943836B004}">
      <dsp:nvSpPr>
        <dsp:cNvPr id="0" name=""/>
        <dsp:cNvSpPr/>
      </dsp:nvSpPr>
      <dsp:spPr>
        <a:xfrm>
          <a:off x="0" y="0"/>
          <a:ext cx="4832803" cy="0"/>
        </a:xfrm>
        <a:prstGeom prst="line">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w="9525" cap="flat" cmpd="sng" algn="ctr">
          <a:solidFill>
            <a:schemeClr val="accent5">
              <a:hueOff val="0"/>
              <a:satOff val="0"/>
              <a:lumOff val="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64E85B-91EE-3C4D-8E25-F873D1D325FE}">
      <dsp:nvSpPr>
        <dsp:cNvPr id="0" name=""/>
        <dsp:cNvSpPr/>
      </dsp:nvSpPr>
      <dsp:spPr>
        <a:xfrm>
          <a:off x="0" y="0"/>
          <a:ext cx="4832803" cy="1832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Communication reffers to the act and ability of offering, receving, transmiting , sharing details and texts in different ways through talking, speaking, writing, reading et.al Strong communication ability it is helping people to interact easily both in the online and real world through face to face interaction or online interaction. </a:t>
          </a:r>
          <a:r>
            <a:rPr lang="en-GB" sz="1700" kern="1200"/>
            <a:t>Communication is an essential ability in any type of medium with human interaction.</a:t>
          </a:r>
          <a:endParaRPr lang="en-US" sz="1700" kern="1200"/>
        </a:p>
      </dsp:txBody>
      <dsp:txXfrm>
        <a:off x="0" y="0"/>
        <a:ext cx="4832803" cy="1832175"/>
      </dsp:txXfrm>
    </dsp:sp>
    <dsp:sp modelId="{EB5934C4-712A-E645-A0FB-F928A724BF80}">
      <dsp:nvSpPr>
        <dsp:cNvPr id="0" name=""/>
        <dsp:cNvSpPr/>
      </dsp:nvSpPr>
      <dsp:spPr>
        <a:xfrm>
          <a:off x="0" y="1832175"/>
          <a:ext cx="4832803" cy="0"/>
        </a:xfrm>
        <a:prstGeom prst="line">
          <a:avLst/>
        </a:prstGeom>
        <a:gradFill rotWithShape="0">
          <a:gsLst>
            <a:gs pos="0">
              <a:schemeClr val="accent5">
                <a:hueOff val="5145012"/>
                <a:satOff val="26001"/>
                <a:lumOff val="12941"/>
                <a:alphaOff val="0"/>
                <a:tint val="94000"/>
                <a:satMod val="105000"/>
                <a:lumMod val="102000"/>
              </a:schemeClr>
            </a:gs>
            <a:gs pos="100000">
              <a:schemeClr val="accent5">
                <a:hueOff val="5145012"/>
                <a:satOff val="26001"/>
                <a:lumOff val="12941"/>
                <a:alphaOff val="0"/>
                <a:shade val="74000"/>
                <a:satMod val="128000"/>
                <a:lumMod val="100000"/>
              </a:schemeClr>
            </a:gs>
          </a:gsLst>
          <a:lin ang="5400000" scaled="0"/>
        </a:gradFill>
        <a:ln w="9525" cap="flat" cmpd="sng" algn="ctr">
          <a:solidFill>
            <a:schemeClr val="accent5">
              <a:hueOff val="5145012"/>
              <a:satOff val="26001"/>
              <a:lumOff val="12941"/>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066A63-F23A-2F48-94D3-3C01420C0D78}">
      <dsp:nvSpPr>
        <dsp:cNvPr id="0" name=""/>
        <dsp:cNvSpPr/>
      </dsp:nvSpPr>
      <dsp:spPr>
        <a:xfrm>
          <a:off x="0" y="1832175"/>
          <a:ext cx="4832803" cy="1832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Communication is a critical and required skill in any type of human environment. In business environment, communication it is making workers to be able to know what they need to do , contributing to the company success.</a:t>
          </a:r>
          <a:endParaRPr lang="en-US" sz="1700" kern="1200"/>
        </a:p>
      </dsp:txBody>
      <dsp:txXfrm>
        <a:off x="0" y="1832175"/>
        <a:ext cx="4832803" cy="1832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7B687-096C-2C46-8A66-3CC4769FE0CD}">
      <dsp:nvSpPr>
        <dsp:cNvPr id="0" name=""/>
        <dsp:cNvSpPr/>
      </dsp:nvSpPr>
      <dsp:spPr>
        <a:xfrm>
          <a:off x="0" y="372314"/>
          <a:ext cx="6692748" cy="971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0DEEA-DEA8-F241-806E-47DCC917DD86}">
      <dsp:nvSpPr>
        <dsp:cNvPr id="0" name=""/>
        <dsp:cNvSpPr/>
      </dsp:nvSpPr>
      <dsp:spPr>
        <a:xfrm>
          <a:off x="29402" y="394184"/>
          <a:ext cx="53459" cy="53459"/>
        </a:xfrm>
        <a:prstGeom prst="rect">
          <a:avLst/>
        </a:prstGeom>
        <a:solidFill>
          <a:schemeClr val="bg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CDEB66-77BB-AE4A-97C0-DCD214C1B847}">
      <dsp:nvSpPr>
        <dsp:cNvPr id="0" name=""/>
        <dsp:cNvSpPr/>
      </dsp:nvSpPr>
      <dsp:spPr>
        <a:xfrm>
          <a:off x="112265" y="372314"/>
          <a:ext cx="6349691" cy="3510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517" tIns="371517" rIns="371517" bIns="371517"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rPr>
            <a:t>
</a:t>
          </a:r>
          <a:r>
            <a:rPr lang="en-US" sz="1400" kern="1200" dirty="0" err="1">
              <a:solidFill>
                <a:schemeClr val="tx1"/>
              </a:solidFill>
            </a:rPr>
            <a:t>Berlo's</a:t>
          </a:r>
          <a:r>
            <a:rPr lang="en-US" sz="1400" kern="1200" dirty="0">
              <a:solidFill>
                <a:schemeClr val="tx1"/>
              </a:solidFill>
            </a:rPr>
            <a:t> SMCR MODEL OF COMMUNICATION has been founded in 1961 by David </a:t>
          </a:r>
          <a:r>
            <a:rPr lang="en-US" sz="1400" kern="1200" dirty="0" err="1">
              <a:solidFill>
                <a:schemeClr val="tx1"/>
              </a:solidFill>
            </a:rPr>
            <a:t>Berlo</a:t>
          </a:r>
          <a:r>
            <a:rPr lang="en-US" sz="1400" kern="1200" dirty="0">
              <a:solidFill>
                <a:schemeClr val="tx1"/>
              </a:solidFill>
            </a:rPr>
            <a:t>. It has been over a description and identification about the aspects that impacts the people </a:t>
          </a:r>
          <a:r>
            <a:rPr lang="en-US" sz="1400" kern="1200" dirty="0" err="1">
              <a:solidFill>
                <a:schemeClr val="tx1"/>
              </a:solidFill>
            </a:rPr>
            <a:t>componets</a:t>
          </a:r>
          <a:r>
            <a:rPr lang="en-US" sz="1400" kern="1200" dirty="0">
              <a:solidFill>
                <a:schemeClr val="tx1"/>
              </a:solidFill>
            </a:rPr>
            <a:t> to communication ,focusing on 
 encoding and decoding, which it is actually happening before the sender it is able to sends the message and before the receive can get the actual </a:t>
          </a:r>
          <a:r>
            <a:rPr lang="en-US" sz="1400" kern="1200" dirty="0" err="1">
              <a:solidFill>
                <a:schemeClr val="tx1"/>
              </a:solidFill>
            </a:rPr>
            <a:t>message.There</a:t>
          </a:r>
          <a:r>
            <a:rPr lang="en-US" sz="1400" kern="1200" dirty="0">
              <a:solidFill>
                <a:schemeClr val="tx1"/>
              </a:solidFill>
            </a:rPr>
            <a:t> are four important factors that suggest the process of communication:
sender, channel, message and also receive. This model (1961) did not mention about the feedback and its use but about the extended the concept of noise to  internal noise built by differences between sender and receiver. These differences could be knowledge, communication skills, education, culture and differences in the senses</a:t>
          </a:r>
        </a:p>
      </dsp:txBody>
      <dsp:txXfrm>
        <a:off x="112265" y="372314"/>
        <a:ext cx="6349691" cy="35103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B5E2B-5279-5641-94A8-0F44665E0A3B}">
      <dsp:nvSpPr>
        <dsp:cNvPr id="0" name=""/>
        <dsp:cNvSpPr/>
      </dsp:nvSpPr>
      <dsp:spPr>
        <a:xfrm>
          <a:off x="2365250" y="2464"/>
          <a:ext cx="4657947" cy="2957796"/>
        </a:xfrm>
        <a:prstGeom prst="roundRect">
          <a:avLst>
            <a:gd name="adj" fmla="val 10000"/>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26C4CC4-F4AF-6C4A-947B-E620EAD77083}">
      <dsp:nvSpPr>
        <dsp:cNvPr id="0" name=""/>
        <dsp:cNvSpPr/>
      </dsp:nvSpPr>
      <dsp:spPr>
        <a:xfrm>
          <a:off x="2882800" y="494137"/>
          <a:ext cx="4657947" cy="2957796"/>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In conclusion, there are three essential models of communication that helps people to communicate </a:t>
          </a:r>
          <a:r>
            <a:rPr lang="en-US" sz="1900" kern="1200" dirty="0" err="1"/>
            <a:t>better.Communication</a:t>
          </a:r>
          <a:r>
            <a:rPr lang="en-US" sz="1900" kern="1200" dirty="0"/>
            <a:t> </a:t>
          </a:r>
          <a:r>
            <a:rPr lang="en-US" sz="1900" kern="1200" dirty="0" err="1"/>
            <a:t>consts</a:t>
          </a:r>
          <a:r>
            <a:rPr lang="en-US" sz="1900" kern="1200" dirty="0"/>
            <a:t> of different communication skills that facilitate the process of communication: listening, straight talking , non-verbal communication, verbal communication and emotional control. In term of technology in communication ,</a:t>
          </a:r>
          <a:r>
            <a:rPr lang="en-US" sz="1900" kern="1200" dirty="0" err="1"/>
            <a:t>technlogy</a:t>
          </a:r>
          <a:r>
            <a:rPr lang="en-US" sz="1900" kern="1200" dirty="0"/>
            <a:t> has come with a lot of benefits , improving the communication process..</a:t>
          </a:r>
        </a:p>
      </dsp:txBody>
      <dsp:txXfrm>
        <a:off x="2969431" y="580768"/>
        <a:ext cx="4484685" cy="27845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98A81B5-BD7E-0A4E-9635-2825004FC1CD}" type="datetimeFigureOut">
              <a:rPr lang="en-KW" smtClean="0"/>
              <a:t>04/05/2022</a:t>
            </a:fld>
            <a:endParaRPr lang="en-KW"/>
          </a:p>
        </p:txBody>
      </p:sp>
      <p:sp>
        <p:nvSpPr>
          <p:cNvPr id="5" name="Footer Placeholder 4"/>
          <p:cNvSpPr>
            <a:spLocks noGrp="1"/>
          </p:cNvSpPr>
          <p:nvPr>
            <p:ph type="ftr" sz="quarter" idx="11"/>
          </p:nvPr>
        </p:nvSpPr>
        <p:spPr>
          <a:xfrm>
            <a:off x="1876424" y="5410201"/>
            <a:ext cx="5124886" cy="365125"/>
          </a:xfrm>
        </p:spPr>
        <p:txBody>
          <a:bodyPr/>
          <a:lstStyle/>
          <a:p>
            <a:endParaRPr lang="en-KW"/>
          </a:p>
        </p:txBody>
      </p:sp>
      <p:sp>
        <p:nvSpPr>
          <p:cNvPr id="6" name="Slide Number Placeholder 5"/>
          <p:cNvSpPr>
            <a:spLocks noGrp="1"/>
          </p:cNvSpPr>
          <p:nvPr>
            <p:ph type="sldNum" sz="quarter" idx="12"/>
          </p:nvPr>
        </p:nvSpPr>
        <p:spPr>
          <a:xfrm>
            <a:off x="9896911" y="5410199"/>
            <a:ext cx="771089" cy="365125"/>
          </a:xfrm>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2920911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8A81B5-BD7E-0A4E-9635-2825004FC1CD}" type="datetimeFigureOut">
              <a:rPr lang="en-KW" smtClean="0"/>
              <a:t>04/05/2022</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803243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A81B5-BD7E-0A4E-9635-2825004FC1CD}" type="datetimeFigureOut">
              <a:rPr lang="en-KW" smtClean="0"/>
              <a:t>04/05/2022</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3501555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1607523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8A81B5-BD7E-0A4E-9635-2825004FC1CD}" type="datetimeFigureOut">
              <a:rPr lang="en-KW" smtClean="0"/>
              <a:t>04/05/2022</a:t>
            </a:fld>
            <a:endParaRPr lang="en-KW"/>
          </a:p>
        </p:txBody>
      </p:sp>
      <p:sp>
        <p:nvSpPr>
          <p:cNvPr id="8" name="Footer Placeholder 7"/>
          <p:cNvSpPr>
            <a:spLocks noGrp="1"/>
          </p:cNvSpPr>
          <p:nvPr>
            <p:ph type="ftr" sz="quarter" idx="11"/>
          </p:nvPr>
        </p:nvSpPr>
        <p:spPr/>
        <p:txBody>
          <a:bodyPr/>
          <a:lstStyle/>
          <a:p>
            <a:endParaRPr lang="en-KW"/>
          </a:p>
        </p:txBody>
      </p:sp>
      <p:sp>
        <p:nvSpPr>
          <p:cNvPr id="9" name="Slide Number Placeholder 8"/>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1025340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8A81B5-BD7E-0A4E-9635-2825004FC1CD}" type="datetimeFigureOut">
              <a:rPr lang="en-KW" smtClean="0"/>
              <a:t>04/05/2022</a:t>
            </a:fld>
            <a:endParaRPr lang="en-KW"/>
          </a:p>
        </p:txBody>
      </p:sp>
      <p:sp>
        <p:nvSpPr>
          <p:cNvPr id="4" name="Footer Placeholder 3"/>
          <p:cNvSpPr>
            <a:spLocks noGrp="1"/>
          </p:cNvSpPr>
          <p:nvPr>
            <p:ph type="ftr" sz="quarter" idx="11"/>
          </p:nvPr>
        </p:nvSpPr>
        <p:spPr/>
        <p:txBody>
          <a:bodyPr/>
          <a:lstStyle/>
          <a:p>
            <a:endParaRPr lang="en-KW"/>
          </a:p>
        </p:txBody>
      </p:sp>
      <p:sp>
        <p:nvSpPr>
          <p:cNvPr id="5" name="Slide Number Placeholder 4"/>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985033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A81B5-BD7E-0A4E-9635-2825004FC1CD}" type="datetimeFigureOut">
              <a:rPr lang="en-KW" smtClean="0"/>
              <a:t>04/05/2022</a:t>
            </a:fld>
            <a:endParaRPr lang="en-KW"/>
          </a:p>
        </p:txBody>
      </p:sp>
      <p:sp>
        <p:nvSpPr>
          <p:cNvPr id="3" name="Footer Placeholder 2"/>
          <p:cNvSpPr>
            <a:spLocks noGrp="1"/>
          </p:cNvSpPr>
          <p:nvPr>
            <p:ph type="ftr" sz="quarter" idx="11"/>
          </p:nvPr>
        </p:nvSpPr>
        <p:spPr/>
        <p:txBody>
          <a:bodyPr/>
          <a:lstStyle/>
          <a:p>
            <a:endParaRPr lang="en-KW"/>
          </a:p>
        </p:txBody>
      </p:sp>
      <p:sp>
        <p:nvSpPr>
          <p:cNvPr id="4" name="Slide Number Placeholder 3"/>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4058495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2219622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3844259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2306909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3258437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04415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A81B5-BD7E-0A4E-9635-2825004FC1CD}" type="datetimeFigureOut">
              <a:rPr lang="en-KW" smtClean="0"/>
              <a:t>04/05/2022</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664587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8A81B5-BD7E-0A4E-9635-2825004FC1CD}" type="datetimeFigureOut">
              <a:rPr lang="en-KW" smtClean="0"/>
              <a:t>04/05/2022</a:t>
            </a:fld>
            <a:endParaRPr lang="en-KW"/>
          </a:p>
        </p:txBody>
      </p:sp>
      <p:sp>
        <p:nvSpPr>
          <p:cNvPr id="4" name="Footer Placeholder 3"/>
          <p:cNvSpPr>
            <a:spLocks noGrp="1"/>
          </p:cNvSpPr>
          <p:nvPr>
            <p:ph type="ftr" sz="quarter" idx="11"/>
          </p:nvPr>
        </p:nvSpPr>
        <p:spPr/>
        <p:txBody>
          <a:bodyPr/>
          <a:lstStyle/>
          <a:p>
            <a:endParaRPr lang="en-KW"/>
          </a:p>
        </p:txBody>
      </p:sp>
      <p:sp>
        <p:nvSpPr>
          <p:cNvPr id="5" name="Slide Number Placeholder 4"/>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1269677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8A81B5-BD7E-0A4E-9635-2825004FC1CD}" type="datetimeFigureOut">
              <a:rPr lang="en-KW" smtClean="0"/>
              <a:t>04/05/2022</a:t>
            </a:fld>
            <a:endParaRPr lang="en-KW"/>
          </a:p>
        </p:txBody>
      </p:sp>
      <p:sp>
        <p:nvSpPr>
          <p:cNvPr id="4" name="Footer Placeholder 3"/>
          <p:cNvSpPr>
            <a:spLocks noGrp="1"/>
          </p:cNvSpPr>
          <p:nvPr>
            <p:ph type="ftr" sz="quarter" idx="11"/>
          </p:nvPr>
        </p:nvSpPr>
        <p:spPr/>
        <p:txBody>
          <a:bodyPr/>
          <a:lstStyle/>
          <a:p>
            <a:endParaRPr lang="en-KW"/>
          </a:p>
        </p:txBody>
      </p:sp>
      <p:sp>
        <p:nvSpPr>
          <p:cNvPr id="5" name="Slide Number Placeholder 4"/>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96602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8A81B5-BD7E-0A4E-9635-2825004FC1CD}" type="datetimeFigureOut">
              <a:rPr lang="en-KW" smtClean="0"/>
              <a:t>04/05/2022</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3947371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8A81B5-BD7E-0A4E-9635-2825004FC1CD}" type="datetimeFigureOut">
              <a:rPr lang="en-KW" smtClean="0"/>
              <a:t>04/05/2022</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32987404-7E9B-044F-AE7E-007C3D48EB8A}" type="slidenum">
              <a:rPr lang="en-KW" smtClean="0"/>
              <a:t>‹#›</a:t>
            </a:fld>
            <a:endParaRPr lang="en-KW"/>
          </a:p>
        </p:txBody>
      </p:sp>
    </p:spTree>
    <p:extLst>
      <p:ext uri="{BB962C8B-B14F-4D97-AF65-F5344CB8AC3E}">
        <p14:creationId xmlns:p14="http://schemas.microsoft.com/office/powerpoint/2010/main" val="4221527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98A81B5-BD7E-0A4E-9635-2825004FC1CD}" type="datetimeFigureOut">
              <a:rPr lang="en-KW" smtClean="0"/>
              <a:t>04/05/2022</a:t>
            </a:fld>
            <a:endParaRPr lang="en-KW"/>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KW"/>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987404-7E9B-044F-AE7E-007C3D48EB8A}" type="slidenum">
              <a:rPr lang="en-KW" smtClean="0"/>
              <a:t>‹#›</a:t>
            </a:fld>
            <a:endParaRPr lang="en-KW"/>
          </a:p>
        </p:txBody>
      </p:sp>
    </p:spTree>
    <p:extLst>
      <p:ext uri="{BB962C8B-B14F-4D97-AF65-F5344CB8AC3E}">
        <p14:creationId xmlns:p14="http://schemas.microsoft.com/office/powerpoint/2010/main" val="36877687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2525E7-AC17-33EA-3AFE-D3EA7F4E31A7}"/>
              </a:ext>
            </a:extLst>
          </p:cNvPr>
          <p:cNvSpPr/>
          <p:nvPr/>
        </p:nvSpPr>
        <p:spPr>
          <a:xfrm>
            <a:off x="3854450" y="965200"/>
            <a:ext cx="7372350" cy="3404680"/>
          </a:xfrm>
          <a:prstGeom prst="rect">
            <a:avLst/>
          </a:prstGeom>
        </p:spPr>
        <p:txBody>
          <a:bodyPr vert="horz" lIns="91440" tIns="45720" rIns="91440" bIns="45720" rtlCol="0" anchor="b">
            <a:normAutofit/>
          </a:bodyPr>
          <a:lstStyle/>
          <a:p>
            <a:pPr marL="457200" defTabSz="914400">
              <a:lnSpc>
                <a:spcPct val="90000"/>
              </a:lnSpc>
              <a:spcBef>
                <a:spcPct val="0"/>
              </a:spcBef>
              <a:spcAft>
                <a:spcPts val="800"/>
              </a:spcAft>
            </a:pPr>
            <a:r>
              <a:rPr lang="en-US" sz="5600" cap="all" dirty="0">
                <a:latin typeface="+mj-lt"/>
                <a:ea typeface="+mj-ea"/>
                <a:cs typeface="+mj-cs"/>
              </a:rPr>
              <a:t>EFFECTIVE TEAM WORKING AND COMMUNICATION</a:t>
            </a:r>
            <a:endParaRPr lang="en-US" sz="5600" cap="all" dirty="0">
              <a:effectLst/>
              <a:latin typeface="+mj-lt"/>
              <a:ea typeface="+mj-ea"/>
              <a:cs typeface="+mj-cs"/>
            </a:endParaRPr>
          </a:p>
        </p:txBody>
      </p:sp>
      <p:sp>
        <p:nvSpPr>
          <p:cNvPr id="2" name="Rectangle 1">
            <a:extLst>
              <a:ext uri="{FF2B5EF4-FFF2-40B4-BE49-F238E27FC236}">
                <a16:creationId xmlns:a16="http://schemas.microsoft.com/office/drawing/2014/main" id="{15F78916-73F2-EB8C-D689-32508D8E2E88}"/>
              </a:ext>
            </a:extLst>
          </p:cNvPr>
          <p:cNvSpPr/>
          <p:nvPr/>
        </p:nvSpPr>
        <p:spPr>
          <a:xfrm>
            <a:off x="5261247" y="4369880"/>
            <a:ext cx="1394934" cy="369332"/>
          </a:xfrm>
          <a:prstGeom prst="rect">
            <a:avLst/>
          </a:prstGeom>
        </p:spPr>
        <p:txBody>
          <a:bodyPr wrap="none">
            <a:spAutoFit/>
          </a:bodyPr>
          <a:lstStyle/>
          <a:p>
            <a:r>
              <a:rPr lang="en-KW">
                <a:solidFill>
                  <a:srgbClr val="1B1B1B"/>
                </a:solidFill>
                <a:latin typeface="Segoe UI Webfont"/>
              </a:rPr>
              <a:t>ID :2115329</a:t>
            </a:r>
            <a:endParaRPr lang="en-KW" dirty="0"/>
          </a:p>
        </p:txBody>
      </p:sp>
    </p:spTree>
    <p:extLst>
      <p:ext uri="{BB962C8B-B14F-4D97-AF65-F5344CB8AC3E}">
        <p14:creationId xmlns:p14="http://schemas.microsoft.com/office/powerpoint/2010/main" val="7947063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ommunication. Two-way process of reaching mutual… | by zahra zafar | Medium">
            <a:extLst>
              <a:ext uri="{FF2B5EF4-FFF2-40B4-BE49-F238E27FC236}">
                <a16:creationId xmlns:a16="http://schemas.microsoft.com/office/drawing/2014/main" id="{87AA87A9-7BAA-D319-3F47-C4F69B81D8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792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8" name="Picture 2" descr="What Is Communication? Importance, Forms, Nature ✓">
            <a:extLst>
              <a:ext uri="{FF2B5EF4-FFF2-40B4-BE49-F238E27FC236}">
                <a16:creationId xmlns:a16="http://schemas.microsoft.com/office/drawing/2014/main" id="{B8ACAC13-EAD5-3D54-848A-554BB6AEFA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466" r="-2" b="1156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34DDD5F-D4FA-A261-FEB1-CC5672DDAD60}"/>
              </a:ext>
            </a:extLst>
          </p:cNvPr>
          <p:cNvSpPr>
            <a:spLocks noGrp="1"/>
          </p:cNvSpPr>
          <p:nvPr>
            <p:ph type="title"/>
          </p:nvPr>
        </p:nvSpPr>
        <p:spPr>
          <a:xfrm>
            <a:off x="448056" y="859536"/>
            <a:ext cx="4832802" cy="1243584"/>
          </a:xfrm>
        </p:spPr>
        <p:txBody>
          <a:bodyPr>
            <a:normAutofit/>
          </a:bodyPr>
          <a:lstStyle/>
          <a:p>
            <a:r>
              <a:rPr lang="en-KW" sz="3400"/>
              <a:t>COMMUNICATION</a:t>
            </a:r>
          </a:p>
        </p:txBody>
      </p:sp>
      <p:graphicFrame>
        <p:nvGraphicFramePr>
          <p:cNvPr id="5" name="Content Placeholder 2">
            <a:extLst>
              <a:ext uri="{FF2B5EF4-FFF2-40B4-BE49-F238E27FC236}">
                <a16:creationId xmlns:a16="http://schemas.microsoft.com/office/drawing/2014/main" id="{B10ED596-4AD7-C52C-DEFE-D136F6522FF0}"/>
              </a:ext>
            </a:extLst>
          </p:cNvPr>
          <p:cNvGraphicFramePr>
            <a:graphicFrameLocks noGrp="1"/>
          </p:cNvGraphicFramePr>
          <p:nvPr>
            <p:ph idx="1"/>
            <p:extLst>
              <p:ext uri="{D42A27DB-BD31-4B8C-83A1-F6EECF244321}">
                <p14:modId xmlns:p14="http://schemas.microsoft.com/office/powerpoint/2010/main" val="2921941153"/>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47928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B029-2704-9D84-74FB-455BB07B367B}"/>
              </a:ext>
            </a:extLst>
          </p:cNvPr>
          <p:cNvSpPr>
            <a:spLocks noGrp="1"/>
          </p:cNvSpPr>
          <p:nvPr>
            <p:ph type="title"/>
          </p:nvPr>
        </p:nvSpPr>
        <p:spPr/>
        <p:txBody>
          <a:bodyPr/>
          <a:lstStyle/>
          <a:p>
            <a:r>
              <a:rPr lang="en-KW" dirty="0"/>
              <a:t>MODELS OF COMMUNICATION</a:t>
            </a:r>
          </a:p>
        </p:txBody>
      </p:sp>
      <p:pic>
        <p:nvPicPr>
          <p:cNvPr id="4" name="Content Placeholder 3" descr="C:\Users\Bob Wilson\Desktop\communication-cycle.jpg">
            <a:extLst>
              <a:ext uri="{FF2B5EF4-FFF2-40B4-BE49-F238E27FC236}">
                <a16:creationId xmlns:a16="http://schemas.microsoft.com/office/drawing/2014/main" id="{546CC813-7C28-C3DF-D9BA-E408BECCD06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5790" y="1690688"/>
            <a:ext cx="5725444" cy="4351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39671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39CB8-E397-ECAB-9BE3-7D6F44373A42}"/>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sz="2800" kern="1200">
                <a:solidFill>
                  <a:schemeClr val="tx1"/>
                </a:solidFill>
                <a:latin typeface="+mj-lt"/>
                <a:ea typeface="+mj-ea"/>
                <a:cs typeface="+mj-cs"/>
              </a:rPr>
              <a:t>SHANNON WEAVER’S MODEL OF COMMUNICATION</a:t>
            </a:r>
          </a:p>
        </p:txBody>
      </p:sp>
      <p:pic>
        <p:nvPicPr>
          <p:cNvPr id="3074" name="Picture 2" descr="Shannon and Weaver Model of Communication">
            <a:extLst>
              <a:ext uri="{FF2B5EF4-FFF2-40B4-BE49-F238E27FC236}">
                <a16:creationId xmlns:a16="http://schemas.microsoft.com/office/drawing/2014/main" id="{C35EF285-3DCC-AF83-C7E7-6734C8FE3E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05862" y="1862351"/>
            <a:ext cx="6019331" cy="3130052"/>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E4133B0-1602-0BD9-F427-D90D51D77636}"/>
              </a:ext>
            </a:extLst>
          </p:cNvPr>
          <p:cNvSpPr/>
          <p:nvPr/>
        </p:nvSpPr>
        <p:spPr>
          <a:xfrm>
            <a:off x="0" y="2114550"/>
            <a:ext cx="4511040" cy="490804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t>Explanation of Shannon Weaver model of communication</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One of the first model of communication that I have learned it is Shannon Weaver model of communication  that stated that human communication can be broken into 6 essential concepts such as :" sender, encoder, channel, noise, decoder, and receiver."</a:t>
            </a:r>
          </a:p>
          <a:p>
            <a:pPr indent="-228600">
              <a:lnSpc>
                <a:spcPct val="90000"/>
              </a:lnSpc>
              <a:spcAft>
                <a:spcPts val="600"/>
              </a:spcAft>
              <a:buFont typeface="Arial" panose="020B0604020202020204" pitchFamily="34" charset="0"/>
              <a:buChar char="•"/>
            </a:pPr>
            <a:r>
              <a:rPr lang="en-US" sz="1400" dirty="0"/>
              <a:t>This model can be </a:t>
            </a:r>
            <a:r>
              <a:rPr lang="en-US" sz="1400" dirty="0" err="1"/>
              <a:t>explied</a:t>
            </a:r>
            <a:r>
              <a:rPr lang="en-US" sz="1400" dirty="0"/>
              <a:t> by </a:t>
            </a:r>
            <a:r>
              <a:rPr lang="en-US" sz="1400" dirty="0" err="1"/>
              <a:t>seeing"physical</a:t>
            </a:r>
            <a:r>
              <a:rPr lang="en-US" sz="1400" dirty="0"/>
              <a:t> noise as the cause of mis-communication" as in the Case Study ‘Maria and Pedro’ that we have studied during classes.</a:t>
            </a:r>
          </a:p>
          <a:p>
            <a:pPr indent="-228600">
              <a:lnSpc>
                <a:spcPct val="90000"/>
              </a:lnSpc>
              <a:spcAft>
                <a:spcPts val="600"/>
              </a:spcAft>
              <a:buFont typeface="Arial" panose="020B0604020202020204" pitchFamily="34" charset="0"/>
              <a:buChar char="•"/>
            </a:pPr>
            <a:r>
              <a:rPr lang="en-US" sz="1400" dirty="0"/>
              <a:t>The sender make the message and deliver to the person that receive it using a channel such as telegraph , calls, telephone. The person that sent the message puts the message into codes that can be comprehended by the phone. The receiver will decode the text and then interpret it. Here, the machine might made noise and leads to a disturbance in communication process. </a:t>
            </a:r>
          </a:p>
          <a:p>
            <a:pPr indent="-228600">
              <a:lnSpc>
                <a:spcPct val="90000"/>
              </a:lnSpc>
              <a:spcAft>
                <a:spcPts val="600"/>
              </a:spcAft>
              <a:buFont typeface="Arial" panose="020B0604020202020204" pitchFamily="34" charset="0"/>
              <a:buChar char="•"/>
            </a:pPr>
            <a:r>
              <a:rPr lang="en-US" sz="1400" dirty="0"/>
              <a:t>Similarly, air when it comes to real interaction :face to face, air is the channel, and the </a:t>
            </a:r>
            <a:r>
              <a:rPr lang="en-US" sz="1400" dirty="0" err="1"/>
              <a:t>noice</a:t>
            </a:r>
            <a:r>
              <a:rPr lang="en-US" sz="1400" dirty="0"/>
              <a:t> from the environment might disturb communication. .</a:t>
            </a:r>
          </a:p>
          <a:p>
            <a:pPr indent="-228600">
              <a:lnSpc>
                <a:spcPct val="90000"/>
              </a:lnSpc>
              <a:spcAft>
                <a:spcPts val="600"/>
              </a:spcAft>
              <a:buFont typeface="Arial" panose="020B0604020202020204" pitchFamily="34" charset="0"/>
              <a:buChar char="•"/>
            </a:pPr>
            <a:r>
              <a:rPr lang="en-US" sz="1400" dirty="0"/>
              <a:t>Later, Weaver applied his opinion on the Shannon model and the as Shannon Weaver model.</a:t>
            </a:r>
          </a:p>
        </p:txBody>
      </p:sp>
      <p:pic>
        <p:nvPicPr>
          <p:cNvPr id="6" name="Picture 5">
            <a:extLst>
              <a:ext uri="{FF2B5EF4-FFF2-40B4-BE49-F238E27FC236}">
                <a16:creationId xmlns:a16="http://schemas.microsoft.com/office/drawing/2014/main" id="{3136FAC0-B3C5-82F6-4B58-47C1B8FE2777}"/>
              </a:ext>
            </a:extLst>
          </p:cNvPr>
          <p:cNvPicPr>
            <a:picLocks noChangeAspect="1"/>
          </p:cNvPicPr>
          <p:nvPr/>
        </p:nvPicPr>
        <p:blipFill>
          <a:blip r:embed="rId3"/>
          <a:stretch>
            <a:fillRect/>
          </a:stretch>
        </p:blipFill>
        <p:spPr>
          <a:xfrm>
            <a:off x="5166868" y="4992403"/>
            <a:ext cx="6540918" cy="901700"/>
          </a:xfrm>
          <a:prstGeom prst="rect">
            <a:avLst/>
          </a:prstGeom>
        </p:spPr>
      </p:pic>
    </p:spTree>
    <p:extLst>
      <p:ext uri="{BB962C8B-B14F-4D97-AF65-F5344CB8AC3E}">
        <p14:creationId xmlns:p14="http://schemas.microsoft.com/office/powerpoint/2010/main" val="2723014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33F0A-5FD9-A224-656B-F2DE19BC7ED7}"/>
              </a:ext>
            </a:extLst>
          </p:cNvPr>
          <p:cNvSpPr>
            <a:spLocks noGrp="1"/>
          </p:cNvSpPr>
          <p:nvPr>
            <p:ph type="title"/>
          </p:nvPr>
        </p:nvSpPr>
        <p:spPr>
          <a:xfrm>
            <a:off x="5128643" y="618518"/>
            <a:ext cx="6188402" cy="1478570"/>
          </a:xfrm>
        </p:spPr>
        <p:txBody>
          <a:bodyPr>
            <a:normAutofit/>
          </a:bodyPr>
          <a:lstStyle/>
          <a:p>
            <a:r>
              <a:rPr lang="en-KW" dirty="0"/>
              <a:t>SCHRAMM MODEL OF COMMUNICATION</a:t>
            </a:r>
          </a:p>
        </p:txBody>
      </p:sp>
      <p:sp>
        <p:nvSpPr>
          <p:cNvPr id="71" name="Round Diagonal Corner Rectangle 6">
            <a:extLst>
              <a:ext uri="{FF2B5EF4-FFF2-40B4-BE49-F238E27FC236}">
                <a16:creationId xmlns:a16="http://schemas.microsoft.com/office/drawing/2014/main" id="{6D8ECC43-9A4E-4821-89B6-90B7F4EAE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OSGOOD- SCHRAMM MODEL OF COMMUNICATION">
            <a:extLst>
              <a:ext uri="{FF2B5EF4-FFF2-40B4-BE49-F238E27FC236}">
                <a16:creationId xmlns:a16="http://schemas.microsoft.com/office/drawing/2014/main" id="{D3AB5BD9-4666-2789-A845-E2A8D13353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26617" y="2618996"/>
            <a:ext cx="3178638" cy="161454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DFC2DBD-31C7-3708-4BFD-31EE8F623188}"/>
              </a:ext>
            </a:extLst>
          </p:cNvPr>
          <p:cNvSpPr>
            <a:spLocks noGrp="1"/>
          </p:cNvSpPr>
          <p:nvPr>
            <p:ph idx="1"/>
          </p:nvPr>
        </p:nvSpPr>
        <p:spPr>
          <a:xfrm>
            <a:off x="5128643" y="2249487"/>
            <a:ext cx="6188402" cy="3541714"/>
          </a:xfrm>
        </p:spPr>
        <p:txBody>
          <a:bodyPr>
            <a:normAutofit/>
          </a:bodyPr>
          <a:lstStyle/>
          <a:p>
            <a:pPr>
              <a:lnSpc>
                <a:spcPct val="110000"/>
              </a:lnSpc>
            </a:pPr>
            <a:r>
              <a:rPr lang="en-US" sz="1300"/>
              <a:t>I learned also about the Schramm’s model of communication that has been developed and created on Shannon model , Schramm has agreed that </a:t>
            </a:r>
            <a:r>
              <a:rPr lang="en-US" sz="1300" err="1"/>
              <a:t>noice</a:t>
            </a:r>
            <a:r>
              <a:rPr lang="en-US" sz="1300"/>
              <a:t> it is damaging the text, message and communication cannot be </a:t>
            </a:r>
            <a:r>
              <a:rPr lang="en-US" sz="1300" err="1"/>
              <a:t>complet</a:t>
            </a:r>
            <a:r>
              <a:rPr lang="en-US" sz="1300"/>
              <a:t> in this way, as the receiver cannot </a:t>
            </a:r>
            <a:r>
              <a:rPr lang="en-US" sz="1300" err="1"/>
              <a:t>responde</a:t>
            </a:r>
            <a:r>
              <a:rPr lang="en-US" sz="1300"/>
              <a:t> to the sender.  In the case studies during class, the communication to be ok, Petro should have contacted the girl and ask her what she was wanted to say with " chicken and kitchen". This it is the only way according to Schramm. This model has been created in 1954, and the model it is saying that the message should not be send until the text it is well created and has a good environment in order to be able to understand it. </a:t>
            </a:r>
          </a:p>
          <a:p>
            <a:pPr>
              <a:lnSpc>
                <a:spcPct val="110000"/>
              </a:lnSpc>
            </a:pPr>
            <a:r>
              <a:rPr lang="en-US" sz="1300" err="1"/>
              <a:t>Thus,according</a:t>
            </a:r>
            <a:r>
              <a:rPr lang="en-US" sz="1300"/>
              <a:t> to this model encoding and decoding are always the most important factors when it comes to effective communication without them text cannot be comprehend and communication can never be effectively between different people.</a:t>
            </a:r>
          </a:p>
          <a:p>
            <a:pPr>
              <a:lnSpc>
                <a:spcPct val="110000"/>
              </a:lnSpc>
            </a:pPr>
            <a:r>
              <a:rPr lang="en-US" sz="1300"/>
              <a:t>( Duck and </a:t>
            </a:r>
            <a:r>
              <a:rPr lang="en-US" sz="1300" err="1"/>
              <a:t>Mcmahan</a:t>
            </a:r>
            <a:r>
              <a:rPr lang="en-US" sz="1300"/>
              <a:t> 2020)</a:t>
            </a:r>
            <a:endParaRPr lang="en-KW" sz="1300"/>
          </a:p>
        </p:txBody>
      </p:sp>
    </p:spTree>
    <p:extLst>
      <p:ext uri="{BB962C8B-B14F-4D97-AF65-F5344CB8AC3E}">
        <p14:creationId xmlns:p14="http://schemas.microsoft.com/office/powerpoint/2010/main" val="634103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4359A-FE36-AC46-4D19-F10FCCF0544D}"/>
              </a:ext>
            </a:extLst>
          </p:cNvPr>
          <p:cNvSpPr>
            <a:spLocks noGrp="1"/>
          </p:cNvSpPr>
          <p:nvPr>
            <p:ph type="title"/>
          </p:nvPr>
        </p:nvSpPr>
        <p:spPr>
          <a:xfrm>
            <a:off x="683609" y="764372"/>
            <a:ext cx="3173688" cy="5216013"/>
          </a:xfrm>
        </p:spPr>
        <p:txBody>
          <a:bodyPr>
            <a:normAutofit/>
          </a:bodyPr>
          <a:lstStyle/>
          <a:p>
            <a:r>
              <a:rPr lang="en-US" sz="2500" dirty="0"/>
              <a:t>M</a:t>
            </a:r>
            <a:r>
              <a:rPr lang="en-KW" sz="2500" dirty="0"/>
              <a:t>odels of communication</a:t>
            </a:r>
          </a:p>
        </p:txBody>
      </p:sp>
      <p:sp>
        <p:nvSpPr>
          <p:cNvPr id="3" name="Content Placeholder 2">
            <a:extLst>
              <a:ext uri="{FF2B5EF4-FFF2-40B4-BE49-F238E27FC236}">
                <a16:creationId xmlns:a16="http://schemas.microsoft.com/office/drawing/2014/main" id="{E2B8065F-0AD6-7CA7-03D3-91092C4D5915}"/>
              </a:ext>
            </a:extLst>
          </p:cNvPr>
          <p:cNvSpPr>
            <a:spLocks noGrp="1"/>
          </p:cNvSpPr>
          <p:nvPr>
            <p:ph idx="1"/>
          </p:nvPr>
        </p:nvSpPr>
        <p:spPr>
          <a:xfrm>
            <a:off x="4370138" y="764372"/>
            <a:ext cx="7086600" cy="5216013"/>
          </a:xfrm>
        </p:spPr>
        <p:txBody>
          <a:bodyPr anchor="ctr">
            <a:normAutofit/>
          </a:bodyPr>
          <a:lstStyle/>
          <a:p>
            <a:r>
              <a:rPr lang="en-GB" sz="1100" dirty="0"/>
              <a:t>Explanation of Schramm’ model of communication</a:t>
            </a:r>
            <a:endParaRPr lang="en-KW" sz="1100" dirty="0"/>
          </a:p>
          <a:p>
            <a:r>
              <a:rPr lang="en-GB" sz="1100" dirty="0"/>
              <a:t>Another model of communication that has been deliver it is the Schramm’s model of communication which has been developed due to Shannon model , having the root in the Shannon model itself. This model was been founded in 1954. In this model, the information, model are not used until the message it is carefully and well developed into words and then it is possible to be conveyed to others. Here, encoding it has an essential role because it is the concept that initiate the whole communication process by transforming the though into a specific content. In that moment , when the information it is reached by the recipient his prime duty is to comprehend what the speaker actually intends to convey. In the moment the person understand what has been send, being able to decode the text in that moment it is said that the message has a role and can be used. Thus encoding and decoding are always the most essential aspects when it comes to effective communication without them information cannot be comprehend and can never flow effectively between different </a:t>
            </a:r>
            <a:r>
              <a:rPr lang="en-GB" sz="1100" dirty="0" err="1"/>
              <a:t>people.According</a:t>
            </a:r>
            <a:r>
              <a:rPr lang="en-GB" sz="1100" dirty="0"/>
              <a:t> to this model there are to principles of effective communication. One it is related to decoding and coding and the second it is about the fact that communication process is incomplete until the person who sent the message get a feedback from the second party who received the message.</a:t>
            </a:r>
            <a:endParaRPr lang="en-KW" sz="1100" dirty="0"/>
          </a:p>
          <a:p>
            <a:r>
              <a:rPr lang="en-GB" sz="1100" dirty="0"/>
              <a:t>( Duck and </a:t>
            </a:r>
            <a:r>
              <a:rPr lang="en-GB" sz="1100" dirty="0" err="1"/>
              <a:t>Mcmahan</a:t>
            </a:r>
            <a:r>
              <a:rPr lang="en-GB" sz="1100" dirty="0"/>
              <a:t> 2020)</a:t>
            </a:r>
            <a:endParaRPr lang="en-KW" sz="1100" dirty="0"/>
          </a:p>
          <a:p>
            <a:r>
              <a:rPr lang="en-US" sz="1100" dirty="0"/>
              <a:t>Another model of communication is </a:t>
            </a:r>
            <a:r>
              <a:rPr lang="en-US" sz="1100" dirty="0" err="1"/>
              <a:t>Berlo’s</a:t>
            </a:r>
            <a:r>
              <a:rPr lang="en-US" sz="1100" dirty="0"/>
              <a:t> SMCR Model of Communication that has been founded by </a:t>
            </a:r>
            <a:r>
              <a:rPr lang="en-US" sz="1100" dirty="0" err="1"/>
              <a:t>Berlo</a:t>
            </a:r>
            <a:r>
              <a:rPr lang="en-US" sz="1100" dirty="0"/>
              <a:t> , David </a:t>
            </a:r>
            <a:r>
              <a:rPr lang="en-US" sz="1100" dirty="0" err="1"/>
              <a:t>Berlo</a:t>
            </a:r>
            <a:r>
              <a:rPr lang="en-US" sz="1100" dirty="0"/>
              <a:t>. This model has come also from Shannon Model of Communication. David </a:t>
            </a:r>
            <a:r>
              <a:rPr lang="en-US" sz="1100" dirty="0" err="1"/>
              <a:t>Berlo</a:t>
            </a:r>
            <a:r>
              <a:rPr lang="en-US" sz="1100" dirty="0"/>
              <a:t> in his model made a description of the aspects affecting the people components and ability in the communication and how to make the communication more better and efficient. This model it is concentrate on encoding and decoding, which it is actually happening before the sender it is able to sends the message and before the receive can get the specific </a:t>
            </a:r>
            <a:r>
              <a:rPr lang="en-US" sz="1100" dirty="0" err="1"/>
              <a:t>message.Therefore</a:t>
            </a:r>
            <a:r>
              <a:rPr lang="en-US" sz="1100" dirty="0"/>
              <a:t>, this model has actually four essential components that describe the process of communication such as sender, channel, message and also receive . However, each of them can be affected by also other aspects and factors( </a:t>
            </a:r>
            <a:r>
              <a:rPr lang="en-US" sz="1100" dirty="0" err="1"/>
              <a:t>Berlo</a:t>
            </a:r>
            <a:r>
              <a:rPr lang="en-US" sz="1100" dirty="0"/>
              <a:t> 1960)</a:t>
            </a:r>
            <a:endParaRPr lang="en-KW" sz="1100" dirty="0"/>
          </a:p>
          <a:p>
            <a:r>
              <a:rPr lang="en-GB" sz="1100" dirty="0"/>
              <a:t> </a:t>
            </a:r>
            <a:endParaRPr lang="en-KW" sz="1100" dirty="0"/>
          </a:p>
          <a:p>
            <a:endParaRPr lang="en-KW" sz="1100" dirty="0"/>
          </a:p>
        </p:txBody>
      </p:sp>
    </p:spTree>
    <p:extLst>
      <p:ext uri="{BB962C8B-B14F-4D97-AF65-F5344CB8AC3E}">
        <p14:creationId xmlns:p14="http://schemas.microsoft.com/office/powerpoint/2010/main" val="3554229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6867DD-D7EA-406F-8A12-1882FEFE9D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F5AC117-D9C2-4FFF-8D3E-6D0E4304C8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5E5184A3-5C0C-4903-9B40-E81C994F2A6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3" name="Freeform 6">
              <a:extLst>
                <a:ext uri="{FF2B5EF4-FFF2-40B4-BE49-F238E27FC236}">
                  <a16:creationId xmlns:a16="http://schemas.microsoft.com/office/drawing/2014/main" id="{C3FAA962-D0C5-4028-A4BD-32C91CB03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 name="Freeform 7">
              <a:extLst>
                <a:ext uri="{FF2B5EF4-FFF2-40B4-BE49-F238E27FC236}">
                  <a16:creationId xmlns:a16="http://schemas.microsoft.com/office/drawing/2014/main" id="{4EB9ECEC-9EF5-42D1-98EB-C5EA99346B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 name="Freeform 8">
              <a:extLst>
                <a:ext uri="{FF2B5EF4-FFF2-40B4-BE49-F238E27FC236}">
                  <a16:creationId xmlns:a16="http://schemas.microsoft.com/office/drawing/2014/main" id="{03D2DB32-AD4D-459C-874E-483164B9B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9">
              <a:extLst>
                <a:ext uri="{FF2B5EF4-FFF2-40B4-BE49-F238E27FC236}">
                  <a16:creationId xmlns:a16="http://schemas.microsoft.com/office/drawing/2014/main" id="{B7A898D2-4219-4FB3-AD9C-B7F96D372F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10">
              <a:extLst>
                <a:ext uri="{FF2B5EF4-FFF2-40B4-BE49-F238E27FC236}">
                  <a16:creationId xmlns:a16="http://schemas.microsoft.com/office/drawing/2014/main" id="{21FC268E-A984-435B-B2C6-912FEE5C1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11">
              <a:extLst>
                <a:ext uri="{FF2B5EF4-FFF2-40B4-BE49-F238E27FC236}">
                  <a16:creationId xmlns:a16="http://schemas.microsoft.com/office/drawing/2014/main" id="{E96DE4AB-783E-4CC9-9494-BD9042B2C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2">
              <a:extLst>
                <a:ext uri="{FF2B5EF4-FFF2-40B4-BE49-F238E27FC236}">
                  <a16:creationId xmlns:a16="http://schemas.microsoft.com/office/drawing/2014/main" id="{16C36CDA-AF84-4EBC-A625-8A026B12F4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3">
              <a:extLst>
                <a:ext uri="{FF2B5EF4-FFF2-40B4-BE49-F238E27FC236}">
                  <a16:creationId xmlns:a16="http://schemas.microsoft.com/office/drawing/2014/main" id="{21B894FA-B646-4094-9156-967D669BB7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4">
              <a:extLst>
                <a:ext uri="{FF2B5EF4-FFF2-40B4-BE49-F238E27FC236}">
                  <a16:creationId xmlns:a16="http://schemas.microsoft.com/office/drawing/2014/main" id="{99A20BB3-A0A1-4175-9EEA-F4F4D0522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5">
              <a:extLst>
                <a:ext uri="{FF2B5EF4-FFF2-40B4-BE49-F238E27FC236}">
                  <a16:creationId xmlns:a16="http://schemas.microsoft.com/office/drawing/2014/main" id="{0A089209-C052-4BF7-8E61-8B42218F9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Line 16">
              <a:extLst>
                <a:ext uri="{FF2B5EF4-FFF2-40B4-BE49-F238E27FC236}">
                  <a16:creationId xmlns:a16="http://schemas.microsoft.com/office/drawing/2014/main" id="{1BFC2B38-3F1B-4124-8907-E94A4AAB6B6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4" name="Freeform 17">
              <a:extLst>
                <a:ext uri="{FF2B5EF4-FFF2-40B4-BE49-F238E27FC236}">
                  <a16:creationId xmlns:a16="http://schemas.microsoft.com/office/drawing/2014/main" id="{958A4115-F6EB-4605-94B1-5C1998E500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5" name="Freeform 18">
              <a:extLst>
                <a:ext uri="{FF2B5EF4-FFF2-40B4-BE49-F238E27FC236}">
                  <a16:creationId xmlns:a16="http://schemas.microsoft.com/office/drawing/2014/main" id="{73F0D95F-242E-4EE2-905D-A8243FF95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6" name="Freeform 19">
              <a:extLst>
                <a:ext uri="{FF2B5EF4-FFF2-40B4-BE49-F238E27FC236}">
                  <a16:creationId xmlns:a16="http://schemas.microsoft.com/office/drawing/2014/main" id="{FF047704-113C-4C49-8BB3-43EEEE3185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20">
              <a:extLst>
                <a:ext uri="{FF2B5EF4-FFF2-40B4-BE49-F238E27FC236}">
                  <a16:creationId xmlns:a16="http://schemas.microsoft.com/office/drawing/2014/main" id="{962C3558-3E02-406D-9FF6-3306293E40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Rectangle 21">
              <a:extLst>
                <a:ext uri="{FF2B5EF4-FFF2-40B4-BE49-F238E27FC236}">
                  <a16:creationId xmlns:a16="http://schemas.microsoft.com/office/drawing/2014/main" id="{0D9ACCD7-E6AE-4BE6-8D10-20D80BE313E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29" name="Freeform 22">
              <a:extLst>
                <a:ext uri="{FF2B5EF4-FFF2-40B4-BE49-F238E27FC236}">
                  <a16:creationId xmlns:a16="http://schemas.microsoft.com/office/drawing/2014/main" id="{EDFB2D7B-7068-4689-8E78-12EBCB572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0" name="Freeform 23">
              <a:extLst>
                <a:ext uri="{FF2B5EF4-FFF2-40B4-BE49-F238E27FC236}">
                  <a16:creationId xmlns:a16="http://schemas.microsoft.com/office/drawing/2014/main" id="{B6DE22A7-6AF8-47BA-928F-73219790FE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1" name="Freeform 24">
              <a:extLst>
                <a:ext uri="{FF2B5EF4-FFF2-40B4-BE49-F238E27FC236}">
                  <a16:creationId xmlns:a16="http://schemas.microsoft.com/office/drawing/2014/main" id="{3479DE90-61EF-4E69-9743-53FFBFF41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5">
              <a:extLst>
                <a:ext uri="{FF2B5EF4-FFF2-40B4-BE49-F238E27FC236}">
                  <a16:creationId xmlns:a16="http://schemas.microsoft.com/office/drawing/2014/main" id="{73E5C6A7-BE34-4CD2-A3A0-3E99B822E8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6">
              <a:extLst>
                <a:ext uri="{FF2B5EF4-FFF2-40B4-BE49-F238E27FC236}">
                  <a16:creationId xmlns:a16="http://schemas.microsoft.com/office/drawing/2014/main" id="{FF2FDA5E-F5A5-4415-8FDD-88800EDB5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7">
              <a:extLst>
                <a:ext uri="{FF2B5EF4-FFF2-40B4-BE49-F238E27FC236}">
                  <a16:creationId xmlns:a16="http://schemas.microsoft.com/office/drawing/2014/main" id="{37D63E23-1A91-4C54-8B0A-4105EE0F5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8">
              <a:extLst>
                <a:ext uri="{FF2B5EF4-FFF2-40B4-BE49-F238E27FC236}">
                  <a16:creationId xmlns:a16="http://schemas.microsoft.com/office/drawing/2014/main" id="{F4E88022-6A47-4ED3-B5F3-8621EFB84C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9">
              <a:extLst>
                <a:ext uri="{FF2B5EF4-FFF2-40B4-BE49-F238E27FC236}">
                  <a16:creationId xmlns:a16="http://schemas.microsoft.com/office/drawing/2014/main" id="{8BB0B34D-8CF1-4DF8-B26D-518B4E8C0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30">
              <a:extLst>
                <a:ext uri="{FF2B5EF4-FFF2-40B4-BE49-F238E27FC236}">
                  <a16:creationId xmlns:a16="http://schemas.microsoft.com/office/drawing/2014/main" id="{375DB69F-BA31-4F5B-ACDB-0EB7E5212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31">
              <a:extLst>
                <a:ext uri="{FF2B5EF4-FFF2-40B4-BE49-F238E27FC236}">
                  <a16:creationId xmlns:a16="http://schemas.microsoft.com/office/drawing/2014/main" id="{EBF986BD-9596-4944-924E-9A178E69C3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40" name="Picture 2">
            <a:extLst>
              <a:ext uri="{FF2B5EF4-FFF2-40B4-BE49-F238E27FC236}">
                <a16:creationId xmlns:a16="http://schemas.microsoft.com/office/drawing/2014/main" id="{9DDF694C-4BAB-4E4B-9AEA-B28A4F9594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2" name="Rectangle 41">
            <a:extLst>
              <a:ext uri="{FF2B5EF4-FFF2-40B4-BE49-F238E27FC236}">
                <a16:creationId xmlns:a16="http://schemas.microsoft.com/office/drawing/2014/main" id="{87D6E020-01A5-4D24-9454-91650B3CD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0F9CEA0-F32D-4690-A0D5-89C83C31F8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07348A7C-A414-44E3-885F-E486A64586E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46" name="Freeform 6">
              <a:extLst>
                <a:ext uri="{FF2B5EF4-FFF2-40B4-BE49-F238E27FC236}">
                  <a16:creationId xmlns:a16="http://schemas.microsoft.com/office/drawing/2014/main" id="{8E52C4B8-53D9-452A-9281-0B4741DED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7" name="Freeform 7">
              <a:extLst>
                <a:ext uri="{FF2B5EF4-FFF2-40B4-BE49-F238E27FC236}">
                  <a16:creationId xmlns:a16="http://schemas.microsoft.com/office/drawing/2014/main" id="{5375A9EA-EA78-49E9-A779-CF6D0E394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8">
              <a:extLst>
                <a:ext uri="{FF2B5EF4-FFF2-40B4-BE49-F238E27FC236}">
                  <a16:creationId xmlns:a16="http://schemas.microsoft.com/office/drawing/2014/main" id="{EC6E4F16-8A38-409D-B313-9C4B06A37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9">
              <a:extLst>
                <a:ext uri="{FF2B5EF4-FFF2-40B4-BE49-F238E27FC236}">
                  <a16:creationId xmlns:a16="http://schemas.microsoft.com/office/drawing/2014/main" id="{90E97918-FF8E-4624-8442-E5D87F62CA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10">
              <a:extLst>
                <a:ext uri="{FF2B5EF4-FFF2-40B4-BE49-F238E27FC236}">
                  <a16:creationId xmlns:a16="http://schemas.microsoft.com/office/drawing/2014/main" id="{25C01967-F9AF-4C27-A5F4-9A1E978EE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11">
              <a:extLst>
                <a:ext uri="{FF2B5EF4-FFF2-40B4-BE49-F238E27FC236}">
                  <a16:creationId xmlns:a16="http://schemas.microsoft.com/office/drawing/2014/main" id="{D6D24572-C80B-4581-BB1C-4D2C4E226A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12">
              <a:extLst>
                <a:ext uri="{FF2B5EF4-FFF2-40B4-BE49-F238E27FC236}">
                  <a16:creationId xmlns:a16="http://schemas.microsoft.com/office/drawing/2014/main" id="{28B59042-08A1-493D-A3E1-DC5863A278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13">
              <a:extLst>
                <a:ext uri="{FF2B5EF4-FFF2-40B4-BE49-F238E27FC236}">
                  <a16:creationId xmlns:a16="http://schemas.microsoft.com/office/drawing/2014/main" id="{A1C5A9EB-2507-4981-A9BC-3BE0DF0234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Freeform 14">
              <a:extLst>
                <a:ext uri="{FF2B5EF4-FFF2-40B4-BE49-F238E27FC236}">
                  <a16:creationId xmlns:a16="http://schemas.microsoft.com/office/drawing/2014/main" id="{39C14A95-809D-40C5-93C3-F920D0707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5" name="Freeform 15">
              <a:extLst>
                <a:ext uri="{FF2B5EF4-FFF2-40B4-BE49-F238E27FC236}">
                  <a16:creationId xmlns:a16="http://schemas.microsoft.com/office/drawing/2014/main" id="{1CE66110-D36C-464D-9993-39622751B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6" name="Line 16">
              <a:extLst>
                <a:ext uri="{FF2B5EF4-FFF2-40B4-BE49-F238E27FC236}">
                  <a16:creationId xmlns:a16="http://schemas.microsoft.com/office/drawing/2014/main" id="{9D22DC40-31A9-40B4-956C-BCC1BDDFB0C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7" name="Freeform 17">
              <a:extLst>
                <a:ext uri="{FF2B5EF4-FFF2-40B4-BE49-F238E27FC236}">
                  <a16:creationId xmlns:a16="http://schemas.microsoft.com/office/drawing/2014/main" id="{D90A2B5D-3D3E-4927-8618-E5193BEB0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8" name="Freeform 18">
              <a:extLst>
                <a:ext uri="{FF2B5EF4-FFF2-40B4-BE49-F238E27FC236}">
                  <a16:creationId xmlns:a16="http://schemas.microsoft.com/office/drawing/2014/main" id="{B0C358F6-BBF6-4F93-85FB-E63F1A428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9" name="Freeform 19">
              <a:extLst>
                <a:ext uri="{FF2B5EF4-FFF2-40B4-BE49-F238E27FC236}">
                  <a16:creationId xmlns:a16="http://schemas.microsoft.com/office/drawing/2014/main" id="{82F19291-6861-4F32-978C-F8ED9487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0" name="Freeform 20">
              <a:extLst>
                <a:ext uri="{FF2B5EF4-FFF2-40B4-BE49-F238E27FC236}">
                  <a16:creationId xmlns:a16="http://schemas.microsoft.com/office/drawing/2014/main" id="{A83B20E1-D188-4DCF-B227-FA806314BA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1" name="Rectangle 21">
              <a:extLst>
                <a:ext uri="{FF2B5EF4-FFF2-40B4-BE49-F238E27FC236}">
                  <a16:creationId xmlns:a16="http://schemas.microsoft.com/office/drawing/2014/main" id="{E0D6B1D0-1DB3-4D8C-9698-1ED99BF48D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62" name="Freeform 22">
              <a:extLst>
                <a:ext uri="{FF2B5EF4-FFF2-40B4-BE49-F238E27FC236}">
                  <a16:creationId xmlns:a16="http://schemas.microsoft.com/office/drawing/2014/main" id="{EE7C3180-9E17-46C9-A6BC-65F9D6C6D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3" name="Freeform 23">
              <a:extLst>
                <a:ext uri="{FF2B5EF4-FFF2-40B4-BE49-F238E27FC236}">
                  <a16:creationId xmlns:a16="http://schemas.microsoft.com/office/drawing/2014/main" id="{65262947-F519-45C1-9C19-8FDD7D9F98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4" name="Freeform 24">
              <a:extLst>
                <a:ext uri="{FF2B5EF4-FFF2-40B4-BE49-F238E27FC236}">
                  <a16:creationId xmlns:a16="http://schemas.microsoft.com/office/drawing/2014/main" id="{D4F70C99-1CA0-4D6A-A05B-FE2B94A5D8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5" name="Freeform 25">
              <a:extLst>
                <a:ext uri="{FF2B5EF4-FFF2-40B4-BE49-F238E27FC236}">
                  <a16:creationId xmlns:a16="http://schemas.microsoft.com/office/drawing/2014/main" id="{CF1BB6FF-C0DF-452B-B44E-6F773C7BC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6" name="Freeform 26">
              <a:extLst>
                <a:ext uri="{FF2B5EF4-FFF2-40B4-BE49-F238E27FC236}">
                  <a16:creationId xmlns:a16="http://schemas.microsoft.com/office/drawing/2014/main" id="{7C6FCE42-ADFE-4E8A-9BCB-4DB84CF8D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7" name="Freeform 27">
              <a:extLst>
                <a:ext uri="{FF2B5EF4-FFF2-40B4-BE49-F238E27FC236}">
                  <a16:creationId xmlns:a16="http://schemas.microsoft.com/office/drawing/2014/main" id="{D3EAA5B1-3AFC-4947-8D2E-CF2D0023E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8" name="Freeform 28">
              <a:extLst>
                <a:ext uri="{FF2B5EF4-FFF2-40B4-BE49-F238E27FC236}">
                  <a16:creationId xmlns:a16="http://schemas.microsoft.com/office/drawing/2014/main" id="{43603628-86CC-4F5C-922B-AD56268DB7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9" name="Freeform 29">
              <a:extLst>
                <a:ext uri="{FF2B5EF4-FFF2-40B4-BE49-F238E27FC236}">
                  <a16:creationId xmlns:a16="http://schemas.microsoft.com/office/drawing/2014/main" id="{F354C134-6489-4274-B5B7-4D21C57788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0" name="Freeform 30">
              <a:extLst>
                <a:ext uri="{FF2B5EF4-FFF2-40B4-BE49-F238E27FC236}">
                  <a16:creationId xmlns:a16="http://schemas.microsoft.com/office/drawing/2014/main" id="{55354782-BB12-4081-BFEF-6B84DDAFF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1" name="Freeform 31">
              <a:extLst>
                <a:ext uri="{FF2B5EF4-FFF2-40B4-BE49-F238E27FC236}">
                  <a16:creationId xmlns:a16="http://schemas.microsoft.com/office/drawing/2014/main" id="{7273FCE9-B264-42F1-B045-EAB9DB2E3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73" name="Picture 2">
            <a:extLst>
              <a:ext uri="{FF2B5EF4-FFF2-40B4-BE49-F238E27FC236}">
                <a16:creationId xmlns:a16="http://schemas.microsoft.com/office/drawing/2014/main" id="{D56CB612-D9CA-43FD-A202-924597A39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5367C0-D0F4-3E70-1D8C-C48491CD582F}"/>
              </a:ext>
            </a:extLst>
          </p:cNvPr>
          <p:cNvSpPr>
            <a:spLocks noGrp="1"/>
          </p:cNvSpPr>
          <p:nvPr>
            <p:ph type="title"/>
          </p:nvPr>
        </p:nvSpPr>
        <p:spPr>
          <a:xfrm>
            <a:off x="853330" y="1134683"/>
            <a:ext cx="2743310" cy="4255024"/>
          </a:xfrm>
        </p:spPr>
        <p:txBody>
          <a:bodyPr>
            <a:normAutofit/>
          </a:bodyPr>
          <a:lstStyle/>
          <a:p>
            <a:r>
              <a:rPr lang="en-US" sz="2500">
                <a:solidFill>
                  <a:srgbClr val="FFFFFF"/>
                </a:solidFill>
              </a:rPr>
              <a:t>M</a:t>
            </a:r>
            <a:r>
              <a:rPr lang="en-KW" sz="2500">
                <a:solidFill>
                  <a:srgbClr val="FFFFFF"/>
                </a:solidFill>
              </a:rPr>
              <a:t>odels of communication</a:t>
            </a:r>
          </a:p>
        </p:txBody>
      </p:sp>
      <p:graphicFrame>
        <p:nvGraphicFramePr>
          <p:cNvPr id="5" name="Content Placeholder 2">
            <a:extLst>
              <a:ext uri="{FF2B5EF4-FFF2-40B4-BE49-F238E27FC236}">
                <a16:creationId xmlns:a16="http://schemas.microsoft.com/office/drawing/2014/main" id="{50A273E8-1130-9276-57DB-C692CCF86157}"/>
              </a:ext>
            </a:extLst>
          </p:cNvPr>
          <p:cNvGraphicFramePr>
            <a:graphicFrameLocks noGrp="1"/>
          </p:cNvGraphicFramePr>
          <p:nvPr>
            <p:ph idx="1"/>
            <p:extLst>
              <p:ext uri="{D42A27DB-BD31-4B8C-83A1-F6EECF244321}">
                <p14:modId xmlns:p14="http://schemas.microsoft.com/office/powerpoint/2010/main" val="4276786210"/>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BERLO'S SMCR MODEL OF COMMUNICATION">
            <a:extLst>
              <a:ext uri="{FF2B5EF4-FFF2-40B4-BE49-F238E27FC236}">
                <a16:creationId xmlns:a16="http://schemas.microsoft.com/office/drawing/2014/main" id="{27260A16-5256-B044-C012-B9EAAAC64B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3917" y="182878"/>
            <a:ext cx="4013200" cy="2032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rlo's model for communication | Download Scientific Diagram">
            <a:extLst>
              <a:ext uri="{FF2B5EF4-FFF2-40B4-BE49-F238E27FC236}">
                <a16:creationId xmlns:a16="http://schemas.microsoft.com/office/drawing/2014/main" id="{B1835E9D-A793-2005-D3F3-4B8A01F310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15" y="4442231"/>
            <a:ext cx="3860800" cy="210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4929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grpSp>
        <p:nvGrpSpPr>
          <p:cNvPr id="6148" name="Group 70">
            <a:extLst>
              <a:ext uri="{FF2B5EF4-FFF2-40B4-BE49-F238E27FC236}">
                <a16:creationId xmlns:a16="http://schemas.microsoft.com/office/drawing/2014/main" id="{40213445-86D4-4F78-AD8F-8FEBBDFA8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2" name="Rectangle 71">
              <a:extLst>
                <a:ext uri="{FF2B5EF4-FFF2-40B4-BE49-F238E27FC236}">
                  <a16:creationId xmlns:a16="http://schemas.microsoft.com/office/drawing/2014/main" id="{2684A60A-182E-419E-B01C-AFDD09191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FFABF1FD-FB5D-4393-B4E5-33B2CE25726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E9B14A41-AB0D-9C08-026B-D71A148F04E6}"/>
              </a:ext>
            </a:extLst>
          </p:cNvPr>
          <p:cNvSpPr>
            <a:spLocks noGrp="1"/>
          </p:cNvSpPr>
          <p:nvPr>
            <p:ph type="title"/>
          </p:nvPr>
        </p:nvSpPr>
        <p:spPr>
          <a:xfrm>
            <a:off x="7962519" y="618518"/>
            <a:ext cx="3084891" cy="1478570"/>
          </a:xfrm>
        </p:spPr>
        <p:txBody>
          <a:bodyPr>
            <a:normAutofit/>
          </a:bodyPr>
          <a:lstStyle/>
          <a:p>
            <a:r>
              <a:rPr lang="en-US" sz="2700"/>
              <a:t>C</a:t>
            </a:r>
            <a:r>
              <a:rPr lang="en-KW" sz="2700"/>
              <a:t>ommunication skills:</a:t>
            </a:r>
          </a:p>
        </p:txBody>
      </p:sp>
      <p:pic>
        <p:nvPicPr>
          <p:cNvPr id="6146" name="Picture 2" descr="10 Communication Skills for Career Success | Indeed.com">
            <a:extLst>
              <a:ext uri="{FF2B5EF4-FFF2-40B4-BE49-F238E27FC236}">
                <a16:creationId xmlns:a16="http://schemas.microsoft.com/office/drawing/2014/main" id="{70479C1C-EDA4-BA63-38AB-8C84A95F99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06" r="-2" b="7461"/>
          <a:stretch/>
        </p:blipFill>
        <p:spPr bwMode="auto">
          <a:xfrm>
            <a:off x="-5597" y="10"/>
            <a:ext cx="7558541"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CDCE4EDB-73B1-4D06-81F5-710CC5298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6" name="Rectangle 75">
              <a:extLst>
                <a:ext uri="{FF2B5EF4-FFF2-40B4-BE49-F238E27FC236}">
                  <a16:creationId xmlns:a16="http://schemas.microsoft.com/office/drawing/2014/main" id="{F63F9314-715E-4710-9A63-CE83056C2FF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7" name="Freeform 6">
              <a:extLst>
                <a:ext uri="{FF2B5EF4-FFF2-40B4-BE49-F238E27FC236}">
                  <a16:creationId xmlns:a16="http://schemas.microsoft.com/office/drawing/2014/main" id="{9B72E135-686E-4210-B69F-210E8CE804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7">
              <a:extLst>
                <a:ext uri="{FF2B5EF4-FFF2-40B4-BE49-F238E27FC236}">
                  <a16:creationId xmlns:a16="http://schemas.microsoft.com/office/drawing/2014/main" id="{7D3B4296-5208-432F-BB64-309668EC4F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Rectangle 78">
              <a:extLst>
                <a:ext uri="{FF2B5EF4-FFF2-40B4-BE49-F238E27FC236}">
                  <a16:creationId xmlns:a16="http://schemas.microsoft.com/office/drawing/2014/main" id="{9B6956C6-AA52-471D-BD31-3ECBA24022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80" name="Freeform 9">
              <a:extLst>
                <a:ext uri="{FF2B5EF4-FFF2-40B4-BE49-F238E27FC236}">
                  <a16:creationId xmlns:a16="http://schemas.microsoft.com/office/drawing/2014/main" id="{53A37D1D-4A71-4995-A6BC-FAE00A570D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0">
              <a:extLst>
                <a:ext uri="{FF2B5EF4-FFF2-40B4-BE49-F238E27FC236}">
                  <a16:creationId xmlns:a16="http://schemas.microsoft.com/office/drawing/2014/main" id="{1893C2F1-17F9-4182-8755-0C15B2889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1">
              <a:extLst>
                <a:ext uri="{FF2B5EF4-FFF2-40B4-BE49-F238E27FC236}">
                  <a16:creationId xmlns:a16="http://schemas.microsoft.com/office/drawing/2014/main" id="{65DD1ACC-FCF5-4D49-B68C-FAE7829FA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2">
              <a:extLst>
                <a:ext uri="{FF2B5EF4-FFF2-40B4-BE49-F238E27FC236}">
                  <a16:creationId xmlns:a16="http://schemas.microsoft.com/office/drawing/2014/main" id="{DF836DE4-2767-4A63-9E03-9963D5EF52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3">
              <a:extLst>
                <a:ext uri="{FF2B5EF4-FFF2-40B4-BE49-F238E27FC236}">
                  <a16:creationId xmlns:a16="http://schemas.microsoft.com/office/drawing/2014/main" id="{916DC85C-58CE-4EBC-BDB4-B04096D65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4">
              <a:extLst>
                <a:ext uri="{FF2B5EF4-FFF2-40B4-BE49-F238E27FC236}">
                  <a16:creationId xmlns:a16="http://schemas.microsoft.com/office/drawing/2014/main" id="{DCFE1B83-4862-4B9A-9CEB-92C0A85754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5">
              <a:extLst>
                <a:ext uri="{FF2B5EF4-FFF2-40B4-BE49-F238E27FC236}">
                  <a16:creationId xmlns:a16="http://schemas.microsoft.com/office/drawing/2014/main" id="{4D246667-16A5-4BA4-903D-561D924ABA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16">
              <a:extLst>
                <a:ext uri="{FF2B5EF4-FFF2-40B4-BE49-F238E27FC236}">
                  <a16:creationId xmlns:a16="http://schemas.microsoft.com/office/drawing/2014/main" id="{7DDB6AF5-B5FD-469E-B20A-8A1E3E799F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17">
              <a:extLst>
                <a:ext uri="{FF2B5EF4-FFF2-40B4-BE49-F238E27FC236}">
                  <a16:creationId xmlns:a16="http://schemas.microsoft.com/office/drawing/2014/main" id="{F70C8148-B4C1-4005-9272-BEFFC7CC76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18">
              <a:extLst>
                <a:ext uri="{FF2B5EF4-FFF2-40B4-BE49-F238E27FC236}">
                  <a16:creationId xmlns:a16="http://schemas.microsoft.com/office/drawing/2014/main" id="{2EE6A2D5-5F0B-4977-A24D-7ACFC2CD45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19">
              <a:extLst>
                <a:ext uri="{FF2B5EF4-FFF2-40B4-BE49-F238E27FC236}">
                  <a16:creationId xmlns:a16="http://schemas.microsoft.com/office/drawing/2014/main" id="{62AF7BF9-EA4A-4568-ACC4-9AE135078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0">
              <a:extLst>
                <a:ext uri="{FF2B5EF4-FFF2-40B4-BE49-F238E27FC236}">
                  <a16:creationId xmlns:a16="http://schemas.microsoft.com/office/drawing/2014/main" id="{C5480B8F-8335-4048-9440-D64B546107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1">
              <a:extLst>
                <a:ext uri="{FF2B5EF4-FFF2-40B4-BE49-F238E27FC236}">
                  <a16:creationId xmlns:a16="http://schemas.microsoft.com/office/drawing/2014/main" id="{C0239026-9B37-48A5-AE01-29B6F948AD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2">
              <a:extLst>
                <a:ext uri="{FF2B5EF4-FFF2-40B4-BE49-F238E27FC236}">
                  <a16:creationId xmlns:a16="http://schemas.microsoft.com/office/drawing/2014/main" id="{072A79A0-61B5-446D-921B-4CC229561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3">
              <a:extLst>
                <a:ext uri="{FF2B5EF4-FFF2-40B4-BE49-F238E27FC236}">
                  <a16:creationId xmlns:a16="http://schemas.microsoft.com/office/drawing/2014/main" id="{7B295262-D1BB-4CC4-AE86-B61841BF2C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4">
              <a:extLst>
                <a:ext uri="{FF2B5EF4-FFF2-40B4-BE49-F238E27FC236}">
                  <a16:creationId xmlns:a16="http://schemas.microsoft.com/office/drawing/2014/main" id="{2EB18505-CD3D-4C25-A04A-BC68371412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5">
              <a:extLst>
                <a:ext uri="{FF2B5EF4-FFF2-40B4-BE49-F238E27FC236}">
                  <a16:creationId xmlns:a16="http://schemas.microsoft.com/office/drawing/2014/main" id="{B7A9AB06-69CB-45EB-A6D2-2C4CBDBFB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26">
              <a:extLst>
                <a:ext uri="{FF2B5EF4-FFF2-40B4-BE49-F238E27FC236}">
                  <a16:creationId xmlns:a16="http://schemas.microsoft.com/office/drawing/2014/main" id="{112A72AB-1E70-4C17-A6F3-E8F925A6BD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27">
              <a:extLst>
                <a:ext uri="{FF2B5EF4-FFF2-40B4-BE49-F238E27FC236}">
                  <a16:creationId xmlns:a16="http://schemas.microsoft.com/office/drawing/2014/main" id="{8F53EAC6-E0BE-4B8D-9093-F4C40F7A4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28">
              <a:extLst>
                <a:ext uri="{FF2B5EF4-FFF2-40B4-BE49-F238E27FC236}">
                  <a16:creationId xmlns:a16="http://schemas.microsoft.com/office/drawing/2014/main" id="{3C4430FB-7419-4488-B9DD-C52172E0B0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29">
              <a:extLst>
                <a:ext uri="{FF2B5EF4-FFF2-40B4-BE49-F238E27FC236}">
                  <a16:creationId xmlns:a16="http://schemas.microsoft.com/office/drawing/2014/main" id="{4A07FED4-C9B2-426D-80F9-3E251D9DB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0">
              <a:extLst>
                <a:ext uri="{FF2B5EF4-FFF2-40B4-BE49-F238E27FC236}">
                  <a16:creationId xmlns:a16="http://schemas.microsoft.com/office/drawing/2014/main" id="{2BE840B1-DE8E-4F4E-978E-195F2FF303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1">
              <a:extLst>
                <a:ext uri="{FF2B5EF4-FFF2-40B4-BE49-F238E27FC236}">
                  <a16:creationId xmlns:a16="http://schemas.microsoft.com/office/drawing/2014/main" id="{970A7C12-E1F6-4063-AA66-96F09C707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2">
              <a:extLst>
                <a:ext uri="{FF2B5EF4-FFF2-40B4-BE49-F238E27FC236}">
                  <a16:creationId xmlns:a16="http://schemas.microsoft.com/office/drawing/2014/main" id="{D92C1000-EC4C-495C-91EC-2EAD35CF46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Rectangle 103">
              <a:extLst>
                <a:ext uri="{FF2B5EF4-FFF2-40B4-BE49-F238E27FC236}">
                  <a16:creationId xmlns:a16="http://schemas.microsoft.com/office/drawing/2014/main" id="{3F7B7324-4CF2-425F-A41A-28B32C0E4C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5" name="Freeform 34">
              <a:extLst>
                <a:ext uri="{FF2B5EF4-FFF2-40B4-BE49-F238E27FC236}">
                  <a16:creationId xmlns:a16="http://schemas.microsoft.com/office/drawing/2014/main" id="{52FB908C-D111-4B49-AD3B-63F1383431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5">
              <a:extLst>
                <a:ext uri="{FF2B5EF4-FFF2-40B4-BE49-F238E27FC236}">
                  <a16:creationId xmlns:a16="http://schemas.microsoft.com/office/drawing/2014/main" id="{C16B5E72-3FED-4E30-B1B0-C12EFEF8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36">
              <a:extLst>
                <a:ext uri="{FF2B5EF4-FFF2-40B4-BE49-F238E27FC236}">
                  <a16:creationId xmlns:a16="http://schemas.microsoft.com/office/drawing/2014/main" id="{CEE94B89-C705-4A0A-93A7-4F3B8981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7">
              <a:extLst>
                <a:ext uri="{FF2B5EF4-FFF2-40B4-BE49-F238E27FC236}">
                  <a16:creationId xmlns:a16="http://schemas.microsoft.com/office/drawing/2014/main" id="{4DB3AE93-70CB-4ACF-8A92-6EA135970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38">
              <a:extLst>
                <a:ext uri="{FF2B5EF4-FFF2-40B4-BE49-F238E27FC236}">
                  <a16:creationId xmlns:a16="http://schemas.microsoft.com/office/drawing/2014/main" id="{70E52CEC-5096-4798-8308-0E6C82FBA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39">
              <a:extLst>
                <a:ext uri="{FF2B5EF4-FFF2-40B4-BE49-F238E27FC236}">
                  <a16:creationId xmlns:a16="http://schemas.microsoft.com/office/drawing/2014/main" id="{F8276397-B2CD-42CA-B986-507EE9D46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0">
              <a:extLst>
                <a:ext uri="{FF2B5EF4-FFF2-40B4-BE49-F238E27FC236}">
                  <a16:creationId xmlns:a16="http://schemas.microsoft.com/office/drawing/2014/main" id="{642D153B-98BD-45E6-847F-1FD763973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41">
              <a:extLst>
                <a:ext uri="{FF2B5EF4-FFF2-40B4-BE49-F238E27FC236}">
                  <a16:creationId xmlns:a16="http://schemas.microsoft.com/office/drawing/2014/main" id="{252AE091-EAD9-455A-86A2-C3291C52F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2">
              <a:extLst>
                <a:ext uri="{FF2B5EF4-FFF2-40B4-BE49-F238E27FC236}">
                  <a16:creationId xmlns:a16="http://schemas.microsoft.com/office/drawing/2014/main" id="{09B8584C-6AFF-4278-9401-5418AA6333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3">
              <a:extLst>
                <a:ext uri="{FF2B5EF4-FFF2-40B4-BE49-F238E27FC236}">
                  <a16:creationId xmlns:a16="http://schemas.microsoft.com/office/drawing/2014/main" id="{C46EBDFA-29FE-431B-B471-A93954E63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4">
              <a:extLst>
                <a:ext uri="{FF2B5EF4-FFF2-40B4-BE49-F238E27FC236}">
                  <a16:creationId xmlns:a16="http://schemas.microsoft.com/office/drawing/2014/main" id="{364709FA-053E-40E4-B749-04095388D2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Rectangle 115">
              <a:extLst>
                <a:ext uri="{FF2B5EF4-FFF2-40B4-BE49-F238E27FC236}">
                  <a16:creationId xmlns:a16="http://schemas.microsoft.com/office/drawing/2014/main" id="{B55D7DE2-227A-41F8-844D-271221B0006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7" name="Freeform 46">
              <a:extLst>
                <a:ext uri="{FF2B5EF4-FFF2-40B4-BE49-F238E27FC236}">
                  <a16:creationId xmlns:a16="http://schemas.microsoft.com/office/drawing/2014/main" id="{972C56D1-4007-4A97-B1DF-7F9D3D1DC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47">
              <a:extLst>
                <a:ext uri="{FF2B5EF4-FFF2-40B4-BE49-F238E27FC236}">
                  <a16:creationId xmlns:a16="http://schemas.microsoft.com/office/drawing/2014/main" id="{5DA56C63-5DD5-455F-8FD5-109691AA42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48">
              <a:extLst>
                <a:ext uri="{FF2B5EF4-FFF2-40B4-BE49-F238E27FC236}">
                  <a16:creationId xmlns:a16="http://schemas.microsoft.com/office/drawing/2014/main" id="{A20F10A4-A054-4A68-BFD1-F2FB28B86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49">
              <a:extLst>
                <a:ext uri="{FF2B5EF4-FFF2-40B4-BE49-F238E27FC236}">
                  <a16:creationId xmlns:a16="http://schemas.microsoft.com/office/drawing/2014/main" id="{48DCF062-2278-4653-9461-CA21537102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0">
              <a:extLst>
                <a:ext uri="{FF2B5EF4-FFF2-40B4-BE49-F238E27FC236}">
                  <a16:creationId xmlns:a16="http://schemas.microsoft.com/office/drawing/2014/main" id="{F6632E64-9102-425C-B537-96DF390275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1">
              <a:extLst>
                <a:ext uri="{FF2B5EF4-FFF2-40B4-BE49-F238E27FC236}">
                  <a16:creationId xmlns:a16="http://schemas.microsoft.com/office/drawing/2014/main" id="{264CEB62-8728-4027-8478-036D0529D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2">
              <a:extLst>
                <a:ext uri="{FF2B5EF4-FFF2-40B4-BE49-F238E27FC236}">
                  <a16:creationId xmlns:a16="http://schemas.microsoft.com/office/drawing/2014/main" id="{61F43665-192D-4262-8159-1E31819CF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3">
              <a:extLst>
                <a:ext uri="{FF2B5EF4-FFF2-40B4-BE49-F238E27FC236}">
                  <a16:creationId xmlns:a16="http://schemas.microsoft.com/office/drawing/2014/main" id="{02ECEA15-55AF-4923-B9D4-FD5C31C3EF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4">
              <a:extLst>
                <a:ext uri="{FF2B5EF4-FFF2-40B4-BE49-F238E27FC236}">
                  <a16:creationId xmlns:a16="http://schemas.microsoft.com/office/drawing/2014/main" id="{DCD329AF-25D7-493E-8D67-A073267131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55">
              <a:extLst>
                <a:ext uri="{FF2B5EF4-FFF2-40B4-BE49-F238E27FC236}">
                  <a16:creationId xmlns:a16="http://schemas.microsoft.com/office/drawing/2014/main" id="{A7DA766F-2273-4AFD-BF7F-06EB3814C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56">
              <a:extLst>
                <a:ext uri="{FF2B5EF4-FFF2-40B4-BE49-F238E27FC236}">
                  <a16:creationId xmlns:a16="http://schemas.microsoft.com/office/drawing/2014/main" id="{9F17779A-AF9E-4C89-9138-937E81F94F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57">
              <a:extLst>
                <a:ext uri="{FF2B5EF4-FFF2-40B4-BE49-F238E27FC236}">
                  <a16:creationId xmlns:a16="http://schemas.microsoft.com/office/drawing/2014/main" id="{DA68E6FB-9F23-463E-83E2-8B56685D0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58">
              <a:extLst>
                <a:ext uri="{FF2B5EF4-FFF2-40B4-BE49-F238E27FC236}">
                  <a16:creationId xmlns:a16="http://schemas.microsoft.com/office/drawing/2014/main" id="{DFBC35F5-3359-42CB-BEA7-882EDCBF16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pic>
        <p:nvPicPr>
          <p:cNvPr id="4" name="Picture 4" descr="Communication Skills - Business Marketing DH">
            <a:extLst>
              <a:ext uri="{FF2B5EF4-FFF2-40B4-BE49-F238E27FC236}">
                <a16:creationId xmlns:a16="http://schemas.microsoft.com/office/drawing/2014/main" id="{376A8D95-660C-BA0A-6347-D53A2AC2A3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18159" y="2398929"/>
            <a:ext cx="5851906" cy="398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673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CB336-5422-2BC3-7339-14B8C9069932}"/>
              </a:ext>
            </a:extLst>
          </p:cNvPr>
          <p:cNvSpPr>
            <a:spLocks noGrp="1"/>
          </p:cNvSpPr>
          <p:nvPr>
            <p:ph type="title"/>
          </p:nvPr>
        </p:nvSpPr>
        <p:spPr>
          <a:xfrm>
            <a:off x="6496137" y="76264"/>
            <a:ext cx="4747088" cy="1478570"/>
          </a:xfrm>
        </p:spPr>
        <p:txBody>
          <a:bodyPr>
            <a:normAutofit/>
          </a:bodyPr>
          <a:lstStyle/>
          <a:p>
            <a:r>
              <a:rPr lang="en-US" dirty="0"/>
              <a:t>C</a:t>
            </a:r>
            <a:r>
              <a:rPr lang="en-KW" dirty="0"/>
              <a:t>ommunication skills:</a:t>
            </a:r>
          </a:p>
        </p:txBody>
      </p:sp>
      <p:sp>
        <p:nvSpPr>
          <p:cNvPr id="72" name="Round Diagonal Corner Rectangle 9">
            <a:extLst>
              <a:ext uri="{FF2B5EF4-FFF2-40B4-BE49-F238E27FC236}">
                <a16:creationId xmlns:a16="http://schemas.microsoft.com/office/drawing/2014/main" id="{C4113752-DDE5-42DA-821D-C5CDEB122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echniques and tools for improving students' verbal communication skills. |  Download Scientific Diagram">
            <a:extLst>
              <a:ext uri="{FF2B5EF4-FFF2-40B4-BE49-F238E27FC236}">
                <a16:creationId xmlns:a16="http://schemas.microsoft.com/office/drawing/2014/main" id="{FDD5F271-1760-DCCF-FA7D-C4BC544271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22357" y="1147146"/>
            <a:ext cx="2228844" cy="22015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Green dialogue boxes">
            <a:extLst>
              <a:ext uri="{FF2B5EF4-FFF2-40B4-BE49-F238E27FC236}">
                <a16:creationId xmlns:a16="http://schemas.microsoft.com/office/drawing/2014/main" id="{29885ED2-8CD6-5DB2-F850-B17B5AE860D9}"/>
              </a:ext>
            </a:extLst>
          </p:cNvPr>
          <p:cNvPicPr>
            <a:picLocks noChangeAspect="1"/>
          </p:cNvPicPr>
          <p:nvPr/>
        </p:nvPicPr>
        <p:blipFill rotWithShape="1">
          <a:blip r:embed="rId4"/>
          <a:srcRect l="1209" r="7039" b="2"/>
          <a:stretch/>
        </p:blipFill>
        <p:spPr>
          <a:xfrm>
            <a:off x="2223539" y="3513327"/>
            <a:ext cx="2426480" cy="2201591"/>
          </a:xfrm>
          <a:prstGeom prst="rect">
            <a:avLst/>
          </a:prstGeom>
        </p:spPr>
      </p:pic>
      <p:sp>
        <p:nvSpPr>
          <p:cNvPr id="3" name="Content Placeholder 2">
            <a:extLst>
              <a:ext uri="{FF2B5EF4-FFF2-40B4-BE49-F238E27FC236}">
                <a16:creationId xmlns:a16="http://schemas.microsoft.com/office/drawing/2014/main" id="{3480E023-5658-7F5F-1649-0C4B49C31E47}"/>
              </a:ext>
            </a:extLst>
          </p:cNvPr>
          <p:cNvSpPr>
            <a:spLocks noGrp="1"/>
          </p:cNvSpPr>
          <p:nvPr>
            <p:ph idx="1"/>
          </p:nvPr>
        </p:nvSpPr>
        <p:spPr>
          <a:xfrm>
            <a:off x="5791200" y="1402080"/>
            <a:ext cx="6559295" cy="4640371"/>
          </a:xfrm>
        </p:spPr>
        <p:txBody>
          <a:bodyPr>
            <a:noAutofit/>
          </a:bodyPr>
          <a:lstStyle/>
          <a:p>
            <a:pPr>
              <a:lnSpc>
                <a:spcPct val="110000"/>
              </a:lnSpc>
            </a:pPr>
            <a:r>
              <a:rPr lang="en-US" sz="1400" dirty="0"/>
              <a:t>Communication skills are the following:</a:t>
            </a:r>
          </a:p>
          <a:p>
            <a:pPr>
              <a:lnSpc>
                <a:spcPct val="110000"/>
              </a:lnSpc>
            </a:pPr>
            <a:r>
              <a:rPr lang="en-US" sz="1400" dirty="0"/>
              <a:t> Written communication: which </a:t>
            </a:r>
            <a:r>
              <a:rPr lang="en-US" sz="1400" dirty="0" err="1"/>
              <a:t>reffers</a:t>
            </a:r>
            <a:r>
              <a:rPr lang="en-US" sz="1400" dirty="0"/>
              <a:t> to the ability to convey texts and detail through the use of written language. </a:t>
            </a:r>
          </a:p>
          <a:p>
            <a:pPr>
              <a:lnSpc>
                <a:spcPct val="110000"/>
              </a:lnSpc>
            </a:pPr>
            <a:r>
              <a:rPr lang="en-US" sz="1400" dirty="0"/>
              <a:t>Oral communication: convey ideas and details through the use of spoken language</a:t>
            </a:r>
          </a:p>
          <a:p>
            <a:pPr>
              <a:lnSpc>
                <a:spcPct val="110000"/>
              </a:lnSpc>
            </a:pPr>
            <a:r>
              <a:rPr lang="en-US" sz="1400" dirty="0"/>
              <a:t>non verbal and visual communication which required the ability to express through gesture, expression, without words, using body language, facial expression </a:t>
            </a:r>
            <a:r>
              <a:rPr lang="en-US" sz="1400" dirty="0" err="1"/>
              <a:t>et.al</a:t>
            </a:r>
            <a:endParaRPr lang="en-US" sz="1400" dirty="0"/>
          </a:p>
          <a:p>
            <a:pPr>
              <a:lnSpc>
                <a:spcPct val="110000"/>
              </a:lnSpc>
            </a:pPr>
            <a:r>
              <a:rPr lang="en-US" sz="1400" dirty="0"/>
              <a:t>Active listening: the ability to listen effectively , without the need of </a:t>
            </a:r>
            <a:r>
              <a:rPr lang="en-US" sz="1400" dirty="0" err="1"/>
              <a:t>repeting</a:t>
            </a:r>
            <a:r>
              <a:rPr lang="en-US" sz="1400" dirty="0"/>
              <a:t> information. It </a:t>
            </a:r>
            <a:r>
              <a:rPr lang="en-US" sz="1400" dirty="0" err="1"/>
              <a:t>reffers</a:t>
            </a:r>
            <a:r>
              <a:rPr lang="en-US" sz="1400" dirty="0"/>
              <a:t> to ability"</a:t>
            </a:r>
          </a:p>
          <a:p>
            <a:pPr>
              <a:lnSpc>
                <a:spcPct val="110000"/>
              </a:lnSpc>
            </a:pPr>
            <a:r>
              <a:rPr lang="en-US" sz="1400" dirty="0"/>
              <a:t>Communicate effectively by summarizing and restating what you hear in your own words in order to confirm the understanding of all parties. Active listening helps people to open up, avoid misunderstandings, resolve conflicts and build trust."</a:t>
            </a:r>
          </a:p>
          <a:p>
            <a:pPr>
              <a:lnSpc>
                <a:spcPct val="110000"/>
              </a:lnSpc>
            </a:pPr>
            <a:r>
              <a:rPr lang="en-US" sz="1400" dirty="0"/>
              <a:t>CONTEXTUAL COMMUNICATION</a:t>
            </a:r>
          </a:p>
          <a:p>
            <a:pPr>
              <a:lnSpc>
                <a:spcPct val="110000"/>
              </a:lnSpc>
            </a:pPr>
            <a:r>
              <a:rPr lang="en-US" sz="1400" dirty="0"/>
              <a:t>Communicate effectively in different environments, contexts, such as different "pertaining to various populations, persons, situations, environments or sets of behaviors. This includes such contexts as professional, cross-cultural, online, academic and crisis communication".(</a:t>
            </a:r>
            <a:r>
              <a:rPr lang="en-US" sz="1400" dirty="0" err="1"/>
              <a:t>Maund</a:t>
            </a:r>
            <a:r>
              <a:rPr lang="en-US" sz="1400" dirty="0"/>
              <a:t> </a:t>
            </a:r>
            <a:r>
              <a:rPr lang="en-US" sz="1400" dirty="0" err="1"/>
              <a:t>et.al</a:t>
            </a:r>
            <a:r>
              <a:rPr lang="en-US" sz="1400" dirty="0"/>
              <a:t> 2017)</a:t>
            </a:r>
            <a:endParaRPr lang="en-KW" sz="1400" dirty="0"/>
          </a:p>
        </p:txBody>
      </p:sp>
    </p:spTree>
    <p:extLst>
      <p:ext uri="{BB962C8B-B14F-4D97-AF65-F5344CB8AC3E}">
        <p14:creationId xmlns:p14="http://schemas.microsoft.com/office/powerpoint/2010/main" val="3518005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grpSp>
        <p:nvGrpSpPr>
          <p:cNvPr id="8202" name="Group 138">
            <a:extLst>
              <a:ext uri="{FF2B5EF4-FFF2-40B4-BE49-F238E27FC236}">
                <a16:creationId xmlns:a16="http://schemas.microsoft.com/office/drawing/2014/main" id="{7E88D4E8-17B6-4C60-8098-B3222095A6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0" name="Rectangle 139">
              <a:extLst>
                <a:ext uri="{FF2B5EF4-FFF2-40B4-BE49-F238E27FC236}">
                  <a16:creationId xmlns:a16="http://schemas.microsoft.com/office/drawing/2014/main" id="{329CEDC5-A608-4569-A304-C444D93EB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1" name="Picture 2">
              <a:extLst>
                <a:ext uri="{FF2B5EF4-FFF2-40B4-BE49-F238E27FC236}">
                  <a16:creationId xmlns:a16="http://schemas.microsoft.com/office/drawing/2014/main" id="{6579ECED-D3DF-48A9-B968-A30A25EEC84A}"/>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43" name="Group 142">
            <a:extLst>
              <a:ext uri="{FF2B5EF4-FFF2-40B4-BE49-F238E27FC236}">
                <a16:creationId xmlns:a16="http://schemas.microsoft.com/office/drawing/2014/main" id="{6634CAC6-FE8C-4E40-8792-C77A8CEBF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4" name="Rectangle 5">
              <a:extLst>
                <a:ext uri="{FF2B5EF4-FFF2-40B4-BE49-F238E27FC236}">
                  <a16:creationId xmlns:a16="http://schemas.microsoft.com/office/drawing/2014/main" id="{B94E35A6-E811-46E4-953D-5516A58977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5" name="Freeform 6">
              <a:extLst>
                <a:ext uri="{FF2B5EF4-FFF2-40B4-BE49-F238E27FC236}">
                  <a16:creationId xmlns:a16="http://schemas.microsoft.com/office/drawing/2014/main" id="{E6C9A408-8D09-4D5D-975E-BAD0978B8D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7">
              <a:extLst>
                <a:ext uri="{FF2B5EF4-FFF2-40B4-BE49-F238E27FC236}">
                  <a16:creationId xmlns:a16="http://schemas.microsoft.com/office/drawing/2014/main" id="{ACA42037-6C95-475F-BE97-2DFA988644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Rectangle 8">
              <a:extLst>
                <a:ext uri="{FF2B5EF4-FFF2-40B4-BE49-F238E27FC236}">
                  <a16:creationId xmlns:a16="http://schemas.microsoft.com/office/drawing/2014/main" id="{44029147-D2C0-44D0-B5F5-8ABF8761A2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8" name="Freeform 9">
              <a:extLst>
                <a:ext uri="{FF2B5EF4-FFF2-40B4-BE49-F238E27FC236}">
                  <a16:creationId xmlns:a16="http://schemas.microsoft.com/office/drawing/2014/main" id="{88BEFB91-6DD6-4959-9B12-2A2C0B117F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10">
              <a:extLst>
                <a:ext uri="{FF2B5EF4-FFF2-40B4-BE49-F238E27FC236}">
                  <a16:creationId xmlns:a16="http://schemas.microsoft.com/office/drawing/2014/main" id="{B8104D70-3290-496A-9A24-A5963795A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11">
              <a:extLst>
                <a:ext uri="{FF2B5EF4-FFF2-40B4-BE49-F238E27FC236}">
                  <a16:creationId xmlns:a16="http://schemas.microsoft.com/office/drawing/2014/main" id="{90225A82-C02B-4C23-BEC5-069F663B6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12">
              <a:extLst>
                <a:ext uri="{FF2B5EF4-FFF2-40B4-BE49-F238E27FC236}">
                  <a16:creationId xmlns:a16="http://schemas.microsoft.com/office/drawing/2014/main" id="{9940214F-AB3C-4A00-B9B5-3FF7083154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13">
              <a:extLst>
                <a:ext uri="{FF2B5EF4-FFF2-40B4-BE49-F238E27FC236}">
                  <a16:creationId xmlns:a16="http://schemas.microsoft.com/office/drawing/2014/main" id="{9620B14C-2A15-4B80-8A04-09E535BBB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14">
              <a:extLst>
                <a:ext uri="{FF2B5EF4-FFF2-40B4-BE49-F238E27FC236}">
                  <a16:creationId xmlns:a16="http://schemas.microsoft.com/office/drawing/2014/main" id="{738A3342-0ECF-43D0-A40D-0295055B8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15">
              <a:extLst>
                <a:ext uri="{FF2B5EF4-FFF2-40B4-BE49-F238E27FC236}">
                  <a16:creationId xmlns:a16="http://schemas.microsoft.com/office/drawing/2014/main" id="{A706DFD1-2A66-44E1-9614-11841F3BD8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16">
              <a:extLst>
                <a:ext uri="{FF2B5EF4-FFF2-40B4-BE49-F238E27FC236}">
                  <a16:creationId xmlns:a16="http://schemas.microsoft.com/office/drawing/2014/main" id="{848B849E-3153-4B09-8B99-1918ED2AD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17">
              <a:extLst>
                <a:ext uri="{FF2B5EF4-FFF2-40B4-BE49-F238E27FC236}">
                  <a16:creationId xmlns:a16="http://schemas.microsoft.com/office/drawing/2014/main" id="{7553E3B0-5F49-4208-89B4-45B2E0FCA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18">
              <a:extLst>
                <a:ext uri="{FF2B5EF4-FFF2-40B4-BE49-F238E27FC236}">
                  <a16:creationId xmlns:a16="http://schemas.microsoft.com/office/drawing/2014/main" id="{CBC7B8D1-D26C-4940-BD35-F095FB393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19">
              <a:extLst>
                <a:ext uri="{FF2B5EF4-FFF2-40B4-BE49-F238E27FC236}">
                  <a16:creationId xmlns:a16="http://schemas.microsoft.com/office/drawing/2014/main" id="{B9C4931D-82F1-4718-BA6F-05EA7FD1BF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20">
              <a:extLst>
                <a:ext uri="{FF2B5EF4-FFF2-40B4-BE49-F238E27FC236}">
                  <a16:creationId xmlns:a16="http://schemas.microsoft.com/office/drawing/2014/main" id="{5411A3E3-12D3-4247-A80D-EC24CB0BD9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21">
              <a:extLst>
                <a:ext uri="{FF2B5EF4-FFF2-40B4-BE49-F238E27FC236}">
                  <a16:creationId xmlns:a16="http://schemas.microsoft.com/office/drawing/2014/main" id="{C355F1FB-0DC3-41F9-8BC2-B3DFCB5B58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22">
              <a:extLst>
                <a:ext uri="{FF2B5EF4-FFF2-40B4-BE49-F238E27FC236}">
                  <a16:creationId xmlns:a16="http://schemas.microsoft.com/office/drawing/2014/main" id="{37666FAD-9605-43EA-AA92-8EF121F8E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23">
              <a:extLst>
                <a:ext uri="{FF2B5EF4-FFF2-40B4-BE49-F238E27FC236}">
                  <a16:creationId xmlns:a16="http://schemas.microsoft.com/office/drawing/2014/main" id="{27D2E555-66C9-44A4-91EF-1112FC2324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24">
              <a:extLst>
                <a:ext uri="{FF2B5EF4-FFF2-40B4-BE49-F238E27FC236}">
                  <a16:creationId xmlns:a16="http://schemas.microsoft.com/office/drawing/2014/main" id="{648675C7-F949-421C-ACEF-F8A507713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25">
              <a:extLst>
                <a:ext uri="{FF2B5EF4-FFF2-40B4-BE49-F238E27FC236}">
                  <a16:creationId xmlns:a16="http://schemas.microsoft.com/office/drawing/2014/main" id="{7E36DDA8-4797-4E2E-BA60-1739350141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26">
              <a:extLst>
                <a:ext uri="{FF2B5EF4-FFF2-40B4-BE49-F238E27FC236}">
                  <a16:creationId xmlns:a16="http://schemas.microsoft.com/office/drawing/2014/main" id="{3C5BD196-BB9B-4207-A411-A94D4759A4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27">
              <a:extLst>
                <a:ext uri="{FF2B5EF4-FFF2-40B4-BE49-F238E27FC236}">
                  <a16:creationId xmlns:a16="http://schemas.microsoft.com/office/drawing/2014/main" id="{10790C8B-A016-4479-B413-7F859F28B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28">
              <a:extLst>
                <a:ext uri="{FF2B5EF4-FFF2-40B4-BE49-F238E27FC236}">
                  <a16:creationId xmlns:a16="http://schemas.microsoft.com/office/drawing/2014/main" id="{17BAAB5C-16F2-4569-99E7-4B781CD0A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29">
              <a:extLst>
                <a:ext uri="{FF2B5EF4-FFF2-40B4-BE49-F238E27FC236}">
                  <a16:creationId xmlns:a16="http://schemas.microsoft.com/office/drawing/2014/main" id="{C922A237-A537-4365-80AA-0957F9DE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30">
              <a:extLst>
                <a:ext uri="{FF2B5EF4-FFF2-40B4-BE49-F238E27FC236}">
                  <a16:creationId xmlns:a16="http://schemas.microsoft.com/office/drawing/2014/main" id="{F6FAFBCC-D278-4666-9F12-BA279A9BD5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31">
              <a:extLst>
                <a:ext uri="{FF2B5EF4-FFF2-40B4-BE49-F238E27FC236}">
                  <a16:creationId xmlns:a16="http://schemas.microsoft.com/office/drawing/2014/main" id="{F4A8C2FC-8BA7-497F-A1CE-5B7820A73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32">
              <a:extLst>
                <a:ext uri="{FF2B5EF4-FFF2-40B4-BE49-F238E27FC236}">
                  <a16:creationId xmlns:a16="http://schemas.microsoft.com/office/drawing/2014/main" id="{2CE7C26A-B719-40C5-B421-C2676089DB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Rectangle 33">
              <a:extLst>
                <a:ext uri="{FF2B5EF4-FFF2-40B4-BE49-F238E27FC236}">
                  <a16:creationId xmlns:a16="http://schemas.microsoft.com/office/drawing/2014/main" id="{72ACC212-C2F9-463A-BFA5-F1AD779E8D5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3" name="Freeform 34">
              <a:extLst>
                <a:ext uri="{FF2B5EF4-FFF2-40B4-BE49-F238E27FC236}">
                  <a16:creationId xmlns:a16="http://schemas.microsoft.com/office/drawing/2014/main" id="{AD328EFE-18A4-42B3-B74F-503C8317D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35">
              <a:extLst>
                <a:ext uri="{FF2B5EF4-FFF2-40B4-BE49-F238E27FC236}">
                  <a16:creationId xmlns:a16="http://schemas.microsoft.com/office/drawing/2014/main" id="{D7FB270C-03D7-4536-B125-D8E54B76E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36">
              <a:extLst>
                <a:ext uri="{FF2B5EF4-FFF2-40B4-BE49-F238E27FC236}">
                  <a16:creationId xmlns:a16="http://schemas.microsoft.com/office/drawing/2014/main" id="{0B867CE6-C17C-4EE7-9EC8-E57353432A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37">
              <a:extLst>
                <a:ext uri="{FF2B5EF4-FFF2-40B4-BE49-F238E27FC236}">
                  <a16:creationId xmlns:a16="http://schemas.microsoft.com/office/drawing/2014/main" id="{EE513B41-760A-4991-8DAD-04A0D05E6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38">
              <a:extLst>
                <a:ext uri="{FF2B5EF4-FFF2-40B4-BE49-F238E27FC236}">
                  <a16:creationId xmlns:a16="http://schemas.microsoft.com/office/drawing/2014/main" id="{D28B37BF-0DF5-4B46-BBAE-813A59D8A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39">
              <a:extLst>
                <a:ext uri="{FF2B5EF4-FFF2-40B4-BE49-F238E27FC236}">
                  <a16:creationId xmlns:a16="http://schemas.microsoft.com/office/drawing/2014/main" id="{B3856351-DA6B-4AAE-BE60-A31E6A10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40">
              <a:extLst>
                <a:ext uri="{FF2B5EF4-FFF2-40B4-BE49-F238E27FC236}">
                  <a16:creationId xmlns:a16="http://schemas.microsoft.com/office/drawing/2014/main" id="{415E333C-02FC-4CDE-87D4-7DAF8881CD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41">
              <a:extLst>
                <a:ext uri="{FF2B5EF4-FFF2-40B4-BE49-F238E27FC236}">
                  <a16:creationId xmlns:a16="http://schemas.microsoft.com/office/drawing/2014/main" id="{A950DB55-CEC0-49E7-B5B4-CB8DFC857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42">
              <a:extLst>
                <a:ext uri="{FF2B5EF4-FFF2-40B4-BE49-F238E27FC236}">
                  <a16:creationId xmlns:a16="http://schemas.microsoft.com/office/drawing/2014/main" id="{9A847BF2-FA95-4C6B-AA0D-AE1D7A18C1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43">
              <a:extLst>
                <a:ext uri="{FF2B5EF4-FFF2-40B4-BE49-F238E27FC236}">
                  <a16:creationId xmlns:a16="http://schemas.microsoft.com/office/drawing/2014/main" id="{C03E2F1A-D32B-44D4-9432-CCEB4AC16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44">
              <a:extLst>
                <a:ext uri="{FF2B5EF4-FFF2-40B4-BE49-F238E27FC236}">
                  <a16:creationId xmlns:a16="http://schemas.microsoft.com/office/drawing/2014/main" id="{D4393ADC-E434-4A5E-B113-04982B31A9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Rectangle 45">
              <a:extLst>
                <a:ext uri="{FF2B5EF4-FFF2-40B4-BE49-F238E27FC236}">
                  <a16:creationId xmlns:a16="http://schemas.microsoft.com/office/drawing/2014/main" id="{AC805683-400C-4821-9E62-D79987EE0A8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85" name="Freeform 46">
              <a:extLst>
                <a:ext uri="{FF2B5EF4-FFF2-40B4-BE49-F238E27FC236}">
                  <a16:creationId xmlns:a16="http://schemas.microsoft.com/office/drawing/2014/main" id="{275AF161-2BC4-4A11-98FE-805DE8226C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47">
              <a:extLst>
                <a:ext uri="{FF2B5EF4-FFF2-40B4-BE49-F238E27FC236}">
                  <a16:creationId xmlns:a16="http://schemas.microsoft.com/office/drawing/2014/main" id="{43ACCAAC-4E58-42B8-8743-8C3D7D0370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48">
              <a:extLst>
                <a:ext uri="{FF2B5EF4-FFF2-40B4-BE49-F238E27FC236}">
                  <a16:creationId xmlns:a16="http://schemas.microsoft.com/office/drawing/2014/main" id="{D9C22B98-9E1E-459B-8342-838398587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8" name="Freeform 49">
              <a:extLst>
                <a:ext uri="{FF2B5EF4-FFF2-40B4-BE49-F238E27FC236}">
                  <a16:creationId xmlns:a16="http://schemas.microsoft.com/office/drawing/2014/main" id="{51E13592-5EAD-4DD7-AB0E-80909D5A9C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9" name="Freeform 50">
              <a:extLst>
                <a:ext uri="{FF2B5EF4-FFF2-40B4-BE49-F238E27FC236}">
                  <a16:creationId xmlns:a16="http://schemas.microsoft.com/office/drawing/2014/main" id="{177B0BE8-838F-4DA0-B84D-9BE3601B9E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0" name="Freeform 51">
              <a:extLst>
                <a:ext uri="{FF2B5EF4-FFF2-40B4-BE49-F238E27FC236}">
                  <a16:creationId xmlns:a16="http://schemas.microsoft.com/office/drawing/2014/main" id="{71B9A396-48C2-44E8-AB44-A400C57BF5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1" name="Freeform 52">
              <a:extLst>
                <a:ext uri="{FF2B5EF4-FFF2-40B4-BE49-F238E27FC236}">
                  <a16:creationId xmlns:a16="http://schemas.microsoft.com/office/drawing/2014/main" id="{792BBEE4-C104-47CE-B119-4F5BEDFF2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2" name="Freeform 53">
              <a:extLst>
                <a:ext uri="{FF2B5EF4-FFF2-40B4-BE49-F238E27FC236}">
                  <a16:creationId xmlns:a16="http://schemas.microsoft.com/office/drawing/2014/main" id="{1EC14444-CFCD-4626-A3F9-5684BCBD5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3" name="Freeform 54">
              <a:extLst>
                <a:ext uri="{FF2B5EF4-FFF2-40B4-BE49-F238E27FC236}">
                  <a16:creationId xmlns:a16="http://schemas.microsoft.com/office/drawing/2014/main" id="{4FC7860D-7738-4EB8-B7D1-B3321EE712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4" name="Freeform 55">
              <a:extLst>
                <a:ext uri="{FF2B5EF4-FFF2-40B4-BE49-F238E27FC236}">
                  <a16:creationId xmlns:a16="http://schemas.microsoft.com/office/drawing/2014/main" id="{B1C5A633-1B89-41D8-8540-0B7DB1230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5" name="Freeform 56">
              <a:extLst>
                <a:ext uri="{FF2B5EF4-FFF2-40B4-BE49-F238E27FC236}">
                  <a16:creationId xmlns:a16="http://schemas.microsoft.com/office/drawing/2014/main" id="{585BD60A-4B86-4B93-8F7F-F5C76D4D37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6" name="Freeform 57">
              <a:extLst>
                <a:ext uri="{FF2B5EF4-FFF2-40B4-BE49-F238E27FC236}">
                  <a16:creationId xmlns:a16="http://schemas.microsoft.com/office/drawing/2014/main" id="{D0260F69-84C9-4376-B729-4759CA2B4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7" name="Freeform 58">
              <a:extLst>
                <a:ext uri="{FF2B5EF4-FFF2-40B4-BE49-F238E27FC236}">
                  <a16:creationId xmlns:a16="http://schemas.microsoft.com/office/drawing/2014/main" id="{DB8C9509-D4CC-4342-B3BF-9661E7454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0DB6F930-6DF9-D2E4-C617-37799A633923}"/>
              </a:ext>
            </a:extLst>
          </p:cNvPr>
          <p:cNvSpPr>
            <a:spLocks noGrp="1"/>
          </p:cNvSpPr>
          <p:nvPr>
            <p:ph type="title"/>
          </p:nvPr>
        </p:nvSpPr>
        <p:spPr>
          <a:xfrm>
            <a:off x="5491209" y="618518"/>
            <a:ext cx="5877676" cy="1478570"/>
          </a:xfrm>
        </p:spPr>
        <p:txBody>
          <a:bodyPr>
            <a:normAutofit/>
          </a:bodyPr>
          <a:lstStyle/>
          <a:p>
            <a:r>
              <a:rPr lang="en-US"/>
              <a:t>T</a:t>
            </a:r>
            <a:r>
              <a:rPr lang="en-KW"/>
              <a:t>echnology in communication:</a:t>
            </a:r>
          </a:p>
        </p:txBody>
      </p:sp>
      <p:pic>
        <p:nvPicPr>
          <p:cNvPr id="8196" name="Picture 4" descr="Advantages and disadvantages of VLC technology | Download Table">
            <a:extLst>
              <a:ext uri="{FF2B5EF4-FFF2-40B4-BE49-F238E27FC236}">
                <a16:creationId xmlns:a16="http://schemas.microsoft.com/office/drawing/2014/main" id="{B7BEC15F-862F-1B24-8123-5380EAACF7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6" r="2730" b="-2"/>
          <a:stretch/>
        </p:blipFill>
        <p:spPr bwMode="auto">
          <a:xfrm>
            <a:off x="-5597" y="1"/>
            <a:ext cx="4635583" cy="3427413"/>
          </a:xfrm>
          <a:custGeom>
            <a:avLst/>
            <a:gdLst/>
            <a:ahLst/>
            <a:cxnLst/>
            <a:rect l="l" t="t" r="r" b="b"/>
            <a:pathLst>
              <a:path w="4635583" h="3427413">
                <a:moveTo>
                  <a:pt x="0" y="0"/>
                </a:moveTo>
                <a:lnTo>
                  <a:pt x="4635583" y="0"/>
                </a:lnTo>
                <a:lnTo>
                  <a:pt x="4635583" y="3427413"/>
                </a:lnTo>
                <a:lnTo>
                  <a:pt x="0" y="3427413"/>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Technology and Communication Tools for Remote Teams to Stay Connected |  FlexJobs">
            <a:extLst>
              <a:ext uri="{FF2B5EF4-FFF2-40B4-BE49-F238E27FC236}">
                <a16:creationId xmlns:a16="http://schemas.microsoft.com/office/drawing/2014/main" id="{69945F2E-1EFB-95E0-7D55-AD448799284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266" r="25171"/>
          <a:stretch/>
        </p:blipFill>
        <p:spPr bwMode="auto">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a:noFill/>
          <a:extLst>
            <a:ext uri="{909E8E84-426E-40DD-AFC4-6F175D3DCCD1}">
              <a14:hiddenFill xmlns:a14="http://schemas.microsoft.com/office/drawing/2010/main">
                <a:solidFill>
                  <a:srgbClr val="FFFFFF"/>
                </a:solidFill>
              </a14:hiddenFill>
            </a:ext>
          </a:extLst>
        </p:spPr>
      </p:pic>
      <p:cxnSp>
        <p:nvCxnSpPr>
          <p:cNvPr id="199" name="Straight Connector 198">
            <a:extLst>
              <a:ext uri="{FF2B5EF4-FFF2-40B4-BE49-F238E27FC236}">
                <a16:creationId xmlns:a16="http://schemas.microsoft.com/office/drawing/2014/main" id="{CDE96CB5-2821-46EA-8A28-B2B95B2EF1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201" name="Straight Connector 200">
            <a:extLst>
              <a:ext uri="{FF2B5EF4-FFF2-40B4-BE49-F238E27FC236}">
                <a16:creationId xmlns:a16="http://schemas.microsoft.com/office/drawing/2014/main" id="{25C94745-2EDE-4721-A55D-F88C6D6326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8203" name="Content Placeholder 8199">
            <a:extLst>
              <a:ext uri="{FF2B5EF4-FFF2-40B4-BE49-F238E27FC236}">
                <a16:creationId xmlns:a16="http://schemas.microsoft.com/office/drawing/2014/main" id="{86EEBCB1-651F-3CE5-86F8-9EC1D774FE66}"/>
              </a:ext>
            </a:extLst>
          </p:cNvPr>
          <p:cNvSpPr>
            <a:spLocks noGrp="1"/>
          </p:cNvSpPr>
          <p:nvPr>
            <p:ph idx="1"/>
          </p:nvPr>
        </p:nvSpPr>
        <p:spPr>
          <a:xfrm>
            <a:off x="5491209" y="2249487"/>
            <a:ext cx="5877677" cy="3541714"/>
          </a:xfrm>
        </p:spPr>
        <p:txBody>
          <a:bodyPr>
            <a:normAutofit/>
          </a:bodyPr>
          <a:lstStyle/>
          <a:p>
            <a:r>
              <a:rPr lang="en-US" dirty="0"/>
              <a:t>Technology in communication it is about the transfer of the message, information among individuals or machine through the use of effective new technology “This processing of information can help people make decisions, solve problems, and control machines.”(Duck and </a:t>
            </a:r>
            <a:r>
              <a:rPr lang="en-US" dirty="0" err="1"/>
              <a:t>Mcmahan</a:t>
            </a:r>
            <a:r>
              <a:rPr lang="en-US" dirty="0"/>
              <a:t> 2020)</a:t>
            </a:r>
          </a:p>
          <a:p>
            <a:endParaRPr lang="en-US" dirty="0"/>
          </a:p>
        </p:txBody>
      </p:sp>
    </p:spTree>
    <p:extLst>
      <p:ext uri="{BB962C8B-B14F-4D97-AF65-F5344CB8AC3E}">
        <p14:creationId xmlns:p14="http://schemas.microsoft.com/office/powerpoint/2010/main" val="2203279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B9E33-7192-BFD7-0F23-23FF3F247110}"/>
              </a:ext>
            </a:extLst>
          </p:cNvPr>
          <p:cNvSpPr>
            <a:spLocks noGrp="1"/>
          </p:cNvSpPr>
          <p:nvPr>
            <p:ph type="title"/>
          </p:nvPr>
        </p:nvSpPr>
        <p:spPr>
          <a:xfrm>
            <a:off x="6569957" y="618518"/>
            <a:ext cx="4747088" cy="1478570"/>
          </a:xfrm>
        </p:spPr>
        <p:txBody>
          <a:bodyPr>
            <a:normAutofit/>
          </a:bodyPr>
          <a:lstStyle/>
          <a:p>
            <a:r>
              <a:rPr lang="en-KW" sz="3300"/>
              <a:t>VERBAL COMMUNICATION SHOULD BE</a:t>
            </a:r>
          </a:p>
        </p:txBody>
      </p:sp>
      <p:sp>
        <p:nvSpPr>
          <p:cNvPr id="71" name="Round Diagonal Corner Rectangle 9">
            <a:extLst>
              <a:ext uri="{FF2B5EF4-FFF2-40B4-BE49-F238E27FC236}">
                <a16:creationId xmlns:a16="http://schemas.microsoft.com/office/drawing/2014/main" id="{77087EFE-29A9-4EC9-8B82-7519E2983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Verbal Communication - Javatpoint">
            <a:extLst>
              <a:ext uri="{FF2B5EF4-FFF2-40B4-BE49-F238E27FC236}">
                <a16:creationId xmlns:a16="http://schemas.microsoft.com/office/drawing/2014/main" id="{65D30A91-869D-7BFC-ED4B-3C96A54AEE0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18988" y="1429302"/>
            <a:ext cx="4635583" cy="40034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6EAC540-6B8D-6BF2-4EB3-39E9F9AE0962}"/>
              </a:ext>
            </a:extLst>
          </p:cNvPr>
          <p:cNvSpPr>
            <a:spLocks noGrp="1"/>
          </p:cNvSpPr>
          <p:nvPr>
            <p:ph idx="1"/>
          </p:nvPr>
        </p:nvSpPr>
        <p:spPr>
          <a:xfrm>
            <a:off x="6569957" y="2249487"/>
            <a:ext cx="4747087" cy="3541714"/>
          </a:xfrm>
        </p:spPr>
        <p:txBody>
          <a:bodyPr>
            <a:normAutofit/>
          </a:bodyPr>
          <a:lstStyle/>
          <a:p>
            <a:r>
              <a:rPr lang="en-US" dirty="0"/>
              <a:t>CLARITY, SHOULD BE LOUDLY, PEOPLE SHOULD HAVE EMPAHTY,EYE CONTACT SHOULD EXISTS.</a:t>
            </a:r>
            <a:endParaRPr lang="en-KW" dirty="0"/>
          </a:p>
          <a:p>
            <a:endParaRPr lang="en-KW" dirty="0"/>
          </a:p>
        </p:txBody>
      </p:sp>
    </p:spTree>
    <p:extLst>
      <p:ext uri="{BB962C8B-B14F-4D97-AF65-F5344CB8AC3E}">
        <p14:creationId xmlns:p14="http://schemas.microsoft.com/office/powerpoint/2010/main" val="784504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6511218-B9AA-4B98-BC1D-CCC9BB28A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4091B7F8-4439-4ACD-B578-E523334B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8EF6BE6-0FCE-475D-BAB2-683B36D578B8}"/>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B8A34CF9-511F-3533-891B-C0E55B9BB6B1}"/>
              </a:ext>
            </a:extLst>
          </p:cNvPr>
          <p:cNvSpPr>
            <a:spLocks noGrp="1"/>
          </p:cNvSpPr>
          <p:nvPr>
            <p:ph type="title"/>
          </p:nvPr>
        </p:nvSpPr>
        <p:spPr>
          <a:xfrm>
            <a:off x="6448425" y="618518"/>
            <a:ext cx="4598985" cy="1478570"/>
          </a:xfrm>
        </p:spPr>
        <p:txBody>
          <a:bodyPr>
            <a:normAutofit/>
          </a:bodyPr>
          <a:lstStyle/>
          <a:p>
            <a:r>
              <a:rPr lang="en-KW" dirty="0"/>
              <a:t>ADVANTAGES:</a:t>
            </a:r>
          </a:p>
        </p:txBody>
      </p:sp>
      <p:pic>
        <p:nvPicPr>
          <p:cNvPr id="5" name="Picture 4" descr="Circuit board background">
            <a:extLst>
              <a:ext uri="{FF2B5EF4-FFF2-40B4-BE49-F238E27FC236}">
                <a16:creationId xmlns:a16="http://schemas.microsoft.com/office/drawing/2014/main" id="{5FA918F1-F8CB-7E4A-76C3-65AD4CC24788}"/>
              </a:ext>
            </a:extLst>
          </p:cNvPr>
          <p:cNvPicPr>
            <a:picLocks noChangeAspect="1"/>
          </p:cNvPicPr>
          <p:nvPr/>
        </p:nvPicPr>
        <p:blipFill rotWithShape="1">
          <a:blip r:embed="rId4"/>
          <a:srcRect l="3194" r="37641"/>
          <a:stretch/>
        </p:blipFill>
        <p:spPr>
          <a:xfrm>
            <a:off x="119063" y="-23812"/>
            <a:ext cx="6101597" cy="6857990"/>
          </a:xfrm>
          <a:prstGeom prst="rect">
            <a:avLst/>
          </a:prstGeom>
        </p:spPr>
      </p:pic>
      <p:grpSp>
        <p:nvGrpSpPr>
          <p:cNvPr id="13" name="Group 12">
            <a:extLst>
              <a:ext uri="{FF2B5EF4-FFF2-40B4-BE49-F238E27FC236}">
                <a16:creationId xmlns:a16="http://schemas.microsoft.com/office/drawing/2014/main" id="{5815A4C8-B67A-417B-881F-B10F775419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E908880B-41F4-47DC-A5D9-CC6110F11D1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63AF45E0-DAB3-4BF0-B6F4-DD30CA25E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AD76E2E6-F745-4365-9908-0B9E1A5E0A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16">
              <a:extLst>
                <a:ext uri="{FF2B5EF4-FFF2-40B4-BE49-F238E27FC236}">
                  <a16:creationId xmlns:a16="http://schemas.microsoft.com/office/drawing/2014/main" id="{76F5917B-27A0-4E27-B437-D38E7294E97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6DB713C1-FF7B-4575-8117-022C649B6A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BB7E4ACC-44D9-4792-9E29-712DDBD005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0A3FC698-6397-4AAD-BFE7-5436973BD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01236AB7-797D-4790-AADE-7C43A7DD9E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E089A1E5-35CB-4B0E-89EE-FB2AB368F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E1B3676D-5E71-4B0E-9A27-97E7B016E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D8D40786-1ED1-48CB-9998-047B97FE2A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035C2320-C3B2-4989-A4E2-C71FA7F505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CF46DEE0-1E3B-4861-841A-3DBBAF79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96962E2E-BDC1-40A1-9CA9-DCD1E2F2CD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0AB10F96-B5B5-493C-B58A-ABAD1B5D8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385FEB28-D230-4850-96D1-B84416B2E0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7D69D500-53C1-4C49-986B-0C77700A7D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242E9848-2FB4-4D7D-AE1F-FCB62E4A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F007433C-DB9E-4A75-BA95-1012EFDE8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F0402231-D741-48D0-BF9A-1FCA25B572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CE7FBE95-E865-4925-8852-1F46C1A85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8F43B940-9D12-405E-9143-F5E64D3471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AB96A555-1114-43F3-B7C1-36C528AC2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24C4A8E3-7739-47BF-98F1-55A35475E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AA9972CC-55BF-424B-BF02-D68C8F837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0">
              <a:extLst>
                <a:ext uri="{FF2B5EF4-FFF2-40B4-BE49-F238E27FC236}">
                  <a16:creationId xmlns:a16="http://schemas.microsoft.com/office/drawing/2014/main" id="{26FE0F33-8EBE-4E8C-80B2-94D892A844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067215AC-EE86-41A8-906A-930B98379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2">
              <a:extLst>
                <a:ext uri="{FF2B5EF4-FFF2-40B4-BE49-F238E27FC236}">
                  <a16:creationId xmlns:a16="http://schemas.microsoft.com/office/drawing/2014/main" id="{2A7D51B1-D027-4BB9-A7AA-77B82224CD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41">
              <a:extLst>
                <a:ext uri="{FF2B5EF4-FFF2-40B4-BE49-F238E27FC236}">
                  <a16:creationId xmlns:a16="http://schemas.microsoft.com/office/drawing/2014/main" id="{D863577D-1563-4E7D-B1C2-8FD6EB5E25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1142C45E-91B5-43E6-815B-8DCE711EED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D392B29F-8F06-4525-8C60-6AD0FF87C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C0097D3D-4508-4DFE-9362-1D4CD5342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CB6E6B17-DA8C-4DFE-A8F3-C88E9C6CE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ED70E448-5DC1-4921-984C-B5144E20C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670F7120-EA4D-4FED-8679-ADFE90C47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06395248-187B-4F4A-914C-C34DF7A836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A1A1A364-CAD6-49EE-AD57-1C5FD774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A55D2F6C-C341-4B23-94D4-7860818D59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A997BCC5-C47B-4CBB-8574-3D2185875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8C080CB5-4748-447C-9A7C-7D19D53C88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53">
              <a:extLst>
                <a:ext uri="{FF2B5EF4-FFF2-40B4-BE49-F238E27FC236}">
                  <a16:creationId xmlns:a16="http://schemas.microsoft.com/office/drawing/2014/main" id="{1974BBB3-7214-4B90-B3F4-FD7491717C0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A5146950-414C-435B-93DF-86EEFE43A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A4F42FB5-9798-4A86-9B6F-EBD720953B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48DA1A65-C30E-401D-96D5-CBD73B1D6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BFBDBDA4-F724-4A2C-B95C-0708D0E52E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51A9FC73-ADDC-4F4C-A52E-2416211F1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C1506CC0-B481-4F34-9692-55FFB0DE0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63C32F27-2DFD-4DC6-A459-1D8B1E35C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1D72781E-80D4-4D20-9CB8-B1F93F7F7C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B185151E-5C64-466C-95A8-82DCD68F9D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5422BDFC-E916-4209-9AE5-5EBBFAE67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CB055192-621C-4D0A-95A8-43B3D66570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A800D0DB-2B86-43A8-A566-5514B915B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A24135C6-FD88-403B-98E1-C941F03C74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EEC1CCCC-9B95-7045-6CF0-56D4E8795489}"/>
              </a:ext>
            </a:extLst>
          </p:cNvPr>
          <p:cNvSpPr>
            <a:spLocks noGrp="1"/>
          </p:cNvSpPr>
          <p:nvPr>
            <p:ph idx="1"/>
          </p:nvPr>
        </p:nvSpPr>
        <p:spPr>
          <a:xfrm>
            <a:off x="6448425" y="2249487"/>
            <a:ext cx="4598986" cy="3541714"/>
          </a:xfrm>
        </p:spPr>
        <p:txBody>
          <a:bodyPr>
            <a:normAutofit/>
          </a:bodyPr>
          <a:lstStyle/>
          <a:p>
            <a:pPr>
              <a:lnSpc>
                <a:spcPct val="110000"/>
              </a:lnSpc>
            </a:pPr>
            <a:r>
              <a:rPr lang="en-US" sz="1100"/>
              <a:t>Advantages:</a:t>
            </a:r>
            <a:endParaRPr lang="en-KW" sz="1100"/>
          </a:p>
          <a:p>
            <a:pPr>
              <a:lnSpc>
                <a:spcPct val="110000"/>
              </a:lnSpc>
            </a:pPr>
            <a:r>
              <a:rPr lang="en-US" sz="1100"/>
              <a:t>Technology has </a:t>
            </a:r>
            <a:r>
              <a:rPr lang="en-US" sz="1100" err="1"/>
              <a:t>reinved</a:t>
            </a:r>
            <a:r>
              <a:rPr lang="en-US" sz="1100"/>
              <a:t> the communication process, enable it to be more easier and simple, people can communication now in different ways through the use of different digital channels::</a:t>
            </a:r>
            <a:r>
              <a:rPr lang="en-KW" sz="1100"/>
              <a:t>telephone, radio, television, and internet. </a:t>
            </a:r>
            <a:r>
              <a:rPr lang="en-US" sz="1100" err="1"/>
              <a:t>Et.al</a:t>
            </a:r>
            <a:endParaRPr lang="en-KW" sz="1100"/>
          </a:p>
          <a:p>
            <a:pPr>
              <a:lnSpc>
                <a:spcPct val="110000"/>
              </a:lnSpc>
            </a:pPr>
            <a:r>
              <a:rPr lang="en-US" sz="1100"/>
              <a:t>(Morgan 2017)</a:t>
            </a:r>
            <a:endParaRPr lang="en-KW" sz="1100"/>
          </a:p>
          <a:p>
            <a:pPr>
              <a:lnSpc>
                <a:spcPct val="110000"/>
              </a:lnSpc>
            </a:pPr>
            <a:r>
              <a:rPr lang="en-US" sz="1100"/>
              <a:t>Technology in communication has made the communication to be easily and free or at least with less costs. People can talk with other people from far distances,</a:t>
            </a:r>
            <a:endParaRPr lang="en-KW" sz="1100"/>
          </a:p>
          <a:p>
            <a:pPr>
              <a:lnSpc>
                <a:spcPct val="110000"/>
              </a:lnSpc>
            </a:pPr>
            <a:r>
              <a:rPr lang="en-US" sz="1100"/>
              <a:t>-with technology in communication people can communication with individual from all around the world, with less costs. Workers can work from home and can receive </a:t>
            </a:r>
            <a:endParaRPr lang="en-KW" sz="1100"/>
          </a:p>
          <a:p>
            <a:pPr>
              <a:lnSpc>
                <a:spcPct val="110000"/>
              </a:lnSpc>
            </a:pPr>
            <a:r>
              <a:rPr lang="en-US" sz="1100"/>
              <a:t>“</a:t>
            </a:r>
            <a:r>
              <a:rPr lang="en-KW" sz="1100"/>
              <a:t>Instantaneous and Efficient</a:t>
            </a:r>
            <a:r>
              <a:rPr lang="en-US" sz="1100"/>
              <a:t>”: the communication process is now one more easily and simple, not need for waiting to sent the letter, immediate calls are available.</a:t>
            </a:r>
            <a:endParaRPr lang="en-KW" sz="1100"/>
          </a:p>
          <a:p>
            <a:pPr>
              <a:lnSpc>
                <a:spcPct val="110000"/>
              </a:lnSpc>
            </a:pPr>
            <a:endParaRPr lang="en-KW" sz="1100"/>
          </a:p>
        </p:txBody>
      </p:sp>
      <p:sp>
        <p:nvSpPr>
          <p:cNvPr id="4" name="Rectangle 3">
            <a:extLst>
              <a:ext uri="{FF2B5EF4-FFF2-40B4-BE49-F238E27FC236}">
                <a16:creationId xmlns:a16="http://schemas.microsoft.com/office/drawing/2014/main" id="{ADC7FDA1-6384-7423-1599-B20B21398344}"/>
              </a:ext>
            </a:extLst>
          </p:cNvPr>
          <p:cNvSpPr/>
          <p:nvPr/>
        </p:nvSpPr>
        <p:spPr>
          <a:xfrm>
            <a:off x="6719577" y="5674797"/>
            <a:ext cx="2651816" cy="369332"/>
          </a:xfrm>
          <a:prstGeom prst="rect">
            <a:avLst/>
          </a:prstGeom>
        </p:spPr>
        <p:txBody>
          <a:bodyPr wrap="none">
            <a:spAutoFit/>
          </a:bodyPr>
          <a:lstStyle/>
          <a:p>
            <a:r>
              <a:rPr lang="en-KW" dirty="0"/>
              <a:t>.(Ludlow and Panton 1992)</a:t>
            </a:r>
          </a:p>
        </p:txBody>
      </p:sp>
    </p:spTree>
    <p:extLst>
      <p:ext uri="{BB962C8B-B14F-4D97-AF65-F5344CB8AC3E}">
        <p14:creationId xmlns:p14="http://schemas.microsoft.com/office/powerpoint/2010/main" val="1004019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898D8-0CA5-578C-C391-96D4167800B8}"/>
              </a:ext>
            </a:extLst>
          </p:cNvPr>
          <p:cNvSpPr>
            <a:spLocks noGrp="1"/>
          </p:cNvSpPr>
          <p:nvPr>
            <p:ph type="title"/>
          </p:nvPr>
        </p:nvSpPr>
        <p:spPr>
          <a:xfrm>
            <a:off x="8036041" y="618518"/>
            <a:ext cx="3281003" cy="1478570"/>
          </a:xfrm>
        </p:spPr>
        <p:txBody>
          <a:bodyPr anchor="b">
            <a:normAutofit/>
          </a:bodyPr>
          <a:lstStyle/>
          <a:p>
            <a:endParaRPr lang="en-KW" sz="2800" dirty="0"/>
          </a:p>
        </p:txBody>
      </p:sp>
      <p:sp>
        <p:nvSpPr>
          <p:cNvPr id="10248" name="Round Diagonal Corner Rectangle 11">
            <a:extLst>
              <a:ext uri="{FF2B5EF4-FFF2-40B4-BE49-F238E27FC236}">
                <a16:creationId xmlns:a16="http://schemas.microsoft.com/office/drawing/2014/main" id="{897AC4D0-9626-4857-97C0-6A8C6FD90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Technology in communication">
            <a:extLst>
              <a:ext uri="{FF2B5EF4-FFF2-40B4-BE49-F238E27FC236}">
                <a16:creationId xmlns:a16="http://schemas.microsoft.com/office/drawing/2014/main" id="{96170D33-B9EC-399A-E135-AFBB95235E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18988" y="2310896"/>
            <a:ext cx="2974328" cy="223074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echnology advantages and disadvantages. - ppt download">
            <a:extLst>
              <a:ext uri="{FF2B5EF4-FFF2-40B4-BE49-F238E27FC236}">
                <a16:creationId xmlns:a16="http://schemas.microsoft.com/office/drawing/2014/main" id="{2F20B323-2303-8E01-A035-342D283FEF8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7042" y="2310896"/>
            <a:ext cx="2974328" cy="2230746"/>
          </a:xfrm>
          <a:prstGeom prst="rect">
            <a:avLst/>
          </a:prstGeom>
          <a:noFill/>
          <a:extLst>
            <a:ext uri="{909E8E84-426E-40DD-AFC4-6F175D3DCCD1}">
              <a14:hiddenFill xmlns:a14="http://schemas.microsoft.com/office/drawing/2010/main">
                <a:solidFill>
                  <a:srgbClr val="FFFFFF"/>
                </a:solidFill>
              </a14:hiddenFill>
            </a:ext>
          </a:extLst>
        </p:spPr>
      </p:pic>
      <p:sp>
        <p:nvSpPr>
          <p:cNvPr id="10246" name="Content Placeholder 10245">
            <a:extLst>
              <a:ext uri="{FF2B5EF4-FFF2-40B4-BE49-F238E27FC236}">
                <a16:creationId xmlns:a16="http://schemas.microsoft.com/office/drawing/2014/main" id="{CE7AC3F6-A070-1605-13C3-1A32223C85CC}"/>
              </a:ext>
            </a:extLst>
          </p:cNvPr>
          <p:cNvSpPr>
            <a:spLocks noGrp="1"/>
          </p:cNvSpPr>
          <p:nvPr>
            <p:ph idx="1"/>
          </p:nvPr>
        </p:nvSpPr>
        <p:spPr>
          <a:xfrm>
            <a:off x="8036041" y="2249487"/>
            <a:ext cx="3281004" cy="3541714"/>
          </a:xfrm>
        </p:spPr>
        <p:txBody>
          <a:bodyPr>
            <a:normAutofit fontScale="92500"/>
          </a:bodyPr>
          <a:lstStyle/>
          <a:p>
            <a:r>
              <a:rPr lang="en-US" dirty="0"/>
              <a:t>more efficient process of communication, more faster method, with technology people are able to </a:t>
            </a:r>
            <a:r>
              <a:rPr lang="en-KW" dirty="0"/>
              <a:t>communicate from anywhere in the world</a:t>
            </a:r>
            <a:r>
              <a:rPr lang="en-US" dirty="0"/>
              <a:t> communication has become really accessible.</a:t>
            </a:r>
            <a:endParaRPr lang="en-US" sz="1800" dirty="0"/>
          </a:p>
        </p:txBody>
      </p:sp>
      <p:sp>
        <p:nvSpPr>
          <p:cNvPr id="4" name="Rectangle 3">
            <a:extLst>
              <a:ext uri="{FF2B5EF4-FFF2-40B4-BE49-F238E27FC236}">
                <a16:creationId xmlns:a16="http://schemas.microsoft.com/office/drawing/2014/main" id="{0DFE8487-41B0-1DE5-DA06-53156907BCC0}"/>
              </a:ext>
            </a:extLst>
          </p:cNvPr>
          <p:cNvSpPr/>
          <p:nvPr/>
        </p:nvSpPr>
        <p:spPr>
          <a:xfrm>
            <a:off x="8196044" y="5606535"/>
            <a:ext cx="2651816" cy="369332"/>
          </a:xfrm>
          <a:prstGeom prst="rect">
            <a:avLst/>
          </a:prstGeom>
        </p:spPr>
        <p:txBody>
          <a:bodyPr wrap="none">
            <a:spAutoFit/>
          </a:bodyPr>
          <a:lstStyle/>
          <a:p>
            <a:r>
              <a:rPr lang="en-KW" dirty="0"/>
              <a:t>.(Ludlow and Panton 1992)</a:t>
            </a:r>
          </a:p>
        </p:txBody>
      </p:sp>
    </p:spTree>
    <p:extLst>
      <p:ext uri="{BB962C8B-B14F-4D97-AF65-F5344CB8AC3E}">
        <p14:creationId xmlns:p14="http://schemas.microsoft.com/office/powerpoint/2010/main" val="647193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2A67A-B752-54A3-F7C4-96E12C5E4A87}"/>
              </a:ext>
            </a:extLst>
          </p:cNvPr>
          <p:cNvSpPr>
            <a:spLocks noGrp="1"/>
          </p:cNvSpPr>
          <p:nvPr>
            <p:ph type="title"/>
          </p:nvPr>
        </p:nvSpPr>
        <p:spPr>
          <a:xfrm>
            <a:off x="8036041" y="618518"/>
            <a:ext cx="3281003" cy="1478570"/>
          </a:xfrm>
        </p:spPr>
        <p:txBody>
          <a:bodyPr anchor="b">
            <a:normAutofit/>
          </a:bodyPr>
          <a:lstStyle/>
          <a:p>
            <a:r>
              <a:rPr lang="en-US" sz="2800"/>
              <a:t>D</a:t>
            </a:r>
            <a:r>
              <a:rPr lang="en-KW" sz="2800"/>
              <a:t>isadvantages of communication:</a:t>
            </a:r>
          </a:p>
        </p:txBody>
      </p:sp>
      <p:sp>
        <p:nvSpPr>
          <p:cNvPr id="71" name="Round Diagonal Corner Rectangle 11">
            <a:extLst>
              <a:ext uri="{FF2B5EF4-FFF2-40B4-BE49-F238E27FC236}">
                <a16:creationId xmlns:a16="http://schemas.microsoft.com/office/drawing/2014/main" id="{15649ABD-2423-4C83-8F1D-CDC70264C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Using Technology for Communication and Training and Development">
            <a:extLst>
              <a:ext uri="{FF2B5EF4-FFF2-40B4-BE49-F238E27FC236}">
                <a16:creationId xmlns:a16="http://schemas.microsoft.com/office/drawing/2014/main" id="{E740ED34-7F95-1516-1B58-EBEDF6EF9E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23648" y="1137621"/>
            <a:ext cx="6103062" cy="45772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8DCF110-8840-0538-B812-6A3E2A90A458}"/>
              </a:ext>
            </a:extLst>
          </p:cNvPr>
          <p:cNvSpPr>
            <a:spLocks noGrp="1"/>
          </p:cNvSpPr>
          <p:nvPr>
            <p:ph idx="1"/>
          </p:nvPr>
        </p:nvSpPr>
        <p:spPr>
          <a:xfrm>
            <a:off x="8036041" y="2249487"/>
            <a:ext cx="3281004" cy="3541714"/>
          </a:xfrm>
        </p:spPr>
        <p:txBody>
          <a:bodyPr>
            <a:normAutofit/>
          </a:bodyPr>
          <a:lstStyle/>
          <a:p>
            <a:r>
              <a:rPr lang="en-US" sz="1800" dirty="0"/>
              <a:t>L</a:t>
            </a:r>
            <a:r>
              <a:rPr lang="en-KW" sz="1800" dirty="0"/>
              <a:t>ess real interaction</a:t>
            </a:r>
          </a:p>
          <a:p>
            <a:r>
              <a:rPr lang="en-US" sz="1800" dirty="0"/>
              <a:t>M</a:t>
            </a:r>
            <a:r>
              <a:rPr lang="en-KW" sz="1800" dirty="0"/>
              <a:t>ore reason and ways that leads to misunderstanding</a:t>
            </a:r>
          </a:p>
          <a:p>
            <a:r>
              <a:rPr lang="en-US" sz="1800" dirty="0"/>
              <a:t>P</a:t>
            </a:r>
            <a:r>
              <a:rPr lang="en-KW" sz="1800" dirty="0"/>
              <a:t>eople dependency over Facebook, digital interaction and communication.</a:t>
            </a:r>
          </a:p>
          <a:p>
            <a:r>
              <a:rPr lang="en-KW" sz="1800" dirty="0"/>
              <a:t>PEOPLE become unable to communicate in real life.(Ludlow and Panton 1992)</a:t>
            </a:r>
          </a:p>
        </p:txBody>
      </p:sp>
    </p:spTree>
    <p:extLst>
      <p:ext uri="{BB962C8B-B14F-4D97-AF65-F5344CB8AC3E}">
        <p14:creationId xmlns:p14="http://schemas.microsoft.com/office/powerpoint/2010/main" val="1216542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AA951EB-D92C-4664-B069-0950B110D7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7" name="Rectangle 16">
              <a:extLst>
                <a:ext uri="{FF2B5EF4-FFF2-40B4-BE49-F238E27FC236}">
                  <a16:creationId xmlns:a16="http://schemas.microsoft.com/office/drawing/2014/main" id="{D2557383-0505-41A8-8790-0DC743315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B8F446A7-2D9D-4B2C-B5AA-76C5130599E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grpSp>
        <p:nvGrpSpPr>
          <p:cNvPr id="20" name="Group 19">
            <a:extLst>
              <a:ext uri="{FF2B5EF4-FFF2-40B4-BE49-F238E27FC236}">
                <a16:creationId xmlns:a16="http://schemas.microsoft.com/office/drawing/2014/main" id="{50A7EA83-60DF-47D8-8538-E7F234A4C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21" name="Round Diagonal Corner Rectangle 7">
              <a:extLst>
                <a:ext uri="{FF2B5EF4-FFF2-40B4-BE49-F238E27FC236}">
                  <a16:creationId xmlns:a16="http://schemas.microsoft.com/office/drawing/2014/main" id="{0DC32959-063F-42FB-843F-52AAB4D977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C6FF904-2A08-4D6F-8769-74E7588134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42" name="Freeform 32">
                <a:extLst>
                  <a:ext uri="{FF2B5EF4-FFF2-40B4-BE49-F238E27FC236}">
                    <a16:creationId xmlns:a16="http://schemas.microsoft.com/office/drawing/2014/main" id="{9FBE49E1-F6C4-45A4-B0B3-ABB68B022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43" name="Freeform 33">
                <a:extLst>
                  <a:ext uri="{FF2B5EF4-FFF2-40B4-BE49-F238E27FC236}">
                    <a16:creationId xmlns:a16="http://schemas.microsoft.com/office/drawing/2014/main" id="{D39886E8-0D84-4623-BC00-2555D501A4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44" name="Freeform 34">
                <a:extLst>
                  <a:ext uri="{FF2B5EF4-FFF2-40B4-BE49-F238E27FC236}">
                    <a16:creationId xmlns:a16="http://schemas.microsoft.com/office/drawing/2014/main" id="{59A74DD0-E79B-42CF-8259-302698BEDA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45" name="Freeform 37">
                <a:extLst>
                  <a:ext uri="{FF2B5EF4-FFF2-40B4-BE49-F238E27FC236}">
                    <a16:creationId xmlns:a16="http://schemas.microsoft.com/office/drawing/2014/main" id="{05B199AD-0A48-4DC8-88CC-94C4785A0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3" name="Group 22">
              <a:extLst>
                <a:ext uri="{FF2B5EF4-FFF2-40B4-BE49-F238E27FC236}">
                  <a16:creationId xmlns:a16="http://schemas.microsoft.com/office/drawing/2014/main" id="{BA03D0AA-6A09-4988-865E-1B81E12A79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6" name="Freeform 35">
                <a:extLst>
                  <a:ext uri="{FF2B5EF4-FFF2-40B4-BE49-F238E27FC236}">
                    <a16:creationId xmlns:a16="http://schemas.microsoft.com/office/drawing/2014/main" id="{CECCFA67-5EE1-4E33-B37D-0CA218F40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7" name="Freeform 36">
                <a:extLst>
                  <a:ext uri="{FF2B5EF4-FFF2-40B4-BE49-F238E27FC236}">
                    <a16:creationId xmlns:a16="http://schemas.microsoft.com/office/drawing/2014/main" id="{F1209146-A913-4EF8-BCA5-A83DC7A739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8" name="Freeform 38">
                <a:extLst>
                  <a:ext uri="{FF2B5EF4-FFF2-40B4-BE49-F238E27FC236}">
                    <a16:creationId xmlns:a16="http://schemas.microsoft.com/office/drawing/2014/main" id="{3DE05473-6F85-4F71-A427-16CF0153C7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9" name="Freeform 39">
                <a:extLst>
                  <a:ext uri="{FF2B5EF4-FFF2-40B4-BE49-F238E27FC236}">
                    <a16:creationId xmlns:a16="http://schemas.microsoft.com/office/drawing/2014/main" id="{776EEC7D-F65A-4975-B6B2-513ACD261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40" name="Freeform 40">
                <a:extLst>
                  <a:ext uri="{FF2B5EF4-FFF2-40B4-BE49-F238E27FC236}">
                    <a16:creationId xmlns:a16="http://schemas.microsoft.com/office/drawing/2014/main" id="{EA7CA1B7-0ED5-4B2A-98A3-D61C15D1AC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41" name="Rectangle 41">
                <a:extLst>
                  <a:ext uri="{FF2B5EF4-FFF2-40B4-BE49-F238E27FC236}">
                    <a16:creationId xmlns:a16="http://schemas.microsoft.com/office/drawing/2014/main" id="{EA468C46-CB87-41D5-9F0B-30856462DEB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grpSp>
          <p:nvGrpSpPr>
            <p:cNvPr id="24" name="Group 23">
              <a:extLst>
                <a:ext uri="{FF2B5EF4-FFF2-40B4-BE49-F238E27FC236}">
                  <a16:creationId xmlns:a16="http://schemas.microsoft.com/office/drawing/2014/main" id="{4E1A157C-0B8F-4815-A4A3-CEB9BBE154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32" name="Freeform 32">
                <a:extLst>
                  <a:ext uri="{FF2B5EF4-FFF2-40B4-BE49-F238E27FC236}">
                    <a16:creationId xmlns:a16="http://schemas.microsoft.com/office/drawing/2014/main" id="{AC4D2E9F-A2BA-4174-9218-63B014F3B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33" name="Freeform 33">
                <a:extLst>
                  <a:ext uri="{FF2B5EF4-FFF2-40B4-BE49-F238E27FC236}">
                    <a16:creationId xmlns:a16="http://schemas.microsoft.com/office/drawing/2014/main" id="{77BC491E-B056-4EFC-ABB3-FCCF5B8325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34" name="Freeform 34">
                <a:extLst>
                  <a:ext uri="{FF2B5EF4-FFF2-40B4-BE49-F238E27FC236}">
                    <a16:creationId xmlns:a16="http://schemas.microsoft.com/office/drawing/2014/main" id="{60EE1C22-1980-4974-BD81-0C8CEAD99F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5" name="Freeform 37">
                <a:extLst>
                  <a:ext uri="{FF2B5EF4-FFF2-40B4-BE49-F238E27FC236}">
                    <a16:creationId xmlns:a16="http://schemas.microsoft.com/office/drawing/2014/main" id="{02B11C1B-8B44-46B1-B943-00DA0C03F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5" name="Group 24">
              <a:extLst>
                <a:ext uri="{FF2B5EF4-FFF2-40B4-BE49-F238E27FC236}">
                  <a16:creationId xmlns:a16="http://schemas.microsoft.com/office/drawing/2014/main" id="{7EE8DAA8-BB59-46F4-BAE5-2DC25776F7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26" name="Freeform 35">
                <a:extLst>
                  <a:ext uri="{FF2B5EF4-FFF2-40B4-BE49-F238E27FC236}">
                    <a16:creationId xmlns:a16="http://schemas.microsoft.com/office/drawing/2014/main" id="{41642804-AFC4-4BFE-8F01-F6BE2BBD2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27" name="Freeform 36">
                <a:extLst>
                  <a:ext uri="{FF2B5EF4-FFF2-40B4-BE49-F238E27FC236}">
                    <a16:creationId xmlns:a16="http://schemas.microsoft.com/office/drawing/2014/main" id="{3B9DD864-D3B2-4ACE-AEA3-3637CAB0CA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28" name="Freeform 38">
                <a:extLst>
                  <a:ext uri="{FF2B5EF4-FFF2-40B4-BE49-F238E27FC236}">
                    <a16:creationId xmlns:a16="http://schemas.microsoft.com/office/drawing/2014/main" id="{246E3CE2-00AB-469A-9997-2248EF0DFC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9" name="Freeform 39">
                <a:extLst>
                  <a:ext uri="{FF2B5EF4-FFF2-40B4-BE49-F238E27FC236}">
                    <a16:creationId xmlns:a16="http://schemas.microsoft.com/office/drawing/2014/main" id="{BD19BDA6-4E11-4BA7-A26A-285C707861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0" name="Freeform 40">
                <a:extLst>
                  <a:ext uri="{FF2B5EF4-FFF2-40B4-BE49-F238E27FC236}">
                    <a16:creationId xmlns:a16="http://schemas.microsoft.com/office/drawing/2014/main" id="{EBA7F036-DD38-4295-8985-3D1AB5465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1" name="Rectangle 41">
                <a:extLst>
                  <a:ext uri="{FF2B5EF4-FFF2-40B4-BE49-F238E27FC236}">
                    <a16:creationId xmlns:a16="http://schemas.microsoft.com/office/drawing/2014/main" id="{D3016A72-4E06-4D97-BA01-41DAE9A938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sp>
        <p:nvSpPr>
          <p:cNvPr id="2" name="Title 1">
            <a:extLst>
              <a:ext uri="{FF2B5EF4-FFF2-40B4-BE49-F238E27FC236}">
                <a16:creationId xmlns:a16="http://schemas.microsoft.com/office/drawing/2014/main" id="{D75E51AB-6788-14DA-28D4-B0071D1A27AB}"/>
              </a:ext>
            </a:extLst>
          </p:cNvPr>
          <p:cNvSpPr>
            <a:spLocks noGrp="1"/>
          </p:cNvSpPr>
          <p:nvPr>
            <p:ph type="title"/>
          </p:nvPr>
        </p:nvSpPr>
        <p:spPr>
          <a:xfrm>
            <a:off x="1143001" y="1007533"/>
            <a:ext cx="9905998" cy="1092200"/>
          </a:xfrm>
        </p:spPr>
        <p:txBody>
          <a:bodyPr>
            <a:normAutofit/>
          </a:bodyPr>
          <a:lstStyle/>
          <a:p>
            <a:pPr algn="ctr"/>
            <a:r>
              <a:rPr lang="en-KW" dirty="0"/>
              <a:t>conclusion</a:t>
            </a:r>
            <a:endParaRPr lang="en-KW"/>
          </a:p>
        </p:txBody>
      </p:sp>
      <p:graphicFrame>
        <p:nvGraphicFramePr>
          <p:cNvPr id="11" name="Content Placeholder 2">
            <a:extLst>
              <a:ext uri="{FF2B5EF4-FFF2-40B4-BE49-F238E27FC236}">
                <a16:creationId xmlns:a16="http://schemas.microsoft.com/office/drawing/2014/main" id="{2490CF86-69C8-AD9E-D5BF-2588CA0DFD86}"/>
              </a:ext>
            </a:extLst>
          </p:cNvPr>
          <p:cNvGraphicFramePr>
            <a:graphicFrameLocks noGrp="1"/>
          </p:cNvGraphicFramePr>
          <p:nvPr>
            <p:ph idx="1"/>
            <p:extLst>
              <p:ext uri="{D42A27DB-BD31-4B8C-83A1-F6EECF244321}">
                <p14:modId xmlns:p14="http://schemas.microsoft.com/office/powerpoint/2010/main" val="4088992519"/>
              </p:ext>
            </p:extLst>
          </p:nvPr>
        </p:nvGraphicFramePr>
        <p:xfrm>
          <a:off x="1143001" y="2252134"/>
          <a:ext cx="9905999" cy="34543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0586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2000"/>
                <a:satMod val="150000"/>
                <a:lumMod val="15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CE7B8CB-7030-4C44-A347-6FA2CCF778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E740ABBC-AFEA-449C-8E1C-C7E3B6386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AFBF5B3D-5AEE-4236-BFA6-5C4AEC23872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4F33E136-4DBD-40A7-F21F-B8638CDC7491}"/>
              </a:ext>
            </a:extLst>
          </p:cNvPr>
          <p:cNvSpPr>
            <a:spLocks noGrp="1"/>
          </p:cNvSpPr>
          <p:nvPr>
            <p:ph type="title"/>
          </p:nvPr>
        </p:nvSpPr>
        <p:spPr>
          <a:xfrm>
            <a:off x="4996697" y="618518"/>
            <a:ext cx="6050713" cy="1478570"/>
          </a:xfrm>
        </p:spPr>
        <p:txBody>
          <a:bodyPr>
            <a:normAutofit/>
          </a:bodyPr>
          <a:lstStyle/>
          <a:p>
            <a:r>
              <a:rPr lang="en-KW" dirty="0"/>
              <a:t>references</a:t>
            </a:r>
          </a:p>
        </p:txBody>
      </p:sp>
      <p:pic>
        <p:nvPicPr>
          <p:cNvPr id="5" name="Picture 4" descr="Close up of book pages">
            <a:extLst>
              <a:ext uri="{FF2B5EF4-FFF2-40B4-BE49-F238E27FC236}">
                <a16:creationId xmlns:a16="http://schemas.microsoft.com/office/drawing/2014/main" id="{F44062B2-E870-9F00-CD76-0ADCF6F8EF46}"/>
              </a:ext>
            </a:extLst>
          </p:cNvPr>
          <p:cNvPicPr>
            <a:picLocks noChangeAspect="1"/>
          </p:cNvPicPr>
          <p:nvPr/>
        </p:nvPicPr>
        <p:blipFill rotWithShape="1">
          <a:blip r:embed="rId4"/>
          <a:srcRect l="34943" r="14362"/>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A04AEADF-A4CA-445B-9E98-53DCB5248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37A39CC-AE12-4560-BB15-103BC6BCBA6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A310155B-E06E-4482-A8E4-05F9BEEC7D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0D9A6479-3823-454B-86A2-085801324F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16">
              <a:extLst>
                <a:ext uri="{FF2B5EF4-FFF2-40B4-BE49-F238E27FC236}">
                  <a16:creationId xmlns:a16="http://schemas.microsoft.com/office/drawing/2014/main" id="{E7E29B83-978A-46AC-9803-D4B2259A045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A1EE4629-CC47-4814-9071-7D8C1025B3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6A4C72EA-CDE3-4BF7-B19B-618D0AB65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959BC88C-2C4F-440A-87E6-B84FFBF92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560432CF-8C76-4CF6-AC49-38FCBD203A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DA3DAB3E-03BA-4843-86E2-2A4B1AAC3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6AEEF6C3-2236-4BD2-B682-B89B7861F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D114B5DD-4530-4368-AD54-DBE1E33EDC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7D7F289E-5455-4332-B8E6-73CA4B1AEB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31B8ED58-D2D6-4371-B0CF-34C839424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FF784D01-EDF3-428D-A2C3-21518A2B1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F9C55DDF-735C-4405-A643-510D9DD83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85459816-3EE3-488A-9E11-78710B7EDA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86929C31-B87D-4CE7-8F7D-E94F89FED0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AA6A63D9-648C-4298-AFE5-FE29864323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B9A6CD14-6BA0-4DC1-9713-58BD6D716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842BE913-1756-4771-9BDD-E9EA5F937D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8CDB490F-6023-4A53-8387-EBCF61CE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0BF64963-B166-4039-9356-9BC77123D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D35CBE03-D3E7-40C3-90A6-1410CD876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42BE21D2-7273-4BAE-9FCD-08D9A7439F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9243ACA3-660D-4F47-A45E-4240A6585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0">
              <a:extLst>
                <a:ext uri="{FF2B5EF4-FFF2-40B4-BE49-F238E27FC236}">
                  <a16:creationId xmlns:a16="http://schemas.microsoft.com/office/drawing/2014/main" id="{6304B585-4266-428C-B78E-557A74A6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C2532A5C-36A5-40DA-9B5A-8E003BA59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2">
              <a:extLst>
                <a:ext uri="{FF2B5EF4-FFF2-40B4-BE49-F238E27FC236}">
                  <a16:creationId xmlns:a16="http://schemas.microsoft.com/office/drawing/2014/main" id="{3C42A587-F8EE-4DE6-A931-84B894EFE9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41">
              <a:extLst>
                <a:ext uri="{FF2B5EF4-FFF2-40B4-BE49-F238E27FC236}">
                  <a16:creationId xmlns:a16="http://schemas.microsoft.com/office/drawing/2014/main" id="{B9CE367E-57D7-46EC-B71B-731FAF49413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9E435D5C-35BF-4C30-AF6B-FE3CA0FEE2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E1891917-BED5-4ACE-8D42-DF1E8AEC7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B958EF4A-FBBA-4D3E-BBF4-CB804560B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E87B3D83-C6CD-4D70-853B-C51116246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3762DC6A-7EEA-4E01-B7F7-C4976B57D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4A0B68CE-208D-4F3F-997E-A146EABB0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1F1AA357-28D2-497C-A87B-19AE862DD7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F54047DF-8D9A-4EDA-B3DF-F8C8FF402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1A3C5C5D-AC51-4501-A726-8FAFF204CF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0AB2048C-7423-48D2-AEC2-1F5D50F45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0E4D7C18-263F-499D-98AC-5A21A85B5B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53">
              <a:extLst>
                <a:ext uri="{FF2B5EF4-FFF2-40B4-BE49-F238E27FC236}">
                  <a16:creationId xmlns:a16="http://schemas.microsoft.com/office/drawing/2014/main" id="{834959D3-C9FA-470D-966A-FAAFA0D448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32EE4EDE-7809-47D3-A629-F3809F8D6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7E71B1AC-4989-4BE3-8BCF-8A2628B42C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E3BF1765-E019-47F9-B4DA-831CCC0A6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137327CC-4553-4D19-8A3A-B5C8A658B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900266D9-6780-4455-9022-E1574D18D2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8376D2F0-4980-4776-B109-9CC415445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629630F4-669F-4E83-9CBF-16161526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33FF628A-1BA3-431F-8F80-822685D8CC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46F5A7DF-4DC3-466C-B3E8-9CB78D6A7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25EC2936-D4BE-4326-9AEE-7657B9900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44A56C08-784A-43B4-A70C-214E21FF8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0E0CE038-2628-4A1F-BCBF-C17AB7352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A837BC47-A267-4AE9-B35A-E8AD4733A9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8047BE6D-5499-CEC7-EECD-08A320A663EB}"/>
              </a:ext>
            </a:extLst>
          </p:cNvPr>
          <p:cNvSpPr>
            <a:spLocks noGrp="1"/>
          </p:cNvSpPr>
          <p:nvPr>
            <p:ph idx="1"/>
          </p:nvPr>
        </p:nvSpPr>
        <p:spPr>
          <a:xfrm>
            <a:off x="4968958" y="2249487"/>
            <a:ext cx="6078453" cy="3541714"/>
          </a:xfrm>
        </p:spPr>
        <p:txBody>
          <a:bodyPr>
            <a:normAutofit/>
          </a:bodyPr>
          <a:lstStyle/>
          <a:p>
            <a:pPr>
              <a:lnSpc>
                <a:spcPct val="110000"/>
              </a:lnSpc>
            </a:pPr>
            <a:r>
              <a:rPr lang="en-US" sz="1200" dirty="0">
                <a:latin typeface="Times" pitchFamily="2" charset="0"/>
              </a:rPr>
              <a:t> </a:t>
            </a:r>
            <a:endParaRPr lang="en-KW" sz="1200" dirty="0">
              <a:latin typeface="Times" pitchFamily="2" charset="0"/>
            </a:endParaRPr>
          </a:p>
          <a:p>
            <a:pPr>
              <a:lnSpc>
                <a:spcPct val="110000"/>
              </a:lnSpc>
            </a:pPr>
            <a:r>
              <a:rPr lang="en-US" sz="1200" dirty="0">
                <a:latin typeface="Times" pitchFamily="2" charset="0"/>
              </a:rPr>
              <a:t> </a:t>
            </a:r>
            <a:endParaRPr lang="en-KW" sz="1200" dirty="0">
              <a:latin typeface="Times" pitchFamily="2" charset="0"/>
            </a:endParaRPr>
          </a:p>
          <a:p>
            <a:pPr>
              <a:lnSpc>
                <a:spcPct val="110000"/>
              </a:lnSpc>
            </a:pPr>
            <a:endParaRPr lang="en-KW" sz="1200" dirty="0">
              <a:latin typeface="Times" pitchFamily="2" charset="0"/>
            </a:endParaRPr>
          </a:p>
          <a:p>
            <a:pPr>
              <a:lnSpc>
                <a:spcPct val="110000"/>
              </a:lnSpc>
            </a:pPr>
            <a:r>
              <a:rPr lang="en-GB" sz="1200" dirty="0">
                <a:latin typeface="Times" pitchFamily="2" charset="0"/>
              </a:rPr>
              <a:t>REFERENCES:</a:t>
            </a:r>
            <a:endParaRPr lang="en-KW" sz="1200" dirty="0">
              <a:latin typeface="Times" pitchFamily="2" charset="0"/>
            </a:endParaRPr>
          </a:p>
          <a:p>
            <a:pPr lvl="0">
              <a:lnSpc>
                <a:spcPct val="110000"/>
              </a:lnSpc>
            </a:pPr>
            <a:r>
              <a:rPr lang="en-GB" sz="1200" dirty="0">
                <a:latin typeface="Times" pitchFamily="2" charset="0"/>
              </a:rPr>
              <a:t>Ludlow, R. and Panton. F. (1992) </a:t>
            </a:r>
            <a:r>
              <a:rPr lang="en-GB" sz="1200" i="1" dirty="0">
                <a:latin typeface="Times" pitchFamily="2" charset="0"/>
              </a:rPr>
              <a:t>The Essence of Effective Communication. </a:t>
            </a:r>
            <a:r>
              <a:rPr lang="en-GB" sz="1200" dirty="0">
                <a:latin typeface="Times" pitchFamily="2" charset="0"/>
              </a:rPr>
              <a:t>New York. Prentice Hall.</a:t>
            </a:r>
            <a:endParaRPr lang="en-KW" sz="1200" dirty="0">
              <a:latin typeface="Times" pitchFamily="2" charset="0"/>
            </a:endParaRPr>
          </a:p>
          <a:p>
            <a:pPr lvl="0">
              <a:lnSpc>
                <a:spcPct val="110000"/>
              </a:lnSpc>
            </a:pPr>
            <a:r>
              <a:rPr lang="en-GB" sz="1200" dirty="0" err="1">
                <a:latin typeface="Times" pitchFamily="2" charset="0"/>
              </a:rPr>
              <a:t>Maund</a:t>
            </a:r>
            <a:r>
              <a:rPr lang="en-GB" sz="1200" dirty="0">
                <a:latin typeface="Times" pitchFamily="2" charset="0"/>
              </a:rPr>
              <a:t>, A.,</a:t>
            </a:r>
            <a:r>
              <a:rPr lang="en-GB" sz="1200" dirty="0" err="1">
                <a:latin typeface="Times" pitchFamily="2" charset="0"/>
              </a:rPr>
              <a:t>Schriek</a:t>
            </a:r>
            <a:r>
              <a:rPr lang="en-GB" sz="1200" dirty="0">
                <a:latin typeface="Times" pitchFamily="2" charset="0"/>
              </a:rPr>
              <a:t> M. and </a:t>
            </a:r>
            <a:r>
              <a:rPr lang="en-GB" sz="1200" dirty="0" err="1">
                <a:latin typeface="Times" pitchFamily="2" charset="0"/>
              </a:rPr>
              <a:t>Tinkler</a:t>
            </a:r>
            <a:r>
              <a:rPr lang="en-GB" sz="1200" dirty="0">
                <a:latin typeface="Times" pitchFamily="2" charset="0"/>
              </a:rPr>
              <a:t>, P. (2017) </a:t>
            </a:r>
            <a:r>
              <a:rPr lang="en-GB" sz="1200" i="1" dirty="0">
                <a:latin typeface="Times" pitchFamily="2" charset="0"/>
              </a:rPr>
              <a:t>Certificate in Higher Education: Skills for the Workplace. </a:t>
            </a:r>
            <a:r>
              <a:rPr lang="en-GB" sz="1200" dirty="0">
                <a:latin typeface="Times" pitchFamily="2" charset="0"/>
              </a:rPr>
              <a:t>London; Sage Publications.</a:t>
            </a:r>
            <a:r>
              <a:rPr lang="en-GB" sz="1200" i="1" dirty="0">
                <a:latin typeface="Times" pitchFamily="2" charset="0"/>
              </a:rPr>
              <a:t> </a:t>
            </a:r>
            <a:endParaRPr lang="en-KW" sz="1200" dirty="0">
              <a:latin typeface="Times" pitchFamily="2" charset="0"/>
            </a:endParaRPr>
          </a:p>
          <a:p>
            <a:r>
              <a:rPr lang="en-US" sz="1200" dirty="0" err="1">
                <a:latin typeface="Times" pitchFamily="2" charset="0"/>
              </a:rPr>
              <a:t>Weiswasser</a:t>
            </a:r>
            <a:r>
              <a:rPr lang="en-US" sz="1200" dirty="0">
                <a:latin typeface="Times" pitchFamily="2" charset="0"/>
              </a:rPr>
              <a:t>, S.A. (1997). Role of Technology in Communication. Fordham International Law Journal. 21, (2) 14. </a:t>
            </a:r>
          </a:p>
          <a:p>
            <a:pPr>
              <a:lnSpc>
                <a:spcPct val="110000"/>
              </a:lnSpc>
            </a:pPr>
            <a:endParaRPr lang="en-KW" sz="1000" dirty="0"/>
          </a:p>
        </p:txBody>
      </p:sp>
    </p:spTree>
    <p:extLst>
      <p:ext uri="{BB962C8B-B14F-4D97-AF65-F5344CB8AC3E}">
        <p14:creationId xmlns:p14="http://schemas.microsoft.com/office/powerpoint/2010/main" val="20691191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docProps/app.xml><?xml version="1.0" encoding="utf-8"?>
<Properties xmlns="http://schemas.openxmlformats.org/officeDocument/2006/extended-properties" xmlns:vt="http://schemas.openxmlformats.org/officeDocument/2006/docPropsVTypes">
  <Template>{32D928B4-BAC5-F24A-8BD1-BD0EADD26154}tf10001122</Template>
  <TotalTime>81</TotalTime>
  <Words>1695</Words>
  <Application>Microsoft Macintosh PowerPoint</Application>
  <PresentationFormat>Widescreen</PresentationFormat>
  <Paragraphs>65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Segoe UI Webfont</vt:lpstr>
      <vt:lpstr>Times</vt:lpstr>
      <vt:lpstr>Tw Cen MT</vt:lpstr>
      <vt:lpstr>Circuit</vt:lpstr>
      <vt:lpstr>PowerPoint Presentation</vt:lpstr>
      <vt:lpstr>COMMUNICATION</vt:lpstr>
      <vt:lpstr>MODELS OF COMMUNICATION</vt:lpstr>
      <vt:lpstr>SHANNON WEAVER’S MODEL OF COMMUNICATION</vt:lpstr>
      <vt:lpstr>SCHRAMM MODEL OF COMMUNICATION</vt:lpstr>
      <vt:lpstr>Models of communication</vt:lpstr>
      <vt:lpstr>Models of communication</vt:lpstr>
      <vt:lpstr>Communication skills:</vt:lpstr>
      <vt:lpstr>Communication skills:</vt:lpstr>
      <vt:lpstr>Technology in communication:</vt:lpstr>
      <vt:lpstr>VERBAL COMMUNICATION SHOULD BE</vt:lpstr>
      <vt:lpstr>ADVANTAGES:</vt:lpstr>
      <vt:lpstr>PowerPoint Presentation</vt:lpstr>
      <vt:lpstr>Disadvantages of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Roxana Munteanu</dc:creator>
  <cp:lastModifiedBy>Roxana Munteanu</cp:lastModifiedBy>
  <cp:revision>5</cp:revision>
  <dcterms:created xsi:type="dcterms:W3CDTF">2022-05-04T18:48:54Z</dcterms:created>
  <dcterms:modified xsi:type="dcterms:W3CDTF">2022-05-04T20:12:53Z</dcterms:modified>
</cp:coreProperties>
</file>