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6"/>
  </p:notesMasterIdLst>
  <p:sldIdLst>
    <p:sldId id="256" r:id="rId2"/>
    <p:sldId id="343" r:id="rId3"/>
    <p:sldId id="349" r:id="rId4"/>
    <p:sldId id="441" r:id="rId5"/>
    <p:sldId id="442" r:id="rId6"/>
    <p:sldId id="443" r:id="rId7"/>
    <p:sldId id="267" r:id="rId8"/>
    <p:sldId id="445" r:id="rId9"/>
    <p:sldId id="444" r:id="rId10"/>
    <p:sldId id="446" r:id="rId11"/>
    <p:sldId id="447" r:id="rId12"/>
    <p:sldId id="448" r:id="rId13"/>
    <p:sldId id="450" r:id="rId14"/>
    <p:sldId id="449" r:id="rId15"/>
    <p:sldId id="451" r:id="rId16"/>
    <p:sldId id="452" r:id="rId17"/>
    <p:sldId id="453" r:id="rId18"/>
    <p:sldId id="454" r:id="rId19"/>
    <p:sldId id="348" r:id="rId20"/>
    <p:sldId id="344" r:id="rId21"/>
    <p:sldId id="455" r:id="rId22"/>
    <p:sldId id="456" r:id="rId23"/>
    <p:sldId id="457" r:id="rId24"/>
    <p:sldId id="458" r:id="rId25"/>
    <p:sldId id="459" r:id="rId26"/>
    <p:sldId id="460" r:id="rId27"/>
    <p:sldId id="461" r:id="rId28"/>
    <p:sldId id="462" r:id="rId29"/>
    <p:sldId id="463" r:id="rId30"/>
    <p:sldId id="464" r:id="rId31"/>
    <p:sldId id="465" r:id="rId32"/>
    <p:sldId id="466" r:id="rId33"/>
    <p:sldId id="339" r:id="rId34"/>
    <p:sldId id="342"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1" d="100"/>
          <a:sy n="111"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02/02/2022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36372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33</a:t>
            </a:fld>
            <a:endParaRPr lang="en-GB"/>
          </a:p>
        </p:txBody>
      </p:sp>
    </p:spTree>
    <p:extLst>
      <p:ext uri="{BB962C8B-B14F-4D97-AF65-F5344CB8AC3E}">
        <p14:creationId xmlns:p14="http://schemas.microsoft.com/office/powerpoint/2010/main" val="3536598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5152BB4-DB01-4E7B-9706-54FE25B963CA}"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BAA739-998F-4B6C-959B-894EBDBDFE3A}"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EFDC03-463B-475D-94DE-8471E5F89125}"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747CCB-53DA-4051-A70B-AFA9CB0ADA67}"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781AB-7526-406B-A188-8DC22CEE5885}" type="datetime1">
              <a:rPr lang="en-US" smtClean="0"/>
              <a:t>2/2/2022</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7C2701-0C6A-4EE6-89E9-B295CBEE5437}" type="datetime1">
              <a:rPr lang="en-US" smtClean="0"/>
              <a:t>2/2/2022</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963ECF-EACE-41B3-A44D-D00E6D8A4B44}" type="datetime1">
              <a:rPr lang="en-US" smtClean="0"/>
              <a:t>2/2/2022</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06C2DB-D20E-4541-8211-FB79AFB8879E}"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7B73C31-46AA-42BA-B7A9-4D6CC4F84917}"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47F455-7818-4D83-9663-7D6CDCD350A7}"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A9F546-7272-45FB-AB8F-F721794ABCF3}"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41BBCD7-69C8-4C36-AE9C-7B7AA9F27766}" type="datetime1">
              <a:rPr lang="en-US" smtClean="0"/>
              <a:t>2/2/2022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HPRS5042/6042 Complex Bodies: Questioning Gender, Religion, &amp; Sexuality</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8451608" y="643467"/>
            <a:ext cx="3096926" cy="5571066"/>
          </a:xfrm>
        </p:spPr>
        <p:txBody>
          <a:bodyPr>
            <a:normAutofit/>
          </a:bodyPr>
          <a:lstStyle/>
          <a:p>
            <a:r>
              <a:rPr lang="en-GB" sz="2000" dirty="0"/>
              <a:t>Dr Angus M Slater</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F609A7D-C9A2-46F5-981E-D73E7B88CAD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14A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In the last lecture we explored the historical trajectory of feminist theory and politics, before examining some of the basic concepts in Judith Butler’s work on sex, gender, and performance.</a:t>
            </a:r>
          </a:p>
          <a:p>
            <a:endParaRPr lang="en-US">
              <a:solidFill>
                <a:srgbClr val="FFFFFF"/>
              </a:solidFill>
            </a:endParaRPr>
          </a:p>
          <a:p>
            <a:r>
              <a:rPr lang="en-US">
                <a:solidFill>
                  <a:srgbClr val="FFFFFF"/>
                </a:solidFill>
              </a:rPr>
              <a:t>In this lecture, we will cover some more of Judith Butler’s work, particularly on matters of performance, before turning to the set reading – two chapters from ‘Understanding Judith Butler’ and one chapter from ‘Gender Trouble’.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Background pattern&#10;&#10;Description automatically generated">
            <a:extLst>
              <a:ext uri="{FF2B5EF4-FFF2-40B4-BE49-F238E27FC236}">
                <a16:creationId xmlns:a16="http://schemas.microsoft.com/office/drawing/2014/main" id="{0FA3617A-B8A8-4E37-ABA6-6C904D518620}"/>
              </a:ext>
            </a:extLst>
          </p:cNvPr>
          <p:cNvPicPr>
            <a:picLocks noGrp="1" noChangeAspect="1"/>
          </p:cNvPicPr>
          <p:nvPr>
            <p:ph sz="half" idx="2"/>
          </p:nvPr>
        </p:nvPicPr>
        <p:blipFill rotWithShape="1">
          <a:blip r:embed="rId2"/>
          <a:srcRect t="2274" r="2" b="7933"/>
          <a:stretch/>
        </p:blipFill>
        <p:spPr>
          <a:xfrm>
            <a:off x="7552266" y="10"/>
            <a:ext cx="4639734" cy="6857990"/>
          </a:xfrm>
          <a:prstGeom prst="rect">
            <a:avLst/>
          </a:prstGeom>
        </p:spPr>
      </p:pic>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3B5FC-AA45-4AF9-94AD-2B090DC83004}"/>
              </a:ext>
            </a:extLst>
          </p:cNvPr>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Judith Butler</a:t>
            </a:r>
          </a:p>
        </p:txBody>
      </p:sp>
      <p:sp>
        <p:nvSpPr>
          <p:cNvPr id="3" name="Subtitle 2">
            <a:extLst>
              <a:ext uri="{FF2B5EF4-FFF2-40B4-BE49-F238E27FC236}">
                <a16:creationId xmlns:a16="http://schemas.microsoft.com/office/drawing/2014/main" id="{1D50E35C-049F-4354-840E-0AF736F22BFA}"/>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BB650BA1-9B1B-4472-A4E7-46612BE2101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1516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9B4C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7AE6D-F425-4E13-8558-6C8912A7CCA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717FD9-A707-4CCC-9B46-FEAEB2D07EE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dirty="0">
                <a:solidFill>
                  <a:srgbClr val="FFFFFF"/>
                </a:solidFill>
              </a:rPr>
              <a:t>As we saw in the previous lecture, Butler argues that we continually perform our gender through our actions, bringing about social change through our repeated actions:</a:t>
            </a:r>
            <a:br>
              <a:rPr lang="en-US" sz="2000" dirty="0">
                <a:solidFill>
                  <a:srgbClr val="FFFFFF"/>
                </a:solidFill>
              </a:rPr>
            </a:br>
            <a:br>
              <a:rPr lang="en-US" sz="2000" dirty="0">
                <a:solidFill>
                  <a:srgbClr val="FFFFFF"/>
                </a:solidFill>
              </a:rPr>
            </a:br>
            <a:r>
              <a:rPr lang="en-US" sz="2000" i="1" dirty="0">
                <a:solidFill>
                  <a:srgbClr val="FFFFFF"/>
                </a:solidFill>
              </a:rPr>
              <a:t>“Gender is the repeated stylization of the body, a set of repeated acts within a highly rigid regulatory framework that congeal over time to produce the appearance of substance, of a natural sort of being.” (1990, p. 33)</a:t>
            </a:r>
          </a:p>
          <a:p>
            <a:r>
              <a:rPr lang="en-US" sz="2000" dirty="0">
                <a:solidFill>
                  <a:srgbClr val="FFFFFF"/>
                </a:solidFill>
              </a:rPr>
              <a:t>Our repetition of actions associated with a particular gender congeals that identity around (and within!) us – our actions produce change in our self-definition and in others’ definition of us. </a:t>
            </a:r>
          </a:p>
        </p:txBody>
      </p:sp>
      <p:pic>
        <p:nvPicPr>
          <p:cNvPr id="6" name="Content Placeholder 5">
            <a:extLst>
              <a:ext uri="{FF2B5EF4-FFF2-40B4-BE49-F238E27FC236}">
                <a16:creationId xmlns:a16="http://schemas.microsoft.com/office/drawing/2014/main" id="{80DF6029-27C0-40C7-B9F6-A9D4E34B05D2}"/>
              </a:ext>
            </a:extLst>
          </p:cNvPr>
          <p:cNvPicPr>
            <a:picLocks noGrp="1" noChangeAspect="1"/>
          </p:cNvPicPr>
          <p:nvPr>
            <p:ph sz="half" idx="2"/>
          </p:nvPr>
        </p:nvPicPr>
        <p:blipFill rotWithShape="1">
          <a:blip r:embed="rId2"/>
          <a:srcRect l="36557" r="7122" b="2"/>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C452C266-AA25-4DEB-B773-DCD47ED705A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02674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853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62874-5540-489C-8D12-502E0840EFE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D3469E-141D-4371-A38F-67BBADC5AA37}"/>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There are many examples of the regulatory framework surrounding our performance of our gender, just as, in Foucault's work, we saw a number of disciplining mechanisms by which our society is ordered. </a:t>
            </a:r>
          </a:p>
          <a:p>
            <a:r>
              <a:rPr lang="en-US" sz="2000">
                <a:solidFill>
                  <a:srgbClr val="FFFFFF"/>
                </a:solidFill>
              </a:rPr>
              <a:t>Let’s unpick one of these in greater detail, as an example:</a:t>
            </a:r>
          </a:p>
          <a:p>
            <a:r>
              <a:rPr lang="en-US" sz="2000" i="1">
                <a:solidFill>
                  <a:srgbClr val="FFFFFF"/>
                </a:solidFill>
              </a:rPr>
              <a:t>“The fact is many men are simply repulsed by excessive hair on women.  And it’s obvious why – hairiness is a masculine trait and most blokes like their women to be feminine.”</a:t>
            </a:r>
            <a:br>
              <a:rPr lang="en-US" sz="2000">
                <a:solidFill>
                  <a:srgbClr val="FFFFFF"/>
                </a:solidFill>
              </a:rPr>
            </a:br>
            <a:br>
              <a:rPr lang="en-US" sz="2000">
                <a:solidFill>
                  <a:srgbClr val="FFFFFF"/>
                </a:solidFill>
              </a:rPr>
            </a:br>
            <a:r>
              <a:rPr lang="en-US" sz="2000" i="1">
                <a:solidFill>
                  <a:srgbClr val="FFFFFF"/>
                </a:solidFill>
              </a:rPr>
              <a:t>The Metro</a:t>
            </a:r>
            <a:r>
              <a:rPr lang="en-US" sz="2000">
                <a:solidFill>
                  <a:srgbClr val="FFFFFF"/>
                </a:solidFill>
              </a:rPr>
              <a:t> 26/10/05</a:t>
            </a:r>
            <a:endParaRPr lang="en-US" sz="2000" i="1">
              <a:solidFill>
                <a:srgbClr val="FFFFFF"/>
              </a:solidFill>
            </a:endParaRPr>
          </a:p>
          <a:p>
            <a:r>
              <a:rPr lang="en-US" sz="2000">
                <a:solidFill>
                  <a:srgbClr val="FFFFFF"/>
                </a:solidFill>
              </a:rPr>
              <a:t> </a:t>
            </a:r>
          </a:p>
        </p:txBody>
      </p:sp>
      <p:pic>
        <p:nvPicPr>
          <p:cNvPr id="6" name="Content Placeholder 5" descr="Text, whiteboard&#10;&#10;Description automatically generated">
            <a:extLst>
              <a:ext uri="{FF2B5EF4-FFF2-40B4-BE49-F238E27FC236}">
                <a16:creationId xmlns:a16="http://schemas.microsoft.com/office/drawing/2014/main" id="{9CEC9F11-BF81-43BA-B354-FA2DF807581E}"/>
              </a:ext>
            </a:extLst>
          </p:cNvPr>
          <p:cNvPicPr>
            <a:picLocks noGrp="1" noChangeAspect="1"/>
          </p:cNvPicPr>
          <p:nvPr>
            <p:ph sz="half" idx="2"/>
          </p:nvPr>
        </p:nvPicPr>
        <p:blipFill rotWithShape="1">
          <a:blip r:embed="rId2"/>
          <a:srcRect r="17242"/>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28AD6968-40F0-4F73-B265-EB5E6B9F441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11880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14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28674-39B3-41FB-A9F7-2BC502E1A84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3B2E79-C8FD-440A-953F-E389753D775B}"/>
              </a:ext>
            </a:extLst>
          </p:cNvPr>
          <p:cNvSpPr>
            <a:spLocks noGrp="1"/>
          </p:cNvSpPr>
          <p:nvPr>
            <p:ph sz="half" idx="1"/>
          </p:nvPr>
        </p:nvSpPr>
        <p:spPr>
          <a:xfrm>
            <a:off x="1024128" y="2286000"/>
            <a:ext cx="6007027" cy="4023360"/>
          </a:xfrm>
        </p:spPr>
        <p:txBody>
          <a:bodyPr vert="horz" lIns="45720" tIns="45720" rIns="45720" bIns="45720" rtlCol="0">
            <a:normAutofit/>
          </a:bodyPr>
          <a:lstStyle/>
          <a:p>
            <a:pPr>
              <a:defRPr/>
            </a:pPr>
            <a:r>
              <a:rPr lang="en-US">
                <a:solidFill>
                  <a:srgbClr val="FFFFFF"/>
                </a:solidFill>
              </a:rPr>
              <a:t>It is true that men are, on average, naturally hairier than women on many parts of their body (e.g. chin, chest, legs)</a:t>
            </a:r>
          </a:p>
          <a:p>
            <a:pPr>
              <a:defRPr/>
            </a:pPr>
            <a:r>
              <a:rPr lang="en-US">
                <a:solidFill>
                  <a:srgbClr val="FFFFFF"/>
                </a:solidFill>
              </a:rPr>
              <a:t>However, </a:t>
            </a:r>
            <a:r>
              <a:rPr lang="en-US" i="1">
                <a:solidFill>
                  <a:srgbClr val="FFFFFF"/>
                </a:solidFill>
              </a:rPr>
              <a:t>all</a:t>
            </a:r>
            <a:r>
              <a:rPr lang="en-US">
                <a:solidFill>
                  <a:srgbClr val="FFFFFF"/>
                </a:solidFill>
              </a:rPr>
              <a:t> women naturally have quite a lot of underarm hair, and some hair on their legs.</a:t>
            </a:r>
          </a:p>
          <a:p>
            <a:pPr>
              <a:defRPr/>
            </a:pPr>
            <a:r>
              <a:rPr lang="en-US">
                <a:solidFill>
                  <a:srgbClr val="FFFFFF"/>
                </a:solidFill>
              </a:rPr>
              <a:t>And culturally we expect women to have more hair on their heads then men.</a:t>
            </a:r>
          </a:p>
          <a:p>
            <a:endParaRPr lang="en-US">
              <a:solidFill>
                <a:srgbClr val="FFFFFF"/>
              </a:solidFill>
            </a:endParaRPr>
          </a:p>
        </p:txBody>
      </p:sp>
      <p:pic>
        <p:nvPicPr>
          <p:cNvPr id="6" name="Content Placeholder 5" descr="A picture containing colorful, painting, bedclothes&#10;&#10;Description automatically generated">
            <a:extLst>
              <a:ext uri="{FF2B5EF4-FFF2-40B4-BE49-F238E27FC236}">
                <a16:creationId xmlns:a16="http://schemas.microsoft.com/office/drawing/2014/main" id="{0C58FD8C-BA6E-4860-9966-6A46D8FA6F8E}"/>
              </a:ext>
            </a:extLst>
          </p:cNvPr>
          <p:cNvPicPr>
            <a:picLocks noGrp="1" noChangeAspect="1"/>
          </p:cNvPicPr>
          <p:nvPr>
            <p:ph sz="half" idx="2"/>
          </p:nvPr>
        </p:nvPicPr>
        <p:blipFill rotWithShape="1">
          <a:blip r:embed="rId2"/>
          <a:srcRect l="2023" r="16710"/>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0F637CA-8F06-4338-969D-02B7A856A21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94841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9" y="585216"/>
            <a:ext cx="4431792" cy="1499616"/>
          </a:xfrm>
        </p:spPr>
        <p:txBody>
          <a:bodyPr vert="horz" lIns="91440" tIns="45720" rIns="91440" bIns="45720" rtlCol="0" anchor="ctr">
            <a:normAutofit/>
          </a:bodyPr>
          <a:lstStyle/>
          <a:p>
            <a:r>
              <a:rPr lang="en-US" altLang="en-US" dirty="0"/>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4429615" cy="3931920"/>
          </a:xfrm>
        </p:spPr>
        <p:txBody>
          <a:bodyPr vert="horz" lIns="45720" tIns="45720" rIns="45720" bIns="45720" rtlCol="0">
            <a:normAutofit fontScale="92500" lnSpcReduction="20000"/>
          </a:bodyPr>
          <a:lstStyle/>
          <a:p>
            <a:pPr eaLnBrk="1" hangingPunct="1">
              <a:lnSpc>
                <a:spcPct val="90000"/>
              </a:lnSpc>
              <a:defRPr/>
            </a:pPr>
            <a:r>
              <a:rPr lang="en-GB" sz="2000" dirty="0"/>
              <a:t>1 – Is it naturally true that “hairiness is a masculine trait”?</a:t>
            </a:r>
          </a:p>
          <a:p>
            <a:pPr eaLnBrk="1" hangingPunct="1">
              <a:lnSpc>
                <a:spcPct val="90000"/>
              </a:lnSpc>
              <a:defRPr/>
            </a:pPr>
            <a:endParaRPr lang="en-GB" sz="2000" dirty="0"/>
          </a:p>
          <a:p>
            <a:pPr eaLnBrk="1" hangingPunct="1">
              <a:lnSpc>
                <a:spcPct val="90000"/>
              </a:lnSpc>
              <a:defRPr/>
            </a:pPr>
            <a:r>
              <a:rPr lang="en-GB" sz="2000" dirty="0"/>
              <a:t>2 – Why do we, as individuals, and us, as society, put so much effort and money into upholding it as truth?</a:t>
            </a:r>
          </a:p>
          <a:p>
            <a:pPr eaLnBrk="1" hangingPunct="1">
              <a:lnSpc>
                <a:spcPct val="90000"/>
              </a:lnSpc>
              <a:defRPr/>
            </a:pPr>
            <a:endParaRPr lang="en-GB" sz="2000" dirty="0"/>
          </a:p>
          <a:p>
            <a:pPr eaLnBrk="1" hangingPunct="1">
              <a:lnSpc>
                <a:spcPct val="90000"/>
              </a:lnSpc>
              <a:defRPr/>
            </a:pPr>
            <a:r>
              <a:rPr lang="en-GB" sz="2000" dirty="0"/>
              <a:t>3 –What is it about contradicting this truth that causes problematic issues?</a:t>
            </a:r>
          </a:p>
          <a:p>
            <a:pPr eaLnBrk="1" hangingPunct="1">
              <a:lnSpc>
                <a:spcPct val="90000"/>
              </a:lnSpc>
              <a:defRPr/>
            </a:pPr>
            <a:endParaRPr lang="en-GB" altLang="en-US" sz="2000" dirty="0"/>
          </a:p>
          <a:p>
            <a:pPr eaLnBrk="1" hangingPunct="1">
              <a:lnSpc>
                <a:spcPct val="90000"/>
              </a:lnSpc>
              <a:defRPr/>
            </a:pPr>
            <a:r>
              <a:rPr lang="en-GB" altLang="en-US" sz="2000" dirty="0"/>
              <a:t>4 – How else to we externally perform our gender? Our sexuality?</a:t>
            </a:r>
            <a:endParaRPr lang="en-US" altLang="en-US" dirty="0"/>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701039"/>
            <a:ext cx="5455921" cy="5455921"/>
          </a:xfrm>
          <a:prstGeom prst="rect">
            <a:avLst/>
          </a:prstGeom>
        </p:spPr>
      </p:pic>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C57106-E717-4761-BB71-46349A19DDE6}"/>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Performance and Performativity</a:t>
            </a:r>
          </a:p>
        </p:txBody>
      </p:sp>
      <p:sp>
        <p:nvSpPr>
          <p:cNvPr id="3" name="Subtitle 2">
            <a:extLst>
              <a:ext uri="{FF2B5EF4-FFF2-40B4-BE49-F238E27FC236}">
                <a16:creationId xmlns:a16="http://schemas.microsoft.com/office/drawing/2014/main" id="{2ED81BD9-21D0-4E16-A3EB-6300478882EE}"/>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03322D6-3B52-44E2-AE75-FDF1D934258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6204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A38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A9F52F-82F2-48C8-B6CA-A5836592B2EC}"/>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Performance and Performativity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6466D7-F8F9-408E-9ACE-FA599FEBF8BD}"/>
              </a:ext>
            </a:extLst>
          </p:cNvPr>
          <p:cNvSpPr>
            <a:spLocks noGrp="1"/>
          </p:cNvSpPr>
          <p:nvPr>
            <p:ph sz="half" idx="1"/>
          </p:nvPr>
        </p:nvSpPr>
        <p:spPr>
          <a:xfrm>
            <a:off x="1024128" y="2286000"/>
            <a:ext cx="6007027" cy="4023360"/>
          </a:xfrm>
        </p:spPr>
        <p:txBody>
          <a:bodyPr vert="horz" lIns="45720" tIns="45720" rIns="45720" bIns="45720" rtlCol="0">
            <a:normAutofit/>
          </a:bodyPr>
          <a:lstStyle/>
          <a:p>
            <a:pPr>
              <a:defRPr/>
            </a:pPr>
            <a:r>
              <a:rPr lang="en-US">
                <a:solidFill>
                  <a:srgbClr val="FFFFFF"/>
                </a:solidFill>
              </a:rPr>
              <a:t>It is important here to not overstate what Butler is actually arguing. Sometimes, we take Butler’s position to be that gender is simply performance and nothing more. </a:t>
            </a:r>
          </a:p>
          <a:p>
            <a:pPr>
              <a:defRPr/>
            </a:pPr>
            <a:r>
              <a:rPr lang="en-US">
                <a:solidFill>
                  <a:srgbClr val="FFFFFF"/>
                </a:solidFill>
              </a:rPr>
              <a:t>This would mean that I could suddenly just decide to perform my gender differently and the performance would result in change. </a:t>
            </a:r>
          </a:p>
          <a:p>
            <a:pPr>
              <a:defRPr/>
            </a:pPr>
            <a:r>
              <a:rPr lang="en-US">
                <a:solidFill>
                  <a:srgbClr val="FFFFFF"/>
                </a:solidFill>
              </a:rPr>
              <a:t>What Butler is actually saying is that gender is a matter of </a:t>
            </a:r>
            <a:r>
              <a:rPr lang="en-US" b="1">
                <a:solidFill>
                  <a:srgbClr val="FFFFFF"/>
                </a:solidFill>
              </a:rPr>
              <a:t>performativity</a:t>
            </a:r>
            <a:r>
              <a:rPr lang="en-US">
                <a:solidFill>
                  <a:srgbClr val="FFFFFF"/>
                </a:solidFill>
              </a:rPr>
              <a:t>, and is made up of both conscious and unconscious performances, some of which we choose and some of which we don’t.</a:t>
            </a:r>
          </a:p>
          <a:p>
            <a:endParaRPr lang="en-US">
              <a:solidFill>
                <a:srgbClr val="FFFFFF"/>
              </a:solidFill>
            </a:endParaRPr>
          </a:p>
        </p:txBody>
      </p:sp>
      <p:pic>
        <p:nvPicPr>
          <p:cNvPr id="6" name="Content Placeholder 5">
            <a:extLst>
              <a:ext uri="{FF2B5EF4-FFF2-40B4-BE49-F238E27FC236}">
                <a16:creationId xmlns:a16="http://schemas.microsoft.com/office/drawing/2014/main" id="{3CECEA20-B683-441F-B9D0-12192F6B8931}"/>
              </a:ext>
            </a:extLst>
          </p:cNvPr>
          <p:cNvPicPr>
            <a:picLocks noGrp="1" noChangeAspect="1"/>
          </p:cNvPicPr>
          <p:nvPr>
            <p:ph sz="half" idx="2"/>
          </p:nvPr>
        </p:nvPicPr>
        <p:blipFill rotWithShape="1">
          <a:blip r:embed="rId2"/>
          <a:srcRect l="12869" r="19307"/>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8E84F926-BC3E-4659-905F-23E838439D25}"/>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3067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3217C-6E74-4895-A6CE-BAFDE39CFFFE}"/>
              </a:ext>
            </a:extLst>
          </p:cNvPr>
          <p:cNvSpPr>
            <a:spLocks noGrp="1"/>
          </p:cNvSpPr>
          <p:nvPr>
            <p:ph type="title"/>
          </p:nvPr>
        </p:nvSpPr>
        <p:spPr/>
        <p:txBody>
          <a:bodyPr/>
          <a:lstStyle/>
          <a:p>
            <a:r>
              <a:rPr lang="en-GB" sz="4800" dirty="0">
                <a:solidFill>
                  <a:schemeClr val="tx1">
                    <a:alpha val="80000"/>
                  </a:schemeClr>
                </a:solidFill>
              </a:rPr>
              <a:t>Performance and Performativity</a:t>
            </a:r>
            <a:endParaRPr lang="en-GB" dirty="0"/>
          </a:p>
        </p:txBody>
      </p:sp>
      <p:sp>
        <p:nvSpPr>
          <p:cNvPr id="3" name="Content Placeholder 2">
            <a:extLst>
              <a:ext uri="{FF2B5EF4-FFF2-40B4-BE49-F238E27FC236}">
                <a16:creationId xmlns:a16="http://schemas.microsoft.com/office/drawing/2014/main" id="{08598CDB-71CA-4AD1-B4AA-2B2E9DEBE9B9}"/>
              </a:ext>
            </a:extLst>
          </p:cNvPr>
          <p:cNvSpPr>
            <a:spLocks noGrp="1"/>
          </p:cNvSpPr>
          <p:nvPr>
            <p:ph sz="half" idx="1"/>
          </p:nvPr>
        </p:nvSpPr>
        <p:spPr/>
        <p:txBody>
          <a:bodyPr>
            <a:normAutofit lnSpcReduction="10000"/>
          </a:bodyPr>
          <a:lstStyle/>
          <a:p>
            <a:pPr eaLnBrk="1" hangingPunct="1">
              <a:defRPr/>
            </a:pPr>
            <a:r>
              <a:rPr lang="en-GB" sz="2000" dirty="0"/>
              <a:t>The performativity of our gender is made up of conscious choices, unconscious performances, and the reception of these performances by others – it is more complicated and difficult than merely changing our outward performance, we must also seek to interrogate our internal performances, and we are dependant on the recognition of those performances by others. </a:t>
            </a:r>
          </a:p>
          <a:p>
            <a:pPr eaLnBrk="1" hangingPunct="1">
              <a:defRPr/>
            </a:pPr>
            <a:r>
              <a:rPr lang="en-GB" sz="2000" dirty="0"/>
              <a:t>For Butler, we cannot exist outside the terms of gender that exist within our societies, nor can our individual performances easily dissuade or change these established gender norms. </a:t>
            </a:r>
            <a:endParaRPr lang="en-GB" sz="2000" i="1" dirty="0"/>
          </a:p>
          <a:p>
            <a:endParaRPr lang="en-GB" dirty="0"/>
          </a:p>
        </p:txBody>
      </p:sp>
      <p:sp>
        <p:nvSpPr>
          <p:cNvPr id="4" name="Content Placeholder 3">
            <a:extLst>
              <a:ext uri="{FF2B5EF4-FFF2-40B4-BE49-F238E27FC236}">
                <a16:creationId xmlns:a16="http://schemas.microsoft.com/office/drawing/2014/main" id="{34B77AFD-79F0-4E75-B77C-72F33A1F41B6}"/>
              </a:ext>
            </a:extLst>
          </p:cNvPr>
          <p:cNvSpPr>
            <a:spLocks noGrp="1"/>
          </p:cNvSpPr>
          <p:nvPr>
            <p:ph sz="half" idx="2"/>
          </p:nvPr>
        </p:nvSpPr>
        <p:spPr/>
        <p:txBody>
          <a:bodyPr>
            <a:normAutofit lnSpcReduction="10000"/>
          </a:bodyPr>
          <a:lstStyle/>
          <a:p>
            <a:pPr marL="0" indent="0">
              <a:buNone/>
              <a:defRPr/>
            </a:pPr>
            <a:r>
              <a:rPr lang="en-GB" sz="3200" i="1" dirty="0"/>
              <a:t>“gender proves to be performative – that is, constituting the identity it is purported to be.  In this sense, gender is always a doing, though not a doing by a subject who might be said to pre-exist the deed” </a:t>
            </a:r>
          </a:p>
          <a:p>
            <a:pPr marL="0" indent="0">
              <a:buNone/>
              <a:defRPr/>
            </a:pPr>
            <a:r>
              <a:rPr lang="en-GB" dirty="0"/>
              <a:t>(</a:t>
            </a:r>
            <a:r>
              <a:rPr lang="en-GB" i="1" dirty="0"/>
              <a:t>Gender Trouble</a:t>
            </a:r>
            <a:r>
              <a:rPr lang="en-GB" dirty="0"/>
              <a:t>: p. 25)</a:t>
            </a:r>
          </a:p>
          <a:p>
            <a:endParaRPr lang="en-GB" dirty="0"/>
          </a:p>
        </p:txBody>
      </p:sp>
      <p:sp>
        <p:nvSpPr>
          <p:cNvPr id="5" name="Footer Placeholder 4">
            <a:extLst>
              <a:ext uri="{FF2B5EF4-FFF2-40B4-BE49-F238E27FC236}">
                <a16:creationId xmlns:a16="http://schemas.microsoft.com/office/drawing/2014/main" id="{14B23802-AAA0-4255-8995-40CB505460D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60295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56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EBC95-48A3-45C3-A5F2-1606EBEB1E1B}"/>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Performance and Performativity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55AD0F-0CF7-4675-BB55-3A74C19BC246}"/>
              </a:ext>
            </a:extLst>
          </p:cNvPr>
          <p:cNvSpPr>
            <a:spLocks noGrp="1"/>
          </p:cNvSpPr>
          <p:nvPr>
            <p:ph sz="half" idx="1"/>
          </p:nvPr>
        </p:nvSpPr>
        <p:spPr>
          <a:xfrm>
            <a:off x="1024128" y="2286000"/>
            <a:ext cx="6007027" cy="4023360"/>
          </a:xfrm>
        </p:spPr>
        <p:txBody>
          <a:bodyPr vert="horz" lIns="45720" tIns="45720" rIns="45720" bIns="45720" rtlCol="0">
            <a:normAutofit/>
          </a:bodyPr>
          <a:lstStyle/>
          <a:p>
            <a:pPr>
              <a:defRPr/>
            </a:pPr>
            <a:r>
              <a:rPr lang="en-US">
                <a:solidFill>
                  <a:srgbClr val="FFFFFF"/>
                </a:solidFill>
              </a:rPr>
              <a:t>A critical aspect of this is that the subject (you) are not stable – it is fluid and flexible to an extent. </a:t>
            </a:r>
          </a:p>
          <a:p>
            <a:pPr>
              <a:defRPr/>
            </a:pPr>
            <a:r>
              <a:rPr lang="en-US">
                <a:solidFill>
                  <a:srgbClr val="FFFFFF"/>
                </a:solidFill>
              </a:rPr>
              <a:t>However, while we are able to construct and perform our own identities through choosing actions every day (e.g. choosing to dress in a masculine way), the social world in which we live exerts a great deal of control over our performances and the reception of them. </a:t>
            </a:r>
          </a:p>
          <a:p>
            <a:pPr>
              <a:defRPr/>
            </a:pPr>
            <a:r>
              <a:rPr lang="en-US">
                <a:solidFill>
                  <a:srgbClr val="FFFFFF"/>
                </a:solidFill>
              </a:rPr>
              <a:t>There are a number of examples available of this process, whereby our free performance is constrained by outside factors, beyond our control. </a:t>
            </a:r>
          </a:p>
        </p:txBody>
      </p:sp>
      <p:pic>
        <p:nvPicPr>
          <p:cNvPr id="6" name="Content Placeholder 5" descr="A picture containing text, light&#10;&#10;Description automatically generated">
            <a:extLst>
              <a:ext uri="{FF2B5EF4-FFF2-40B4-BE49-F238E27FC236}">
                <a16:creationId xmlns:a16="http://schemas.microsoft.com/office/drawing/2014/main" id="{01A7683D-E990-46CB-A810-DB2BB33F0053}"/>
              </a:ext>
            </a:extLst>
          </p:cNvPr>
          <p:cNvPicPr>
            <a:picLocks noGrp="1" noChangeAspect="1"/>
          </p:cNvPicPr>
          <p:nvPr>
            <p:ph sz="half" idx="2"/>
          </p:nvPr>
        </p:nvPicPr>
        <p:blipFill rotWithShape="1">
          <a:blip r:embed="rId2"/>
          <a:srcRect l="17726" r="-2" b="-2"/>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8CAC244D-D75B-4A8E-9F9E-4B6FD6BD9D3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445499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text, businesscard&#10;&#10;Description automatically generated">
            <a:extLst>
              <a:ext uri="{FF2B5EF4-FFF2-40B4-BE49-F238E27FC236}">
                <a16:creationId xmlns:a16="http://schemas.microsoft.com/office/drawing/2014/main" id="{F227EF65-9A8F-49CE-AD0D-F4A66A4073F2}"/>
              </a:ext>
            </a:extLst>
          </p:cNvPr>
          <p:cNvPicPr>
            <a:picLocks noGrp="1" noChangeAspect="1"/>
          </p:cNvPicPr>
          <p:nvPr>
            <p:ph sz="half" idx="2"/>
          </p:nvPr>
        </p:nvPicPr>
        <p:blipFill rotWithShape="1">
          <a:blip r:embed="rId2">
            <a:alphaModFix amt="25000"/>
          </a:blip>
          <a:srcRect t="7474" b="8256"/>
          <a:stretch/>
        </p:blipFill>
        <p:spPr>
          <a:xfrm>
            <a:off x="20" y="10"/>
            <a:ext cx="12191980" cy="6857990"/>
          </a:xfrm>
          <a:prstGeom prst="rect">
            <a:avLst/>
          </a:prstGeom>
        </p:spPr>
      </p:pic>
      <p:sp>
        <p:nvSpPr>
          <p:cNvPr id="2" name="Title 1">
            <a:extLst>
              <a:ext uri="{FF2B5EF4-FFF2-40B4-BE49-F238E27FC236}">
                <a16:creationId xmlns:a16="http://schemas.microsoft.com/office/drawing/2014/main" id="{BA42AB03-B365-43F0-B5E7-0B004A35F631}"/>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solidFill>
                  <a:srgbClr val="FFFFFF"/>
                </a:solidFill>
              </a:rPr>
              <a:t>Performance and Performativity</a:t>
            </a:r>
          </a:p>
        </p:txBody>
      </p:sp>
      <p:cxnSp>
        <p:nvCxnSpPr>
          <p:cNvPr id="18" name="Straight Connector 1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461AFC-B422-486A-BC45-AC54F113568D}"/>
              </a:ext>
            </a:extLst>
          </p:cNvPr>
          <p:cNvSpPr>
            <a:spLocks noGrp="1"/>
          </p:cNvSpPr>
          <p:nvPr>
            <p:ph sz="half" idx="1"/>
          </p:nvPr>
        </p:nvSpPr>
        <p:spPr>
          <a:xfrm>
            <a:off x="1024128" y="2286000"/>
            <a:ext cx="9720073" cy="4023360"/>
          </a:xfrm>
        </p:spPr>
        <p:txBody>
          <a:bodyPr vert="horz" lIns="45720" tIns="45720" rIns="45720" bIns="45720" rtlCol="0">
            <a:normAutofit/>
          </a:bodyPr>
          <a:lstStyle/>
          <a:p>
            <a:pPr>
              <a:defRPr/>
            </a:pPr>
            <a:r>
              <a:rPr lang="en-US">
                <a:solidFill>
                  <a:srgbClr val="FFFFFF"/>
                </a:solidFill>
              </a:rPr>
              <a:t>These examples include performances like:</a:t>
            </a:r>
          </a:p>
          <a:p>
            <a:pPr>
              <a:defRPr/>
            </a:pPr>
            <a:r>
              <a:rPr lang="en-US">
                <a:solidFill>
                  <a:srgbClr val="FFFFFF"/>
                </a:solidFill>
              </a:rPr>
              <a:t>1 - The social world in which we live defines heterosexuality as “normal”, and treats those who do not perform heterosexuality with exclusion or violence.</a:t>
            </a:r>
          </a:p>
          <a:p>
            <a:pPr>
              <a:defRPr/>
            </a:pPr>
            <a:r>
              <a:rPr lang="en-US">
                <a:solidFill>
                  <a:srgbClr val="FFFFFF"/>
                </a:solidFill>
              </a:rPr>
              <a:t>2 - The social world sees sex as a binary opposition – you are either male or female – and has treated those who fail to perform as sufficiently one or the other with exclusion or violence.</a:t>
            </a:r>
          </a:p>
          <a:p>
            <a:pPr>
              <a:defRPr/>
            </a:pPr>
            <a:r>
              <a:rPr lang="en-US">
                <a:solidFill>
                  <a:srgbClr val="FFFFFF"/>
                </a:solidFill>
              </a:rPr>
              <a:t>3 – We often define ourselves in relation to the opposite pole of the binary – by being masculine, we are being non-feminine – and has treated those who maintain performance associated with the oppose with exclusion or violence. </a:t>
            </a:r>
          </a:p>
          <a:p>
            <a:endParaRPr lang="en-US">
              <a:solidFill>
                <a:srgbClr val="FFFFFF"/>
              </a:solidFill>
            </a:endParaRPr>
          </a:p>
        </p:txBody>
      </p:sp>
      <p:sp>
        <p:nvSpPr>
          <p:cNvPr id="4" name="Footer Placeholder 3">
            <a:extLst>
              <a:ext uri="{FF2B5EF4-FFF2-40B4-BE49-F238E27FC236}">
                <a16:creationId xmlns:a16="http://schemas.microsoft.com/office/drawing/2014/main" id="{FAB92893-4363-4DF6-A332-B3F489E0F0E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8722581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78020-E873-4D92-98C2-1BF6C3DAB540}"/>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Subversion and Resistance</a:t>
            </a:r>
          </a:p>
        </p:txBody>
      </p:sp>
      <p:sp>
        <p:nvSpPr>
          <p:cNvPr id="3" name="Subtitle 2">
            <a:extLst>
              <a:ext uri="{FF2B5EF4-FFF2-40B4-BE49-F238E27FC236}">
                <a16:creationId xmlns:a16="http://schemas.microsoft.com/office/drawing/2014/main" id="{6EB68CD9-3508-41F1-AAB0-8DC04400BB03}"/>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EC638983-94D3-4C95-9456-3A9562B3ABA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1780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066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70CC8D-7EBF-4A49-8AE7-1465065CE64A}"/>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Subversion and Resistance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560BB4-CA82-4E25-9132-0AD19D4D3C89}"/>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Butler’s work could be seen as leaving us where we began (after Foucault) – trapped in a structured society that controls and disciplines our individual desires according to social categories of naturalness. </a:t>
            </a:r>
          </a:p>
          <a:p>
            <a:r>
              <a:rPr lang="en-US">
                <a:solidFill>
                  <a:srgbClr val="FFFFFF"/>
                </a:solidFill>
              </a:rPr>
              <a:t>But this isn’t the end of Butler’s work – rather she highlights the role that subversion and resistance to gender norms can play in loosening up the strictures of social expectation, and the way in which social construction calls into being its opposite. </a:t>
            </a:r>
          </a:p>
        </p:txBody>
      </p:sp>
      <p:pic>
        <p:nvPicPr>
          <p:cNvPr id="6" name="Content Placeholder 5" descr="A picture containing text, drawing&#10;&#10;Description automatically generated">
            <a:extLst>
              <a:ext uri="{FF2B5EF4-FFF2-40B4-BE49-F238E27FC236}">
                <a16:creationId xmlns:a16="http://schemas.microsoft.com/office/drawing/2014/main" id="{9EC65F94-DA2B-4DAA-B19B-035EA97B1E57}"/>
              </a:ext>
            </a:extLst>
          </p:cNvPr>
          <p:cNvPicPr>
            <a:picLocks noGrp="1" noChangeAspect="1"/>
          </p:cNvPicPr>
          <p:nvPr>
            <p:ph sz="half" idx="2"/>
          </p:nvPr>
        </p:nvPicPr>
        <p:blipFill rotWithShape="1">
          <a:blip r:embed="rId2"/>
          <a:srcRect r="1354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A5177E6-BE94-4C5E-9ED4-B345DDDD8EC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4470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text, envelope, businesscard&#10;&#10;Description automatically generated">
            <a:extLst>
              <a:ext uri="{FF2B5EF4-FFF2-40B4-BE49-F238E27FC236}">
                <a16:creationId xmlns:a16="http://schemas.microsoft.com/office/drawing/2014/main" id="{BC07B4CE-E150-4767-8724-58465A5B9C12}"/>
              </a:ext>
            </a:extLst>
          </p:cNvPr>
          <p:cNvPicPr>
            <a:picLocks noGrp="1" noChangeAspect="1"/>
          </p:cNvPicPr>
          <p:nvPr>
            <p:ph sz="half" idx="2"/>
          </p:nvPr>
        </p:nvPicPr>
        <p:blipFill rotWithShape="1">
          <a:blip r:embed="rId2">
            <a:alphaModFix amt="25000"/>
          </a:blip>
          <a:srcRect t="16043" b="8957"/>
          <a:stretch/>
        </p:blipFill>
        <p:spPr>
          <a:xfrm>
            <a:off x="20" y="10"/>
            <a:ext cx="12191980" cy="6857990"/>
          </a:xfrm>
          <a:prstGeom prst="rect">
            <a:avLst/>
          </a:prstGeom>
        </p:spPr>
      </p:pic>
      <p:sp>
        <p:nvSpPr>
          <p:cNvPr id="2" name="Title 1">
            <a:extLst>
              <a:ext uri="{FF2B5EF4-FFF2-40B4-BE49-F238E27FC236}">
                <a16:creationId xmlns:a16="http://schemas.microsoft.com/office/drawing/2014/main" id="{9796AD9F-6CAC-4902-9D2B-4FE9C1CDEAEE}"/>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solidFill>
                  <a:srgbClr val="FFFFFF"/>
                </a:solidFill>
              </a:rPr>
              <a:t>Subversion and Resistance</a:t>
            </a:r>
          </a:p>
        </p:txBody>
      </p:sp>
      <p:cxnSp>
        <p:nvCxnSpPr>
          <p:cNvPr id="13" name="Straight Connector 1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D2FE62-4524-4CC5-A790-BDB71D7F1A74}"/>
              </a:ext>
            </a:extLst>
          </p:cNvPr>
          <p:cNvSpPr>
            <a:spLocks noGrp="1"/>
          </p:cNvSpPr>
          <p:nvPr>
            <p:ph sz="half" idx="1"/>
          </p:nvPr>
        </p:nvSpPr>
        <p:spPr>
          <a:xfrm>
            <a:off x="1024128" y="2286000"/>
            <a:ext cx="9720073" cy="4023360"/>
          </a:xfrm>
        </p:spPr>
        <p:txBody>
          <a:bodyPr vert="horz" lIns="45720" tIns="45720" rIns="45720" bIns="45720" rtlCol="0">
            <a:normAutofit/>
          </a:bodyPr>
          <a:lstStyle/>
          <a:p>
            <a:r>
              <a:rPr lang="en-US">
                <a:solidFill>
                  <a:srgbClr val="FFFFFF"/>
                </a:solidFill>
              </a:rPr>
              <a:t>An example of the second point is the conception of ‘homosexuality’ as a form of identity. Butler argues that as heterosexuality was defined and performed by powerful sections of society and become understood as the dominant form of sexual orientation, it called into being the opposite to itself, the homosexual identity. </a:t>
            </a:r>
          </a:p>
          <a:p>
            <a:r>
              <a:rPr lang="en-US">
                <a:solidFill>
                  <a:srgbClr val="FFFFFF"/>
                </a:solidFill>
              </a:rPr>
              <a:t>It did so through the process of binarization – as heterosexuality became associated with monogamy, homosexuality became associated with promiscuity, as heterosexuality became associated with healthy respectability, homosexuality became associated with deleterious hedonism. </a:t>
            </a:r>
          </a:p>
        </p:txBody>
      </p:sp>
      <p:sp>
        <p:nvSpPr>
          <p:cNvPr id="4" name="Footer Placeholder 3">
            <a:extLst>
              <a:ext uri="{FF2B5EF4-FFF2-40B4-BE49-F238E27FC236}">
                <a16:creationId xmlns:a16="http://schemas.microsoft.com/office/drawing/2014/main" id="{D7B80F98-1992-4DBC-8B1A-CBEC600F1DD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483338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44887-8F31-42E5-820E-0FAA9BB8D69C}"/>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Subversion and Resistance</a:t>
            </a:r>
          </a:p>
        </p:txBody>
      </p:sp>
      <p:pic>
        <p:nvPicPr>
          <p:cNvPr id="6" name="Content Placeholder 5" descr="Surface chart&#10;&#10;Description automatically generated with medium confidence">
            <a:extLst>
              <a:ext uri="{FF2B5EF4-FFF2-40B4-BE49-F238E27FC236}">
                <a16:creationId xmlns:a16="http://schemas.microsoft.com/office/drawing/2014/main" id="{600D96F0-6E44-40A4-90B1-8B75A9F9F524}"/>
              </a:ext>
            </a:extLst>
          </p:cNvPr>
          <p:cNvPicPr>
            <a:picLocks noGrp="1" noChangeAspect="1"/>
          </p:cNvPicPr>
          <p:nvPr>
            <p:ph sz="half" idx="2"/>
          </p:nvPr>
        </p:nvPicPr>
        <p:blipFill rotWithShape="1">
          <a:blip r:embed="rId2"/>
          <a:srcRect l="4076" r="1302" b="2"/>
          <a:stretch/>
        </p:blipFill>
        <p:spPr>
          <a:xfrm>
            <a:off x="327547" y="321733"/>
            <a:ext cx="5688020" cy="3899748"/>
          </a:xfrm>
          <a:prstGeom prst="rect">
            <a:avLst/>
          </a:prstGeom>
        </p:spPr>
      </p:pic>
      <p:sp>
        <p:nvSpPr>
          <p:cNvPr id="15"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8F8F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FD0701-B2BD-444F-B80B-1F2956DBC0C5}"/>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r>
              <a:rPr lang="en-US" sz="2000">
                <a:solidFill>
                  <a:srgbClr val="FFFFFF"/>
                </a:solidFill>
              </a:rPr>
              <a:t>There are other ways of challenging the way in which society seeks to control our performances. </a:t>
            </a:r>
          </a:p>
          <a:p>
            <a:r>
              <a:rPr lang="en-US" sz="2000">
                <a:solidFill>
                  <a:srgbClr val="FFFFFF"/>
                </a:solidFill>
              </a:rPr>
              <a:t>For example, by deliberately acting outside of expected gender norms, we can call into question the ‘naturalness’ of our socially assigned gendered expectations. </a:t>
            </a:r>
          </a:p>
          <a:p>
            <a:pPr>
              <a:defRPr/>
            </a:pPr>
            <a:r>
              <a:rPr lang="en-US" sz="2000">
                <a:solidFill>
                  <a:srgbClr val="FFFFFF"/>
                </a:solidFill>
              </a:rPr>
              <a:t>Or by parodying aspects of gender expectations, such as in some representations of hyper-masculinity or hyper-femininity, we can highlight the disjunction between our real bodily forms and the expected gender norms associated with it. </a:t>
            </a:r>
          </a:p>
          <a:p>
            <a:pPr marL="0" indent="0">
              <a:buNone/>
            </a:pPr>
            <a:endParaRPr lang="en-US" sz="2000">
              <a:solidFill>
                <a:srgbClr val="FFFFFF"/>
              </a:solidFill>
            </a:endParaRPr>
          </a:p>
        </p:txBody>
      </p:sp>
      <p:sp>
        <p:nvSpPr>
          <p:cNvPr id="4" name="Footer Placeholder 3">
            <a:extLst>
              <a:ext uri="{FF2B5EF4-FFF2-40B4-BE49-F238E27FC236}">
                <a16:creationId xmlns:a16="http://schemas.microsoft.com/office/drawing/2014/main" id="{FFEEC91C-747B-4214-B311-B6BD48BFA56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272124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E35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2B696-15F3-45AD-A55E-82B64F8A205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Subversion and Resistance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BFB3E2-7BDB-40AD-85A8-3347A5102B8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The first of these forms of resistance is termed ‘genderfucking’ – the deliberate fucking about with expected gender norms.</a:t>
            </a:r>
          </a:p>
          <a:p>
            <a:endParaRPr lang="en-US" dirty="0">
              <a:solidFill>
                <a:srgbClr val="FFFFFF"/>
              </a:solidFill>
            </a:endParaRPr>
          </a:p>
          <a:p>
            <a:r>
              <a:rPr lang="en-US" dirty="0">
                <a:solidFill>
                  <a:srgbClr val="FFFFFF"/>
                </a:solidFill>
              </a:rPr>
              <a:t>The second form can be seen in parodic performances of gendered expectations, such as forms of drag, which seek to subvert the notion of femininity through parodic representation. </a:t>
            </a:r>
          </a:p>
        </p:txBody>
      </p:sp>
      <p:pic>
        <p:nvPicPr>
          <p:cNvPr id="6" name="Content Placeholder 5" descr="A close-up of a painting&#10;&#10;Description automatically generated with medium confidence">
            <a:extLst>
              <a:ext uri="{FF2B5EF4-FFF2-40B4-BE49-F238E27FC236}">
                <a16:creationId xmlns:a16="http://schemas.microsoft.com/office/drawing/2014/main" id="{D472DBC7-D11C-413D-A416-5B5B7966BD86}"/>
              </a:ext>
            </a:extLst>
          </p:cNvPr>
          <p:cNvPicPr>
            <a:picLocks noGrp="1" noChangeAspect="1"/>
          </p:cNvPicPr>
          <p:nvPr>
            <p:ph sz="half" idx="2"/>
          </p:nvPr>
        </p:nvPicPr>
        <p:blipFill rotWithShape="1">
          <a:blip r:embed="rId2"/>
          <a:srcRect l="30919" r="19354" b="-2"/>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331D2AF2-646E-46C9-BEAD-6B1FF26C8B9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18147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235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87E5B-3B64-4564-B7E2-4282CA76B53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Subversion and Resistance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9216F1-441D-4F84-8307-5BF0A3714C0A}"/>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For Butler, our gender and our sex are intricately linked, but not necessarily so. She writes:</a:t>
            </a:r>
          </a:p>
          <a:p>
            <a:r>
              <a:rPr lang="en-US" i="1">
                <a:solidFill>
                  <a:srgbClr val="FFFFFF"/>
                </a:solidFill>
              </a:rPr>
              <a:t>“If the inner truth of gender is a fabrication and if a true gender is a fantasy instituted and inscribed on the surface of bodies, then it seems that genders can be neither true nor false, but are only produced as the truth effects of a discourse of primary and stable identity” </a:t>
            </a:r>
            <a:br>
              <a:rPr lang="en-US">
                <a:solidFill>
                  <a:srgbClr val="FFFFFF"/>
                </a:solidFill>
              </a:rPr>
            </a:br>
            <a:r>
              <a:rPr lang="en-US">
                <a:solidFill>
                  <a:srgbClr val="FFFFFF"/>
                </a:solidFill>
              </a:rPr>
              <a:t>(</a:t>
            </a:r>
            <a:r>
              <a:rPr lang="en-US" i="1">
                <a:solidFill>
                  <a:srgbClr val="FFFFFF"/>
                </a:solidFill>
              </a:rPr>
              <a:t>Gender Trouble</a:t>
            </a:r>
            <a:r>
              <a:rPr lang="en-US">
                <a:solidFill>
                  <a:srgbClr val="FFFFFF"/>
                </a:solidFill>
              </a:rPr>
              <a:t>: 136)</a:t>
            </a:r>
          </a:p>
          <a:p>
            <a:r>
              <a:rPr lang="en-US">
                <a:solidFill>
                  <a:srgbClr val="FFFFFF"/>
                </a:solidFill>
              </a:rPr>
              <a:t>We perform our identities, but so too are our identities performed onto us. </a:t>
            </a:r>
          </a:p>
        </p:txBody>
      </p:sp>
      <p:pic>
        <p:nvPicPr>
          <p:cNvPr id="6" name="Content Placeholder 5" descr="Map&#10;&#10;Description automatically generated">
            <a:extLst>
              <a:ext uri="{FF2B5EF4-FFF2-40B4-BE49-F238E27FC236}">
                <a16:creationId xmlns:a16="http://schemas.microsoft.com/office/drawing/2014/main" id="{643B4962-8CE2-4DD9-B379-8CC71F6E52F8}"/>
              </a:ext>
            </a:extLst>
          </p:cNvPr>
          <p:cNvPicPr>
            <a:picLocks noGrp="1" noChangeAspect="1"/>
          </p:cNvPicPr>
          <p:nvPr>
            <p:ph sz="half" idx="2"/>
          </p:nvPr>
        </p:nvPicPr>
        <p:blipFill rotWithShape="1">
          <a:blip r:embed="rId2"/>
          <a:srcRect l="23550" r="23004" b="2"/>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237A62BE-4242-4F40-9202-54081DDA2E3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13350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8C8F8-79D9-4E87-B058-EAC7FED818D6}"/>
              </a:ext>
            </a:extLst>
          </p:cNvPr>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Reading</a:t>
            </a:r>
          </a:p>
        </p:txBody>
      </p:sp>
      <p:sp>
        <p:nvSpPr>
          <p:cNvPr id="3" name="Subtitle 2">
            <a:extLst>
              <a:ext uri="{FF2B5EF4-FFF2-40B4-BE49-F238E27FC236}">
                <a16:creationId xmlns:a16="http://schemas.microsoft.com/office/drawing/2014/main" id="{D8C1D1A1-B882-425A-9B7D-D504CD9A7B98}"/>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EBB062FB-A870-4CAE-A8D4-E9D2106E175D}"/>
              </a:ext>
            </a:extLst>
          </p:cNvPr>
          <p:cNvSpPr>
            <a:spLocks noGrp="1"/>
          </p:cNvSpPr>
          <p:nvPr>
            <p:ph type="ftr" sz="quarter" idx="11"/>
          </p:nvPr>
        </p:nvSpPr>
        <p:spPr>
          <a:xfrm>
            <a:off x="4842932" y="6470704"/>
            <a:ext cx="5901459" cy="274320"/>
          </a:xfrm>
        </p:spPr>
        <p:txBody>
          <a:bodyPr>
            <a:normAutofit/>
          </a:bodyPr>
          <a:lstStyle/>
          <a:p>
            <a:pPr>
              <a:spcAft>
                <a:spcPts val="600"/>
              </a:spcAft>
            </a:pPr>
            <a:r>
              <a:rPr lang="en-US"/>
              <a:t>A. Slater - 2022</a:t>
            </a:r>
          </a:p>
        </p:txBody>
      </p:sp>
    </p:spTree>
    <p:extLst>
      <p:ext uri="{BB962C8B-B14F-4D97-AF65-F5344CB8AC3E}">
        <p14:creationId xmlns:p14="http://schemas.microsoft.com/office/powerpoint/2010/main" val="681581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Content Placeholder 6" descr="A picture containing text, water, weapon, wave&#10;&#10;Description automatically generated">
            <a:extLst>
              <a:ext uri="{FF2B5EF4-FFF2-40B4-BE49-F238E27FC236}">
                <a16:creationId xmlns:a16="http://schemas.microsoft.com/office/drawing/2014/main" id="{07B7ABA7-81A7-49F8-9F67-657AAB48D73B}"/>
              </a:ext>
            </a:extLst>
          </p:cNvPr>
          <p:cNvPicPr>
            <a:picLocks noGrp="1" noChangeAspect="1"/>
          </p:cNvPicPr>
          <p:nvPr>
            <p:ph sz="half" idx="2"/>
          </p:nvPr>
        </p:nvPicPr>
        <p:blipFill rotWithShape="1">
          <a:blip r:embed="rId2">
            <a:duotone>
              <a:prstClr val="black"/>
              <a:schemeClr val="tx2">
                <a:tint val="45000"/>
                <a:satMod val="400000"/>
              </a:schemeClr>
            </a:duotone>
            <a:alphaModFix amt="25000"/>
          </a:blip>
          <a:srcRect b="20775"/>
          <a:stretch/>
        </p:blipFill>
        <p:spPr>
          <a:xfrm>
            <a:off x="20" y="10"/>
            <a:ext cx="12191980" cy="6857990"/>
          </a:xfrm>
          <a:prstGeom prst="rect">
            <a:avLst/>
          </a:prstGeom>
        </p:spPr>
      </p:pic>
      <p:sp>
        <p:nvSpPr>
          <p:cNvPr id="2" name="Title 1">
            <a:extLst>
              <a:ext uri="{FF2B5EF4-FFF2-40B4-BE49-F238E27FC236}">
                <a16:creationId xmlns:a16="http://schemas.microsoft.com/office/drawing/2014/main" id="{457D527C-5418-481D-930E-013740855EFF}"/>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solidFill>
                  <a:schemeClr val="tx1"/>
                </a:solidFill>
              </a:rPr>
              <a:t>Readings	</a:t>
            </a:r>
            <a:endParaRPr lang="en-US" dirty="0">
              <a:solidFill>
                <a:schemeClr val="tx1"/>
              </a:solidFill>
            </a:endParaRPr>
          </a:p>
        </p:txBody>
      </p:sp>
      <p:cxnSp>
        <p:nvCxnSpPr>
          <p:cNvPr id="21" name="Straight Connector 20">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A9D9F6-6829-4EB8-A028-B6C718C01AEE}"/>
              </a:ext>
            </a:extLst>
          </p:cNvPr>
          <p:cNvSpPr>
            <a:spLocks noGrp="1"/>
          </p:cNvSpPr>
          <p:nvPr>
            <p:ph sz="half" idx="1"/>
          </p:nvPr>
        </p:nvSpPr>
        <p:spPr>
          <a:xfrm>
            <a:off x="1024128" y="2286000"/>
            <a:ext cx="9720073" cy="4023360"/>
          </a:xfrm>
        </p:spPr>
        <p:txBody>
          <a:bodyPr vert="horz" lIns="45720" tIns="45720" rIns="45720" bIns="45720" rtlCol="0">
            <a:normAutofit/>
          </a:bodyPr>
          <a:lstStyle/>
          <a:p>
            <a:r>
              <a:rPr lang="en-US"/>
              <a:t>Your set readings for the preceding two sessions have been two chapters of the book ‘Understanding Judith Butler’ and a single chapter of ‘Gender Trouble’ by Judith Butler.</a:t>
            </a:r>
          </a:p>
          <a:p>
            <a:endParaRPr lang="en-US"/>
          </a:p>
          <a:p>
            <a:r>
              <a:rPr lang="en-US"/>
              <a:t>The nature of this module is theory heavy and as such we will spend a significant amount of time in this session going through the set readings – please make sure you complete them after each session. </a:t>
            </a:r>
            <a:endParaRPr lang="en-US" dirty="0"/>
          </a:p>
        </p:txBody>
      </p:sp>
      <p:sp>
        <p:nvSpPr>
          <p:cNvPr id="5" name="Footer Placeholder 4">
            <a:extLst>
              <a:ext uri="{FF2B5EF4-FFF2-40B4-BE49-F238E27FC236}">
                <a16:creationId xmlns:a16="http://schemas.microsoft.com/office/drawing/2014/main" id="{19D3E7A2-4ACB-4CED-8FD1-10C6E9191694}"/>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defTabSz="914400">
              <a:spcAft>
                <a:spcPts val="600"/>
              </a:spcAft>
            </a:pPr>
            <a:r>
              <a:rPr lang="en-US" kern="1200" cap="all" baseline="0">
                <a:solidFill>
                  <a:prstClr val="white"/>
                </a:solidFill>
                <a:latin typeface="+mj-lt"/>
                <a:ea typeface="+mn-ea"/>
                <a:cs typeface="+mn-cs"/>
              </a:rPr>
              <a:t>A. Slater - 2022</a:t>
            </a:r>
          </a:p>
        </p:txBody>
      </p:sp>
    </p:spTree>
    <p:extLst>
      <p:ext uri="{BB962C8B-B14F-4D97-AF65-F5344CB8AC3E}">
        <p14:creationId xmlns:p14="http://schemas.microsoft.com/office/powerpoint/2010/main" val="298675519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0954D7D-6820-4162-889C-248FFE023949}"/>
              </a:ext>
            </a:extLst>
          </p:cNvPr>
          <p:cNvSpPr>
            <a:spLocks noGrp="1"/>
          </p:cNvSpPr>
          <p:nvPr>
            <p:ph type="title"/>
          </p:nvPr>
        </p:nvSpPr>
        <p:spPr>
          <a:xfrm>
            <a:off x="1024128" y="585216"/>
            <a:ext cx="3133581" cy="1499616"/>
          </a:xfrm>
        </p:spPr>
        <p:txBody>
          <a:bodyPr vert="horz" lIns="91440" tIns="45720" rIns="91440" bIns="45720" rtlCol="0" anchor="ctr">
            <a:normAutofit fontScale="90000"/>
          </a:bodyPr>
          <a:lstStyle/>
          <a:p>
            <a:r>
              <a:rPr lang="en-US" sz="4000" dirty="0"/>
              <a:t>Subjectivity, Identity, and Desire</a:t>
            </a:r>
          </a:p>
        </p:txBody>
      </p:sp>
      <p:sp>
        <p:nvSpPr>
          <p:cNvPr id="3" name="Content Placeholder 2">
            <a:extLst>
              <a:ext uri="{FF2B5EF4-FFF2-40B4-BE49-F238E27FC236}">
                <a16:creationId xmlns:a16="http://schemas.microsoft.com/office/drawing/2014/main" id="{645F04E7-FDE9-46CF-B841-E0A372E83250}"/>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is the relationship / point of departure of Butler’s work from Feminist Theory? Which wave would you put Butler in, if any?</a:t>
            </a:r>
          </a:p>
          <a:p>
            <a:r>
              <a:rPr lang="en-US" sz="1600" dirty="0"/>
              <a:t>2 – How does Butler’s work identifying “terms” relate to Foucault’s work on “epistemes”?</a:t>
            </a:r>
          </a:p>
          <a:p>
            <a:r>
              <a:rPr lang="en-US" sz="1600" dirty="0"/>
              <a:t>3 – What is the relationship between subject and identity here? Is one a priori?</a:t>
            </a:r>
          </a:p>
        </p:txBody>
      </p:sp>
      <p:pic>
        <p:nvPicPr>
          <p:cNvPr id="6" name="Content Placeholder 5">
            <a:extLst>
              <a:ext uri="{FF2B5EF4-FFF2-40B4-BE49-F238E27FC236}">
                <a16:creationId xmlns:a16="http://schemas.microsoft.com/office/drawing/2014/main" id="{D6509458-1F50-4AD7-AE1C-B35955BB4066}"/>
              </a:ext>
            </a:extLst>
          </p:cNvPr>
          <p:cNvPicPr>
            <a:picLocks noGrp="1" noChangeAspect="1"/>
          </p:cNvPicPr>
          <p:nvPr>
            <p:ph sz="half" idx="2"/>
          </p:nvPr>
        </p:nvPicPr>
        <p:blipFill>
          <a:blip r:embed="rId2"/>
          <a:stretch>
            <a:fillRect/>
          </a:stretch>
        </p:blipFill>
        <p:spPr>
          <a:xfrm>
            <a:off x="4419836" y="2084832"/>
            <a:ext cx="7545177" cy="2360221"/>
          </a:xfrm>
          <a:prstGeom prst="rect">
            <a:avLst/>
          </a:prstGeom>
        </p:spPr>
      </p:pic>
      <p:sp>
        <p:nvSpPr>
          <p:cNvPr id="4" name="Footer Placeholder 3">
            <a:extLst>
              <a:ext uri="{FF2B5EF4-FFF2-40B4-BE49-F238E27FC236}">
                <a16:creationId xmlns:a16="http://schemas.microsoft.com/office/drawing/2014/main" id="{5E8A4070-E6FE-4FAC-9256-3390274C8C3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1274846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5AF5F2B-1DA3-4C84-903C-7B7DFA147705}"/>
              </a:ext>
            </a:extLst>
          </p:cNvPr>
          <p:cNvSpPr>
            <a:spLocks noGrp="1"/>
          </p:cNvSpPr>
          <p:nvPr>
            <p:ph type="title"/>
          </p:nvPr>
        </p:nvSpPr>
        <p:spPr>
          <a:xfrm>
            <a:off x="1024128" y="585216"/>
            <a:ext cx="3133581" cy="1499616"/>
          </a:xfrm>
        </p:spPr>
        <p:txBody>
          <a:bodyPr vert="horz" lIns="91440" tIns="45720" rIns="91440" bIns="45720" rtlCol="0" anchor="ctr">
            <a:normAutofit fontScale="90000"/>
          </a:bodyPr>
          <a:lstStyle/>
          <a:p>
            <a:r>
              <a:rPr lang="en-US" sz="4000" dirty="0"/>
              <a:t>Subjectivity, Identity, and Desire</a:t>
            </a:r>
          </a:p>
        </p:txBody>
      </p:sp>
      <p:sp>
        <p:nvSpPr>
          <p:cNvPr id="3" name="Content Placeholder 2">
            <a:extLst>
              <a:ext uri="{FF2B5EF4-FFF2-40B4-BE49-F238E27FC236}">
                <a16:creationId xmlns:a16="http://schemas.microsoft.com/office/drawing/2014/main" id="{045E1859-2328-4DB1-945D-02A5BAC711BF}"/>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is this example doing?</a:t>
            </a:r>
          </a:p>
          <a:p>
            <a:r>
              <a:rPr lang="en-US" sz="1600" dirty="0"/>
              <a:t>2 – How does this example to relate to sex characteristics?</a:t>
            </a:r>
          </a:p>
          <a:p>
            <a:r>
              <a:rPr lang="en-US" sz="1600" dirty="0"/>
              <a:t>3 – How might we choose to categorise bodily characteristics differently?</a:t>
            </a:r>
          </a:p>
          <a:p>
            <a:r>
              <a:rPr lang="en-US" sz="1600" dirty="0"/>
              <a:t>4 – How might we choose to understand sex characteristics differently?</a:t>
            </a:r>
          </a:p>
        </p:txBody>
      </p:sp>
      <p:pic>
        <p:nvPicPr>
          <p:cNvPr id="6" name="Content Placeholder 5">
            <a:extLst>
              <a:ext uri="{FF2B5EF4-FFF2-40B4-BE49-F238E27FC236}">
                <a16:creationId xmlns:a16="http://schemas.microsoft.com/office/drawing/2014/main" id="{96E2044E-A897-4463-B6B5-D02DDE6F0342}"/>
              </a:ext>
            </a:extLst>
          </p:cNvPr>
          <p:cNvPicPr>
            <a:picLocks noGrp="1" noChangeAspect="1"/>
          </p:cNvPicPr>
          <p:nvPr>
            <p:ph sz="half" idx="2"/>
          </p:nvPr>
        </p:nvPicPr>
        <p:blipFill>
          <a:blip r:embed="rId2"/>
          <a:stretch>
            <a:fillRect/>
          </a:stretch>
        </p:blipFill>
        <p:spPr>
          <a:xfrm>
            <a:off x="4623869" y="2286000"/>
            <a:ext cx="7325664" cy="2014558"/>
          </a:xfrm>
          <a:prstGeom prst="rect">
            <a:avLst/>
          </a:prstGeom>
        </p:spPr>
      </p:pic>
      <p:sp>
        <p:nvSpPr>
          <p:cNvPr id="4" name="Footer Placeholder 3">
            <a:extLst>
              <a:ext uri="{FF2B5EF4-FFF2-40B4-BE49-F238E27FC236}">
                <a16:creationId xmlns:a16="http://schemas.microsoft.com/office/drawing/2014/main" id="{F9EFEB50-0BED-4B1E-B2C0-B734CA5C67D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54856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5B9496-D91E-4AE4-8A4A-CE6F8B6C89BF}"/>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3700"/>
              <a:t>Subjectivity, Identity, and Desire</a:t>
            </a:r>
          </a:p>
        </p:txBody>
      </p:sp>
      <p:sp>
        <p:nvSpPr>
          <p:cNvPr id="3" name="Content Placeholder 2">
            <a:extLst>
              <a:ext uri="{FF2B5EF4-FFF2-40B4-BE49-F238E27FC236}">
                <a16:creationId xmlns:a16="http://schemas.microsoft.com/office/drawing/2014/main" id="{B59C2677-4C41-46AF-A5EC-6CA5E376ED57}"/>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is meant here by the subject being reliant on the practices and discourses of power?</a:t>
            </a:r>
          </a:p>
          <a:p>
            <a:r>
              <a:rPr lang="en-US" sz="1600" dirty="0"/>
              <a:t>2 – How does power form the subject?</a:t>
            </a:r>
          </a:p>
          <a:p>
            <a:r>
              <a:rPr lang="en-US" sz="1600" dirty="0"/>
              <a:t>3 – Is the notion of individuality of desire a form of subjection?</a:t>
            </a:r>
          </a:p>
        </p:txBody>
      </p:sp>
      <p:pic>
        <p:nvPicPr>
          <p:cNvPr id="6" name="Content Placeholder 5">
            <a:extLst>
              <a:ext uri="{FF2B5EF4-FFF2-40B4-BE49-F238E27FC236}">
                <a16:creationId xmlns:a16="http://schemas.microsoft.com/office/drawing/2014/main" id="{AC6E8832-68FB-45F5-BEA0-3F17B1BB8C1E}"/>
              </a:ext>
            </a:extLst>
          </p:cNvPr>
          <p:cNvPicPr>
            <a:picLocks noGrp="1" noChangeAspect="1"/>
          </p:cNvPicPr>
          <p:nvPr>
            <p:ph sz="half" idx="2"/>
          </p:nvPr>
        </p:nvPicPr>
        <p:blipFill>
          <a:blip r:embed="rId2"/>
          <a:stretch>
            <a:fillRect/>
          </a:stretch>
        </p:blipFill>
        <p:spPr>
          <a:xfrm>
            <a:off x="4651579" y="2286000"/>
            <a:ext cx="6909577" cy="2072872"/>
          </a:xfrm>
          <a:prstGeom prst="rect">
            <a:avLst/>
          </a:prstGeom>
        </p:spPr>
      </p:pic>
      <p:sp>
        <p:nvSpPr>
          <p:cNvPr id="4" name="Footer Placeholder 3">
            <a:extLst>
              <a:ext uri="{FF2B5EF4-FFF2-40B4-BE49-F238E27FC236}">
                <a16:creationId xmlns:a16="http://schemas.microsoft.com/office/drawing/2014/main" id="{20665D30-DB3B-4EDC-8799-8AE9EB0A458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39623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5E3A5F7-FAD2-47E7-8E89-D7B8B53C589E}"/>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3700"/>
              <a:t>Subjectivity, Identity, and Desire</a:t>
            </a:r>
          </a:p>
        </p:txBody>
      </p:sp>
      <p:sp>
        <p:nvSpPr>
          <p:cNvPr id="3" name="Content Placeholder 2">
            <a:extLst>
              <a:ext uri="{FF2B5EF4-FFF2-40B4-BE49-F238E27FC236}">
                <a16:creationId xmlns:a16="http://schemas.microsoft.com/office/drawing/2014/main" id="{065DF255-F6AD-483F-B9F7-2276A69C0CC4}"/>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Why might Butler hold that sexual identity is the central form of identity?</a:t>
            </a:r>
          </a:p>
          <a:p>
            <a:r>
              <a:rPr lang="en-US" sz="1600" dirty="0"/>
              <a:t>2 – Do we choose our sex? How are we given it?</a:t>
            </a:r>
          </a:p>
          <a:p>
            <a:r>
              <a:rPr lang="en-US" sz="1600" dirty="0"/>
              <a:t>3 – What does Butler mean at the beginning of her quotation?</a:t>
            </a:r>
          </a:p>
          <a:p>
            <a:r>
              <a:rPr lang="en-US" sz="1600" dirty="0"/>
              <a:t>4 – What does it mean that “these losses not be avowed, and not be grieved”?</a:t>
            </a:r>
          </a:p>
        </p:txBody>
      </p:sp>
      <p:pic>
        <p:nvPicPr>
          <p:cNvPr id="6" name="Content Placeholder 5">
            <a:extLst>
              <a:ext uri="{FF2B5EF4-FFF2-40B4-BE49-F238E27FC236}">
                <a16:creationId xmlns:a16="http://schemas.microsoft.com/office/drawing/2014/main" id="{E016E467-5763-4543-B167-78B85CC57711}"/>
              </a:ext>
            </a:extLst>
          </p:cNvPr>
          <p:cNvPicPr>
            <a:picLocks noGrp="1" noChangeAspect="1"/>
          </p:cNvPicPr>
          <p:nvPr>
            <p:ph sz="half" idx="2"/>
          </p:nvPr>
        </p:nvPicPr>
        <p:blipFill>
          <a:blip r:embed="rId2"/>
          <a:stretch>
            <a:fillRect/>
          </a:stretch>
        </p:blipFill>
        <p:spPr>
          <a:xfrm>
            <a:off x="4642342" y="2254372"/>
            <a:ext cx="6909577" cy="2349256"/>
          </a:xfrm>
          <a:prstGeom prst="rect">
            <a:avLst/>
          </a:prstGeom>
        </p:spPr>
      </p:pic>
      <p:sp>
        <p:nvSpPr>
          <p:cNvPr id="4" name="Footer Placeholder 3">
            <a:extLst>
              <a:ext uri="{FF2B5EF4-FFF2-40B4-BE49-F238E27FC236}">
                <a16:creationId xmlns:a16="http://schemas.microsoft.com/office/drawing/2014/main" id="{DCE4C31D-955A-43A3-8836-2E9D29B8961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7773174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F6F0C81-FA93-470F-920C-696C0326F8E0}"/>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dirty="0"/>
              <a:t>Gender</a:t>
            </a:r>
          </a:p>
        </p:txBody>
      </p:sp>
      <p:sp>
        <p:nvSpPr>
          <p:cNvPr id="3" name="Content Placeholder 2">
            <a:extLst>
              <a:ext uri="{FF2B5EF4-FFF2-40B4-BE49-F238E27FC236}">
                <a16:creationId xmlns:a16="http://schemas.microsoft.com/office/drawing/2014/main" id="{453BB08B-BDD2-49C9-BAC6-C0DBBC80EFEF}"/>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How might a stable, knowable, and universal subject regulate aspects of that identity?</a:t>
            </a:r>
          </a:p>
          <a:p>
            <a:r>
              <a:rPr lang="en-US" sz="1600" dirty="0"/>
              <a:t>2 – What is Butler’s strategy then, for challenging forms of gender / sex inequality?</a:t>
            </a:r>
          </a:p>
          <a:p>
            <a:r>
              <a:rPr lang="en-US" sz="1600" dirty="0"/>
              <a:t>3 – Does this put her in opposition to feminist activism?</a:t>
            </a:r>
          </a:p>
          <a:p>
            <a:endParaRPr lang="en-US" sz="1600" dirty="0"/>
          </a:p>
        </p:txBody>
      </p:sp>
      <p:pic>
        <p:nvPicPr>
          <p:cNvPr id="6" name="Content Placeholder 5">
            <a:extLst>
              <a:ext uri="{FF2B5EF4-FFF2-40B4-BE49-F238E27FC236}">
                <a16:creationId xmlns:a16="http://schemas.microsoft.com/office/drawing/2014/main" id="{B1E65D90-1694-4875-9895-649FB820DA71}"/>
              </a:ext>
            </a:extLst>
          </p:cNvPr>
          <p:cNvPicPr>
            <a:picLocks noGrp="1" noChangeAspect="1"/>
          </p:cNvPicPr>
          <p:nvPr>
            <p:ph sz="half" idx="2"/>
          </p:nvPr>
        </p:nvPicPr>
        <p:blipFill>
          <a:blip r:embed="rId2"/>
          <a:stretch>
            <a:fillRect/>
          </a:stretch>
        </p:blipFill>
        <p:spPr>
          <a:xfrm>
            <a:off x="4762414" y="2286000"/>
            <a:ext cx="6909577" cy="1641025"/>
          </a:xfrm>
          <a:prstGeom prst="rect">
            <a:avLst/>
          </a:prstGeom>
        </p:spPr>
      </p:pic>
      <p:sp>
        <p:nvSpPr>
          <p:cNvPr id="4" name="Footer Placeholder 3">
            <a:extLst>
              <a:ext uri="{FF2B5EF4-FFF2-40B4-BE49-F238E27FC236}">
                <a16:creationId xmlns:a16="http://schemas.microsoft.com/office/drawing/2014/main" id="{C16E0E95-0585-4819-B326-C7CB5E3F1E7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07003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28E036D-6356-472F-97E4-134FEAA5CB70}"/>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dirty="0"/>
              <a:t>Gender</a:t>
            </a:r>
          </a:p>
        </p:txBody>
      </p:sp>
      <p:sp>
        <p:nvSpPr>
          <p:cNvPr id="3" name="Content Placeholder 2">
            <a:extLst>
              <a:ext uri="{FF2B5EF4-FFF2-40B4-BE49-F238E27FC236}">
                <a16:creationId xmlns:a16="http://schemas.microsoft.com/office/drawing/2014/main" id="{AAFDE04F-B40D-43E4-9A0F-306F3B0C114D}"/>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was the ‘centrifugal movement with respect to heterosexual monogamy’?</a:t>
            </a:r>
          </a:p>
          <a:p>
            <a:r>
              <a:rPr lang="en-US" sz="1600" dirty="0"/>
              <a:t>2 – When does this occur? How does it connect with broader social trends?</a:t>
            </a:r>
          </a:p>
          <a:p>
            <a:r>
              <a:rPr lang="en-US" sz="1600" dirty="0"/>
              <a:t>3 – What is the connection between the </a:t>
            </a:r>
            <a:r>
              <a:rPr lang="en-US" sz="1600" dirty="0" err="1"/>
              <a:t>identitisation</a:t>
            </a:r>
            <a:r>
              <a:rPr lang="en-US" sz="1600" dirty="0"/>
              <a:t> of homosexuality, and its inability to speak in society?</a:t>
            </a:r>
          </a:p>
          <a:p>
            <a:r>
              <a:rPr lang="en-US" sz="1600" dirty="0"/>
              <a:t>4 – What was the purpose of homosexuality in this frame?</a:t>
            </a:r>
          </a:p>
        </p:txBody>
      </p:sp>
      <p:pic>
        <p:nvPicPr>
          <p:cNvPr id="6" name="Content Placeholder 5">
            <a:extLst>
              <a:ext uri="{FF2B5EF4-FFF2-40B4-BE49-F238E27FC236}">
                <a16:creationId xmlns:a16="http://schemas.microsoft.com/office/drawing/2014/main" id="{9F384879-ECB2-415C-850F-C1E0B1734DA2}"/>
              </a:ext>
            </a:extLst>
          </p:cNvPr>
          <p:cNvPicPr>
            <a:picLocks noGrp="1" noChangeAspect="1"/>
          </p:cNvPicPr>
          <p:nvPr>
            <p:ph sz="half" idx="2"/>
          </p:nvPr>
        </p:nvPicPr>
        <p:blipFill>
          <a:blip r:embed="rId2"/>
          <a:stretch>
            <a:fillRect/>
          </a:stretch>
        </p:blipFill>
        <p:spPr>
          <a:xfrm>
            <a:off x="4642342" y="2159365"/>
            <a:ext cx="6909577" cy="2539269"/>
          </a:xfrm>
          <a:prstGeom prst="rect">
            <a:avLst/>
          </a:prstGeom>
        </p:spPr>
      </p:pic>
      <p:sp>
        <p:nvSpPr>
          <p:cNvPr id="4" name="Footer Placeholder 3">
            <a:extLst>
              <a:ext uri="{FF2B5EF4-FFF2-40B4-BE49-F238E27FC236}">
                <a16:creationId xmlns:a16="http://schemas.microsoft.com/office/drawing/2014/main" id="{FAE2102B-8F01-4156-AD99-E255CF7DB74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115668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BB90029-4667-46BF-BCD0-24DF5E82D9D3}"/>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a:t>Gender</a:t>
            </a:r>
          </a:p>
        </p:txBody>
      </p:sp>
      <p:sp>
        <p:nvSpPr>
          <p:cNvPr id="3" name="Content Placeholder 2">
            <a:extLst>
              <a:ext uri="{FF2B5EF4-FFF2-40B4-BE49-F238E27FC236}">
                <a16:creationId xmlns:a16="http://schemas.microsoft.com/office/drawing/2014/main" id="{04D50DF6-C1EB-4FE3-9EF2-C8030E2EAF5F}"/>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are the ramifications of illegibility in our gendered performances? </a:t>
            </a:r>
          </a:p>
          <a:p>
            <a:r>
              <a:rPr lang="en-US" sz="1600" dirty="0"/>
              <a:t>2 – What is the difference, for Butler, between our physical bodies and our social bodies?</a:t>
            </a:r>
          </a:p>
          <a:p>
            <a:r>
              <a:rPr lang="en-US" sz="1600" dirty="0"/>
              <a:t>3 – Is one in any sense freer / more true?</a:t>
            </a:r>
          </a:p>
          <a:p>
            <a:r>
              <a:rPr lang="en-US" sz="1600" dirty="0"/>
              <a:t>4 – What is the connection of the last example with Speech Act Theory?</a:t>
            </a:r>
          </a:p>
        </p:txBody>
      </p:sp>
      <p:pic>
        <p:nvPicPr>
          <p:cNvPr id="6" name="Content Placeholder 5">
            <a:extLst>
              <a:ext uri="{FF2B5EF4-FFF2-40B4-BE49-F238E27FC236}">
                <a16:creationId xmlns:a16="http://schemas.microsoft.com/office/drawing/2014/main" id="{FEE2DC7A-1DE2-4C35-BAD6-12BBA69741EB}"/>
              </a:ext>
            </a:extLst>
          </p:cNvPr>
          <p:cNvPicPr>
            <a:picLocks noGrp="1" noChangeAspect="1"/>
          </p:cNvPicPr>
          <p:nvPr>
            <p:ph sz="half" idx="2"/>
          </p:nvPr>
        </p:nvPicPr>
        <p:blipFill>
          <a:blip r:embed="rId2"/>
          <a:stretch>
            <a:fillRect/>
          </a:stretch>
        </p:blipFill>
        <p:spPr>
          <a:xfrm>
            <a:off x="4642342" y="2159365"/>
            <a:ext cx="6909577" cy="2539269"/>
          </a:xfrm>
          <a:prstGeom prst="rect">
            <a:avLst/>
          </a:prstGeom>
        </p:spPr>
      </p:pic>
      <p:sp>
        <p:nvSpPr>
          <p:cNvPr id="4" name="Footer Placeholder 3">
            <a:extLst>
              <a:ext uri="{FF2B5EF4-FFF2-40B4-BE49-F238E27FC236}">
                <a16:creationId xmlns:a16="http://schemas.microsoft.com/office/drawing/2014/main" id="{C785FBCA-AAEE-4D6A-A8DF-0EA12C56636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484150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D0A487-19E0-4682-AB98-8F861D60A564}"/>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a:t>Gender</a:t>
            </a:r>
          </a:p>
        </p:txBody>
      </p:sp>
      <p:sp>
        <p:nvSpPr>
          <p:cNvPr id="3" name="Content Placeholder 2">
            <a:extLst>
              <a:ext uri="{FF2B5EF4-FFF2-40B4-BE49-F238E27FC236}">
                <a16:creationId xmlns:a16="http://schemas.microsoft.com/office/drawing/2014/main" id="{B5678C38-3EC1-47D9-8548-A0892283C7ED}"/>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performances most constitute our gender?</a:t>
            </a:r>
          </a:p>
          <a:p>
            <a:r>
              <a:rPr lang="en-US" sz="1600" dirty="0"/>
              <a:t>2 – How do our internal performances (to our selves) result in external performances?</a:t>
            </a:r>
          </a:p>
          <a:p>
            <a:r>
              <a:rPr lang="en-US" sz="1600" dirty="0"/>
              <a:t>3 – How might some of our performances of gender be physical while some are non-physical? Give examples. </a:t>
            </a:r>
          </a:p>
        </p:txBody>
      </p:sp>
      <p:pic>
        <p:nvPicPr>
          <p:cNvPr id="6" name="Content Placeholder 5">
            <a:extLst>
              <a:ext uri="{FF2B5EF4-FFF2-40B4-BE49-F238E27FC236}">
                <a16:creationId xmlns:a16="http://schemas.microsoft.com/office/drawing/2014/main" id="{FD3D4419-ABB9-4612-BCA0-99AD4CF64F44}"/>
              </a:ext>
            </a:extLst>
          </p:cNvPr>
          <p:cNvPicPr>
            <a:picLocks noGrp="1" noChangeAspect="1"/>
          </p:cNvPicPr>
          <p:nvPr>
            <p:ph sz="half" idx="2"/>
          </p:nvPr>
        </p:nvPicPr>
        <p:blipFill>
          <a:blip r:embed="rId2"/>
          <a:stretch>
            <a:fillRect/>
          </a:stretch>
        </p:blipFill>
        <p:spPr>
          <a:xfrm>
            <a:off x="4642342" y="2383926"/>
            <a:ext cx="6909577" cy="2090147"/>
          </a:xfrm>
          <a:prstGeom prst="rect">
            <a:avLst/>
          </a:prstGeom>
        </p:spPr>
      </p:pic>
      <p:sp>
        <p:nvSpPr>
          <p:cNvPr id="4" name="Footer Placeholder 3">
            <a:extLst>
              <a:ext uri="{FF2B5EF4-FFF2-40B4-BE49-F238E27FC236}">
                <a16:creationId xmlns:a16="http://schemas.microsoft.com/office/drawing/2014/main" id="{F0886838-DB5B-4E8C-969B-DE5FD52DB87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882241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2C8D40B-9C8B-4E7E-9248-1C725F42B539}"/>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a:t>Gender Trouble</a:t>
            </a:r>
          </a:p>
        </p:txBody>
      </p:sp>
      <p:sp>
        <p:nvSpPr>
          <p:cNvPr id="3" name="Content Placeholder 2">
            <a:extLst>
              <a:ext uri="{FF2B5EF4-FFF2-40B4-BE49-F238E27FC236}">
                <a16:creationId xmlns:a16="http://schemas.microsoft.com/office/drawing/2014/main" id="{27B7279D-201A-4451-8690-76A5D98BD9DC}"/>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does De Beauvoir mean here?</a:t>
            </a:r>
          </a:p>
          <a:p>
            <a:r>
              <a:rPr lang="en-US" sz="1600" dirty="0"/>
              <a:t>2 – What does Kristeva mean here?</a:t>
            </a:r>
          </a:p>
          <a:p>
            <a:r>
              <a:rPr lang="en-US" sz="1600" dirty="0"/>
              <a:t>3 - What does </a:t>
            </a:r>
            <a:r>
              <a:rPr lang="en-US" sz="1600" dirty="0" err="1"/>
              <a:t>Irigaray</a:t>
            </a:r>
            <a:r>
              <a:rPr lang="en-US" sz="1600" dirty="0"/>
              <a:t> mean here?</a:t>
            </a:r>
          </a:p>
          <a:p>
            <a:r>
              <a:rPr lang="en-US" sz="1600" dirty="0"/>
              <a:t>4 – Can the same things be said of man / men?</a:t>
            </a:r>
          </a:p>
        </p:txBody>
      </p:sp>
      <p:pic>
        <p:nvPicPr>
          <p:cNvPr id="6" name="Content Placeholder 5">
            <a:extLst>
              <a:ext uri="{FF2B5EF4-FFF2-40B4-BE49-F238E27FC236}">
                <a16:creationId xmlns:a16="http://schemas.microsoft.com/office/drawing/2014/main" id="{F133BB14-64BC-4E5D-8CD4-5F9C31F2F3E3}"/>
              </a:ext>
            </a:extLst>
          </p:cNvPr>
          <p:cNvPicPr>
            <a:picLocks noGrp="1" noChangeAspect="1"/>
          </p:cNvPicPr>
          <p:nvPr>
            <p:ph sz="half" idx="2"/>
          </p:nvPr>
        </p:nvPicPr>
        <p:blipFill>
          <a:blip r:embed="rId2"/>
          <a:stretch>
            <a:fillRect/>
          </a:stretch>
        </p:blipFill>
        <p:spPr>
          <a:xfrm>
            <a:off x="4642342" y="708354"/>
            <a:ext cx="6909577" cy="5441292"/>
          </a:xfrm>
          <a:prstGeom prst="rect">
            <a:avLst/>
          </a:prstGeom>
        </p:spPr>
      </p:pic>
      <p:sp>
        <p:nvSpPr>
          <p:cNvPr id="4" name="Footer Placeholder 3">
            <a:extLst>
              <a:ext uri="{FF2B5EF4-FFF2-40B4-BE49-F238E27FC236}">
                <a16:creationId xmlns:a16="http://schemas.microsoft.com/office/drawing/2014/main" id="{B3C6B7A1-73CF-4C17-BABB-8189235AFBB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1385085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F3AE758-47F1-4E5A-829C-C78EDBE9825C}"/>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a:t>Gender trouble</a:t>
            </a:r>
          </a:p>
        </p:txBody>
      </p:sp>
      <p:sp>
        <p:nvSpPr>
          <p:cNvPr id="3" name="Content Placeholder 2">
            <a:extLst>
              <a:ext uri="{FF2B5EF4-FFF2-40B4-BE49-F238E27FC236}">
                <a16:creationId xmlns:a16="http://schemas.microsoft.com/office/drawing/2014/main" id="{E1BDB0C1-6478-43AD-8383-F41E14B7553B}"/>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is the root of this process of totalization identified here?</a:t>
            </a:r>
          </a:p>
          <a:p>
            <a:r>
              <a:rPr lang="en-US" sz="1600" dirty="0"/>
              <a:t>2 – Where else do we see this process of totalization occurring, beyond gender?</a:t>
            </a:r>
          </a:p>
          <a:p>
            <a:r>
              <a:rPr lang="en-US" sz="1600" dirty="0"/>
              <a:t>3 – How can we resist the desire towards totalization?</a:t>
            </a:r>
          </a:p>
        </p:txBody>
      </p:sp>
      <p:pic>
        <p:nvPicPr>
          <p:cNvPr id="6" name="Content Placeholder 5">
            <a:extLst>
              <a:ext uri="{FF2B5EF4-FFF2-40B4-BE49-F238E27FC236}">
                <a16:creationId xmlns:a16="http://schemas.microsoft.com/office/drawing/2014/main" id="{13FC04BE-7E4D-4A15-948F-B197A3F32B84}"/>
              </a:ext>
            </a:extLst>
          </p:cNvPr>
          <p:cNvPicPr>
            <a:picLocks noGrp="1" noChangeAspect="1"/>
          </p:cNvPicPr>
          <p:nvPr>
            <p:ph sz="half" idx="2"/>
          </p:nvPr>
        </p:nvPicPr>
        <p:blipFill rotWithShape="1">
          <a:blip r:embed="rId2"/>
          <a:srcRect t="2525"/>
          <a:stretch/>
        </p:blipFill>
        <p:spPr>
          <a:xfrm>
            <a:off x="4642342" y="1795735"/>
            <a:ext cx="6909577" cy="3266530"/>
          </a:xfrm>
          <a:prstGeom prst="rect">
            <a:avLst/>
          </a:prstGeom>
        </p:spPr>
      </p:pic>
      <p:sp>
        <p:nvSpPr>
          <p:cNvPr id="4" name="Footer Placeholder 3">
            <a:extLst>
              <a:ext uri="{FF2B5EF4-FFF2-40B4-BE49-F238E27FC236}">
                <a16:creationId xmlns:a16="http://schemas.microsoft.com/office/drawing/2014/main" id="{0F927A0C-476C-482A-8FCC-DB562D02E17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369553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B40C1F7-DE9C-45C6-B342-6D37215B6029}"/>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a:t>Gender Trouble</a:t>
            </a:r>
          </a:p>
        </p:txBody>
      </p:sp>
      <p:sp>
        <p:nvSpPr>
          <p:cNvPr id="3" name="Content Placeholder 2">
            <a:extLst>
              <a:ext uri="{FF2B5EF4-FFF2-40B4-BE49-F238E27FC236}">
                <a16:creationId xmlns:a16="http://schemas.microsoft.com/office/drawing/2014/main" id="{E159CBFB-CCCF-4A57-B043-76D38CB78B93}"/>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does it mean for a gender to be intelligible?</a:t>
            </a:r>
          </a:p>
          <a:p>
            <a:r>
              <a:rPr lang="en-US" sz="1600" dirty="0"/>
              <a:t>2 – What is meant by ‘coherence and continuity’ in the context of sex, gender, sexual practice, and desire?</a:t>
            </a:r>
          </a:p>
          <a:p>
            <a:r>
              <a:rPr lang="en-US" sz="1600" dirty="0"/>
              <a:t>3 – Where do we see social encouragement towards the intelligibility of our gender / sex / practice / desire performances?</a:t>
            </a:r>
          </a:p>
        </p:txBody>
      </p:sp>
      <p:pic>
        <p:nvPicPr>
          <p:cNvPr id="6" name="Content Placeholder 5">
            <a:extLst>
              <a:ext uri="{FF2B5EF4-FFF2-40B4-BE49-F238E27FC236}">
                <a16:creationId xmlns:a16="http://schemas.microsoft.com/office/drawing/2014/main" id="{4F674EB6-583D-4F00-8892-636ECCD8702C}"/>
              </a:ext>
            </a:extLst>
          </p:cNvPr>
          <p:cNvPicPr>
            <a:picLocks noGrp="1" noChangeAspect="1"/>
          </p:cNvPicPr>
          <p:nvPr>
            <p:ph sz="half" idx="2"/>
          </p:nvPr>
        </p:nvPicPr>
        <p:blipFill>
          <a:blip r:embed="rId2"/>
          <a:stretch>
            <a:fillRect/>
          </a:stretch>
        </p:blipFill>
        <p:spPr>
          <a:xfrm>
            <a:off x="4642342" y="1874345"/>
            <a:ext cx="6909577" cy="3109310"/>
          </a:xfrm>
          <a:prstGeom prst="rect">
            <a:avLst/>
          </a:prstGeom>
        </p:spPr>
      </p:pic>
      <p:sp>
        <p:nvSpPr>
          <p:cNvPr id="4" name="Footer Placeholder 3">
            <a:extLst>
              <a:ext uri="{FF2B5EF4-FFF2-40B4-BE49-F238E27FC236}">
                <a16:creationId xmlns:a16="http://schemas.microsoft.com/office/drawing/2014/main" id="{5308811C-8177-411F-BFD4-991A509DA4E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9654442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741EB41-8420-4266-97A5-3AAC715ED196}"/>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a:t>Gender Trouble</a:t>
            </a:r>
          </a:p>
        </p:txBody>
      </p:sp>
      <p:sp>
        <p:nvSpPr>
          <p:cNvPr id="3" name="Content Placeholder 2">
            <a:extLst>
              <a:ext uri="{FF2B5EF4-FFF2-40B4-BE49-F238E27FC236}">
                <a16:creationId xmlns:a16="http://schemas.microsoft.com/office/drawing/2014/main" id="{775E9EAC-63B1-48BA-9FAB-ED525E809D27}"/>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would be an example of the replication of heterosexual constructs in non-heterosexual frames?</a:t>
            </a:r>
          </a:p>
          <a:p>
            <a:r>
              <a:rPr lang="en-US" sz="1600" dirty="0"/>
              <a:t>2 – How is real heterosexuality a parody of the ideal heterosexuality?</a:t>
            </a:r>
          </a:p>
          <a:p>
            <a:r>
              <a:rPr lang="en-US" sz="1600" dirty="0"/>
              <a:t>3 – What function does an ideal, but unreachable, form play in the context of power?</a:t>
            </a:r>
          </a:p>
          <a:p>
            <a:r>
              <a:rPr lang="en-US" sz="1600" dirty="0"/>
              <a:t>4 – What might be an example of the answer to Butler’s last question?</a:t>
            </a:r>
          </a:p>
        </p:txBody>
      </p:sp>
      <p:pic>
        <p:nvPicPr>
          <p:cNvPr id="6" name="Content Placeholder 5">
            <a:extLst>
              <a:ext uri="{FF2B5EF4-FFF2-40B4-BE49-F238E27FC236}">
                <a16:creationId xmlns:a16="http://schemas.microsoft.com/office/drawing/2014/main" id="{E4D4C85E-9F5E-489C-BE25-E231B4BB6517}"/>
              </a:ext>
            </a:extLst>
          </p:cNvPr>
          <p:cNvPicPr>
            <a:picLocks noGrp="1" noChangeAspect="1"/>
          </p:cNvPicPr>
          <p:nvPr>
            <p:ph sz="half" idx="2"/>
          </p:nvPr>
        </p:nvPicPr>
        <p:blipFill>
          <a:blip r:embed="rId2"/>
          <a:stretch>
            <a:fillRect/>
          </a:stretch>
        </p:blipFill>
        <p:spPr>
          <a:xfrm>
            <a:off x="4642342" y="1243846"/>
            <a:ext cx="6909577" cy="4370307"/>
          </a:xfrm>
          <a:prstGeom prst="rect">
            <a:avLst/>
          </a:prstGeom>
        </p:spPr>
      </p:pic>
      <p:sp>
        <p:nvSpPr>
          <p:cNvPr id="4" name="Footer Placeholder 3">
            <a:extLst>
              <a:ext uri="{FF2B5EF4-FFF2-40B4-BE49-F238E27FC236}">
                <a16:creationId xmlns:a16="http://schemas.microsoft.com/office/drawing/2014/main" id="{848E9C13-400A-42DD-BFC5-577503EFBF1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3657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45B2-F09C-465E-8616-2B7596CB6D06}"/>
              </a:ext>
            </a:extLst>
          </p:cNvPr>
          <p:cNvSpPr>
            <a:spLocks noGrp="1"/>
          </p:cNvSpPr>
          <p:nvPr>
            <p:ph type="title"/>
          </p:nvPr>
        </p:nvSpPr>
        <p:spPr/>
        <p:txBody>
          <a:bodyPr/>
          <a:lstStyle/>
          <a:p>
            <a:r>
              <a:rPr lang="en-GB" dirty="0"/>
              <a:t>Round up</a:t>
            </a:r>
          </a:p>
        </p:txBody>
      </p:sp>
      <p:sp>
        <p:nvSpPr>
          <p:cNvPr id="3" name="Content Placeholder 2">
            <a:extLst>
              <a:ext uri="{FF2B5EF4-FFF2-40B4-BE49-F238E27FC236}">
                <a16:creationId xmlns:a16="http://schemas.microsoft.com/office/drawing/2014/main" id="{88C7A844-9588-45A0-9EFB-A837AAE3F8FC}"/>
              </a:ext>
            </a:extLst>
          </p:cNvPr>
          <p:cNvSpPr>
            <a:spLocks noGrp="1"/>
          </p:cNvSpPr>
          <p:nvPr>
            <p:ph sz="half" idx="1"/>
          </p:nvPr>
        </p:nvSpPr>
        <p:spPr/>
        <p:txBody>
          <a:bodyPr>
            <a:normAutofit lnSpcReduction="10000"/>
          </a:bodyPr>
          <a:lstStyle/>
          <a:p>
            <a:pPr marL="0" indent="0">
              <a:buNone/>
            </a:pPr>
            <a:r>
              <a:rPr lang="en-GB" dirty="0"/>
              <a:t>Sex and gender are constructed categories of meaning which are produced through the performance of individuals and of society.</a:t>
            </a:r>
          </a:p>
          <a:p>
            <a:pPr marL="0" indent="0">
              <a:buNone/>
            </a:pPr>
            <a:r>
              <a:rPr lang="en-GB" dirty="0"/>
              <a:t>In performing our gender, we reinscribe certain characteristics as ‘natural’ and related to our physical sex, and certain characteristics as ‘unnatural’.</a:t>
            </a:r>
          </a:p>
          <a:p>
            <a:pPr marL="0" indent="0">
              <a:buNone/>
            </a:pPr>
            <a:r>
              <a:rPr lang="en-GB" dirty="0"/>
              <a:t>This performance is not just an act of free will, but also represent social conditioning of our selves, and social expectations of our performance. </a:t>
            </a:r>
          </a:p>
        </p:txBody>
      </p:sp>
      <p:sp>
        <p:nvSpPr>
          <p:cNvPr id="6" name="Footer Placeholder 5">
            <a:extLst>
              <a:ext uri="{FF2B5EF4-FFF2-40B4-BE49-F238E27FC236}">
                <a16:creationId xmlns:a16="http://schemas.microsoft.com/office/drawing/2014/main" id="{2BC2ECBD-55F5-4AA9-A234-AC49329B1632}"/>
              </a:ext>
            </a:extLst>
          </p:cNvPr>
          <p:cNvSpPr>
            <a:spLocks noGrp="1"/>
          </p:cNvSpPr>
          <p:nvPr>
            <p:ph type="ftr" sz="quarter" idx="11"/>
          </p:nvPr>
        </p:nvSpPr>
        <p:spPr/>
        <p:txBody>
          <a:bodyPr/>
          <a:lstStyle/>
          <a:p>
            <a:r>
              <a:rPr lang="en-US"/>
              <a:t>A. Slater - 2022</a:t>
            </a:r>
            <a:endParaRPr lang="en-US" dirty="0"/>
          </a:p>
        </p:txBody>
      </p:sp>
      <p:sp>
        <p:nvSpPr>
          <p:cNvPr id="8" name="Content Placeholder 7">
            <a:extLst>
              <a:ext uri="{FF2B5EF4-FFF2-40B4-BE49-F238E27FC236}">
                <a16:creationId xmlns:a16="http://schemas.microsoft.com/office/drawing/2014/main" id="{23C6A165-0761-46AE-A3C5-98ED76D31A6B}"/>
              </a:ext>
            </a:extLst>
          </p:cNvPr>
          <p:cNvSpPr>
            <a:spLocks noGrp="1"/>
          </p:cNvSpPr>
          <p:nvPr>
            <p:ph sz="half" idx="2"/>
          </p:nvPr>
        </p:nvSpPr>
        <p:spPr>
          <a:xfrm>
            <a:off x="6412995" y="2291532"/>
            <a:ext cx="4754880" cy="4023360"/>
          </a:xfrm>
        </p:spPr>
        <p:txBody>
          <a:bodyPr/>
          <a:lstStyle/>
          <a:p>
            <a:r>
              <a:rPr lang="en-GB" dirty="0"/>
              <a:t>Our gendered identities rely on the formation of binary opposition, where our identity is formed through the rejection of that which is constructed as the other. </a:t>
            </a:r>
          </a:p>
          <a:p>
            <a:r>
              <a:rPr lang="en-GB" dirty="0"/>
              <a:t>Gender congeals through the repetition of gendered performances and through the ordered intelligibility of our gender performances with our sex, desire, and practice. </a:t>
            </a:r>
          </a:p>
        </p:txBody>
      </p:sp>
    </p:spTree>
    <p:extLst>
      <p:ext uri="{BB962C8B-B14F-4D97-AF65-F5344CB8AC3E}">
        <p14:creationId xmlns:p14="http://schemas.microsoft.com/office/powerpoint/2010/main" val="31728351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Reading</a:t>
            </a:r>
          </a:p>
        </p:txBody>
      </p: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a:t>Today, we have completed our discussion of Judith Butler and her work. We turn in the next sections to aspects of queer theory. </a:t>
            </a:r>
          </a:p>
          <a:p>
            <a:r>
              <a:rPr lang="en-US"/>
              <a:t>Your reading for this session are ‘Thinking Sex’ by Gayle Rubin and ‘Hegemonic Masculinity’ by RW Connell – which you may already be familiar with.</a:t>
            </a:r>
          </a:p>
          <a:p>
            <a:endParaRPr lang="en-US"/>
          </a:p>
          <a:p>
            <a:r>
              <a:rPr lang="en-US"/>
              <a:t>PDFs of these articles are included on the Moodle page.  </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215148" y="6470704"/>
            <a:ext cx="3875798"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pic>
        <p:nvPicPr>
          <p:cNvPr id="7" name="Content Placeholder 6">
            <a:extLst>
              <a:ext uri="{FF2B5EF4-FFF2-40B4-BE49-F238E27FC236}">
                <a16:creationId xmlns:a16="http://schemas.microsoft.com/office/drawing/2014/main" id="{473C6C66-7F0B-40BC-8E0A-13BBEABCA58D}"/>
              </a:ext>
            </a:extLst>
          </p:cNvPr>
          <p:cNvPicPr>
            <a:picLocks noGrp="1" noChangeAspect="1"/>
          </p:cNvPicPr>
          <p:nvPr>
            <p:ph sz="half" idx="2"/>
          </p:nvPr>
        </p:nvPicPr>
        <p:blipFill rotWithShape="1">
          <a:blip r:embed="rId2"/>
          <a:srcRect l="32154" r="22686" b="-1"/>
          <a:stretch/>
        </p:blipFill>
        <p:spPr>
          <a:xfrm>
            <a:off x="7552266" y="10"/>
            <a:ext cx="4639734"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678</TotalTime>
  <Words>2436</Words>
  <Application>Microsoft Office PowerPoint</Application>
  <PresentationFormat>Widescreen</PresentationFormat>
  <Paragraphs>171</Paragraphs>
  <Slides>34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Calibri</vt:lpstr>
      <vt:lpstr>Tw Cen MT</vt:lpstr>
      <vt:lpstr>Tw Cen MT Condensed</vt:lpstr>
      <vt:lpstr>Wingdings 3</vt:lpstr>
      <vt:lpstr>Integral</vt:lpstr>
      <vt:lpstr>HPRS5042/6042 Complex Bodies: Questioning Gender, Religion, &amp; Sexuality</vt:lpstr>
      <vt:lpstr>Judith Butler</vt:lpstr>
      <vt:lpstr>Judith Butler</vt:lpstr>
      <vt:lpstr>Judith Butler</vt:lpstr>
      <vt:lpstr>Judith Butler</vt:lpstr>
      <vt:lpstr>Judith Butler</vt:lpstr>
      <vt:lpstr>Discussion</vt:lpstr>
      <vt:lpstr>Performance and Performativity</vt:lpstr>
      <vt:lpstr>Performance and Performativity</vt:lpstr>
      <vt:lpstr>Performance and Performativity</vt:lpstr>
      <vt:lpstr>Performance and Performativity</vt:lpstr>
      <vt:lpstr>Performance and Performativity</vt:lpstr>
      <vt:lpstr>Subversion and Resistance</vt:lpstr>
      <vt:lpstr>Subversion and Resistance</vt:lpstr>
      <vt:lpstr>Subversion and Resistance</vt:lpstr>
      <vt:lpstr>Subversion and Resistance</vt:lpstr>
      <vt:lpstr>Subversion and Resistance</vt:lpstr>
      <vt:lpstr>Subversion and Resistance</vt:lpstr>
      <vt:lpstr>Reading</vt:lpstr>
      <vt:lpstr>Readings </vt:lpstr>
      <vt:lpstr>Subjectivity, Identity, and Desire</vt:lpstr>
      <vt:lpstr>Subjectivity, Identity, and Desire</vt:lpstr>
      <vt:lpstr>Subjectivity, Identity, and Desire</vt:lpstr>
      <vt:lpstr>Subjectivity, Identity, and Desire</vt:lpstr>
      <vt:lpstr>Gender</vt:lpstr>
      <vt:lpstr>Gender</vt:lpstr>
      <vt:lpstr>Gender</vt:lpstr>
      <vt:lpstr>Gender</vt:lpstr>
      <vt:lpstr>Gender Trouble</vt:lpstr>
      <vt:lpstr>Gender trouble</vt:lpstr>
      <vt:lpstr>Gender Trouble</vt:lpstr>
      <vt:lpstr>Gender Trouble</vt:lpstr>
      <vt:lpstr>Round up</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John Smith</cp:lastModifiedBy>
  <cp:revision>69</cp:revision>
  <dcterms:created xsi:type="dcterms:W3CDTF">2019-12-18T11:03:36Z</dcterms:created>
  <dcterms:modified xsi:type="dcterms:W3CDTF">2022-02-02T13:59:06Z</dcterms:modified>
</cp:coreProperties>
</file>