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6"/>
  </p:notesMasterIdLst>
  <p:sldIdLst>
    <p:sldId id="256" r:id="rId2"/>
    <p:sldId id="257" r:id="rId3"/>
    <p:sldId id="260" r:id="rId4"/>
    <p:sldId id="258" r:id="rId5"/>
    <p:sldId id="271" r:id="rId6"/>
    <p:sldId id="261" r:id="rId7"/>
    <p:sldId id="269" r:id="rId8"/>
    <p:sldId id="263" r:id="rId9"/>
    <p:sldId id="264" r:id="rId10"/>
    <p:sldId id="272" r:id="rId11"/>
    <p:sldId id="270" r:id="rId12"/>
    <p:sldId id="273" r:id="rId13"/>
    <p:sldId id="268" r:id="rId14"/>
    <p:sldId id="26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A5A40"/>
    <a:srgbClr val="EBC8BD"/>
    <a:srgbClr val="2F4F4F"/>
    <a:srgbClr val="8A9A5B"/>
    <a:srgbClr val="EAE7DC"/>
    <a:srgbClr val="E5E5E5"/>
    <a:srgbClr val="D9D9D9"/>
    <a:srgbClr val="FFFFFF"/>
    <a:srgbClr val="2E2E2E"/>
    <a:srgbClr val="C38D9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77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785906-C324-4AEA-A612-6597858AB808}" type="datetimeFigureOut">
              <a:rPr lang="en-IN" smtClean="0"/>
              <a:t>02-11-2025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AC1595-9BC3-4E30-A4C4-BB908C90CE55}" type="slidenum">
              <a:rPr lang="en-IN" smtClean="0"/>
              <a:t>‹#›</a:t>
            </a:fld>
            <a:endParaRPr lang="en-IN"/>
          </a:p>
        </p:txBody>
      </p:sp>
    </p:spTree>
    <p:extLst>
      <p:ext uri="{BB962C8B-B14F-4D97-AF65-F5344CB8AC3E}">
        <p14:creationId xmlns:p14="http://schemas.microsoft.com/office/powerpoint/2010/main" val="1928750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 This presentation is concerned with Green Haven Florists, a sustainable-based floral shop in Norwich that has suffered a 30 per cent sales drop in the last year. Increasing costs and competition brought about by e-commerce and outdated digital appearance have negatively affected its performance. The 5W2H framework that I will use in the analysis that follows will help to narrow the problem down and the PESTEL model to evaluate external factors like economic pressure, changing social trends and technological innovation. Having stated the major reasons and its consequences, I will provide strategic changes that will help to modernize the work of the shop, increase digital marketing, and strengthen its sustainable brand to restore growth.</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DBAC1595-9BC3-4E30-A4C4-BB908C90CE55}" type="slidenum">
              <a:rPr lang="en-IN" smtClean="0"/>
              <a:t>3</a:t>
            </a:fld>
            <a:endParaRPr lang="en-IN"/>
          </a:p>
        </p:txBody>
      </p:sp>
    </p:spTree>
    <p:extLst>
      <p:ext uri="{BB962C8B-B14F-4D97-AF65-F5344CB8AC3E}">
        <p14:creationId xmlns:p14="http://schemas.microsoft.com/office/powerpoint/2010/main" val="1435133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11/2/2025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27755717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11/2/2025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473247044"/>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11/2/2025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778708958"/>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11/2/2025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737376453"/>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11/2/2025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665969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11/2/2025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058419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11/2/2025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53980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11/2/2025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15854321"/>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11/2/2025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800976073"/>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11/2/2025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026348290"/>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11/2/2025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289141533"/>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000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11/2/2025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459449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svg"/><Relationship Id="rId7"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gov.uk/government/organisations/department-for-environment-food-rural-affairs" TargetMode="External"/><Relationship Id="rId13" Type="http://schemas.openxmlformats.org/officeDocument/2006/relationships/hyperlink" Target="https://www.accountancyage.com/2025/03/14/business-tax-reforms-from-6-april-higher-nics-fhl-changes-more/" TargetMode="External"/><Relationship Id="rId3" Type="http://schemas.openxmlformats.org/officeDocument/2006/relationships/hyperlink" Target="http://www.deloitte.com/" TargetMode="External"/><Relationship Id="rId7" Type="http://schemas.openxmlformats.org/officeDocument/2006/relationships/hyperlink" Target="https://www.gov.uk/government/news/new-laws-passed-to-bolster-energy-security-and-deliver-net-zero" TargetMode="External"/><Relationship Id="rId12" Type="http://schemas.openxmlformats.org/officeDocument/2006/relationships/hyperlink" Target="https://www.mintel.com/press-centre/mintel-announces-global-consumer-trends-for-2024/" TargetMode="External"/><Relationship Id="rId2" Type="http://schemas.openxmlformats.org/officeDocument/2006/relationships/hyperlink" Target="https://www.gov.uk/government/news/cma-to-boost-consumer-and-business-confidence-as-new-consumer-protection-regime-comes-into-force" TargetMode="External"/><Relationship Id="rId16" Type="http://schemas.openxmlformats.org/officeDocument/2006/relationships/hyperlink" Target="https://www.gov.uk/guidance/import-plants-and-plant-products-from-the-eu-to-great-britain" TargetMode="External"/><Relationship Id="rId1" Type="http://schemas.openxmlformats.org/officeDocument/2006/relationships/slideLayout" Target="../slideLayouts/slideLayout2.xml"/><Relationship Id="rId6" Type="http://schemas.openxmlformats.org/officeDocument/2006/relationships/hyperlink" Target="https://sustainabilitymag.com/net-zero/pwc-2024-review-growth-innovation-net-zero" TargetMode="External"/><Relationship Id="rId11" Type="http://schemas.openxmlformats.org/officeDocument/2006/relationships/hyperlink" Target="http://www.mintel.com/" TargetMode="External"/><Relationship Id="rId5" Type="http://schemas.openxmlformats.org/officeDocument/2006/relationships/hyperlink" Target="https://www.deloitte.com/us/en/insights/industry/technology/technology-media-telecom-outlooks/technology-industry-outlook.html" TargetMode="External"/><Relationship Id="rId15" Type="http://schemas.openxmlformats.org/officeDocument/2006/relationships/hyperlink" Target="https://www.ons.gov.uk/employmentandlabourmarket/peopleinwork/employmentandemployeetypes/bulletins/uklabourmarket/september2025" TargetMode="External"/><Relationship Id="rId10" Type="http://schemas.openxmlformats.org/officeDocument/2006/relationships/hyperlink" Target="https://www.hse.gov.uk/managing/introduction/index.htm" TargetMode="External"/><Relationship Id="rId4" Type="http://schemas.openxmlformats.org/officeDocument/2006/relationships/hyperlink" Target="https://www.deloitte.com/global/en/about/press-room/deloitte-2024-gen-z-and-millennial-survey.html" TargetMode="External"/><Relationship Id="rId9" Type="http://schemas.openxmlformats.org/officeDocument/2006/relationships/hyperlink" Target="http://www.hse.gov.uk/" TargetMode="External"/><Relationship Id="rId14" Type="http://schemas.openxmlformats.org/officeDocument/2006/relationships/hyperlink" Target="https://ascendis.co.uk/blog/uk-economic-outlook-for-smes-in-20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83779" y="889820"/>
            <a:ext cx="7387053" cy="2280100"/>
          </a:xfrm>
        </p:spPr>
        <p:txBody>
          <a:bodyPr>
            <a:normAutofit fontScale="90000"/>
          </a:bodyPr>
          <a:lstStyle/>
          <a:p>
            <a:r>
              <a:rPr lang="en-GB" b="1" dirty="0" smtClean="0">
                <a:solidFill>
                  <a:srgbClr val="FFFFFF"/>
                </a:solidFill>
                <a:effectLst>
                  <a:glow rad="228600">
                    <a:schemeClr val="accent5">
                      <a:satMod val="175000"/>
                      <a:alpha val="40000"/>
                    </a:schemeClr>
                  </a:glow>
                </a:effectLst>
                <a:latin typeface="Univers Condensed"/>
                <a:ea typeface="Verdana"/>
              </a:rPr>
              <a:t>Problem solving and </a:t>
            </a:r>
            <a:r>
              <a:rPr lang="en-GB" b="1" dirty="0" smtClean="0">
                <a:ln>
                  <a:solidFill>
                    <a:srgbClr val="EBC8BD"/>
                  </a:solidFill>
                </a:ln>
                <a:solidFill>
                  <a:srgbClr val="FFFFFF"/>
                </a:solidFill>
                <a:effectLst>
                  <a:glow rad="228600">
                    <a:schemeClr val="accent5">
                      <a:satMod val="175000"/>
                      <a:alpha val="40000"/>
                    </a:schemeClr>
                  </a:glow>
                </a:effectLst>
                <a:latin typeface="Univers Condensed"/>
                <a:ea typeface="Verdana"/>
              </a:rPr>
              <a:t>decision</a:t>
            </a:r>
            <a:r>
              <a:rPr lang="en-GB" b="1" dirty="0" smtClean="0">
                <a:solidFill>
                  <a:srgbClr val="FFFFFF"/>
                </a:solidFill>
                <a:effectLst>
                  <a:glow rad="228600">
                    <a:schemeClr val="accent5">
                      <a:satMod val="175000"/>
                      <a:alpha val="40000"/>
                    </a:schemeClr>
                  </a:glow>
                </a:effectLst>
                <a:latin typeface="Univers Condensed"/>
                <a:ea typeface="Verdana"/>
              </a:rPr>
              <a:t> </a:t>
            </a:r>
            <a:r>
              <a:rPr lang="en-GB" b="1" dirty="0">
                <a:solidFill>
                  <a:srgbClr val="FFFFFF"/>
                </a:solidFill>
                <a:effectLst>
                  <a:glow rad="228600">
                    <a:schemeClr val="accent5">
                      <a:satMod val="175000"/>
                      <a:alpha val="40000"/>
                    </a:schemeClr>
                  </a:glow>
                </a:effectLst>
                <a:latin typeface="Univers Condensed"/>
                <a:ea typeface="Verdana"/>
              </a:rPr>
              <a:t>making </a:t>
            </a:r>
            <a:endParaRPr lang="en-US" b="1" dirty="0">
              <a:solidFill>
                <a:srgbClr val="FFFFFF"/>
              </a:solidFill>
              <a:effectLst>
                <a:glow rad="228600">
                  <a:schemeClr val="accent5">
                    <a:satMod val="175000"/>
                    <a:alpha val="40000"/>
                  </a:schemeClr>
                </a:glow>
              </a:effectLst>
            </a:endParaRPr>
          </a:p>
        </p:txBody>
      </p:sp>
      <p:sp>
        <p:nvSpPr>
          <p:cNvPr id="3" name="Subtitle 2"/>
          <p:cNvSpPr>
            <a:spLocks noGrp="1"/>
          </p:cNvSpPr>
          <p:nvPr>
            <p:ph type="subTitle" idx="1"/>
          </p:nvPr>
        </p:nvSpPr>
        <p:spPr>
          <a:xfrm>
            <a:off x="1370087" y="4114800"/>
            <a:ext cx="9066762" cy="2450123"/>
          </a:xfrm>
        </p:spPr>
        <p:txBody>
          <a:bodyPr vert="horz" lIns="91440" tIns="45720" rIns="91440" bIns="45720" rtlCol="0" anchor="t">
            <a:noAutofit/>
          </a:bodyPr>
          <a:lstStyle/>
          <a:p>
            <a:pPr algn="ctr"/>
            <a:r>
              <a:rPr lang="en-US" sz="2800" b="1" dirty="0">
                <a:solidFill>
                  <a:srgbClr val="2F4F4F"/>
                </a:solidFill>
              </a:rPr>
              <a:t>GREEN HAVEN FLORISTS </a:t>
            </a:r>
            <a:endParaRPr lang="en-US" dirty="0">
              <a:solidFill>
                <a:srgbClr val="2F4F4F"/>
              </a:solidFill>
            </a:endParaRPr>
          </a:p>
          <a:p>
            <a:pPr algn="ctr"/>
            <a:r>
              <a:rPr lang="en-US" sz="2800" b="1" dirty="0">
                <a:solidFill>
                  <a:srgbClr val="2F4F4F"/>
                </a:solidFill>
              </a:rPr>
              <a:t>Module leader: Anita Nan </a:t>
            </a:r>
          </a:p>
          <a:p>
            <a:pPr algn="ctr"/>
            <a:r>
              <a:rPr lang="en-US" sz="2800" b="1" dirty="0">
                <a:solidFill>
                  <a:srgbClr val="2F4F4F"/>
                </a:solidFill>
              </a:rPr>
              <a:t>Prepared by; Sandra </a:t>
            </a:r>
            <a:r>
              <a:rPr lang="en-US" sz="2800" b="1" dirty="0" err="1">
                <a:solidFill>
                  <a:srgbClr val="2F4F4F"/>
                </a:solidFill>
              </a:rPr>
              <a:t>Fuerez</a:t>
            </a:r>
            <a:r>
              <a:rPr lang="en-US" sz="2800" b="1" dirty="0">
                <a:solidFill>
                  <a:srgbClr val="2F4F4F"/>
                </a:solidFill>
              </a:rPr>
              <a:t> Burga </a:t>
            </a:r>
          </a:p>
          <a:p>
            <a:endParaRPr lang="en-US" sz="2800" b="1" dirty="0">
              <a:solidFill>
                <a:srgbClr val="2F4F4F"/>
              </a:solidFill>
            </a:endParaRP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4A879-E1DE-33F3-1E8A-B0C289DE72DB}"/>
              </a:ext>
            </a:extLst>
          </p:cNvPr>
          <p:cNvSpPr>
            <a:spLocks noGrp="1"/>
          </p:cNvSpPr>
          <p:nvPr>
            <p:ph type="title"/>
          </p:nvPr>
        </p:nvSpPr>
        <p:spPr>
          <a:xfrm>
            <a:off x="2412204" y="2480442"/>
            <a:ext cx="9307942" cy="2629306"/>
          </a:xfrm>
        </p:spPr>
        <p:txBody>
          <a:bodyPr anchor="t">
            <a:normAutofit/>
          </a:bodyPr>
          <a:lstStyle/>
          <a:p>
            <a:pPr>
              <a:lnSpc>
                <a:spcPct val="90000"/>
              </a:lnSpc>
            </a:pPr>
            <a:r>
              <a:rPr lang="en-US" sz="4400" b="1" dirty="0">
                <a:solidFill>
                  <a:srgbClr val="3A5A40"/>
                </a:solidFill>
                <a:effectLst>
                  <a:glow rad="228600">
                    <a:schemeClr val="accent5">
                      <a:satMod val="175000"/>
                      <a:alpha val="40000"/>
                    </a:schemeClr>
                  </a:glow>
                </a:effectLst>
              </a:rPr>
              <a:t>Table </a:t>
            </a:r>
            <a:br>
              <a:rPr lang="en-US" sz="4400" b="1" dirty="0">
                <a:solidFill>
                  <a:srgbClr val="3A5A40"/>
                </a:solidFill>
                <a:effectLst>
                  <a:glow rad="228600">
                    <a:schemeClr val="accent5">
                      <a:satMod val="175000"/>
                      <a:alpha val="40000"/>
                    </a:schemeClr>
                  </a:glow>
                </a:effectLst>
              </a:rPr>
            </a:br>
            <a:r>
              <a:rPr lang="en-US" sz="4400" b="1" dirty="0">
                <a:solidFill>
                  <a:srgbClr val="3A5A40"/>
                </a:solidFill>
                <a:effectLst>
                  <a:glow rad="228600">
                    <a:schemeClr val="accent5">
                      <a:satMod val="175000"/>
                      <a:alpha val="40000"/>
                    </a:schemeClr>
                  </a:glow>
                </a:effectLst>
              </a:rPr>
              <a:t>     of</a:t>
            </a:r>
            <a:r>
              <a:rPr lang="en-US" sz="4400" b="1" dirty="0">
                <a:effectLst>
                  <a:glow rad="228600">
                    <a:schemeClr val="accent5">
                      <a:satMod val="175000"/>
                      <a:alpha val="40000"/>
                    </a:schemeClr>
                  </a:glow>
                </a:effectLst>
              </a:rPr>
              <a:t/>
            </a:r>
            <a:br>
              <a:rPr lang="en-US" sz="4400" b="1" dirty="0">
                <a:effectLst>
                  <a:glow rad="228600">
                    <a:schemeClr val="accent5">
                      <a:satMod val="175000"/>
                      <a:alpha val="40000"/>
                    </a:schemeClr>
                  </a:glow>
                </a:effectLst>
              </a:rPr>
            </a:br>
            <a:r>
              <a:rPr lang="en-US" sz="4400" b="1" dirty="0">
                <a:solidFill>
                  <a:srgbClr val="3A5A40"/>
                </a:solidFill>
                <a:effectLst>
                  <a:glow rad="228600">
                    <a:schemeClr val="accent5">
                      <a:satMod val="175000"/>
                      <a:alpha val="40000"/>
                    </a:schemeClr>
                  </a:glow>
                </a:effectLst>
              </a:rPr>
              <a:t> contents</a:t>
            </a:r>
            <a:r>
              <a:rPr lang="en-US" sz="4400" dirty="0">
                <a:effectLst>
                  <a:glow rad="228600">
                    <a:schemeClr val="accent5">
                      <a:satMod val="175000"/>
                      <a:alpha val="40000"/>
                    </a:schemeClr>
                  </a:glow>
                </a:effectLst>
              </a:rPr>
              <a:t> </a:t>
            </a:r>
            <a:br>
              <a:rPr lang="en-US" sz="4400" dirty="0">
                <a:effectLst>
                  <a:glow rad="228600">
                    <a:schemeClr val="accent5">
                      <a:satMod val="175000"/>
                      <a:alpha val="40000"/>
                    </a:schemeClr>
                  </a:glow>
                </a:effectLst>
              </a:rPr>
            </a:br>
            <a:endParaRPr lang="en-US" sz="4400" dirty="0">
              <a:effectLst>
                <a:glow rad="228600">
                  <a:schemeClr val="accent5">
                    <a:satMod val="175000"/>
                    <a:alpha val="40000"/>
                  </a:schemeClr>
                </a:glow>
              </a:effectLst>
            </a:endParaRPr>
          </a:p>
        </p:txBody>
      </p:sp>
      <p:sp>
        <p:nvSpPr>
          <p:cNvPr id="3" name="Content Placeholder 2">
            <a:extLst>
              <a:ext uri="{FF2B5EF4-FFF2-40B4-BE49-F238E27FC236}">
                <a16:creationId xmlns:a16="http://schemas.microsoft.com/office/drawing/2014/main" id="{E76D8C61-5A6C-A6C4-59AE-0F61915FA312}"/>
              </a:ext>
            </a:extLst>
          </p:cNvPr>
          <p:cNvSpPr>
            <a:spLocks noGrp="1"/>
          </p:cNvSpPr>
          <p:nvPr>
            <p:ph sz="half" idx="2"/>
          </p:nvPr>
        </p:nvSpPr>
        <p:spPr>
          <a:xfrm>
            <a:off x="5271112" y="772583"/>
            <a:ext cx="6339155" cy="5339998"/>
          </a:xfrm>
        </p:spPr>
        <p:txBody>
          <a:bodyPr vert="horz" lIns="91440" tIns="45720" rIns="91440" bIns="45720" rtlCol="0" anchor="t">
            <a:normAutofit fontScale="92500" lnSpcReduction="10000"/>
          </a:bodyPr>
          <a:lstStyle/>
          <a:p>
            <a:pPr marL="0" indent="0">
              <a:buNone/>
            </a:pPr>
            <a:r>
              <a:rPr lang="en-US" dirty="0"/>
              <a:t>   </a:t>
            </a:r>
            <a:r>
              <a:rPr lang="en-US" dirty="0">
                <a:solidFill>
                  <a:srgbClr val="000000"/>
                </a:solidFill>
              </a:rPr>
              <a:t>         </a:t>
            </a:r>
            <a:r>
              <a:rPr lang="en-US" b="1" dirty="0">
                <a:solidFill>
                  <a:schemeClr val="accent5">
                    <a:lumMod val="76000"/>
                  </a:schemeClr>
                </a:solidFill>
              </a:rPr>
              <a:t>             </a:t>
            </a:r>
            <a:r>
              <a:rPr lang="en-US" sz="2400" b="1" dirty="0">
                <a:solidFill>
                  <a:schemeClr val="accent5">
                    <a:lumMod val="49000"/>
                  </a:schemeClr>
                </a:solidFill>
              </a:rPr>
              <a:t> Introduction </a:t>
            </a:r>
            <a:endParaRPr lang="en-US" dirty="0">
              <a:solidFill>
                <a:schemeClr val="accent5">
                  <a:lumMod val="49000"/>
                </a:schemeClr>
              </a:solidFill>
            </a:endParaRPr>
          </a:p>
          <a:p>
            <a:endParaRPr lang="en-US" dirty="0"/>
          </a:p>
          <a:p>
            <a:pPr marL="0" indent="0">
              <a:buNone/>
            </a:pPr>
            <a:r>
              <a:rPr lang="en-US" dirty="0"/>
              <a:t>                 </a:t>
            </a:r>
            <a:r>
              <a:rPr lang="en-US" dirty="0">
                <a:solidFill>
                  <a:srgbClr val="000000"/>
                </a:solidFill>
              </a:rPr>
              <a:t>        </a:t>
            </a:r>
            <a:r>
              <a:rPr lang="en-US" sz="2400" b="1" dirty="0">
                <a:solidFill>
                  <a:schemeClr val="accent5">
                    <a:lumMod val="49000"/>
                  </a:schemeClr>
                </a:solidFill>
              </a:rPr>
              <a:t>Company Background </a:t>
            </a:r>
            <a:endParaRPr lang="en-US" dirty="0">
              <a:solidFill>
                <a:schemeClr val="accent5">
                  <a:lumMod val="49000"/>
                </a:schemeClr>
              </a:solidFill>
            </a:endParaRPr>
          </a:p>
          <a:p>
            <a:endParaRPr lang="en-US" b="1" dirty="0">
              <a:solidFill>
                <a:schemeClr val="accent5">
                  <a:lumMod val="49000"/>
                </a:schemeClr>
              </a:solidFill>
            </a:endParaRPr>
          </a:p>
          <a:p>
            <a:pPr marL="0" indent="0">
              <a:buNone/>
            </a:pPr>
            <a:r>
              <a:rPr lang="en-US" dirty="0">
                <a:solidFill>
                  <a:schemeClr val="accent5">
                    <a:lumMod val="49000"/>
                  </a:schemeClr>
                </a:solidFill>
              </a:rPr>
              <a:t>                         </a:t>
            </a:r>
            <a:r>
              <a:rPr lang="en-US" sz="2400" b="1" dirty="0">
                <a:solidFill>
                  <a:schemeClr val="accent5">
                    <a:lumMod val="49000"/>
                  </a:schemeClr>
                </a:solidFill>
              </a:rPr>
              <a:t>Problem identification</a:t>
            </a:r>
            <a:r>
              <a:rPr lang="en-US" dirty="0">
                <a:solidFill>
                  <a:schemeClr val="accent5">
                    <a:lumMod val="49000"/>
                  </a:schemeClr>
                </a:solidFill>
              </a:rPr>
              <a:t> </a:t>
            </a:r>
          </a:p>
          <a:p>
            <a:pPr marL="0" indent="0" algn="ctr">
              <a:buNone/>
            </a:pPr>
            <a:r>
              <a:rPr lang="en-US" b="1" dirty="0">
                <a:solidFill>
                  <a:schemeClr val="accent5">
                    <a:lumMod val="49000"/>
                  </a:schemeClr>
                </a:solidFill>
              </a:rPr>
              <a:t>(5W2H)</a:t>
            </a:r>
            <a:endParaRPr lang="en-US" dirty="0">
              <a:solidFill>
                <a:schemeClr val="accent5">
                  <a:lumMod val="49000"/>
                </a:schemeClr>
              </a:solidFill>
            </a:endParaRPr>
          </a:p>
          <a:p>
            <a:endParaRPr lang="en-US" dirty="0">
              <a:solidFill>
                <a:schemeClr val="accent5">
                  <a:lumMod val="49000"/>
                </a:schemeClr>
              </a:solidFill>
            </a:endParaRPr>
          </a:p>
          <a:p>
            <a:pPr marL="0" indent="0">
              <a:buNone/>
            </a:pPr>
            <a:r>
              <a:rPr lang="en-US" dirty="0">
                <a:solidFill>
                  <a:schemeClr val="accent5">
                    <a:lumMod val="49000"/>
                  </a:schemeClr>
                </a:solidFill>
              </a:rPr>
              <a:t>                        </a:t>
            </a:r>
            <a:r>
              <a:rPr lang="en-US" sz="2400" b="1" dirty="0">
                <a:solidFill>
                  <a:schemeClr val="accent5">
                    <a:lumMod val="49000"/>
                  </a:schemeClr>
                </a:solidFill>
              </a:rPr>
              <a:t> PESTEL Analysis </a:t>
            </a:r>
          </a:p>
          <a:p>
            <a:endParaRPr lang="en-US" dirty="0">
              <a:solidFill>
                <a:schemeClr val="accent5">
                  <a:lumMod val="49000"/>
                </a:schemeClr>
              </a:solidFill>
            </a:endParaRPr>
          </a:p>
          <a:p>
            <a:pPr marL="0" indent="0">
              <a:buNone/>
            </a:pPr>
            <a:r>
              <a:rPr lang="en-US" dirty="0">
                <a:solidFill>
                  <a:schemeClr val="accent5">
                    <a:lumMod val="49000"/>
                  </a:schemeClr>
                </a:solidFill>
              </a:rPr>
              <a:t>                         </a:t>
            </a:r>
            <a:r>
              <a:rPr lang="en-US" b="1" dirty="0">
                <a:solidFill>
                  <a:schemeClr val="accent5">
                    <a:lumMod val="49000"/>
                  </a:schemeClr>
                </a:solidFill>
              </a:rPr>
              <a:t> </a:t>
            </a:r>
            <a:r>
              <a:rPr lang="en-US" sz="2400" b="1" dirty="0">
                <a:solidFill>
                  <a:schemeClr val="accent5">
                    <a:lumMod val="49000"/>
                  </a:schemeClr>
                </a:solidFill>
              </a:rPr>
              <a:t>Cause and Analysis </a:t>
            </a:r>
          </a:p>
          <a:p>
            <a:endParaRPr lang="en-US" dirty="0">
              <a:solidFill>
                <a:schemeClr val="accent5">
                  <a:lumMod val="49000"/>
                </a:schemeClr>
              </a:solidFill>
            </a:endParaRPr>
          </a:p>
          <a:p>
            <a:pPr marL="0" indent="0">
              <a:buNone/>
            </a:pPr>
            <a:r>
              <a:rPr lang="en-US" dirty="0">
                <a:solidFill>
                  <a:schemeClr val="accent5">
                    <a:lumMod val="49000"/>
                  </a:schemeClr>
                </a:solidFill>
              </a:rPr>
              <a:t>                         </a:t>
            </a:r>
            <a:r>
              <a:rPr lang="en-US" sz="2400" dirty="0">
                <a:solidFill>
                  <a:schemeClr val="accent5">
                    <a:lumMod val="49000"/>
                  </a:schemeClr>
                </a:solidFill>
              </a:rPr>
              <a:t>  </a:t>
            </a:r>
            <a:r>
              <a:rPr lang="en-US" sz="2400" b="1" dirty="0">
                <a:solidFill>
                  <a:schemeClr val="accent5">
                    <a:lumMod val="49000"/>
                  </a:schemeClr>
                </a:solidFill>
              </a:rPr>
              <a:t>Conclusion</a:t>
            </a:r>
          </a:p>
          <a:p>
            <a:endParaRPr lang="en-US" dirty="0">
              <a:solidFill>
                <a:schemeClr val="accent5">
                  <a:lumMod val="49000"/>
                </a:schemeClr>
              </a:solidFill>
            </a:endParaRPr>
          </a:p>
          <a:p>
            <a:endParaRPr lang="en-US" dirty="0"/>
          </a:p>
        </p:txBody>
      </p:sp>
      <p:sp>
        <p:nvSpPr>
          <p:cNvPr id="10" name="Date Placeholder 4">
            <a:extLst>
              <a:ext uri="{FF2B5EF4-FFF2-40B4-BE49-F238E27FC236}">
                <a16:creationId xmlns:a16="http://schemas.microsoft.com/office/drawing/2014/main" id="{F79A9EF2-D5EC-D597-851D-BC4B6C0B90E4}"/>
              </a:ext>
            </a:extLst>
          </p:cNvPr>
          <p:cNvSpPr>
            <a:spLocks noGrp="1"/>
          </p:cNvSpPr>
          <p:nvPr>
            <p:ph type="dt" sz="half" idx="10"/>
          </p:nvPr>
        </p:nvSpPr>
        <p:spPr>
          <a:xfrm>
            <a:off x="8369448" y="6356350"/>
            <a:ext cx="2592594" cy="365125"/>
          </a:xfrm>
        </p:spPr>
        <p:txBody>
          <a:bodyPr anchor="ctr">
            <a:normAutofit/>
          </a:bodyPr>
          <a:lstStyle/>
          <a:p>
            <a:pPr>
              <a:spcAft>
                <a:spcPts val="600"/>
              </a:spcAft>
            </a:pPr>
            <a:fld id="{C5D1CD8F-1C46-4F88-BC11-0790A5CAD6B6}" type="datetime1">
              <a:rPr lang="en-US"/>
              <a:pPr>
                <a:spcAft>
                  <a:spcPts val="600"/>
                </a:spcAft>
              </a:pPr>
              <a:t>11/2/2025</a:t>
            </a:fld>
            <a:endParaRPr lang="en-US"/>
          </a:p>
        </p:txBody>
      </p:sp>
      <p:sp>
        <p:nvSpPr>
          <p:cNvPr id="12" name="Footer Placeholder 5">
            <a:extLst>
              <a:ext uri="{FF2B5EF4-FFF2-40B4-BE49-F238E27FC236}">
                <a16:creationId xmlns:a16="http://schemas.microsoft.com/office/drawing/2014/main" id="{8C3A6FDB-F48D-747E-5351-2CFA4F5CB81B}"/>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14" name="Slide Number Placeholder 6">
            <a:extLst>
              <a:ext uri="{FF2B5EF4-FFF2-40B4-BE49-F238E27FC236}">
                <a16:creationId xmlns:a16="http://schemas.microsoft.com/office/drawing/2014/main" id="{A76CF5B4-D4FE-4E80-86EE-AF95C2FA79D2}"/>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2</a:t>
            </a:fld>
            <a:endParaRPr lang="en-US"/>
          </a:p>
        </p:txBody>
      </p:sp>
      <p:pic>
        <p:nvPicPr>
          <p:cNvPr id="7" name="Graphic 6" descr="Magnifying glass with solid fill">
            <a:extLst>
              <a:ext uri="{FF2B5EF4-FFF2-40B4-BE49-F238E27FC236}">
                <a16:creationId xmlns:a16="http://schemas.microsoft.com/office/drawing/2014/main" id="{EF08FB2E-A072-437A-16F8-0545EF793013}"/>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5897304" y="2749057"/>
            <a:ext cx="928112" cy="643181"/>
          </a:xfrm>
          <a:prstGeom prst="rect">
            <a:avLst/>
          </a:prstGeom>
        </p:spPr>
      </p:pic>
      <p:pic>
        <p:nvPicPr>
          <p:cNvPr id="13" name="Picture 12" descr="Icon Pins #4651 - Free Icons Library">
            <a:extLst>
              <a:ext uri="{FF2B5EF4-FFF2-40B4-BE49-F238E27FC236}">
                <a16:creationId xmlns:a16="http://schemas.microsoft.com/office/drawing/2014/main" id="{A3D47CA1-0AD3-4675-0820-9840A7CEEA27}"/>
              </a:ext>
            </a:extLst>
          </p:cNvPr>
          <p:cNvPicPr>
            <a:picLocks noChangeAspect="1"/>
          </p:cNvPicPr>
          <p:nvPr/>
        </p:nvPicPr>
        <p:blipFill>
          <a:blip r:embed="rId4"/>
          <a:stretch>
            <a:fillRect/>
          </a:stretch>
        </p:blipFill>
        <p:spPr>
          <a:xfrm>
            <a:off x="5893130" y="5382976"/>
            <a:ext cx="880823" cy="725839"/>
          </a:xfrm>
          <a:prstGeom prst="rect">
            <a:avLst/>
          </a:prstGeom>
        </p:spPr>
      </p:pic>
      <p:pic>
        <p:nvPicPr>
          <p:cNvPr id="18" name="Picture 17" descr="Idea 3d PNG, Business Idea 3d Ui Icon Sign, Idea, Business Idea, Growth ...">
            <a:extLst>
              <a:ext uri="{FF2B5EF4-FFF2-40B4-BE49-F238E27FC236}">
                <a16:creationId xmlns:a16="http://schemas.microsoft.com/office/drawing/2014/main" id="{3795A145-C439-EE01-BB73-E7E51F94CACB}"/>
              </a:ext>
            </a:extLst>
          </p:cNvPr>
          <p:cNvPicPr>
            <a:picLocks noChangeAspect="1"/>
          </p:cNvPicPr>
          <p:nvPr/>
        </p:nvPicPr>
        <p:blipFill>
          <a:blip r:embed="rId5"/>
          <a:stretch>
            <a:fillRect/>
          </a:stretch>
        </p:blipFill>
        <p:spPr>
          <a:xfrm>
            <a:off x="5854086" y="3541259"/>
            <a:ext cx="1014547" cy="749286"/>
          </a:xfrm>
          <a:prstGeom prst="rect">
            <a:avLst/>
          </a:prstGeom>
        </p:spPr>
      </p:pic>
      <p:pic>
        <p:nvPicPr>
          <p:cNvPr id="20" name="Picture 19" descr="3D Notes Icon 23492712 PNG">
            <a:extLst>
              <a:ext uri="{FF2B5EF4-FFF2-40B4-BE49-F238E27FC236}">
                <a16:creationId xmlns:a16="http://schemas.microsoft.com/office/drawing/2014/main" id="{D108CD1E-284B-A4BD-3317-A1A688F41C23}"/>
              </a:ext>
            </a:extLst>
          </p:cNvPr>
          <p:cNvPicPr>
            <a:picLocks noChangeAspect="1"/>
          </p:cNvPicPr>
          <p:nvPr/>
        </p:nvPicPr>
        <p:blipFill>
          <a:blip r:embed="rId6"/>
          <a:stretch>
            <a:fillRect/>
          </a:stretch>
        </p:blipFill>
        <p:spPr>
          <a:xfrm>
            <a:off x="5899216" y="582798"/>
            <a:ext cx="924289" cy="1076688"/>
          </a:xfrm>
          <a:prstGeom prst="rect">
            <a:avLst/>
          </a:prstGeom>
        </p:spPr>
      </p:pic>
      <p:pic>
        <p:nvPicPr>
          <p:cNvPr id="22" name="Picture 21" descr="3d store icon useful for online shop 27787274 PNG">
            <a:extLst>
              <a:ext uri="{FF2B5EF4-FFF2-40B4-BE49-F238E27FC236}">
                <a16:creationId xmlns:a16="http://schemas.microsoft.com/office/drawing/2014/main" id="{DD585116-B86F-C553-1032-8F90DA7D4A93}"/>
              </a:ext>
            </a:extLst>
          </p:cNvPr>
          <p:cNvPicPr>
            <a:picLocks noChangeAspect="1"/>
          </p:cNvPicPr>
          <p:nvPr/>
        </p:nvPicPr>
        <p:blipFill>
          <a:blip r:embed="rId7"/>
          <a:stretch>
            <a:fillRect/>
          </a:stretch>
        </p:blipFill>
        <p:spPr>
          <a:xfrm>
            <a:off x="5885879" y="1684546"/>
            <a:ext cx="886585" cy="894531"/>
          </a:xfrm>
          <a:prstGeom prst="rect">
            <a:avLst/>
          </a:prstGeom>
        </p:spPr>
      </p:pic>
      <p:pic>
        <p:nvPicPr>
          <p:cNvPr id="24" name="Picture 23" descr="3d illustration of fishbone 17816163 PNG">
            <a:extLst>
              <a:ext uri="{FF2B5EF4-FFF2-40B4-BE49-F238E27FC236}">
                <a16:creationId xmlns:a16="http://schemas.microsoft.com/office/drawing/2014/main" id="{65CC9FC9-E81A-9B77-0D80-6A7E6AC00A83}"/>
              </a:ext>
            </a:extLst>
          </p:cNvPr>
          <p:cNvPicPr>
            <a:picLocks noChangeAspect="1"/>
          </p:cNvPicPr>
          <p:nvPr/>
        </p:nvPicPr>
        <p:blipFill>
          <a:blip r:embed="rId8"/>
          <a:stretch>
            <a:fillRect/>
          </a:stretch>
        </p:blipFill>
        <p:spPr>
          <a:xfrm>
            <a:off x="5788020" y="4556821"/>
            <a:ext cx="1097801" cy="559879"/>
          </a:xfrm>
          <a:prstGeom prst="rect">
            <a:avLst/>
          </a:prstGeom>
        </p:spPr>
      </p:pic>
    </p:spTree>
    <p:extLst>
      <p:ext uri="{BB962C8B-B14F-4D97-AF65-F5344CB8AC3E}">
        <p14:creationId xmlns:p14="http://schemas.microsoft.com/office/powerpoint/2010/main" val="4098683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A521A-FBEC-8206-8EC3-FF3135077163}"/>
              </a:ext>
            </a:extLst>
          </p:cNvPr>
          <p:cNvSpPr>
            <a:spLocks noGrp="1"/>
          </p:cNvSpPr>
          <p:nvPr>
            <p:ph type="title"/>
          </p:nvPr>
        </p:nvSpPr>
        <p:spPr>
          <a:xfrm>
            <a:off x="700635" y="922096"/>
            <a:ext cx="10691265" cy="144704"/>
          </a:xfrm>
        </p:spPr>
        <p:txBody>
          <a:bodyPr anchor="t">
            <a:normAutofit fontScale="90000"/>
          </a:bodyPr>
          <a:lstStyle/>
          <a:p>
            <a:pPr algn="ctr"/>
            <a:r>
              <a:rPr lang="en-US" b="1" i="1" dirty="0" smtClean="0">
                <a:solidFill>
                  <a:srgbClr val="3A5A40"/>
                </a:solidFill>
                <a:effectLst>
                  <a:glow rad="228600">
                    <a:schemeClr val="accent5">
                      <a:satMod val="175000"/>
                      <a:alpha val="40000"/>
                    </a:schemeClr>
                  </a:glow>
                </a:effectLst>
                <a:latin typeface="Arial"/>
                <a:cs typeface="Arial"/>
              </a:rPr>
              <a:t>Introduction                              </a:t>
            </a:r>
            <a:endParaRPr lang="en-US" b="1" i="1" dirty="0">
              <a:solidFill>
                <a:srgbClr val="3A5A40"/>
              </a:solidFill>
              <a:effectLst>
                <a:glow rad="228600">
                  <a:schemeClr val="accent5">
                    <a:satMod val="175000"/>
                    <a:alpha val="40000"/>
                  </a:schemeClr>
                </a:glow>
              </a:effectLst>
              <a:latin typeface="Arial"/>
              <a:cs typeface="Arial"/>
            </a:endParaRPr>
          </a:p>
        </p:txBody>
      </p:sp>
      <p:sp>
        <p:nvSpPr>
          <p:cNvPr id="4" name="Date Placeholder 3">
            <a:extLst>
              <a:ext uri="{FF2B5EF4-FFF2-40B4-BE49-F238E27FC236}">
                <a16:creationId xmlns:a16="http://schemas.microsoft.com/office/drawing/2014/main" id="{F6D9B23C-83CB-D0EE-0B5D-6F4879A4ADBF}"/>
              </a:ext>
            </a:extLst>
          </p:cNvPr>
          <p:cNvSpPr>
            <a:spLocks noGrp="1"/>
          </p:cNvSpPr>
          <p:nvPr>
            <p:ph type="dt" sz="half" idx="10"/>
          </p:nvPr>
        </p:nvSpPr>
        <p:spPr>
          <a:xfrm>
            <a:off x="8369448" y="6356350"/>
            <a:ext cx="2592594" cy="365125"/>
          </a:xfrm>
        </p:spPr>
        <p:txBody>
          <a:bodyPr anchor="ctr">
            <a:normAutofit/>
          </a:bodyPr>
          <a:lstStyle/>
          <a:p>
            <a:pPr>
              <a:spcAft>
                <a:spcPts val="600"/>
              </a:spcAft>
            </a:pPr>
            <a:fld id="{048EE678-EDE2-4DE4-90A1-F2C7309C7F5D}" type="datetime1">
              <a:rPr lang="en-US"/>
              <a:pPr>
                <a:spcAft>
                  <a:spcPts val="600"/>
                </a:spcAft>
              </a:pPr>
              <a:t>11/2/2025</a:t>
            </a:fld>
            <a:endParaRPr lang="en-US"/>
          </a:p>
        </p:txBody>
      </p:sp>
      <p:sp>
        <p:nvSpPr>
          <p:cNvPr id="5" name="Footer Placeholder 4">
            <a:extLst>
              <a:ext uri="{FF2B5EF4-FFF2-40B4-BE49-F238E27FC236}">
                <a16:creationId xmlns:a16="http://schemas.microsoft.com/office/drawing/2014/main" id="{B1C79137-7E01-FA17-7D58-0B69864A7D01}"/>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7152A422-AF5B-3124-6EFE-51D9199077F2}"/>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3</a:t>
            </a:fld>
            <a:endParaRPr lang="en-US"/>
          </a:p>
        </p:txBody>
      </p:sp>
      <p:sp>
        <p:nvSpPr>
          <p:cNvPr id="88" name="Content Placeholder 87">
            <a:extLst>
              <a:ext uri="{FF2B5EF4-FFF2-40B4-BE49-F238E27FC236}">
                <a16:creationId xmlns:a16="http://schemas.microsoft.com/office/drawing/2014/main" id="{0D8EA6F5-95A8-E5E3-D21B-A704FFB06C84}"/>
              </a:ext>
            </a:extLst>
          </p:cNvPr>
          <p:cNvSpPr>
            <a:spLocks noGrp="1"/>
          </p:cNvSpPr>
          <p:nvPr>
            <p:ph idx="1"/>
          </p:nvPr>
        </p:nvSpPr>
        <p:spPr>
          <a:xfrm>
            <a:off x="2895600" y="1513840"/>
            <a:ext cx="7091680" cy="4842510"/>
          </a:xfrm>
        </p:spPr>
        <p:txBody>
          <a:bodyPr>
            <a:normAutofit fontScale="92500" lnSpcReduction="10000"/>
          </a:bodyPr>
          <a:lstStyle/>
          <a:p>
            <a:pPr lvl="0"/>
            <a:r>
              <a:rPr lang="en-US" sz="2100" dirty="0">
                <a:latin typeface="Arial" panose="020B0604020202020204" pitchFamily="34" charset="0"/>
                <a:cs typeface="Arial" panose="020B0604020202020204" pitchFamily="34" charset="0"/>
              </a:rPr>
              <a:t>This presentation questions the business conditions of Green Haven Florists, a small, privately owned floristry firm in Norwich, the United Kingdom, which was founded in 2016 by Liam and Priya Patel</a:t>
            </a:r>
            <a:endParaRPr lang="en-IN" sz="2100" dirty="0">
              <a:latin typeface="Arial" panose="020B0604020202020204" pitchFamily="34" charset="0"/>
              <a:cs typeface="Arial" panose="020B0604020202020204" pitchFamily="34" charset="0"/>
            </a:endParaRPr>
          </a:p>
          <a:p>
            <a:pPr lvl="0"/>
            <a:r>
              <a:rPr lang="en-US" sz="2100" dirty="0">
                <a:latin typeface="Arial" panose="020B0604020202020204" pitchFamily="34" charset="0"/>
                <a:cs typeface="Arial" panose="020B0604020202020204" pitchFamily="34" charset="0"/>
              </a:rPr>
              <a:t>Known to be eco-responsible, custom floral arrangements, the shop is currently at 30 per cent reduction of physical-store sales due to increasing floral-buying prices, decreased pedestrianism, and heightened rivalry with online vendors</a:t>
            </a:r>
            <a:endParaRPr lang="en-IN" sz="2100" dirty="0">
              <a:latin typeface="Arial" panose="020B0604020202020204" pitchFamily="34" charset="0"/>
              <a:cs typeface="Arial" panose="020B0604020202020204" pitchFamily="34" charset="0"/>
            </a:endParaRPr>
          </a:p>
          <a:p>
            <a:pPr lvl="0"/>
            <a:r>
              <a:rPr lang="en-US" sz="2100" dirty="0">
                <a:latin typeface="Arial" panose="020B0604020202020204" pitchFamily="34" charset="0"/>
                <a:cs typeface="Arial" panose="020B0604020202020204" pitchFamily="34" charset="0"/>
              </a:rPr>
              <a:t> With the help of a 5W2H framework and a PESTEL analysis, the paper outlines both internal and external factors that influence performance. The purpose is to break down the nature, the scale, and the causal factors of the problem and to prescribe effective, long-lasting interventions which can help Green Haven to become profitable and continue being competitive on the market.</a:t>
            </a:r>
            <a:endParaRPr lang="en-IN" sz="2100" dirty="0">
              <a:latin typeface="Arial" panose="020B0604020202020204" pitchFamily="34" charset="0"/>
              <a:cs typeface="Arial" panose="020B0604020202020204" pitchFamily="34" charset="0"/>
            </a:endParaRPr>
          </a:p>
          <a:p>
            <a:pPr marL="0" indent="0">
              <a:buNone/>
            </a:pPr>
            <a:endParaRPr lang="en-US" dirty="0"/>
          </a:p>
        </p:txBody>
      </p:sp>
      <p:sp>
        <p:nvSpPr>
          <p:cNvPr id="3" name="Rectangle 2"/>
          <p:cNvSpPr/>
          <p:nvPr/>
        </p:nvSpPr>
        <p:spPr>
          <a:xfrm>
            <a:off x="5696968" y="577334"/>
            <a:ext cx="248786" cy="369332"/>
          </a:xfrm>
          <a:prstGeom prst="rect">
            <a:avLst/>
          </a:prstGeom>
        </p:spPr>
        <p:txBody>
          <a:bodyPr wrap="none">
            <a:spAutoFit/>
          </a:bodyPr>
          <a:lstStyle/>
          <a:p>
            <a:pPr algn="ctr"/>
            <a:r>
              <a:rPr lang="en-US" b="1" i="1" dirty="0">
                <a:solidFill>
                  <a:srgbClr val="3A5A40"/>
                </a:solidFill>
                <a:effectLst>
                  <a:glow rad="228600">
                    <a:schemeClr val="accent5">
                      <a:satMod val="175000"/>
                      <a:alpha val="40000"/>
                    </a:schemeClr>
                  </a:glow>
                </a:effectLst>
                <a:latin typeface="Arial"/>
                <a:cs typeface="Arial"/>
              </a:rPr>
              <a:t> </a:t>
            </a:r>
            <a:endParaRPr lang="en-US" b="1" i="1" dirty="0">
              <a:solidFill>
                <a:srgbClr val="3A5A40"/>
              </a:solidFill>
              <a:effectLst>
                <a:glow rad="228600">
                  <a:schemeClr val="accent5">
                    <a:satMod val="175000"/>
                    <a:alpha val="40000"/>
                  </a:schemeClr>
                </a:glow>
              </a:effectLst>
              <a:latin typeface="Arial"/>
              <a:cs typeface="Arial"/>
            </a:endParaRPr>
          </a:p>
        </p:txBody>
      </p:sp>
    </p:spTree>
    <p:extLst>
      <p:ext uri="{BB962C8B-B14F-4D97-AF65-F5344CB8AC3E}">
        <p14:creationId xmlns:p14="http://schemas.microsoft.com/office/powerpoint/2010/main" val="2648786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42780-42BB-2106-91E9-7E68D4108038}"/>
              </a:ext>
            </a:extLst>
          </p:cNvPr>
          <p:cNvSpPr>
            <a:spLocks noGrp="1"/>
          </p:cNvSpPr>
          <p:nvPr>
            <p:ph type="title"/>
          </p:nvPr>
        </p:nvSpPr>
        <p:spPr>
          <a:xfrm>
            <a:off x="700635" y="922096"/>
            <a:ext cx="10691265" cy="886384"/>
          </a:xfrm>
        </p:spPr>
        <p:txBody>
          <a:bodyPr/>
          <a:lstStyle/>
          <a:p>
            <a:pPr algn="ctr"/>
            <a:r>
              <a:rPr lang="en-US" b="1" dirty="0">
                <a:solidFill>
                  <a:srgbClr val="3A5A40"/>
                </a:solidFill>
                <a:effectLst>
                  <a:glow rad="228600">
                    <a:schemeClr val="accent5">
                      <a:satMod val="175000"/>
                      <a:alpha val="40000"/>
                    </a:schemeClr>
                  </a:glow>
                </a:effectLst>
              </a:rPr>
              <a:t>Background </a:t>
            </a:r>
            <a:endParaRPr lang="en-US" dirty="0">
              <a:solidFill>
                <a:srgbClr val="3A5A40"/>
              </a:solidFill>
              <a:effectLst>
                <a:glow rad="228600">
                  <a:schemeClr val="accent5">
                    <a:satMod val="175000"/>
                    <a:alpha val="40000"/>
                  </a:schemeClr>
                </a:glow>
              </a:effectLst>
            </a:endParaRPr>
          </a:p>
        </p:txBody>
      </p:sp>
      <p:sp>
        <p:nvSpPr>
          <p:cNvPr id="3" name="Content Placeholder 2">
            <a:extLst>
              <a:ext uri="{FF2B5EF4-FFF2-40B4-BE49-F238E27FC236}">
                <a16:creationId xmlns:a16="http://schemas.microsoft.com/office/drawing/2014/main" id="{9CA62F6F-3C2D-004A-53F4-44DE5E614794}"/>
              </a:ext>
            </a:extLst>
          </p:cNvPr>
          <p:cNvSpPr>
            <a:spLocks noGrp="1"/>
          </p:cNvSpPr>
          <p:nvPr>
            <p:ph idx="1"/>
          </p:nvPr>
        </p:nvSpPr>
        <p:spPr>
          <a:xfrm>
            <a:off x="2704068" y="1686560"/>
            <a:ext cx="6869544" cy="4503131"/>
          </a:xfrm>
        </p:spPr>
        <p:txBody>
          <a:bodyPr vert="horz" lIns="91440" tIns="45720" rIns="91440" bIns="45720" rtlCol="0" anchor="t">
            <a:normAutofit fontScale="92500"/>
          </a:bodyPr>
          <a:lstStyle/>
          <a:p>
            <a:r>
              <a:rPr lang="en-US" dirty="0"/>
              <a:t>.</a:t>
            </a:r>
            <a:r>
              <a:rPr lang="en-US" sz="2800" dirty="0"/>
              <a:t> </a:t>
            </a:r>
            <a:r>
              <a:rPr lang="en-US" sz="2800" dirty="0">
                <a:latin typeface="Arial" panose="020B0604020202020204" pitchFamily="34" charset="0"/>
                <a:cs typeface="Arial" panose="020B0604020202020204" pitchFamily="34" charset="0"/>
              </a:rPr>
              <a:t>Independent flower shop in Norwich, UK.</a:t>
            </a:r>
          </a:p>
          <a:p>
            <a:r>
              <a:rPr lang="en-US" sz="2800" dirty="0">
                <a:latin typeface="Arial" panose="020B0604020202020204" pitchFamily="34" charset="0"/>
                <a:cs typeface="Arial" panose="020B0604020202020204" pitchFamily="34" charset="0"/>
              </a:rPr>
              <a:t>. Founded in 2016 by Liam and Priya Patel. </a:t>
            </a:r>
          </a:p>
          <a:p>
            <a:r>
              <a:rPr lang="en-US" sz="2800" dirty="0">
                <a:latin typeface="Arial" panose="020B0604020202020204" pitchFamily="34" charset="0"/>
                <a:cs typeface="Arial" panose="020B0604020202020204" pitchFamily="34" charset="0"/>
              </a:rPr>
              <a:t>. Known for bespoke floral arrangements and eco-friendly packing </a:t>
            </a:r>
          </a:p>
          <a:p>
            <a:r>
              <a:rPr lang="en-US" sz="2800" dirty="0">
                <a:latin typeface="Arial" panose="020B0604020202020204" pitchFamily="34" charset="0"/>
                <a:cs typeface="Arial" panose="020B0604020202020204" pitchFamily="34" charset="0"/>
              </a:rPr>
              <a:t>. Customer base: walk in clients, corporate clients, weddings.</a:t>
            </a:r>
          </a:p>
          <a:p>
            <a:r>
              <a:rPr lang="en-US" sz="2800" dirty="0">
                <a:latin typeface="Arial" panose="020B0604020202020204" pitchFamily="34" charset="0"/>
                <a:cs typeface="Arial" panose="020B0604020202020204" pitchFamily="34" charset="0"/>
              </a:rPr>
              <a:t>. Focus on sustainability and personal touch </a:t>
            </a:r>
          </a:p>
        </p:txBody>
      </p:sp>
    </p:spTree>
    <p:extLst>
      <p:ext uri="{BB962C8B-B14F-4D97-AF65-F5344CB8AC3E}">
        <p14:creationId xmlns:p14="http://schemas.microsoft.com/office/powerpoint/2010/main" val="859647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GB" b="1" dirty="0">
                <a:solidFill>
                  <a:srgbClr val="3A5A40"/>
                </a:solidFill>
                <a:effectLst>
                  <a:glow rad="228600">
                    <a:schemeClr val="accent5">
                      <a:satMod val="175000"/>
                      <a:alpha val="40000"/>
                    </a:schemeClr>
                  </a:glow>
                </a:effectLst>
              </a:rPr>
              <a:t>    5W2H</a:t>
            </a:r>
            <a:endParaRPr lang="en-US" b="1" dirty="0">
              <a:solidFill>
                <a:srgbClr val="3A5A40"/>
              </a:solidFill>
              <a:effectLst>
                <a:glow rad="228600">
                  <a:schemeClr val="accent5">
                    <a:satMod val="175000"/>
                    <a:alpha val="40000"/>
                  </a:schemeClr>
                </a:glow>
              </a:effectLst>
            </a:endParaRPr>
          </a:p>
        </p:txBody>
      </p:sp>
      <p:sp>
        <p:nvSpPr>
          <p:cNvPr id="7" name="Content Placeholder 6"/>
          <p:cNvSpPr>
            <a:spLocks noGrp="1"/>
          </p:cNvSpPr>
          <p:nvPr>
            <p:ph sz="half" idx="1"/>
          </p:nvPr>
        </p:nvSpPr>
        <p:spPr>
          <a:xfrm>
            <a:off x="2255520" y="1798320"/>
            <a:ext cx="4663440" cy="4923155"/>
          </a:xfrm>
        </p:spPr>
        <p:txBody>
          <a:bodyPr>
            <a:normAutofit/>
          </a:bodyPr>
          <a:lstStyle/>
          <a:p>
            <a:r>
              <a:rPr lang="en-GB" dirty="0">
                <a:solidFill>
                  <a:schemeClr val="accent5">
                    <a:lumMod val="50000"/>
                  </a:schemeClr>
                </a:solidFill>
                <a:latin typeface="Arial" panose="020B0604020202020204" pitchFamily="34" charset="0"/>
                <a:cs typeface="Arial" panose="020B0604020202020204" pitchFamily="34" charset="0"/>
              </a:rPr>
              <a:t>WHAT? </a:t>
            </a:r>
            <a:r>
              <a:rPr lang="en-GB" dirty="0">
                <a:solidFill>
                  <a:srgbClr val="2F4F4F"/>
                </a:solidFill>
                <a:latin typeface="Arial" panose="020B0604020202020204" pitchFamily="34" charset="0"/>
                <a:cs typeface="Arial" panose="020B0604020202020204" pitchFamily="34" charset="0"/>
              </a:rPr>
              <a:t>A 30% drop in in-store sales and reduced profits.</a:t>
            </a:r>
          </a:p>
          <a:p>
            <a:r>
              <a:rPr lang="en-GB" dirty="0">
                <a:solidFill>
                  <a:schemeClr val="accent5">
                    <a:lumMod val="50000"/>
                  </a:schemeClr>
                </a:solidFill>
                <a:latin typeface="Arial" panose="020B0604020202020204" pitchFamily="34" charset="0"/>
                <a:cs typeface="Arial" panose="020B0604020202020204" pitchFamily="34" charset="0"/>
              </a:rPr>
              <a:t>WHY? </a:t>
            </a:r>
            <a:r>
              <a:rPr lang="en-GB" dirty="0">
                <a:solidFill>
                  <a:srgbClr val="2F4F4F"/>
                </a:solidFill>
                <a:latin typeface="Arial" panose="020B0604020202020204" pitchFamily="34" charset="0"/>
                <a:cs typeface="Arial" panose="020B0604020202020204" pitchFamily="34" charset="0"/>
              </a:rPr>
              <a:t>Rising flower prices, strong online competition, and poor digital marketing.</a:t>
            </a:r>
          </a:p>
          <a:p>
            <a:r>
              <a:rPr lang="en-GB" dirty="0">
                <a:solidFill>
                  <a:schemeClr val="accent5">
                    <a:lumMod val="50000"/>
                  </a:schemeClr>
                </a:solidFill>
                <a:latin typeface="Arial" panose="020B0604020202020204" pitchFamily="34" charset="0"/>
                <a:cs typeface="Arial" panose="020B0604020202020204" pitchFamily="34" charset="0"/>
              </a:rPr>
              <a:t>WHERE? </a:t>
            </a:r>
            <a:r>
              <a:rPr lang="en-GB" dirty="0">
                <a:solidFill>
                  <a:srgbClr val="2F4F4F"/>
                </a:solidFill>
                <a:latin typeface="Arial" panose="020B0604020202020204" pitchFamily="34" charset="0"/>
                <a:cs typeface="Arial" panose="020B0604020202020204" pitchFamily="34" charset="0"/>
              </a:rPr>
              <a:t>At the main store in Norwich, where customer visits have sharply declined.</a:t>
            </a:r>
          </a:p>
          <a:p>
            <a:r>
              <a:rPr lang="en-GB" dirty="0">
                <a:solidFill>
                  <a:schemeClr val="accent5">
                    <a:lumMod val="50000"/>
                  </a:schemeClr>
                </a:solidFill>
                <a:latin typeface="Arial" panose="020B0604020202020204" pitchFamily="34" charset="0"/>
                <a:cs typeface="Arial" panose="020B0604020202020204" pitchFamily="34" charset="0"/>
              </a:rPr>
              <a:t>WHEN</a:t>
            </a:r>
            <a:r>
              <a:rPr lang="en-GB" dirty="0">
                <a:solidFill>
                  <a:srgbClr val="2F4F4F"/>
                </a:solidFill>
                <a:latin typeface="Arial" panose="020B0604020202020204" pitchFamily="34" charset="0"/>
                <a:cs typeface="Arial" panose="020B0604020202020204" pitchFamily="34" charset="0"/>
              </a:rPr>
              <a:t>? Over the past 12 months.</a:t>
            </a:r>
          </a:p>
          <a:p>
            <a:r>
              <a:rPr lang="en-GB" dirty="0">
                <a:solidFill>
                  <a:schemeClr val="accent5">
                    <a:lumMod val="50000"/>
                  </a:schemeClr>
                </a:solidFill>
                <a:latin typeface="Arial" panose="020B0604020202020204" pitchFamily="34" charset="0"/>
                <a:cs typeface="Arial" panose="020B0604020202020204" pitchFamily="34" charset="0"/>
              </a:rPr>
              <a:t>WHO? </a:t>
            </a:r>
            <a:r>
              <a:rPr lang="en-GB" dirty="0">
                <a:solidFill>
                  <a:srgbClr val="2F4F4F"/>
                </a:solidFill>
                <a:latin typeface="Arial" panose="020B0604020202020204" pitchFamily="34" charset="0"/>
                <a:cs typeface="Arial" panose="020B0604020202020204" pitchFamily="34" charset="0"/>
              </a:rPr>
              <a:t>Owners Liam and </a:t>
            </a:r>
            <a:r>
              <a:rPr lang="en-GB" dirty="0" err="1">
                <a:solidFill>
                  <a:srgbClr val="2F4F4F"/>
                </a:solidFill>
                <a:latin typeface="Arial" panose="020B0604020202020204" pitchFamily="34" charset="0"/>
                <a:cs typeface="Arial" panose="020B0604020202020204" pitchFamily="34" charset="0"/>
              </a:rPr>
              <a:t>Priya</a:t>
            </a:r>
            <a:r>
              <a:rPr lang="en-GB" dirty="0">
                <a:solidFill>
                  <a:srgbClr val="2F4F4F"/>
                </a:solidFill>
                <a:latin typeface="Arial" panose="020B0604020202020204" pitchFamily="34" charset="0"/>
                <a:cs typeface="Arial" panose="020B0604020202020204" pitchFamily="34" charset="0"/>
              </a:rPr>
              <a:t> Patel and their small team </a:t>
            </a:r>
            <a:endParaRPr lang="en-US" dirty="0">
              <a:solidFill>
                <a:srgbClr val="2F4F4F"/>
              </a:solidFill>
              <a:latin typeface="Arial" panose="020B0604020202020204" pitchFamily="34" charset="0"/>
              <a:cs typeface="Arial" panose="020B0604020202020204" pitchFamily="34" charset="0"/>
            </a:endParaRPr>
          </a:p>
        </p:txBody>
      </p:sp>
      <p:sp>
        <p:nvSpPr>
          <p:cNvPr id="8" name="Content Placeholder 7"/>
          <p:cNvSpPr>
            <a:spLocks noGrp="1"/>
          </p:cNvSpPr>
          <p:nvPr>
            <p:ph sz="half" idx="2"/>
          </p:nvPr>
        </p:nvSpPr>
        <p:spPr>
          <a:xfrm>
            <a:off x="6700925" y="1887466"/>
            <a:ext cx="3545840" cy="3883743"/>
          </a:xfrm>
        </p:spPr>
        <p:txBody>
          <a:bodyPr>
            <a:normAutofit/>
          </a:bodyPr>
          <a:lstStyle/>
          <a:p>
            <a:r>
              <a:rPr lang="en-GB" dirty="0">
                <a:solidFill>
                  <a:schemeClr val="accent5">
                    <a:lumMod val="50000"/>
                  </a:schemeClr>
                </a:solidFill>
                <a:latin typeface="Arial" panose="020B0604020202020204" pitchFamily="34" charset="0"/>
                <a:cs typeface="Arial" panose="020B0604020202020204" pitchFamily="34" charset="0"/>
              </a:rPr>
              <a:t>HOW? </a:t>
            </a:r>
            <a:r>
              <a:rPr lang="en-GB" dirty="0">
                <a:solidFill>
                  <a:srgbClr val="2F4F4F"/>
                </a:solidFill>
                <a:latin typeface="Arial" panose="020B0604020202020204" pitchFamily="34" charset="0"/>
                <a:cs typeface="Arial" panose="020B0604020202020204" pitchFamily="34" charset="0"/>
              </a:rPr>
              <a:t>Dependence on walk-in customers and an outdated website </a:t>
            </a:r>
          </a:p>
          <a:p>
            <a:r>
              <a:rPr lang="en-GB" dirty="0">
                <a:solidFill>
                  <a:schemeClr val="accent5">
                    <a:lumMod val="50000"/>
                  </a:schemeClr>
                </a:solidFill>
                <a:latin typeface="Arial" panose="020B0604020202020204" pitchFamily="34" charset="0"/>
                <a:cs typeface="Arial" panose="020B0604020202020204" pitchFamily="34" charset="0"/>
              </a:rPr>
              <a:t>HOW MUCH? </a:t>
            </a:r>
            <a:r>
              <a:rPr lang="en-GB" dirty="0">
                <a:solidFill>
                  <a:srgbClr val="2F4F4F"/>
                </a:solidFill>
                <a:latin typeface="Arial" panose="020B0604020202020204" pitchFamily="34" charset="0"/>
                <a:cs typeface="Arial" panose="020B0604020202020204" pitchFamily="34" charset="0"/>
              </a:rPr>
              <a:t>Around 30% sales loss compared to the previous year </a:t>
            </a:r>
          </a:p>
          <a:p>
            <a:endParaRPr lang="en-US" dirty="0"/>
          </a:p>
        </p:txBody>
      </p:sp>
      <p:sp>
        <p:nvSpPr>
          <p:cNvPr id="2" name="Date Placeholder 1"/>
          <p:cNvSpPr>
            <a:spLocks noGrp="1"/>
          </p:cNvSpPr>
          <p:nvPr>
            <p:ph type="dt" sz="half" idx="10"/>
          </p:nvPr>
        </p:nvSpPr>
        <p:spPr/>
        <p:txBody>
          <a:bodyPr/>
          <a:lstStyle/>
          <a:p>
            <a:fld id="{BEE48F6F-D4F0-4D6C-AE49-D72CF9187B30}" type="datetime1">
              <a:rPr lang="en-US" smtClean="0"/>
              <a:t>11/2/2025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E30AF5A0-43BB-4336-8627-9123B9144D80}" type="slidenum">
              <a:rPr lang="en-US" smtClean="0"/>
              <a:t>5</a:t>
            </a:fld>
            <a:endParaRPr lang="en-US"/>
          </a:p>
        </p:txBody>
      </p:sp>
    </p:spTree>
    <p:extLst>
      <p:ext uri="{BB962C8B-B14F-4D97-AF65-F5344CB8AC3E}">
        <p14:creationId xmlns:p14="http://schemas.microsoft.com/office/powerpoint/2010/main" val="3500135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22BBC-DA54-FD1E-D950-8C35DA8F02ED}"/>
              </a:ext>
            </a:extLst>
          </p:cNvPr>
          <p:cNvSpPr>
            <a:spLocks noGrp="1"/>
          </p:cNvSpPr>
          <p:nvPr>
            <p:ph type="title"/>
          </p:nvPr>
        </p:nvSpPr>
        <p:spPr>
          <a:xfrm>
            <a:off x="715012" y="918557"/>
            <a:ext cx="10676888" cy="952538"/>
          </a:xfrm>
        </p:spPr>
        <p:txBody>
          <a:bodyPr/>
          <a:lstStyle/>
          <a:p>
            <a:r>
              <a:rPr lang="en-US" dirty="0"/>
              <a:t>                         </a:t>
            </a:r>
            <a:r>
              <a:rPr lang="en-US" b="1" dirty="0">
                <a:solidFill>
                  <a:srgbClr val="3A5A40"/>
                </a:solidFill>
                <a:effectLst>
                  <a:glow rad="228600">
                    <a:schemeClr val="accent5">
                      <a:satMod val="175000"/>
                      <a:alpha val="40000"/>
                    </a:schemeClr>
                  </a:glow>
                </a:effectLst>
              </a:rPr>
              <a:t>Pestel analysis</a:t>
            </a:r>
            <a:r>
              <a:rPr lang="en-US" dirty="0">
                <a:solidFill>
                  <a:srgbClr val="3A5A40"/>
                </a:solidFill>
                <a:effectLst>
                  <a:glow rad="228600">
                    <a:schemeClr val="accent5">
                      <a:satMod val="175000"/>
                      <a:alpha val="40000"/>
                    </a:schemeClr>
                  </a:glow>
                </a:effectLst>
              </a:rPr>
              <a:t> </a:t>
            </a:r>
          </a:p>
        </p:txBody>
      </p:sp>
      <p:sp>
        <p:nvSpPr>
          <p:cNvPr id="3" name="Content Placeholder 2">
            <a:extLst>
              <a:ext uri="{FF2B5EF4-FFF2-40B4-BE49-F238E27FC236}">
                <a16:creationId xmlns:a16="http://schemas.microsoft.com/office/drawing/2014/main" id="{3E99E1FB-CEBE-7045-C0D2-817E45BB1B09}"/>
              </a:ext>
            </a:extLst>
          </p:cNvPr>
          <p:cNvSpPr>
            <a:spLocks noGrp="1"/>
          </p:cNvSpPr>
          <p:nvPr>
            <p:ph idx="1"/>
          </p:nvPr>
        </p:nvSpPr>
        <p:spPr>
          <a:xfrm>
            <a:off x="3017520" y="2182697"/>
            <a:ext cx="6797039" cy="4364224"/>
          </a:xfrm>
        </p:spPr>
        <p:txBody>
          <a:bodyPr vert="horz" lIns="91440" tIns="45720" rIns="91440" bIns="45720" rtlCol="0" anchor="t">
            <a:normAutofit/>
          </a:bodyPr>
          <a:lstStyle/>
          <a:p>
            <a:pPr marL="0" indent="0" algn="ctr">
              <a:buNone/>
            </a:pPr>
            <a:r>
              <a:rPr lang="en-US" sz="2400" b="1" dirty="0">
                <a:solidFill>
                  <a:srgbClr val="2F4F4F"/>
                </a:solidFill>
                <a:latin typeface="Arial" panose="020B0604020202020204" pitchFamily="34" charset="0"/>
                <a:cs typeface="Arial" panose="020B0604020202020204" pitchFamily="34" charset="0"/>
              </a:rPr>
              <a:t>POLITCAL</a:t>
            </a:r>
            <a:r>
              <a:rPr lang="en-US" b="1" dirty="0">
                <a:solidFill>
                  <a:srgbClr val="2F4F4F"/>
                </a:solidFill>
                <a:latin typeface="Arial" panose="020B0604020202020204" pitchFamily="34" charset="0"/>
                <a:cs typeface="Arial" panose="020B0604020202020204" pitchFamily="34" charset="0"/>
              </a:rPr>
              <a:t> </a:t>
            </a:r>
          </a:p>
          <a:p>
            <a:pPr marL="0" indent="0">
              <a:buNone/>
            </a:pPr>
            <a:r>
              <a:rPr lang="en-US" b="1" dirty="0">
                <a:solidFill>
                  <a:schemeClr val="accent5">
                    <a:lumMod val="50000"/>
                  </a:schemeClr>
                </a:solidFill>
                <a:latin typeface="Arial" panose="020B0604020202020204" pitchFamily="34" charset="0"/>
                <a:cs typeface="Arial" panose="020B0604020202020204" pitchFamily="34" charset="0"/>
              </a:rPr>
              <a:t>Government policy</a:t>
            </a:r>
            <a:r>
              <a:rPr lang="en-US" dirty="0">
                <a:solidFill>
                  <a:schemeClr val="accent5">
                    <a:lumMod val="50000"/>
                  </a:schemeClr>
                </a:solidFill>
                <a:latin typeface="Arial" panose="020B0604020202020204" pitchFamily="34" charset="0"/>
                <a:cs typeface="Arial" panose="020B0604020202020204" pitchFamily="34" charset="0"/>
              </a:rPr>
              <a:t> --&gt; </a:t>
            </a:r>
            <a:r>
              <a:rPr lang="en-US" dirty="0">
                <a:latin typeface="Arial" panose="020B0604020202020204" pitchFamily="34" charset="0"/>
                <a:cs typeface="Arial" panose="020B0604020202020204" pitchFamily="34" charset="0"/>
              </a:rPr>
              <a:t>Authorizations to import products (plants, flowers) to Great Britain, regulations, documentation for imports from countries outside the EU. </a:t>
            </a:r>
            <a:r>
              <a:rPr lang="en-US" dirty="0">
                <a:solidFill>
                  <a:srgbClr val="000000"/>
                </a:solidFill>
                <a:latin typeface="Arial" panose="020B0604020202020204" pitchFamily="34" charset="0"/>
                <a:ea typeface="+mn-lt"/>
                <a:cs typeface="Arial" panose="020B0604020202020204" pitchFamily="34" charset="0"/>
              </a:rPr>
              <a:t>(GOV.UK 2024)</a:t>
            </a:r>
            <a:endParaRPr lang="en-US" dirty="0">
              <a:solidFill>
                <a:srgbClr val="0B0C0C"/>
              </a:solidFill>
              <a:latin typeface="Arial" panose="020B0604020202020204" pitchFamily="34" charset="0"/>
              <a:ea typeface="+mn-lt"/>
              <a:cs typeface="Arial" panose="020B0604020202020204" pitchFamily="34" charset="0"/>
            </a:endParaRPr>
          </a:p>
          <a:p>
            <a:pPr marL="0" indent="0">
              <a:buNone/>
            </a:pPr>
            <a:r>
              <a:rPr lang="en-US" b="1" dirty="0">
                <a:solidFill>
                  <a:schemeClr val="accent5">
                    <a:lumMod val="50000"/>
                  </a:schemeClr>
                </a:solidFill>
                <a:latin typeface="Arial" panose="020B0604020202020204" pitchFamily="34" charset="0"/>
                <a:ea typeface="+mn-lt"/>
                <a:cs typeface="Arial" panose="020B0604020202020204" pitchFamily="34" charset="0"/>
              </a:rPr>
              <a:t>Tax policy</a:t>
            </a:r>
            <a:r>
              <a:rPr lang="en-US" dirty="0">
                <a:solidFill>
                  <a:schemeClr val="accent5">
                    <a:lumMod val="50000"/>
                  </a:schemeClr>
                </a:solidFill>
                <a:latin typeface="Arial" panose="020B0604020202020204" pitchFamily="34" charset="0"/>
                <a:ea typeface="+mn-lt"/>
                <a:cs typeface="Arial" panose="020B0604020202020204" pitchFamily="34" charset="0"/>
              </a:rPr>
              <a:t> --&gt; </a:t>
            </a:r>
            <a:r>
              <a:rPr lang="en-US" dirty="0">
                <a:latin typeface="Arial" panose="020B0604020202020204" pitchFamily="34" charset="0"/>
                <a:ea typeface="+mn-lt"/>
                <a:cs typeface="Arial" panose="020B0604020202020204" pitchFamily="34" charset="0"/>
              </a:rPr>
              <a:t>The government increased the employer NIC rate to 15% from 6April 2025 and lowered the threshold from £9,100 to £10,500 to ease the burden on smaller businesses (ICAEW, 2025)</a:t>
            </a:r>
            <a:r>
              <a:rPr lang="en-US" sz="2100" dirty="0">
                <a:latin typeface="Arial" panose="020B0604020202020204" pitchFamily="34" charset="0"/>
                <a:ea typeface="+mn-lt"/>
                <a:cs typeface="Arial" panose="020B0604020202020204" pitchFamily="34" charset="0"/>
              </a:rPr>
              <a:t> </a:t>
            </a:r>
            <a:endParaRPr lang="en-US" dirty="0">
              <a:latin typeface="Arial" panose="020B0604020202020204" pitchFamily="34" charset="0"/>
              <a:cs typeface="Arial" panose="020B0604020202020204" pitchFamily="34" charset="0"/>
            </a:endParaRPr>
          </a:p>
          <a:p>
            <a:endParaRPr lang="en-US" sz="2100" dirty="0"/>
          </a:p>
          <a:p>
            <a:endParaRPr lang="en-US" sz="2100" dirty="0"/>
          </a:p>
          <a:p>
            <a:pPr marL="0" indent="0">
              <a:buNone/>
            </a:pPr>
            <a:endParaRPr lang="en-US" dirty="0"/>
          </a:p>
          <a:p>
            <a:endParaRPr lang="en-US" dirty="0"/>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D5C96029-3B44-F3A8-0D16-B606FDEF77ED}"/>
              </a:ext>
            </a:extLst>
          </p:cNvPr>
          <p:cNvSpPr>
            <a:spLocks noGrp="1"/>
          </p:cNvSpPr>
          <p:nvPr>
            <p:ph type="dt" sz="half" idx="10"/>
          </p:nvPr>
        </p:nvSpPr>
        <p:spPr/>
        <p:txBody>
          <a:bodyPr/>
          <a:lstStyle/>
          <a:p>
            <a:fld id="{A90B50EF-BCDD-4D10-8265-C44A22EBB636}" type="datetime1">
              <a:rPr lang="en-US"/>
              <a:t>11/2/2025</a:t>
            </a:fld>
            <a:endParaRPr lang="en-US"/>
          </a:p>
        </p:txBody>
      </p:sp>
      <p:sp>
        <p:nvSpPr>
          <p:cNvPr id="5" name="Footer Placeholder 4">
            <a:extLst>
              <a:ext uri="{FF2B5EF4-FFF2-40B4-BE49-F238E27FC236}">
                <a16:creationId xmlns:a16="http://schemas.microsoft.com/office/drawing/2014/main" id="{DF5BE8A2-DCBE-0D72-7BAB-CF7BF20FE0A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05C2EE3-0FED-39A3-4228-2250C2606539}"/>
              </a:ext>
            </a:extLst>
          </p:cNvPr>
          <p:cNvSpPr>
            <a:spLocks noGrp="1"/>
          </p:cNvSpPr>
          <p:nvPr>
            <p:ph type="sldNum" sz="quarter" idx="12"/>
          </p:nvPr>
        </p:nvSpPr>
        <p:spPr/>
        <p:txBody>
          <a:bodyPr/>
          <a:lstStyle/>
          <a:p>
            <a:fld id="{E30AF5A0-43BB-4336-8627-9123B9144D80}" type="slidenum">
              <a:rPr lang="en-US" dirty="0"/>
              <a:t>6</a:t>
            </a:fld>
            <a:endParaRPr lang="en-US"/>
          </a:p>
        </p:txBody>
      </p:sp>
    </p:spTree>
    <p:extLst>
      <p:ext uri="{BB962C8B-B14F-4D97-AF65-F5344CB8AC3E}">
        <p14:creationId xmlns:p14="http://schemas.microsoft.com/office/powerpoint/2010/main" val="105142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2D969E-A645-8DA1-B3F7-87A9572BFBD9}"/>
              </a:ext>
            </a:extLst>
          </p:cNvPr>
          <p:cNvSpPr>
            <a:spLocks noGrp="1"/>
          </p:cNvSpPr>
          <p:nvPr>
            <p:ph idx="1"/>
          </p:nvPr>
        </p:nvSpPr>
        <p:spPr>
          <a:xfrm>
            <a:off x="2245360" y="680720"/>
            <a:ext cx="8044328" cy="5858095"/>
          </a:xfrm>
        </p:spPr>
        <p:txBody>
          <a:bodyPr vert="horz" lIns="91440" tIns="45720" rIns="91440" bIns="45720" rtlCol="0" anchor="t">
            <a:normAutofit/>
          </a:bodyPr>
          <a:lstStyle/>
          <a:p>
            <a:pPr marL="0" indent="0" algn="ctr">
              <a:buNone/>
            </a:pPr>
            <a:r>
              <a:rPr lang="en-US" sz="2400" b="1" dirty="0">
                <a:solidFill>
                  <a:srgbClr val="2F4F4F"/>
                </a:solidFill>
              </a:rPr>
              <a:t>ECONOMIC</a:t>
            </a:r>
            <a:endParaRPr lang="en-US" sz="2400" b="1" dirty="0"/>
          </a:p>
          <a:p>
            <a:r>
              <a:rPr lang="en-US" b="1" dirty="0">
                <a:solidFill>
                  <a:schemeClr val="accent5">
                    <a:lumMod val="50000"/>
                  </a:schemeClr>
                </a:solidFill>
                <a:latin typeface="Arial" panose="020B0604020202020204" pitchFamily="34" charset="0"/>
                <a:cs typeface="Arial" panose="020B0604020202020204" pitchFamily="34" charset="0"/>
              </a:rPr>
              <a:t>Economic growth</a:t>
            </a:r>
            <a:r>
              <a:rPr lang="en-US" dirty="0">
                <a:solidFill>
                  <a:schemeClr val="accent5">
                    <a:lumMod val="50000"/>
                  </a:schemeClr>
                </a:solidFill>
                <a:latin typeface="Arial" panose="020B0604020202020204" pitchFamily="34" charset="0"/>
                <a:cs typeface="Arial" panose="020B0604020202020204" pitchFamily="34" charset="0"/>
              </a:rPr>
              <a:t>--&gt;</a:t>
            </a:r>
            <a:r>
              <a:rPr lang="en-US" dirty="0">
                <a:latin typeface="Arial" panose="020B0604020202020204" pitchFamily="34" charset="0"/>
                <a:cs typeface="Arial" panose="020B0604020202020204" pitchFamily="34" charset="0"/>
              </a:rPr>
              <a:t>According to Sorby (2025) we can determinate that, energy costs have been a persistent challenge for businesses and are likely to continue fluctuating however, government programs promoting renewable energy use and carbon reduction provide small firms such as Green Haven Florists with opportunities to cut expenses and enhance their environmental performance. </a:t>
            </a:r>
          </a:p>
          <a:p>
            <a:r>
              <a:rPr lang="en-US" b="1" dirty="0">
                <a:solidFill>
                  <a:schemeClr val="accent5">
                    <a:lumMod val="50000"/>
                  </a:schemeClr>
                </a:solidFill>
                <a:latin typeface="Arial" panose="020B0604020202020204" pitchFamily="34" charset="0"/>
                <a:cs typeface="Arial" panose="020B0604020202020204" pitchFamily="34" charset="0"/>
              </a:rPr>
              <a:t>Unemployment rates-</a:t>
            </a:r>
            <a:r>
              <a:rPr lang="en-US" dirty="0">
                <a:solidFill>
                  <a:schemeClr val="accent5">
                    <a:lumMod val="50000"/>
                  </a:schemeClr>
                </a:solidFill>
                <a:latin typeface="Arial" panose="020B0604020202020204" pitchFamily="34" charset="0"/>
                <a:cs typeface="Arial" panose="020B0604020202020204" pitchFamily="34" charset="0"/>
              </a:rPr>
              <a:t>-&gt; </a:t>
            </a:r>
            <a:r>
              <a:rPr lang="en-US" dirty="0">
                <a:latin typeface="Arial" panose="020B0604020202020204" pitchFamily="34" charset="0"/>
                <a:cs typeface="Arial" panose="020B0604020202020204" pitchFamily="34" charset="0"/>
              </a:rPr>
              <a:t>between July 2024 and July 2025, the number of pay rolled employees in the UK decreased by about 142,000 (0.5%) reflecting a slowdown in the labor market according to team (2025) we can determinate that this decline in employment reduces disposable income and consumer confidence, meaning fewer customers are likely to spend on non- essential items such as floral arrangements, negatively affecting.</a:t>
            </a:r>
          </a:p>
          <a:p>
            <a:endParaRPr lang="en-US" sz="2100" dirty="0"/>
          </a:p>
          <a:p>
            <a:endParaRPr lang="en-US" dirty="0"/>
          </a:p>
        </p:txBody>
      </p:sp>
      <p:sp>
        <p:nvSpPr>
          <p:cNvPr id="4" name="Date Placeholder 3">
            <a:extLst>
              <a:ext uri="{FF2B5EF4-FFF2-40B4-BE49-F238E27FC236}">
                <a16:creationId xmlns:a16="http://schemas.microsoft.com/office/drawing/2014/main" id="{4019E961-2970-FA38-2CB0-5B3F737795E9}"/>
              </a:ext>
            </a:extLst>
          </p:cNvPr>
          <p:cNvSpPr>
            <a:spLocks noGrp="1"/>
          </p:cNvSpPr>
          <p:nvPr>
            <p:ph type="dt" sz="half" idx="10"/>
          </p:nvPr>
        </p:nvSpPr>
        <p:spPr/>
        <p:txBody>
          <a:bodyPr/>
          <a:lstStyle/>
          <a:p>
            <a:fld id="{894938A5-CA45-407D-9538-475F76DD0C29}" type="datetime1">
              <a:t>11/2/2025</a:t>
            </a:fld>
            <a:endParaRPr lang="en-US"/>
          </a:p>
        </p:txBody>
      </p:sp>
      <p:sp>
        <p:nvSpPr>
          <p:cNvPr id="5" name="Footer Placeholder 4">
            <a:extLst>
              <a:ext uri="{FF2B5EF4-FFF2-40B4-BE49-F238E27FC236}">
                <a16:creationId xmlns:a16="http://schemas.microsoft.com/office/drawing/2014/main" id="{36BF8D09-3BE5-E2C3-A17C-8ADC0053930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62D582E-102B-DB77-FAD4-26DE57F407E7}"/>
              </a:ext>
            </a:extLst>
          </p:cNvPr>
          <p:cNvSpPr>
            <a:spLocks noGrp="1"/>
          </p:cNvSpPr>
          <p:nvPr>
            <p:ph type="sldNum" sz="quarter" idx="12"/>
          </p:nvPr>
        </p:nvSpPr>
        <p:spPr/>
        <p:txBody>
          <a:bodyPr/>
          <a:lstStyle/>
          <a:p>
            <a:fld id="{E30AF5A0-43BB-4336-8627-9123B9144D80}" type="slidenum">
              <a:rPr lang="en-US" dirty="0"/>
              <a:t>7</a:t>
            </a:fld>
            <a:endParaRPr lang="en-US"/>
          </a:p>
        </p:txBody>
      </p:sp>
    </p:spTree>
    <p:extLst>
      <p:ext uri="{BB962C8B-B14F-4D97-AF65-F5344CB8AC3E}">
        <p14:creationId xmlns:p14="http://schemas.microsoft.com/office/powerpoint/2010/main" val="3598690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D5426D-FC3E-366C-1C06-82CE081269E4}"/>
              </a:ext>
            </a:extLst>
          </p:cNvPr>
          <p:cNvSpPr>
            <a:spLocks noGrp="1"/>
          </p:cNvSpPr>
          <p:nvPr>
            <p:ph idx="1"/>
          </p:nvPr>
        </p:nvSpPr>
        <p:spPr>
          <a:xfrm>
            <a:off x="3058160" y="1168400"/>
            <a:ext cx="6607585" cy="4439920"/>
          </a:xfrm>
        </p:spPr>
        <p:txBody>
          <a:bodyPr vert="horz" lIns="91440" tIns="45720" rIns="91440" bIns="45720" rtlCol="0" anchor="t">
            <a:normAutofit/>
          </a:bodyPr>
          <a:lstStyle/>
          <a:p>
            <a:pPr marL="0" indent="0" algn="ctr">
              <a:buNone/>
            </a:pPr>
            <a:r>
              <a:rPr lang="en-GB" sz="2400" b="1" dirty="0">
                <a:solidFill>
                  <a:srgbClr val="2F4F4F"/>
                </a:solidFill>
                <a:latin typeface="Calisto MT"/>
                <a:cs typeface="Times New Roman"/>
              </a:rPr>
              <a:t>SOCIAL</a:t>
            </a:r>
            <a:endParaRPr lang="en-US" sz="2400" b="1" dirty="0">
              <a:solidFill>
                <a:srgbClr val="2F4F4F"/>
              </a:solidFill>
              <a:latin typeface="Calisto MT"/>
              <a:cs typeface="Times New Roman"/>
            </a:endParaRPr>
          </a:p>
          <a:p>
            <a:pPr marL="0" indent="0">
              <a:buNone/>
            </a:pPr>
            <a:r>
              <a:rPr lang="en-US" b="1" dirty="0">
                <a:solidFill>
                  <a:schemeClr val="accent5">
                    <a:lumMod val="50000"/>
                  </a:schemeClr>
                </a:solidFill>
                <a:latin typeface="Arial" panose="020B0604020202020204" pitchFamily="34" charset="0"/>
                <a:cs typeface="Arial" panose="020B0604020202020204" pitchFamily="34" charset="0"/>
              </a:rPr>
              <a:t>Career attitudes--&gt; </a:t>
            </a:r>
            <a:r>
              <a:rPr lang="en-US" dirty="0">
                <a:latin typeface="Arial" panose="020B0604020202020204" pitchFamily="34" charset="0"/>
                <a:cs typeface="Arial" panose="020B0604020202020204" pitchFamily="34" charset="0"/>
              </a:rPr>
              <a:t>Younger employers value sustainability and creativity. Their digital skills can help Green Haven modernize and connect better with eco-conscious customers. (Deloitte, 2024).</a:t>
            </a:r>
            <a:endParaRPr lang="en-US" sz="1200" dirty="0">
              <a:latin typeface="Arial" panose="020B0604020202020204" pitchFamily="34" charset="0"/>
              <a:cs typeface="Arial" panose="020B0604020202020204" pitchFamily="34" charset="0"/>
            </a:endParaRPr>
          </a:p>
          <a:p>
            <a:pPr marL="0" indent="0">
              <a:buNone/>
            </a:pPr>
            <a:r>
              <a:rPr lang="en-US" b="1" dirty="0">
                <a:solidFill>
                  <a:schemeClr val="accent5">
                    <a:lumMod val="50000"/>
                  </a:schemeClr>
                </a:solidFill>
                <a:latin typeface="Arial" panose="020B0604020202020204" pitchFamily="34" charset="0"/>
                <a:cs typeface="Arial" panose="020B0604020202020204" pitchFamily="34" charset="0"/>
              </a:rPr>
              <a:t>Lifestyle attitudes</a:t>
            </a:r>
            <a:r>
              <a:rPr lang="en-US" dirty="0">
                <a:solidFill>
                  <a:schemeClr val="accent5">
                    <a:lumMod val="50000"/>
                  </a:schemeClr>
                </a:solidFill>
                <a:latin typeface="Arial" panose="020B0604020202020204" pitchFamily="34" charset="0"/>
                <a:cs typeface="Arial" panose="020B0604020202020204" pitchFamily="34" charset="0"/>
              </a:rPr>
              <a:t>--&gt; </a:t>
            </a:r>
            <a:r>
              <a:rPr lang="en-US" dirty="0">
                <a:latin typeface="Arial" panose="020B0604020202020204" pitchFamily="34" charset="0"/>
                <a:cs typeface="Arial" panose="020B0604020202020204" pitchFamily="34" charset="0"/>
              </a:rPr>
              <a:t>According to the research (Mintel, 2024) we can determinate that UK consumers are adopting eco-friendly and ethical lifestyles, they prefer locally sourced and sustainable products, this aligns with Green Haven Florists eco values and helps attract conscious customers.</a:t>
            </a:r>
          </a:p>
          <a:p>
            <a:endParaRPr lang="en-US" dirty="0">
              <a:latin typeface="Calisto MT"/>
              <a:cs typeface="Times New Roman"/>
            </a:endParaRPr>
          </a:p>
        </p:txBody>
      </p:sp>
      <p:sp>
        <p:nvSpPr>
          <p:cNvPr id="4" name="Date Placeholder 3">
            <a:extLst>
              <a:ext uri="{FF2B5EF4-FFF2-40B4-BE49-F238E27FC236}">
                <a16:creationId xmlns:a16="http://schemas.microsoft.com/office/drawing/2014/main" id="{87E5E4FE-6603-9AA8-0470-7F68E27BDF38}"/>
              </a:ext>
            </a:extLst>
          </p:cNvPr>
          <p:cNvSpPr>
            <a:spLocks noGrp="1"/>
          </p:cNvSpPr>
          <p:nvPr>
            <p:ph type="dt" sz="half" idx="10"/>
          </p:nvPr>
        </p:nvSpPr>
        <p:spPr/>
        <p:txBody>
          <a:bodyPr/>
          <a:lstStyle/>
          <a:p>
            <a:fld id="{63E7BAAC-CB37-4CFE-9D92-35CB520485F2}" type="datetime1">
              <a:t>11/2/2025</a:t>
            </a:fld>
            <a:endParaRPr lang="en-US"/>
          </a:p>
        </p:txBody>
      </p:sp>
      <p:sp>
        <p:nvSpPr>
          <p:cNvPr id="5" name="Footer Placeholder 4">
            <a:extLst>
              <a:ext uri="{FF2B5EF4-FFF2-40B4-BE49-F238E27FC236}">
                <a16:creationId xmlns:a16="http://schemas.microsoft.com/office/drawing/2014/main" id="{9CBF297B-2334-7053-6869-5F679C7D1CC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F8A4455-31E0-2093-472C-C2BC6E332B15}"/>
              </a:ext>
            </a:extLst>
          </p:cNvPr>
          <p:cNvSpPr>
            <a:spLocks noGrp="1"/>
          </p:cNvSpPr>
          <p:nvPr>
            <p:ph type="sldNum" sz="quarter" idx="12"/>
          </p:nvPr>
        </p:nvSpPr>
        <p:spPr/>
        <p:txBody>
          <a:bodyPr/>
          <a:lstStyle/>
          <a:p>
            <a:fld id="{E30AF5A0-43BB-4336-8627-9123B9144D80}" type="slidenum">
              <a:rPr lang="en-US" dirty="0"/>
              <a:t>8</a:t>
            </a:fld>
            <a:endParaRPr lang="en-US"/>
          </a:p>
        </p:txBody>
      </p:sp>
    </p:spTree>
    <p:extLst>
      <p:ext uri="{BB962C8B-B14F-4D97-AF65-F5344CB8AC3E}">
        <p14:creationId xmlns:p14="http://schemas.microsoft.com/office/powerpoint/2010/main" val="3329624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86A96E-7AE9-62F5-EB09-B3351BDAFD9C}"/>
              </a:ext>
            </a:extLst>
          </p:cNvPr>
          <p:cNvSpPr>
            <a:spLocks noGrp="1"/>
          </p:cNvSpPr>
          <p:nvPr>
            <p:ph idx="1"/>
          </p:nvPr>
        </p:nvSpPr>
        <p:spPr>
          <a:xfrm>
            <a:off x="2985246" y="1055952"/>
            <a:ext cx="6847840" cy="4913902"/>
          </a:xfrm>
        </p:spPr>
        <p:txBody>
          <a:bodyPr vert="horz" lIns="91440" tIns="45720" rIns="91440" bIns="45720" rtlCol="0" anchor="t">
            <a:normAutofit/>
          </a:bodyPr>
          <a:lstStyle/>
          <a:p>
            <a:pPr marL="0" indent="0" algn="ctr">
              <a:buNone/>
            </a:pPr>
            <a:r>
              <a:rPr lang="en-US" sz="2400" b="1" dirty="0">
                <a:solidFill>
                  <a:srgbClr val="2F4F4F"/>
                </a:solidFill>
              </a:rPr>
              <a:t>TECHNOLOGICAL</a:t>
            </a:r>
          </a:p>
          <a:p>
            <a:pPr marL="0" indent="0">
              <a:buNone/>
            </a:pPr>
            <a:r>
              <a:rPr lang="en-US" b="1" dirty="0">
                <a:solidFill>
                  <a:schemeClr val="accent5">
                    <a:lumMod val="50000"/>
                  </a:schemeClr>
                </a:solidFill>
                <a:latin typeface="Arial" panose="020B0604020202020204" pitchFamily="34" charset="0"/>
                <a:cs typeface="Arial" panose="020B0604020202020204" pitchFamily="34" charset="0"/>
              </a:rPr>
              <a:t>Technological awarenes</a:t>
            </a:r>
            <a:r>
              <a:rPr lang="en-US" dirty="0">
                <a:solidFill>
                  <a:schemeClr val="accent5">
                    <a:lumMod val="50000"/>
                  </a:schemeClr>
                </a:solidFill>
                <a:latin typeface="Arial" panose="020B0604020202020204" pitchFamily="34" charset="0"/>
                <a:cs typeface="Arial" panose="020B0604020202020204" pitchFamily="34" charset="0"/>
              </a:rPr>
              <a:t>s--&gt; </a:t>
            </a:r>
            <a:r>
              <a:rPr lang="en-US" dirty="0">
                <a:latin typeface="Arial" panose="020B0604020202020204" pitchFamily="34" charset="0"/>
                <a:cs typeface="Arial" panose="020B0604020202020204" pitchFamily="34" charset="0"/>
              </a:rPr>
              <a:t>Small business like Green Haven Florists need to be aware of technological trends, understanding and adopting digital tools- like online ordering, website improvements and social media marketing- helps them to stay competitive (Deloitte,2025).</a:t>
            </a:r>
            <a:endParaRPr lang="en-US" dirty="0">
              <a:solidFill>
                <a:srgbClr val="0070C0"/>
              </a:solidFill>
              <a:latin typeface="Arial" panose="020B0604020202020204" pitchFamily="34" charset="0"/>
              <a:cs typeface="Arial" panose="020B0604020202020204" pitchFamily="34" charset="0"/>
            </a:endParaRPr>
          </a:p>
          <a:p>
            <a:pPr marL="0" indent="0">
              <a:buNone/>
            </a:pPr>
            <a:r>
              <a:rPr lang="en-US" b="1" dirty="0">
                <a:solidFill>
                  <a:schemeClr val="accent5">
                    <a:lumMod val="50000"/>
                  </a:schemeClr>
                </a:solidFill>
                <a:latin typeface="Arial" panose="020B0604020202020204" pitchFamily="34" charset="0"/>
                <a:cs typeface="Arial" panose="020B0604020202020204" pitchFamily="34" charset="0"/>
              </a:rPr>
              <a:t>Technological change/ level of innovation</a:t>
            </a:r>
            <a:r>
              <a:rPr lang="en-US" dirty="0">
                <a:solidFill>
                  <a:schemeClr val="accent5">
                    <a:lumMod val="50000"/>
                  </a:schemeClr>
                </a:solidFill>
                <a:latin typeface="Arial" panose="020B0604020202020204" pitchFamily="34" charset="0"/>
                <a:cs typeface="Arial" panose="020B0604020202020204" pitchFamily="34" charset="0"/>
              </a:rPr>
              <a:t>--&gt; </a:t>
            </a:r>
            <a:r>
              <a:rPr lang="en-US" dirty="0">
                <a:latin typeface="Arial" panose="020B0604020202020204" pitchFamily="34" charset="0"/>
                <a:cs typeface="Arial" panose="020B0604020202020204" pitchFamily="34" charset="0"/>
              </a:rPr>
              <a:t>Rapid technological change in UK retail requires businesses to modernize digital platforms. Green Haven Florists can adopt tools such as  e-commerce systems, social media analytics, and online marketing strategies to stay competitive (PwC, 2024; Deloitte, 2025). </a:t>
            </a:r>
          </a:p>
          <a:p>
            <a:endParaRPr lang="en-US" dirty="0">
              <a:solidFill>
                <a:srgbClr val="0070C0"/>
              </a:solidFill>
            </a:endParaRPr>
          </a:p>
          <a:p>
            <a:pPr marL="0" indent="0">
              <a:buNone/>
            </a:pPr>
            <a:endParaRPr lang="en-US" dirty="0"/>
          </a:p>
          <a:p>
            <a:endParaRPr lang="en-US" dirty="0"/>
          </a:p>
          <a:p>
            <a:pPr marL="0" indent="0">
              <a:buNone/>
            </a:pPr>
            <a:endParaRPr lang="en-US" dirty="0"/>
          </a:p>
          <a:p>
            <a:pPr marL="0" indent="0">
              <a:buNone/>
            </a:pPr>
            <a:endParaRPr lang="en-US" dirty="0"/>
          </a:p>
          <a:p>
            <a:pPr marL="0" indent="0">
              <a:buNone/>
            </a:pPr>
            <a:endParaRPr lang="en-US" dirty="0"/>
          </a:p>
        </p:txBody>
      </p:sp>
      <p:sp>
        <p:nvSpPr>
          <p:cNvPr id="4" name="Date Placeholder 3">
            <a:extLst>
              <a:ext uri="{FF2B5EF4-FFF2-40B4-BE49-F238E27FC236}">
                <a16:creationId xmlns:a16="http://schemas.microsoft.com/office/drawing/2014/main" id="{28A9AD83-8E63-52D8-5BEE-656C750EA3CB}"/>
              </a:ext>
            </a:extLst>
          </p:cNvPr>
          <p:cNvSpPr>
            <a:spLocks noGrp="1"/>
          </p:cNvSpPr>
          <p:nvPr>
            <p:ph type="dt" sz="half" idx="10"/>
          </p:nvPr>
        </p:nvSpPr>
        <p:spPr/>
        <p:txBody>
          <a:bodyPr/>
          <a:lstStyle/>
          <a:p>
            <a:fld id="{4E8358CD-7A02-4380-BA49-9A2252E7DF68}" type="datetime1">
              <a:t>11/2/2025</a:t>
            </a:fld>
            <a:endParaRPr lang="en-US"/>
          </a:p>
        </p:txBody>
      </p:sp>
      <p:sp>
        <p:nvSpPr>
          <p:cNvPr id="5" name="Footer Placeholder 4">
            <a:extLst>
              <a:ext uri="{FF2B5EF4-FFF2-40B4-BE49-F238E27FC236}">
                <a16:creationId xmlns:a16="http://schemas.microsoft.com/office/drawing/2014/main" id="{AD1A47F0-7795-6BA9-E227-BA17A620FE0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33DF450-9A53-E939-0952-E3392446C14A}"/>
              </a:ext>
            </a:extLst>
          </p:cNvPr>
          <p:cNvSpPr>
            <a:spLocks noGrp="1"/>
          </p:cNvSpPr>
          <p:nvPr>
            <p:ph type="sldNum" sz="quarter" idx="12"/>
          </p:nvPr>
        </p:nvSpPr>
        <p:spPr/>
        <p:txBody>
          <a:bodyPr/>
          <a:lstStyle/>
          <a:p>
            <a:fld id="{E30AF5A0-43BB-4336-8627-9123B9144D80}" type="slidenum">
              <a:rPr lang="en-US" dirty="0"/>
              <a:t>9</a:t>
            </a:fld>
            <a:endParaRPr lang="en-US"/>
          </a:p>
        </p:txBody>
      </p:sp>
    </p:spTree>
    <p:extLst>
      <p:ext uri="{BB962C8B-B14F-4D97-AF65-F5344CB8AC3E}">
        <p14:creationId xmlns:p14="http://schemas.microsoft.com/office/powerpoint/2010/main" val="1496072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04720" y="1107440"/>
            <a:ext cx="7833360" cy="4151214"/>
          </a:xfrm>
        </p:spPr>
        <p:txBody>
          <a:bodyPr>
            <a:normAutofit/>
          </a:bodyPr>
          <a:lstStyle/>
          <a:p>
            <a:pPr algn="ctr"/>
            <a:r>
              <a:rPr lang="en-GB" b="1" dirty="0">
                <a:solidFill>
                  <a:srgbClr val="3A5A40"/>
                </a:solidFill>
                <a:latin typeface="Arial" panose="020B0604020202020204" pitchFamily="34" charset="0"/>
                <a:cs typeface="Arial" panose="020B0604020202020204" pitchFamily="34" charset="0"/>
              </a:rPr>
              <a:t>LEGAL</a:t>
            </a:r>
          </a:p>
          <a:p>
            <a:r>
              <a:rPr lang="en-GB" b="1" dirty="0">
                <a:solidFill>
                  <a:schemeClr val="accent5">
                    <a:lumMod val="50000"/>
                  </a:schemeClr>
                </a:solidFill>
                <a:latin typeface="Arial" panose="020B0604020202020204" pitchFamily="34" charset="0"/>
                <a:cs typeface="Arial" panose="020B0604020202020204" pitchFamily="34" charset="0"/>
              </a:rPr>
              <a:t>Costumers protection laws--&gt;</a:t>
            </a:r>
            <a:r>
              <a:rPr lang="en-GB" dirty="0">
                <a:latin typeface="Arial" panose="020B0604020202020204" pitchFamily="34" charset="0"/>
                <a:cs typeface="Arial" panose="020B0604020202020204" pitchFamily="34" charset="0"/>
              </a:rPr>
              <a:t>According to CMA (2025) we can determinate that since April 2025 the UK's DMCCA law gives stricter consumer protection- businesses must avoid hidden fees, fake reviews, and unfair terms. CMA can fine firms up to 10% of turnover. </a:t>
            </a:r>
          </a:p>
          <a:p>
            <a:r>
              <a:rPr lang="en-GB" b="1" dirty="0">
                <a:solidFill>
                  <a:schemeClr val="accent5">
                    <a:lumMod val="50000"/>
                  </a:schemeClr>
                </a:solidFill>
                <a:latin typeface="Arial" panose="020B0604020202020204" pitchFamily="34" charset="0"/>
                <a:cs typeface="Arial" panose="020B0604020202020204" pitchFamily="34" charset="0"/>
              </a:rPr>
              <a:t>Health and Safety Laws--&gt;</a:t>
            </a:r>
            <a:r>
              <a:rPr lang="en-GB" dirty="0">
                <a:latin typeface="Arial" panose="020B0604020202020204" pitchFamily="34" charset="0"/>
                <a:cs typeface="Arial" panose="020B0604020202020204" pitchFamily="34" charset="0"/>
              </a:rPr>
              <a:t> Green Haven must ensure safe handling of tools, delivery vehicles, and chemicals used for cleaning or preserving flowers to protect staff and avoid penalties. (Health and Safety Executive, 2024)</a:t>
            </a:r>
          </a:p>
          <a:p>
            <a:endParaRPr lang="en-US" dirty="0">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fld id="{8B4166D3-C43E-4267-8C70-2ABA2930F708}" type="datetime1">
              <a:rPr lang="en-US" smtClean="0"/>
              <a:t>11/2/2025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E30AF5A0-43BB-4336-8627-9123B9144D80}" type="slidenum">
              <a:rPr lang="en-US" smtClean="0"/>
              <a:t>10</a:t>
            </a:fld>
            <a:endParaRPr lang="en-US"/>
          </a:p>
        </p:txBody>
      </p:sp>
    </p:spTree>
    <p:extLst>
      <p:ext uri="{BB962C8B-B14F-4D97-AF65-F5344CB8AC3E}">
        <p14:creationId xmlns:p14="http://schemas.microsoft.com/office/powerpoint/2010/main" val="837113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5DD080-2616-E576-AAB5-07347D82C35F}"/>
              </a:ext>
            </a:extLst>
          </p:cNvPr>
          <p:cNvSpPr>
            <a:spLocks noGrp="1"/>
          </p:cNvSpPr>
          <p:nvPr>
            <p:ph idx="1"/>
          </p:nvPr>
        </p:nvSpPr>
        <p:spPr>
          <a:xfrm>
            <a:off x="3088640" y="1056640"/>
            <a:ext cx="6786880" cy="4872574"/>
          </a:xfrm>
        </p:spPr>
        <p:txBody>
          <a:bodyPr vert="horz" lIns="91440" tIns="45720" rIns="91440" bIns="45720" rtlCol="0" anchor="t">
            <a:normAutofit/>
          </a:bodyPr>
          <a:lstStyle/>
          <a:p>
            <a:pPr marL="0" indent="0" algn="ctr">
              <a:buNone/>
            </a:pPr>
            <a:r>
              <a:rPr lang="en-US" sz="2400" b="1" dirty="0">
                <a:solidFill>
                  <a:srgbClr val="3A5A40"/>
                </a:solidFill>
              </a:rPr>
              <a:t>ENVIRONMENTAL</a:t>
            </a:r>
            <a:endParaRPr lang="en-US" sz="2400" dirty="0">
              <a:solidFill>
                <a:srgbClr val="3A5A40"/>
              </a:solidFill>
            </a:endParaRPr>
          </a:p>
          <a:p>
            <a:r>
              <a:rPr lang="en-US" b="1" dirty="0">
                <a:solidFill>
                  <a:schemeClr val="accent5">
                    <a:lumMod val="50000"/>
                  </a:schemeClr>
                </a:solidFill>
                <a:latin typeface="Arial" panose="020B0604020202020204" pitchFamily="34" charset="0"/>
                <a:cs typeface="Arial" panose="020B0604020202020204" pitchFamily="34" charset="0"/>
              </a:rPr>
              <a:t>Enviromental policies</a:t>
            </a:r>
            <a:r>
              <a:rPr lang="en-US" dirty="0">
                <a:solidFill>
                  <a:schemeClr val="accent5">
                    <a:lumMod val="50000"/>
                  </a:schemeClr>
                </a:solidFill>
                <a:latin typeface="Arial" panose="020B0604020202020204" pitchFamily="34" charset="0"/>
                <a:cs typeface="Arial" panose="020B0604020202020204" pitchFamily="34" charset="0"/>
              </a:rPr>
              <a:t> --&gt;</a:t>
            </a:r>
            <a:r>
              <a:rPr lang="en-US" dirty="0">
                <a:latin typeface="Arial" panose="020B0604020202020204" pitchFamily="34" charset="0"/>
                <a:cs typeface="Arial" panose="020B0604020202020204" pitchFamily="34" charset="0"/>
              </a:rPr>
              <a:t>According to the research (UK Government, 2019 updated 2022) we can determinate that UK laws require businesses to reduce waste and adopt eco-friendly practices. Green Haven Florits benefits by using biodegradable packaging and sourcing local flowers.</a:t>
            </a:r>
          </a:p>
          <a:p>
            <a:r>
              <a:rPr lang="en-US" b="1" dirty="0">
                <a:solidFill>
                  <a:schemeClr val="accent5">
                    <a:lumMod val="50000"/>
                  </a:schemeClr>
                </a:solidFill>
                <a:latin typeface="Arial" panose="020B0604020202020204" pitchFamily="34" charset="0"/>
                <a:cs typeface="Arial" panose="020B0604020202020204" pitchFamily="34" charset="0"/>
              </a:rPr>
              <a:t>Climate Change &amp; Energy Efficiency</a:t>
            </a:r>
            <a:r>
              <a:rPr lang="en-US" dirty="0">
                <a:solidFill>
                  <a:schemeClr val="accent5">
                    <a:lumMod val="50000"/>
                  </a:schemeClr>
                </a:solidFill>
                <a:latin typeface="Arial" panose="020B0604020202020204" pitchFamily="34" charset="0"/>
                <a:cs typeface="Arial" panose="020B0604020202020204" pitchFamily="34" charset="0"/>
              </a:rPr>
              <a:t>--&gt; </a:t>
            </a:r>
            <a:r>
              <a:rPr lang="en-US" dirty="0">
                <a:latin typeface="Arial" panose="020B0604020202020204" pitchFamily="34" charset="0"/>
                <a:cs typeface="Arial" panose="020B0604020202020204" pitchFamily="34" charset="0"/>
              </a:rPr>
              <a:t>according to the GOV. UK (2023) we can determinate that UK guides support small businesses in implementing energy-saving lighting, monitoring consumption, and using clean energy options – helping firms cut costs and respond to climate change. </a:t>
            </a:r>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3922A07E-34EC-E6A3-83D5-A39981B20D1A}"/>
              </a:ext>
            </a:extLst>
          </p:cNvPr>
          <p:cNvSpPr>
            <a:spLocks noGrp="1"/>
          </p:cNvSpPr>
          <p:nvPr>
            <p:ph type="dt" sz="half" idx="10"/>
          </p:nvPr>
        </p:nvSpPr>
        <p:spPr/>
        <p:txBody>
          <a:bodyPr/>
          <a:lstStyle/>
          <a:p>
            <a:fld id="{739DDE36-4E21-4600-B2E3-01C35E3ADE97}" type="datetime1">
              <a:t>11/2/2025</a:t>
            </a:fld>
            <a:endParaRPr lang="en-US"/>
          </a:p>
        </p:txBody>
      </p:sp>
      <p:sp>
        <p:nvSpPr>
          <p:cNvPr id="5" name="Footer Placeholder 4">
            <a:extLst>
              <a:ext uri="{FF2B5EF4-FFF2-40B4-BE49-F238E27FC236}">
                <a16:creationId xmlns:a16="http://schemas.microsoft.com/office/drawing/2014/main" id="{179C4BD0-C955-4CD3-5732-53A4634CC94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3F4F4CD-DFD8-671F-D950-92EF8F5BA5B0}"/>
              </a:ext>
            </a:extLst>
          </p:cNvPr>
          <p:cNvSpPr>
            <a:spLocks noGrp="1"/>
          </p:cNvSpPr>
          <p:nvPr>
            <p:ph type="sldNum" sz="quarter" idx="12"/>
          </p:nvPr>
        </p:nvSpPr>
        <p:spPr/>
        <p:txBody>
          <a:bodyPr/>
          <a:lstStyle/>
          <a:p>
            <a:fld id="{E30AF5A0-43BB-4336-8627-9123B9144D80}" type="slidenum">
              <a:rPr lang="en-US" dirty="0"/>
              <a:t>11</a:t>
            </a:fld>
            <a:endParaRPr lang="en-US"/>
          </a:p>
        </p:txBody>
      </p:sp>
    </p:spTree>
    <p:extLst>
      <p:ext uri="{BB962C8B-B14F-4D97-AF65-F5344CB8AC3E}">
        <p14:creationId xmlns:p14="http://schemas.microsoft.com/office/powerpoint/2010/main" val="1127708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Content Placeholder 33"/>
          <p:cNvPicPr>
            <a:picLocks noGrp="1" noChangeAspect="1"/>
          </p:cNvPicPr>
          <p:nvPr>
            <p:ph idx="1"/>
          </p:nvPr>
        </p:nvPicPr>
        <p:blipFill>
          <a:blip r:embed="rId2"/>
          <a:stretch>
            <a:fillRect/>
          </a:stretch>
        </p:blipFill>
        <p:spPr>
          <a:xfrm>
            <a:off x="7203552" y="3498111"/>
            <a:ext cx="700372" cy="2125275"/>
          </a:xfrm>
          <a:prstGeom prst="rect">
            <a:avLst/>
          </a:prstGeom>
        </p:spPr>
      </p:pic>
      <p:sp>
        <p:nvSpPr>
          <p:cNvPr id="4" name="Date Placeholder 3"/>
          <p:cNvSpPr>
            <a:spLocks noGrp="1"/>
          </p:cNvSpPr>
          <p:nvPr>
            <p:ph type="dt" sz="half" idx="10"/>
          </p:nvPr>
        </p:nvSpPr>
        <p:spPr/>
        <p:txBody>
          <a:bodyPr/>
          <a:lstStyle/>
          <a:p>
            <a:fld id="{2A68D146-5662-4677-ABE9-15BE7609DE13}" type="datetime1">
              <a:rPr lang="en-US" smtClean="0"/>
              <a:t>11/2/2025</a:t>
            </a:fld>
            <a:endParaRPr lang="en-US"/>
          </a:p>
        </p:txBody>
      </p:sp>
      <p:sp>
        <p:nvSpPr>
          <p:cNvPr id="5" name="Footer Placeholder 4"/>
          <p:cNvSpPr>
            <a:spLocks noGrp="1"/>
          </p:cNvSpPr>
          <p:nvPr>
            <p:ph type="ftr" sz="quarter" idx="11"/>
          </p:nvPr>
        </p:nvSpPr>
        <p:spPr/>
        <p:txBody>
          <a:bodyPr/>
          <a:lstStyle/>
          <a:p>
            <a:r>
              <a:rPr lang="en-US" smtClean="0"/>
              <a:t>
              </a:t>
            </a:r>
            <a:endParaRPr lang="en-US"/>
          </a:p>
        </p:txBody>
      </p:sp>
      <p:sp>
        <p:nvSpPr>
          <p:cNvPr id="6" name="Slide Number Placeholder 5"/>
          <p:cNvSpPr>
            <a:spLocks noGrp="1"/>
          </p:cNvSpPr>
          <p:nvPr>
            <p:ph type="sldNum" sz="quarter" idx="12"/>
          </p:nvPr>
        </p:nvSpPr>
        <p:spPr/>
        <p:txBody>
          <a:bodyPr/>
          <a:lstStyle/>
          <a:p>
            <a:fld id="{E30AF5A0-43BB-4336-8627-9123B9144D80}" type="slidenum">
              <a:rPr lang="en-US" smtClean="0"/>
              <a:t>12</a:t>
            </a:fld>
            <a:endParaRPr lang="en-US"/>
          </a:p>
        </p:txBody>
      </p:sp>
      <p:sp>
        <p:nvSpPr>
          <p:cNvPr id="10" name="Rounded Rectangle 9"/>
          <p:cNvSpPr/>
          <p:nvPr/>
        </p:nvSpPr>
        <p:spPr>
          <a:xfrm>
            <a:off x="9335386" y="2860158"/>
            <a:ext cx="1807533" cy="925033"/>
          </a:xfrm>
          <a:prstGeom prst="roundRect">
            <a:avLst/>
          </a:prstGeom>
          <a:solidFill>
            <a:schemeClr val="accent5"/>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mtClean="0"/>
              <a:t>30% drop in sales</a:t>
            </a:r>
            <a:endParaRPr lang="en-US"/>
          </a:p>
        </p:txBody>
      </p:sp>
      <p:cxnSp>
        <p:nvCxnSpPr>
          <p:cNvPr id="12" name="Straight Connector 11"/>
          <p:cNvCxnSpPr/>
          <p:nvPr/>
        </p:nvCxnSpPr>
        <p:spPr>
          <a:xfrm flipH="1" flipV="1">
            <a:off x="1786270" y="3253563"/>
            <a:ext cx="7272670" cy="63795"/>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flipV="1">
            <a:off x="3136605" y="1541721"/>
            <a:ext cx="861237" cy="15310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ounded Rectangle 15"/>
          <p:cNvSpPr/>
          <p:nvPr/>
        </p:nvSpPr>
        <p:spPr>
          <a:xfrm>
            <a:off x="2227521" y="988827"/>
            <a:ext cx="1632098" cy="478465"/>
          </a:xfrm>
          <a:prstGeom prst="roundRect">
            <a:avLst/>
          </a:prstGeom>
          <a:solidFill>
            <a:schemeClr val="accent5">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mtClean="0"/>
              <a:t>Man</a:t>
            </a:r>
            <a:endParaRPr lang="en-US"/>
          </a:p>
        </p:txBody>
      </p:sp>
      <p:cxnSp>
        <p:nvCxnSpPr>
          <p:cNvPr id="18" name="Straight Connector 17"/>
          <p:cNvCxnSpPr/>
          <p:nvPr/>
        </p:nvCxnSpPr>
        <p:spPr>
          <a:xfrm flipH="1" flipV="1">
            <a:off x="1137684" y="2041451"/>
            <a:ext cx="1903228" cy="106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3997842" y="2668772"/>
            <a:ext cx="1552353" cy="10633"/>
          </a:xfrm>
          <a:prstGeom prst="line">
            <a:avLst/>
          </a:prstGeom>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818707" y="1467292"/>
            <a:ext cx="2222205" cy="646331"/>
          </a:xfrm>
          <a:prstGeom prst="rect">
            <a:avLst/>
          </a:prstGeom>
          <a:noFill/>
        </p:spPr>
        <p:txBody>
          <a:bodyPr wrap="square" rtlCol="0">
            <a:spAutoFit/>
          </a:bodyPr>
          <a:lstStyle/>
          <a:p>
            <a:r>
              <a:rPr lang="en-GB" smtClean="0"/>
              <a:t>Limited digital skills among </a:t>
            </a:r>
            <a:endParaRPr lang="en-US"/>
          </a:p>
        </p:txBody>
      </p:sp>
      <p:sp>
        <p:nvSpPr>
          <p:cNvPr id="23" name="TextBox 22"/>
          <p:cNvSpPr txBox="1"/>
          <p:nvPr/>
        </p:nvSpPr>
        <p:spPr>
          <a:xfrm>
            <a:off x="3728710" y="1807535"/>
            <a:ext cx="2017305" cy="646331"/>
          </a:xfrm>
          <a:prstGeom prst="rect">
            <a:avLst/>
          </a:prstGeom>
          <a:noFill/>
        </p:spPr>
        <p:txBody>
          <a:bodyPr wrap="square" rtlCol="0">
            <a:spAutoFit/>
          </a:bodyPr>
          <a:lstStyle/>
          <a:p>
            <a:r>
              <a:rPr lang="en-GB" smtClean="0"/>
              <a:t>Owners overloaded..</a:t>
            </a:r>
            <a:endParaRPr lang="en-US"/>
          </a:p>
        </p:txBody>
      </p:sp>
      <p:cxnSp>
        <p:nvCxnSpPr>
          <p:cNvPr id="26" name="Straight Connector 25"/>
          <p:cNvCxnSpPr/>
          <p:nvPr/>
        </p:nvCxnSpPr>
        <p:spPr>
          <a:xfrm flipH="1">
            <a:off x="1637414" y="3072809"/>
            <a:ext cx="2083981" cy="0"/>
          </a:xfrm>
          <a:prstGeom prst="line">
            <a:avLst/>
          </a:prstGeom>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1388432" y="2479220"/>
            <a:ext cx="2205371" cy="646331"/>
          </a:xfrm>
          <a:prstGeom prst="rect">
            <a:avLst/>
          </a:prstGeom>
          <a:noFill/>
        </p:spPr>
        <p:txBody>
          <a:bodyPr wrap="square" rtlCol="0">
            <a:spAutoFit/>
          </a:bodyPr>
          <a:lstStyle/>
          <a:p>
            <a:r>
              <a:rPr lang="en-GB" smtClean="0"/>
              <a:t>Not marketing  specialist</a:t>
            </a:r>
            <a:endParaRPr lang="en-US"/>
          </a:p>
        </p:txBody>
      </p:sp>
      <p:cxnSp>
        <p:nvCxnSpPr>
          <p:cNvPr id="31" name="Straight Arrow Connector 30"/>
          <p:cNvCxnSpPr/>
          <p:nvPr/>
        </p:nvCxnSpPr>
        <p:spPr>
          <a:xfrm flipH="1" flipV="1">
            <a:off x="7091916" y="1467292"/>
            <a:ext cx="776177" cy="16582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flipH="1">
            <a:off x="3402419" y="3519377"/>
            <a:ext cx="595424" cy="19677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Rounded Rectangle 35"/>
          <p:cNvSpPr/>
          <p:nvPr/>
        </p:nvSpPr>
        <p:spPr>
          <a:xfrm>
            <a:off x="6150934" y="861237"/>
            <a:ext cx="1881963" cy="478043"/>
          </a:xfrm>
          <a:prstGeom prst="roundRect">
            <a:avLst/>
          </a:prstGeom>
          <a:solidFill>
            <a:schemeClr val="accent5">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mtClean="0"/>
              <a:t>Machine </a:t>
            </a:r>
            <a:endParaRPr lang="en-US"/>
          </a:p>
        </p:txBody>
      </p:sp>
      <p:sp>
        <p:nvSpPr>
          <p:cNvPr id="40" name="Rounded Rectangle 39"/>
          <p:cNvSpPr/>
          <p:nvPr/>
        </p:nvSpPr>
        <p:spPr>
          <a:xfrm>
            <a:off x="2227521" y="5684664"/>
            <a:ext cx="1632098" cy="482219"/>
          </a:xfrm>
          <a:prstGeom prst="roundRect">
            <a:avLst/>
          </a:prstGeom>
          <a:solidFill>
            <a:schemeClr val="accent5">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mtClean="0"/>
              <a:t>Method </a:t>
            </a:r>
            <a:endParaRPr lang="en-US"/>
          </a:p>
        </p:txBody>
      </p:sp>
      <p:sp>
        <p:nvSpPr>
          <p:cNvPr id="42" name="Rounded Rectangle 41"/>
          <p:cNvSpPr/>
          <p:nvPr/>
        </p:nvSpPr>
        <p:spPr>
          <a:xfrm>
            <a:off x="6379535" y="5623386"/>
            <a:ext cx="1989913" cy="543497"/>
          </a:xfrm>
          <a:prstGeom prst="roundRect">
            <a:avLst/>
          </a:prstGeom>
          <a:solidFill>
            <a:schemeClr val="accent5">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mtClean="0"/>
              <a:t>Materials </a:t>
            </a:r>
            <a:endParaRPr lang="en-US"/>
          </a:p>
        </p:txBody>
      </p:sp>
      <p:cxnSp>
        <p:nvCxnSpPr>
          <p:cNvPr id="44" name="Straight Connector 43"/>
          <p:cNvCxnSpPr/>
          <p:nvPr/>
        </p:nvCxnSpPr>
        <p:spPr>
          <a:xfrm flipH="1">
            <a:off x="5255110" y="1903228"/>
            <a:ext cx="1943132" cy="10210"/>
          </a:xfrm>
          <a:prstGeom prst="line">
            <a:avLst/>
          </a:prstGeom>
        </p:spPr>
        <p:style>
          <a:lnRef idx="1">
            <a:schemeClr val="accent1"/>
          </a:lnRef>
          <a:fillRef idx="0">
            <a:schemeClr val="accent1"/>
          </a:fillRef>
          <a:effectRef idx="0">
            <a:schemeClr val="accent1"/>
          </a:effectRef>
          <a:fontRef idx="minor">
            <a:schemeClr val="tx1"/>
          </a:fontRef>
        </p:style>
      </p:cxnSp>
      <p:pic>
        <p:nvPicPr>
          <p:cNvPr id="45" name="Picture 44"/>
          <p:cNvPicPr>
            <a:picLocks noChangeAspect="1"/>
          </p:cNvPicPr>
          <p:nvPr/>
        </p:nvPicPr>
        <p:blipFill>
          <a:blip r:embed="rId3"/>
          <a:stretch>
            <a:fillRect/>
          </a:stretch>
        </p:blipFill>
        <p:spPr>
          <a:xfrm>
            <a:off x="7830878" y="2538101"/>
            <a:ext cx="1713124" cy="6097"/>
          </a:xfrm>
          <a:prstGeom prst="rect">
            <a:avLst/>
          </a:prstGeom>
        </p:spPr>
      </p:pic>
      <p:sp>
        <p:nvSpPr>
          <p:cNvPr id="48" name="TextBox 47"/>
          <p:cNvSpPr txBox="1"/>
          <p:nvPr/>
        </p:nvSpPr>
        <p:spPr>
          <a:xfrm>
            <a:off x="5746015" y="1339280"/>
            <a:ext cx="1207677" cy="646331"/>
          </a:xfrm>
          <a:prstGeom prst="rect">
            <a:avLst/>
          </a:prstGeom>
          <a:noFill/>
        </p:spPr>
        <p:txBody>
          <a:bodyPr wrap="square" rtlCol="0">
            <a:spAutoFit/>
          </a:bodyPr>
          <a:lstStyle/>
          <a:p>
            <a:r>
              <a:rPr lang="en-GB" smtClean="0"/>
              <a:t>Outdated website </a:t>
            </a:r>
            <a:endParaRPr lang="en-US"/>
          </a:p>
        </p:txBody>
      </p:sp>
      <p:cxnSp>
        <p:nvCxnSpPr>
          <p:cNvPr id="50" name="Straight Connector 49"/>
          <p:cNvCxnSpPr/>
          <p:nvPr/>
        </p:nvCxnSpPr>
        <p:spPr>
          <a:xfrm>
            <a:off x="7676707" y="2286000"/>
            <a:ext cx="1658679" cy="18184"/>
          </a:xfrm>
          <a:prstGeom prst="line">
            <a:avLst/>
          </a:prstGeom>
        </p:spPr>
        <p:style>
          <a:lnRef idx="1">
            <a:schemeClr val="accent1"/>
          </a:lnRef>
          <a:fillRef idx="0">
            <a:schemeClr val="accent1"/>
          </a:fillRef>
          <a:effectRef idx="0">
            <a:schemeClr val="accent1"/>
          </a:effectRef>
          <a:fontRef idx="minor">
            <a:schemeClr val="tx1"/>
          </a:fontRef>
        </p:style>
      </p:cxnSp>
      <p:sp>
        <p:nvSpPr>
          <p:cNvPr id="53" name="TextBox 52"/>
          <p:cNvSpPr txBox="1"/>
          <p:nvPr/>
        </p:nvSpPr>
        <p:spPr>
          <a:xfrm>
            <a:off x="7676707" y="1733108"/>
            <a:ext cx="1982088" cy="646331"/>
          </a:xfrm>
          <a:prstGeom prst="rect">
            <a:avLst/>
          </a:prstGeom>
          <a:noFill/>
        </p:spPr>
        <p:txBody>
          <a:bodyPr wrap="square" rtlCol="0">
            <a:spAutoFit/>
          </a:bodyPr>
          <a:lstStyle/>
          <a:p>
            <a:r>
              <a:rPr lang="en-GB" smtClean="0"/>
              <a:t>No online ordering </a:t>
            </a:r>
            <a:endParaRPr lang="en-US"/>
          </a:p>
        </p:txBody>
      </p:sp>
      <p:cxnSp>
        <p:nvCxnSpPr>
          <p:cNvPr id="55" name="Straight Connector 54"/>
          <p:cNvCxnSpPr/>
          <p:nvPr/>
        </p:nvCxnSpPr>
        <p:spPr>
          <a:xfrm flipH="1">
            <a:off x="6049926" y="3125551"/>
            <a:ext cx="1626781" cy="0"/>
          </a:xfrm>
          <a:prstGeom prst="line">
            <a:avLst/>
          </a:prstGeom>
        </p:spPr>
        <p:style>
          <a:lnRef idx="1">
            <a:schemeClr val="accent1"/>
          </a:lnRef>
          <a:fillRef idx="0">
            <a:schemeClr val="accent1"/>
          </a:fillRef>
          <a:effectRef idx="0">
            <a:schemeClr val="accent1"/>
          </a:effectRef>
          <a:fontRef idx="minor">
            <a:schemeClr val="tx1"/>
          </a:fontRef>
        </p:style>
      </p:cxnSp>
      <p:sp>
        <p:nvSpPr>
          <p:cNvPr id="56" name="TextBox 55"/>
          <p:cNvSpPr txBox="1"/>
          <p:nvPr/>
        </p:nvSpPr>
        <p:spPr>
          <a:xfrm>
            <a:off x="6049925" y="2501704"/>
            <a:ext cx="1626781" cy="646331"/>
          </a:xfrm>
          <a:prstGeom prst="rect">
            <a:avLst/>
          </a:prstGeom>
          <a:noFill/>
        </p:spPr>
        <p:txBody>
          <a:bodyPr wrap="square" rtlCol="0">
            <a:spAutoFit/>
          </a:bodyPr>
          <a:lstStyle/>
          <a:p>
            <a:r>
              <a:rPr lang="en-GB" smtClean="0"/>
              <a:t>Limited analystic tools</a:t>
            </a:r>
            <a:endParaRPr lang="en-US"/>
          </a:p>
        </p:txBody>
      </p:sp>
      <p:cxnSp>
        <p:nvCxnSpPr>
          <p:cNvPr id="58" name="Straight Connector 57"/>
          <p:cNvCxnSpPr/>
          <p:nvPr/>
        </p:nvCxnSpPr>
        <p:spPr>
          <a:xfrm flipH="1" flipV="1">
            <a:off x="1488558" y="4010308"/>
            <a:ext cx="1913862" cy="16417"/>
          </a:xfrm>
          <a:prstGeom prst="line">
            <a:avLst/>
          </a:prstGeom>
        </p:spPr>
        <p:style>
          <a:lnRef idx="1">
            <a:schemeClr val="accent1"/>
          </a:lnRef>
          <a:fillRef idx="0">
            <a:schemeClr val="accent1"/>
          </a:fillRef>
          <a:effectRef idx="0">
            <a:schemeClr val="accent1"/>
          </a:effectRef>
          <a:fontRef idx="minor">
            <a:schemeClr val="tx1"/>
          </a:fontRef>
        </p:style>
      </p:cxnSp>
      <p:sp>
        <p:nvSpPr>
          <p:cNvPr id="60" name="TextBox 59"/>
          <p:cNvSpPr txBox="1"/>
          <p:nvPr/>
        </p:nvSpPr>
        <p:spPr>
          <a:xfrm>
            <a:off x="1637414" y="3445369"/>
            <a:ext cx="1765005" cy="646331"/>
          </a:xfrm>
          <a:prstGeom prst="rect">
            <a:avLst/>
          </a:prstGeom>
          <a:noFill/>
        </p:spPr>
        <p:txBody>
          <a:bodyPr wrap="square" rtlCol="0">
            <a:spAutoFit/>
          </a:bodyPr>
          <a:lstStyle/>
          <a:p>
            <a:r>
              <a:rPr lang="en-GB" smtClean="0"/>
              <a:t>Reliance on walk-in sales.</a:t>
            </a:r>
            <a:endParaRPr lang="en-US"/>
          </a:p>
        </p:txBody>
      </p:sp>
      <p:cxnSp>
        <p:nvCxnSpPr>
          <p:cNvPr id="62" name="Straight Connector 61"/>
          <p:cNvCxnSpPr/>
          <p:nvPr/>
        </p:nvCxnSpPr>
        <p:spPr>
          <a:xfrm>
            <a:off x="3859619" y="4603898"/>
            <a:ext cx="1531088" cy="0"/>
          </a:xfrm>
          <a:prstGeom prst="line">
            <a:avLst/>
          </a:prstGeom>
        </p:spPr>
        <p:style>
          <a:lnRef idx="1">
            <a:schemeClr val="accent1"/>
          </a:lnRef>
          <a:fillRef idx="0">
            <a:schemeClr val="accent1"/>
          </a:fillRef>
          <a:effectRef idx="0">
            <a:schemeClr val="accent1"/>
          </a:effectRef>
          <a:fontRef idx="minor">
            <a:schemeClr val="tx1"/>
          </a:fontRef>
        </p:style>
      </p:cxnSp>
      <p:sp>
        <p:nvSpPr>
          <p:cNvPr id="63" name="TextBox 62"/>
          <p:cNvSpPr txBox="1"/>
          <p:nvPr/>
        </p:nvSpPr>
        <p:spPr>
          <a:xfrm>
            <a:off x="3859619" y="3942016"/>
            <a:ext cx="1690576" cy="646331"/>
          </a:xfrm>
          <a:prstGeom prst="rect">
            <a:avLst/>
          </a:prstGeom>
          <a:noFill/>
        </p:spPr>
        <p:txBody>
          <a:bodyPr wrap="square" rtlCol="0">
            <a:spAutoFit/>
          </a:bodyPr>
          <a:lstStyle/>
          <a:p>
            <a:r>
              <a:rPr lang="en-GB" smtClean="0"/>
              <a:t>Poor marketing plan. </a:t>
            </a:r>
            <a:endParaRPr lang="en-US"/>
          </a:p>
        </p:txBody>
      </p:sp>
      <p:cxnSp>
        <p:nvCxnSpPr>
          <p:cNvPr id="65" name="Straight Connector 64"/>
          <p:cNvCxnSpPr/>
          <p:nvPr/>
        </p:nvCxnSpPr>
        <p:spPr>
          <a:xfrm flipH="1">
            <a:off x="1137683" y="5069809"/>
            <a:ext cx="2073350" cy="0"/>
          </a:xfrm>
          <a:prstGeom prst="line">
            <a:avLst/>
          </a:prstGeom>
        </p:spPr>
        <p:style>
          <a:lnRef idx="1">
            <a:schemeClr val="accent1"/>
          </a:lnRef>
          <a:fillRef idx="0">
            <a:schemeClr val="accent1"/>
          </a:fillRef>
          <a:effectRef idx="0">
            <a:schemeClr val="accent1"/>
          </a:effectRef>
          <a:fontRef idx="minor">
            <a:schemeClr val="tx1"/>
          </a:fontRef>
        </p:style>
      </p:cxnSp>
      <p:sp>
        <p:nvSpPr>
          <p:cNvPr id="67" name="TextBox 66"/>
          <p:cNvSpPr txBox="1"/>
          <p:nvPr/>
        </p:nvSpPr>
        <p:spPr>
          <a:xfrm>
            <a:off x="1020726" y="4626998"/>
            <a:ext cx="2115879" cy="369332"/>
          </a:xfrm>
          <a:prstGeom prst="rect">
            <a:avLst/>
          </a:prstGeom>
          <a:noFill/>
        </p:spPr>
        <p:txBody>
          <a:bodyPr wrap="square" rtlCol="0">
            <a:spAutoFit/>
          </a:bodyPr>
          <a:lstStyle/>
          <a:p>
            <a:r>
              <a:rPr lang="en-GB" smtClean="0"/>
              <a:t>Manual handling </a:t>
            </a:r>
            <a:endParaRPr lang="en-US"/>
          </a:p>
        </p:txBody>
      </p:sp>
      <p:cxnSp>
        <p:nvCxnSpPr>
          <p:cNvPr id="69" name="Straight Connector 68"/>
          <p:cNvCxnSpPr/>
          <p:nvPr/>
        </p:nvCxnSpPr>
        <p:spPr>
          <a:xfrm flipH="1">
            <a:off x="5901070" y="4091700"/>
            <a:ext cx="1632097" cy="0"/>
          </a:xfrm>
          <a:prstGeom prst="line">
            <a:avLst/>
          </a:prstGeom>
        </p:spPr>
        <p:style>
          <a:lnRef idx="1">
            <a:schemeClr val="accent1"/>
          </a:lnRef>
          <a:fillRef idx="0">
            <a:schemeClr val="accent1"/>
          </a:fillRef>
          <a:effectRef idx="0">
            <a:schemeClr val="accent1"/>
          </a:effectRef>
          <a:fontRef idx="minor">
            <a:schemeClr val="tx1"/>
          </a:fontRef>
        </p:style>
      </p:cxnSp>
      <p:sp>
        <p:nvSpPr>
          <p:cNvPr id="72" name="TextBox 71"/>
          <p:cNvSpPr txBox="1"/>
          <p:nvPr/>
        </p:nvSpPr>
        <p:spPr>
          <a:xfrm>
            <a:off x="6007393" y="3445369"/>
            <a:ext cx="1525773" cy="646331"/>
          </a:xfrm>
          <a:prstGeom prst="rect">
            <a:avLst/>
          </a:prstGeom>
          <a:noFill/>
        </p:spPr>
        <p:txBody>
          <a:bodyPr wrap="square" rtlCol="0">
            <a:spAutoFit/>
          </a:bodyPr>
          <a:lstStyle/>
          <a:p>
            <a:r>
              <a:rPr lang="en-GB" smtClean="0"/>
              <a:t>High flower prices </a:t>
            </a:r>
            <a:endParaRPr lang="en-US"/>
          </a:p>
        </p:txBody>
      </p:sp>
      <p:cxnSp>
        <p:nvCxnSpPr>
          <p:cNvPr id="74" name="Straight Connector 73"/>
          <p:cNvCxnSpPr/>
          <p:nvPr/>
        </p:nvCxnSpPr>
        <p:spPr>
          <a:xfrm flipH="1">
            <a:off x="5550195" y="5199321"/>
            <a:ext cx="1541722" cy="13684"/>
          </a:xfrm>
          <a:prstGeom prst="line">
            <a:avLst/>
          </a:prstGeom>
        </p:spPr>
        <p:style>
          <a:lnRef idx="1">
            <a:schemeClr val="accent1"/>
          </a:lnRef>
          <a:fillRef idx="0">
            <a:schemeClr val="accent1"/>
          </a:fillRef>
          <a:effectRef idx="0">
            <a:schemeClr val="accent1"/>
          </a:effectRef>
          <a:fontRef idx="minor">
            <a:schemeClr val="tx1"/>
          </a:fontRef>
        </p:style>
      </p:cxnSp>
      <p:sp>
        <p:nvSpPr>
          <p:cNvPr id="76" name="TextBox 75"/>
          <p:cNvSpPr txBox="1"/>
          <p:nvPr/>
        </p:nvSpPr>
        <p:spPr>
          <a:xfrm>
            <a:off x="5656520" y="4603898"/>
            <a:ext cx="1541721" cy="646331"/>
          </a:xfrm>
          <a:prstGeom prst="rect">
            <a:avLst/>
          </a:prstGeom>
          <a:noFill/>
        </p:spPr>
        <p:txBody>
          <a:bodyPr wrap="square" rtlCol="0">
            <a:spAutoFit/>
          </a:bodyPr>
          <a:lstStyle/>
          <a:p>
            <a:r>
              <a:rPr lang="en-GB" smtClean="0"/>
              <a:t>Costly eco-packaging </a:t>
            </a:r>
            <a:endParaRPr lang="en-US"/>
          </a:p>
        </p:txBody>
      </p:sp>
      <p:cxnSp>
        <p:nvCxnSpPr>
          <p:cNvPr id="78" name="Straight Connector 77"/>
          <p:cNvCxnSpPr>
            <a:stCxn id="34" idx="3"/>
          </p:cNvCxnSpPr>
          <p:nvPr/>
        </p:nvCxnSpPr>
        <p:spPr>
          <a:xfrm flipV="1">
            <a:off x="7903924" y="4559235"/>
            <a:ext cx="1431462" cy="1514"/>
          </a:xfrm>
          <a:prstGeom prst="line">
            <a:avLst/>
          </a:prstGeom>
        </p:spPr>
        <p:style>
          <a:lnRef idx="1">
            <a:schemeClr val="accent1"/>
          </a:lnRef>
          <a:fillRef idx="0">
            <a:schemeClr val="accent1"/>
          </a:fillRef>
          <a:effectRef idx="0">
            <a:schemeClr val="accent1"/>
          </a:effectRef>
          <a:fontRef idx="minor">
            <a:schemeClr val="tx1"/>
          </a:fontRef>
        </p:style>
      </p:cxnSp>
      <p:sp>
        <p:nvSpPr>
          <p:cNvPr id="85" name="TextBox 84"/>
          <p:cNvSpPr txBox="1"/>
          <p:nvPr/>
        </p:nvSpPr>
        <p:spPr>
          <a:xfrm>
            <a:off x="7830878" y="4137161"/>
            <a:ext cx="1713124" cy="369332"/>
          </a:xfrm>
          <a:prstGeom prst="rect">
            <a:avLst/>
          </a:prstGeom>
          <a:noFill/>
        </p:spPr>
        <p:txBody>
          <a:bodyPr wrap="square" rtlCol="0">
            <a:spAutoFit/>
          </a:bodyPr>
          <a:lstStyle/>
          <a:p>
            <a:r>
              <a:rPr lang="en-GB" smtClean="0"/>
              <a:t>Supply delays </a:t>
            </a:r>
            <a:endParaRPr lang="en-US"/>
          </a:p>
        </p:txBody>
      </p:sp>
      <p:sp>
        <p:nvSpPr>
          <p:cNvPr id="2" name="TextBox 1"/>
          <p:cNvSpPr txBox="1"/>
          <p:nvPr/>
        </p:nvSpPr>
        <p:spPr>
          <a:xfrm>
            <a:off x="1310640" y="61540"/>
            <a:ext cx="9113520" cy="677108"/>
          </a:xfrm>
          <a:prstGeom prst="rect">
            <a:avLst/>
          </a:prstGeom>
          <a:noFill/>
        </p:spPr>
        <p:txBody>
          <a:bodyPr wrap="square" rtlCol="0">
            <a:spAutoFit/>
          </a:bodyPr>
          <a:lstStyle/>
          <a:p>
            <a:r>
              <a:rPr lang="en-GB" sz="2000" b="1" dirty="0" smtClean="0">
                <a:solidFill>
                  <a:schemeClr val="accent5">
                    <a:lumMod val="50000"/>
                  </a:schemeClr>
                </a:solidFill>
              </a:rPr>
              <a:t>FISHBONE DIAGRAM</a:t>
            </a:r>
            <a:r>
              <a:rPr lang="en-GB" dirty="0" smtClean="0"/>
              <a:t>: </a:t>
            </a:r>
            <a:r>
              <a:rPr lang="en-GB" b="1" dirty="0" smtClean="0"/>
              <a:t>It’s a tool that allows you to visualize the possible causes and effects behind the problem.</a:t>
            </a:r>
            <a:endParaRPr lang="en-US" b="1" dirty="0"/>
          </a:p>
        </p:txBody>
      </p:sp>
    </p:spTree>
    <p:extLst>
      <p:ext uri="{BB962C8B-B14F-4D97-AF65-F5344CB8AC3E}">
        <p14:creationId xmlns:p14="http://schemas.microsoft.com/office/powerpoint/2010/main" val="2704655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32EF-81F6-F8CC-4BA4-472C42E94BCD}"/>
              </a:ext>
            </a:extLst>
          </p:cNvPr>
          <p:cNvSpPr>
            <a:spLocks noGrp="1"/>
          </p:cNvSpPr>
          <p:nvPr>
            <p:ph type="title"/>
          </p:nvPr>
        </p:nvSpPr>
        <p:spPr/>
        <p:txBody>
          <a:bodyPr/>
          <a:lstStyle/>
          <a:p>
            <a:pPr algn="ctr"/>
            <a:r>
              <a:rPr lang="en-US" b="1" dirty="0">
                <a:solidFill>
                  <a:srgbClr val="3A5A40"/>
                </a:solidFill>
                <a:effectLst>
                  <a:glow rad="228600">
                    <a:schemeClr val="accent5">
                      <a:satMod val="175000"/>
                      <a:alpha val="40000"/>
                    </a:schemeClr>
                  </a:glow>
                </a:effectLst>
              </a:rPr>
              <a:t>CONCLUSION</a:t>
            </a:r>
            <a:r>
              <a:rPr lang="en-US" dirty="0"/>
              <a:t> </a:t>
            </a:r>
          </a:p>
        </p:txBody>
      </p:sp>
      <p:sp>
        <p:nvSpPr>
          <p:cNvPr id="3" name="Content Placeholder 2">
            <a:extLst>
              <a:ext uri="{FF2B5EF4-FFF2-40B4-BE49-F238E27FC236}">
                <a16:creationId xmlns:a16="http://schemas.microsoft.com/office/drawing/2014/main" id="{957F286F-6E88-D01D-8DA1-2CA26EF9F5FE}"/>
              </a:ext>
            </a:extLst>
          </p:cNvPr>
          <p:cNvSpPr>
            <a:spLocks noGrp="1"/>
          </p:cNvSpPr>
          <p:nvPr>
            <p:ph idx="1"/>
          </p:nvPr>
        </p:nvSpPr>
        <p:spPr>
          <a:xfrm>
            <a:off x="3616960" y="1879599"/>
            <a:ext cx="5598160" cy="5180501"/>
          </a:xfrm>
        </p:spPr>
        <p:txBody>
          <a:bodyPr vert="horz" lIns="91440" tIns="45720" rIns="91440" bIns="45720" rtlCol="0" anchor="t">
            <a:normAutofit/>
          </a:bodyPr>
          <a:lstStyle/>
          <a:p>
            <a:pPr marL="0" indent="0">
              <a:buNone/>
            </a:pPr>
            <a:r>
              <a:rPr lang="en-US" sz="2400" dirty="0">
                <a:latin typeface="Arial" panose="020B0604020202020204" pitchFamily="34" charset="0"/>
                <a:cs typeface="Arial" panose="020B0604020202020204" pitchFamily="34" charset="0"/>
              </a:rPr>
              <a:t>After analyzing Green Haven Florists, We can see that the business needs to improve its online strategy, manage rising costs, and stay focused on sustainability. If they combine these actions with better customers service and digital marketing, they can increase sales and stay competitive in the market.</a:t>
            </a:r>
          </a:p>
        </p:txBody>
      </p:sp>
      <p:sp>
        <p:nvSpPr>
          <p:cNvPr id="4" name="Date Placeholder 3">
            <a:extLst>
              <a:ext uri="{FF2B5EF4-FFF2-40B4-BE49-F238E27FC236}">
                <a16:creationId xmlns:a16="http://schemas.microsoft.com/office/drawing/2014/main" id="{BFF492F2-D5DD-F0CF-2F05-EE1FA56E8AFA}"/>
              </a:ext>
            </a:extLst>
          </p:cNvPr>
          <p:cNvSpPr>
            <a:spLocks noGrp="1"/>
          </p:cNvSpPr>
          <p:nvPr>
            <p:ph type="dt" sz="half" idx="10"/>
          </p:nvPr>
        </p:nvSpPr>
        <p:spPr/>
        <p:txBody>
          <a:bodyPr/>
          <a:lstStyle/>
          <a:p>
            <a:fld id="{4A38ADDD-F826-4BF4-B2C8-5227C1DEA79E}" type="datetime1">
              <a:t>11/2/2025</a:t>
            </a:fld>
            <a:endParaRPr lang="en-US"/>
          </a:p>
        </p:txBody>
      </p:sp>
      <p:sp>
        <p:nvSpPr>
          <p:cNvPr id="5" name="Footer Placeholder 4">
            <a:extLst>
              <a:ext uri="{FF2B5EF4-FFF2-40B4-BE49-F238E27FC236}">
                <a16:creationId xmlns:a16="http://schemas.microsoft.com/office/drawing/2014/main" id="{B76023C8-146A-962D-1D5F-970E03C5866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1CA20FD-8C3A-F9D6-E60D-714BA62E98C4}"/>
              </a:ext>
            </a:extLst>
          </p:cNvPr>
          <p:cNvSpPr>
            <a:spLocks noGrp="1"/>
          </p:cNvSpPr>
          <p:nvPr>
            <p:ph type="sldNum" sz="quarter" idx="12"/>
          </p:nvPr>
        </p:nvSpPr>
        <p:spPr/>
        <p:txBody>
          <a:bodyPr/>
          <a:lstStyle/>
          <a:p>
            <a:fld id="{E30AF5A0-43BB-4336-8627-9123B9144D80}" type="slidenum">
              <a:rPr lang="en-US" dirty="0"/>
              <a:t>13</a:t>
            </a:fld>
            <a:endParaRPr lang="en-US"/>
          </a:p>
        </p:txBody>
      </p:sp>
    </p:spTree>
    <p:extLst>
      <p:ext uri="{BB962C8B-B14F-4D97-AF65-F5344CB8AC3E}">
        <p14:creationId xmlns:p14="http://schemas.microsoft.com/office/powerpoint/2010/main" val="31639767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984B3-581C-DF72-CA01-730FB824CE8A}"/>
              </a:ext>
            </a:extLst>
          </p:cNvPr>
          <p:cNvSpPr>
            <a:spLocks noGrp="1"/>
          </p:cNvSpPr>
          <p:nvPr>
            <p:ph type="title"/>
          </p:nvPr>
        </p:nvSpPr>
        <p:spPr>
          <a:xfrm>
            <a:off x="3631404" y="664189"/>
            <a:ext cx="10679542" cy="550415"/>
          </a:xfrm>
        </p:spPr>
        <p:txBody>
          <a:bodyPr>
            <a:normAutofit fontScale="90000"/>
          </a:bodyPr>
          <a:lstStyle/>
          <a:p>
            <a:r>
              <a:rPr lang="en-US" dirty="0"/>
              <a:t>Referent list </a:t>
            </a:r>
          </a:p>
        </p:txBody>
      </p:sp>
      <p:sp>
        <p:nvSpPr>
          <p:cNvPr id="3" name="Content Placeholder 2">
            <a:extLst>
              <a:ext uri="{FF2B5EF4-FFF2-40B4-BE49-F238E27FC236}">
                <a16:creationId xmlns:a16="http://schemas.microsoft.com/office/drawing/2014/main" id="{E0883987-FBF0-C791-9F67-565BC5BEE820}"/>
              </a:ext>
            </a:extLst>
          </p:cNvPr>
          <p:cNvSpPr>
            <a:spLocks noGrp="1"/>
          </p:cNvSpPr>
          <p:nvPr>
            <p:ph idx="1"/>
          </p:nvPr>
        </p:nvSpPr>
        <p:spPr>
          <a:xfrm>
            <a:off x="1360171" y="1554479"/>
            <a:ext cx="10463968" cy="4808487"/>
          </a:xfrm>
        </p:spPr>
        <p:txBody>
          <a:bodyPr vert="horz" lIns="91440" tIns="45720" rIns="91440" bIns="45720" rtlCol="0" anchor="t">
            <a:normAutofit fontScale="47500" lnSpcReduction="20000"/>
          </a:bodyPr>
          <a:lstStyle/>
          <a:p>
            <a:r>
              <a:rPr lang="en-US" dirty="0"/>
              <a:t>CMA (2025). </a:t>
            </a:r>
            <a:r>
              <a:rPr lang="en-US" i="1" dirty="0"/>
              <a:t>CMA to Boost Consumer and Business Confidence as New Consumer Protection Regime Comes into Force</a:t>
            </a:r>
            <a:r>
              <a:rPr lang="en-US" dirty="0"/>
              <a:t>. [online] </a:t>
            </a:r>
            <a:r>
              <a:rPr lang="en-US" dirty="0" err="1"/>
              <a:t>GOV.Uk</a:t>
            </a:r>
            <a:r>
              <a:rPr lang="en-US" dirty="0"/>
              <a:t>. Available at: </a:t>
            </a:r>
            <a:r>
              <a:rPr lang="en-US" u="sng" dirty="0">
                <a:hlinkClick r:id="rId2"/>
              </a:rPr>
              <a:t>https://www.gov.uk/government/news/cma-to-boost-consumer-and-business-confidence-as-new-consumer-protection-regime-comes-into-force</a:t>
            </a:r>
            <a:r>
              <a:rPr lang="en-US" dirty="0"/>
              <a:t> (Accessed: 14 Oct. 2025).</a:t>
            </a:r>
            <a:endParaRPr lang="en-IN" dirty="0"/>
          </a:p>
          <a:p>
            <a:r>
              <a:rPr lang="en-US" dirty="0"/>
              <a:t>Deloitte (2024). </a:t>
            </a:r>
            <a:r>
              <a:rPr lang="en-US" i="1" dirty="0"/>
              <a:t>Deloitte’s 2024 Gen Z and Millennial survey | Deloitte Global</a:t>
            </a:r>
            <a:r>
              <a:rPr lang="en-US" dirty="0"/>
              <a:t>. [online] </a:t>
            </a:r>
            <a:r>
              <a:rPr lang="en-US" u="sng" dirty="0">
                <a:hlinkClick r:id="rId3"/>
              </a:rPr>
              <a:t>www.deloitte.com</a:t>
            </a:r>
            <a:r>
              <a:rPr lang="en-US" dirty="0"/>
              <a:t>. Available at: </a:t>
            </a:r>
            <a:r>
              <a:rPr lang="en-US" u="sng" dirty="0">
                <a:hlinkClick r:id="rId4"/>
              </a:rPr>
              <a:t>https://www.deloitte.com/global/en/about/press-room/deloitte-2024-gen-z-and-millennial-survey.html</a:t>
            </a:r>
            <a:r>
              <a:rPr lang="en-US" dirty="0"/>
              <a:t> (Accessed: 14 Oct. 2025).</a:t>
            </a:r>
            <a:endParaRPr lang="en-IN" dirty="0"/>
          </a:p>
          <a:p>
            <a:r>
              <a:rPr lang="en-US" dirty="0"/>
              <a:t>Deloitte (2025). </a:t>
            </a:r>
            <a:r>
              <a:rPr lang="en-US" i="1" dirty="0"/>
              <a:t>2025 Technology Industry Outlook</a:t>
            </a:r>
            <a:r>
              <a:rPr lang="en-US" dirty="0"/>
              <a:t>. [online] Deloitte Insights. Available at: </a:t>
            </a:r>
            <a:r>
              <a:rPr lang="en-US" u="sng" dirty="0">
                <a:hlinkClick r:id="rId5"/>
              </a:rPr>
              <a:t>https://www.deloitte.com/us/en/insights/industry/technology/technology-media-telecom-outlooks/technology-industry-outlook.html</a:t>
            </a:r>
            <a:r>
              <a:rPr lang="en-US" dirty="0"/>
              <a:t> (Accessed: 14 Oct. 2025).</a:t>
            </a:r>
            <a:endParaRPr lang="en-IN" dirty="0"/>
          </a:p>
          <a:p>
            <a:r>
              <a:rPr lang="en-US" dirty="0"/>
              <a:t>Derrick, M. (2024). </a:t>
            </a:r>
            <a:r>
              <a:rPr lang="en-US" i="1" dirty="0"/>
              <a:t>PwC 2024 Review: Revenue Growth, AI Innovation &amp; Net Zero</a:t>
            </a:r>
            <a:r>
              <a:rPr lang="en-US" dirty="0"/>
              <a:t>. [online] Sustainabilitymag.com. Available at: </a:t>
            </a:r>
            <a:r>
              <a:rPr lang="en-US" u="sng" dirty="0">
                <a:hlinkClick r:id="rId6"/>
              </a:rPr>
              <a:t>https://sustainabilitymag.com/net-zero/pwc-2024-review-growth-innovation-net-zero</a:t>
            </a:r>
            <a:r>
              <a:rPr lang="en-US" dirty="0"/>
              <a:t> (Accessed 14 Oct. 2025).</a:t>
            </a:r>
            <a:endParaRPr lang="en-IN" dirty="0"/>
          </a:p>
          <a:p>
            <a:r>
              <a:rPr lang="en-US" dirty="0"/>
              <a:t>GOV.UK (2023). </a:t>
            </a:r>
            <a:r>
              <a:rPr lang="en-US" i="1" dirty="0"/>
              <a:t>New Laws Passed to Bolster Energy Security and Deliver Net Zero</a:t>
            </a:r>
            <a:r>
              <a:rPr lang="en-US" dirty="0"/>
              <a:t>. [online] GOV.UK. Available at: </a:t>
            </a:r>
            <a:r>
              <a:rPr lang="en-US" u="sng" dirty="0">
                <a:hlinkClick r:id="rId7"/>
              </a:rPr>
              <a:t>https://www.gov.uk/government/news/new-laws-passed-to-bolster-energy-security-and-deliver-net-zero</a:t>
            </a:r>
            <a:r>
              <a:rPr lang="en-US" dirty="0"/>
              <a:t> (Accessed: 14 Oct. 2025).</a:t>
            </a:r>
            <a:endParaRPr lang="en-IN" dirty="0"/>
          </a:p>
          <a:p>
            <a:r>
              <a:rPr lang="en-US" dirty="0"/>
              <a:t>Government , U. (2019). </a:t>
            </a:r>
            <a:r>
              <a:rPr lang="en-US" i="1" dirty="0"/>
              <a:t>Introduction: Our New Approach to Environmental Protection</a:t>
            </a:r>
            <a:r>
              <a:rPr lang="en-US" dirty="0"/>
              <a:t>. [online] GOV.UK. Available at: </a:t>
            </a:r>
            <a:r>
              <a:rPr lang="en-US" u="sng" dirty="0">
                <a:hlinkClick r:id="rId8"/>
              </a:rPr>
              <a:t>https://www.gov.uk/government/organisations/department-for-environment-food-rural-affairs</a:t>
            </a:r>
            <a:r>
              <a:rPr lang="en-US" dirty="0"/>
              <a:t> (Accessed 14 Oct. 2025).</a:t>
            </a:r>
            <a:endParaRPr lang="en-IN" dirty="0"/>
          </a:p>
          <a:p>
            <a:r>
              <a:rPr lang="en-US" dirty="0"/>
              <a:t>Health and Safety Executive (2024). </a:t>
            </a:r>
            <a:r>
              <a:rPr lang="en-US" i="1" dirty="0"/>
              <a:t>Introduction to Managing Health and safety: Overview - HSE</a:t>
            </a:r>
            <a:r>
              <a:rPr lang="en-US" dirty="0"/>
              <a:t>. [online] </a:t>
            </a:r>
            <a:r>
              <a:rPr lang="en-US" u="sng" dirty="0">
                <a:hlinkClick r:id="rId9"/>
              </a:rPr>
              <a:t>www.hse.gov.uk</a:t>
            </a:r>
            <a:r>
              <a:rPr lang="en-US" dirty="0"/>
              <a:t>. Available at: </a:t>
            </a:r>
            <a:r>
              <a:rPr lang="en-US" u="sng" dirty="0">
                <a:hlinkClick r:id="rId10"/>
              </a:rPr>
              <a:t>https://www.hse.gov.uk/managing/introduction/index.htm</a:t>
            </a:r>
            <a:r>
              <a:rPr lang="en-US" dirty="0"/>
              <a:t> [Accessed 14 Oct. 2025].</a:t>
            </a:r>
            <a:endParaRPr lang="en-IN" dirty="0"/>
          </a:p>
          <a:p>
            <a:r>
              <a:rPr lang="en-US" dirty="0"/>
              <a:t>Mintel (2024). </a:t>
            </a:r>
            <a:r>
              <a:rPr lang="en-US" i="1" dirty="0"/>
              <a:t>Mintel Announces Global Consumer Trends for 2024 | Mintel</a:t>
            </a:r>
            <a:r>
              <a:rPr lang="en-US" dirty="0"/>
              <a:t>. [online] </a:t>
            </a:r>
            <a:r>
              <a:rPr lang="en-US" u="sng" dirty="0">
                <a:hlinkClick r:id="rId11"/>
              </a:rPr>
              <a:t>www.mintel.com</a:t>
            </a:r>
            <a:r>
              <a:rPr lang="en-US" dirty="0"/>
              <a:t>. Available at: </a:t>
            </a:r>
            <a:r>
              <a:rPr lang="en-US" u="sng" dirty="0">
                <a:hlinkClick r:id="rId12"/>
              </a:rPr>
              <a:t>https://www.mintel.com/press-centre/mintel-announces-global-consumer-trends-for-2024/</a:t>
            </a:r>
            <a:r>
              <a:rPr lang="en-US" dirty="0"/>
              <a:t> (Accessed: 14 Oct. 2025).</a:t>
            </a:r>
            <a:endParaRPr lang="en-IN" dirty="0"/>
          </a:p>
          <a:p>
            <a:r>
              <a:rPr lang="en-US" dirty="0" err="1"/>
              <a:t>Mouka</a:t>
            </a:r>
            <a:r>
              <a:rPr lang="en-US" dirty="0"/>
              <a:t>, M. (2025). </a:t>
            </a:r>
            <a:r>
              <a:rPr lang="en-US" i="1" dirty="0"/>
              <a:t>Business tax reforms from 6 April – Higher NICs, FHL changes &amp; more - Accountancy Age</a:t>
            </a:r>
            <a:r>
              <a:rPr lang="en-US" dirty="0"/>
              <a:t>. [online] Accountancy Age. Available at: </a:t>
            </a:r>
            <a:r>
              <a:rPr lang="en-US" u="sng" dirty="0">
                <a:hlinkClick r:id="rId13"/>
              </a:rPr>
              <a:t>https://www.accountancyage.com/2025/03/14/business-tax-reforms-from-6-april-higher-nics-fhl-changes-more/</a:t>
            </a:r>
            <a:r>
              <a:rPr lang="en-US" dirty="0"/>
              <a:t> (Accessed: 13 Oct. 2025).</a:t>
            </a:r>
            <a:endParaRPr lang="en-IN" dirty="0"/>
          </a:p>
          <a:p>
            <a:r>
              <a:rPr lang="en-US" dirty="0"/>
              <a:t>Sorby, J. (2025). </a:t>
            </a:r>
            <a:r>
              <a:rPr lang="en-US" i="1" dirty="0"/>
              <a:t>UK Economic Outlook for SMEs in 2025 - </a:t>
            </a:r>
            <a:r>
              <a:rPr lang="en-US" i="1" dirty="0" err="1"/>
              <a:t>Ascendis</a:t>
            </a:r>
            <a:r>
              <a:rPr lang="en-US" dirty="0"/>
              <a:t>. [online] </a:t>
            </a:r>
            <a:r>
              <a:rPr lang="en-US" dirty="0" err="1"/>
              <a:t>Ascendis</a:t>
            </a:r>
            <a:r>
              <a:rPr lang="en-US" dirty="0"/>
              <a:t>. Available at: </a:t>
            </a:r>
            <a:r>
              <a:rPr lang="en-US" u="sng" dirty="0">
                <a:hlinkClick r:id="rId14"/>
              </a:rPr>
              <a:t>https://ascendis.co.uk/blog/uk-economic-outlook-for-smes-in-2025/</a:t>
            </a:r>
            <a:r>
              <a:rPr lang="en-US" dirty="0"/>
              <a:t> (Accessed: 13 Oct. 2025).</a:t>
            </a:r>
            <a:endParaRPr lang="en-IN" dirty="0"/>
          </a:p>
          <a:p>
            <a:r>
              <a:rPr lang="en-US" dirty="0"/>
              <a:t>team, L.M. (2025). </a:t>
            </a:r>
            <a:r>
              <a:rPr lang="en-US" i="1" dirty="0" err="1"/>
              <a:t>Labour</a:t>
            </a:r>
            <a:r>
              <a:rPr lang="en-US" i="1" dirty="0"/>
              <a:t> market overview, UK</a:t>
            </a:r>
            <a:r>
              <a:rPr lang="en-US" dirty="0"/>
              <a:t>. [online] Ons.gov.uk. Available at: </a:t>
            </a:r>
            <a:r>
              <a:rPr lang="en-US" u="sng" dirty="0">
                <a:hlinkClick r:id="rId15"/>
              </a:rPr>
              <a:t>https://www.ons.gov.uk/employmentandlabourmarket/peopleinwork/employmentandemployeetypes/bulletins/uklabourmarket/september2025</a:t>
            </a:r>
            <a:r>
              <a:rPr lang="en-US" dirty="0"/>
              <a:t> (Accessed: 13 Oct. 2025).</a:t>
            </a:r>
            <a:endParaRPr lang="en-IN" dirty="0"/>
          </a:p>
          <a:p>
            <a:r>
              <a:rPr lang="en-US" dirty="0"/>
              <a:t>Uk, G. (2024). </a:t>
            </a:r>
            <a:r>
              <a:rPr lang="en-US" i="1" dirty="0"/>
              <a:t>Import plants and plant products from the EU to Great Britain</a:t>
            </a:r>
            <a:r>
              <a:rPr lang="en-US" dirty="0"/>
              <a:t>. [online] GOV.UK. Available at: </a:t>
            </a:r>
            <a:r>
              <a:rPr lang="en-US" u="sng" dirty="0">
                <a:hlinkClick r:id="rId16"/>
              </a:rPr>
              <a:t>https://www.gov.uk/guidance/import-plants-and-plant-products-from-the-eu-to-great-britain</a:t>
            </a:r>
            <a:r>
              <a:rPr lang="en-US" dirty="0"/>
              <a:t> (Accessed: 13 October 2025).</a:t>
            </a:r>
            <a:endParaRPr lang="en-IN" dirty="0"/>
          </a:p>
          <a:p>
            <a:endParaRPr lang="en-US" sz="1200" dirty="0">
              <a:latin typeface="Times New Roman"/>
              <a:cs typeface="Times New Roman"/>
            </a:endParaRPr>
          </a:p>
          <a:p>
            <a:endParaRPr lang="en-US" sz="1200" dirty="0">
              <a:latin typeface="Times New Roman"/>
              <a:cs typeface="Times New Roman"/>
            </a:endParaRPr>
          </a:p>
          <a:p>
            <a:endParaRPr lang="en-US" sz="1200" dirty="0">
              <a:latin typeface="Times New Roman"/>
              <a:cs typeface="Times New Roman"/>
            </a:endParaRPr>
          </a:p>
          <a:p>
            <a:endParaRPr lang="en-US" sz="1200" dirty="0">
              <a:latin typeface="Times New Roman"/>
              <a:cs typeface="Times New Roman"/>
            </a:endParaRPr>
          </a:p>
          <a:p>
            <a:endParaRPr lang="en-US" sz="1200" dirty="0">
              <a:latin typeface="Times New Roman"/>
              <a:cs typeface="Times New Roman"/>
            </a:endParaRPr>
          </a:p>
          <a:p>
            <a:endParaRPr lang="en-US" sz="1200" dirty="0">
              <a:latin typeface="Times New Roman"/>
              <a:cs typeface="Times New Roman"/>
            </a:endParaRPr>
          </a:p>
          <a:p>
            <a:endParaRPr lang="en-US" sz="1200" dirty="0">
              <a:latin typeface="Times New Roman"/>
              <a:cs typeface="Times New Roman"/>
            </a:endParaRPr>
          </a:p>
          <a:p>
            <a:endParaRPr lang="en-US" sz="1700" dirty="0"/>
          </a:p>
          <a:p>
            <a:endParaRPr lang="en-US" sz="1700" dirty="0"/>
          </a:p>
        </p:txBody>
      </p:sp>
      <p:sp>
        <p:nvSpPr>
          <p:cNvPr id="4" name="Date Placeholder 3">
            <a:extLst>
              <a:ext uri="{FF2B5EF4-FFF2-40B4-BE49-F238E27FC236}">
                <a16:creationId xmlns:a16="http://schemas.microsoft.com/office/drawing/2014/main" id="{9893E263-09DD-D4F6-4A71-B29A2CC5B2A7}"/>
              </a:ext>
            </a:extLst>
          </p:cNvPr>
          <p:cNvSpPr>
            <a:spLocks noGrp="1"/>
          </p:cNvSpPr>
          <p:nvPr>
            <p:ph type="dt" sz="half" idx="10"/>
          </p:nvPr>
        </p:nvSpPr>
        <p:spPr/>
        <p:txBody>
          <a:bodyPr/>
          <a:lstStyle/>
          <a:p>
            <a:fld id="{3EB19A1D-1828-48B1-B508-7DE7CA8209F5}" type="datetime1">
              <a:rPr lang="en-US"/>
              <a:t>11/2/2025</a:t>
            </a:fld>
            <a:endParaRPr lang="en-US"/>
          </a:p>
        </p:txBody>
      </p:sp>
      <p:sp>
        <p:nvSpPr>
          <p:cNvPr id="5" name="Footer Placeholder 4">
            <a:extLst>
              <a:ext uri="{FF2B5EF4-FFF2-40B4-BE49-F238E27FC236}">
                <a16:creationId xmlns:a16="http://schemas.microsoft.com/office/drawing/2014/main" id="{14F3FA01-10FC-0309-E8C2-B27C37193C7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5290547-44DD-4647-073C-73CEDF525913}"/>
              </a:ext>
            </a:extLst>
          </p:cNvPr>
          <p:cNvSpPr>
            <a:spLocks noGrp="1"/>
          </p:cNvSpPr>
          <p:nvPr>
            <p:ph type="sldNum" sz="quarter" idx="12"/>
          </p:nvPr>
        </p:nvSpPr>
        <p:spPr/>
        <p:txBody>
          <a:bodyPr/>
          <a:lstStyle/>
          <a:p>
            <a:fld id="{E30AF5A0-43BB-4336-8627-9123B9144D80}" type="slidenum">
              <a:rPr lang="en-US" dirty="0"/>
              <a:t>14</a:t>
            </a:fld>
            <a:endParaRPr lang="en-US"/>
          </a:p>
        </p:txBody>
      </p:sp>
    </p:spTree>
    <p:extLst>
      <p:ext uri="{BB962C8B-B14F-4D97-AF65-F5344CB8AC3E}">
        <p14:creationId xmlns:p14="http://schemas.microsoft.com/office/powerpoint/2010/main" val="4087322897"/>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8596</TotalTime>
  <Words>1135</Words>
  <Application>Microsoft Office PowerPoint</Application>
  <PresentationFormat>Widescreen</PresentationFormat>
  <Paragraphs>147</Paragraphs>
  <Slides>14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Calisto MT</vt:lpstr>
      <vt:lpstr>Times New Roman</vt:lpstr>
      <vt:lpstr>Univers Condensed</vt:lpstr>
      <vt:lpstr>Verdana</vt:lpstr>
      <vt:lpstr>ChronicleVTI</vt:lpstr>
      <vt:lpstr>Problem solving and decision making </vt:lpstr>
      <vt:lpstr>Table       of  contents  </vt:lpstr>
      <vt:lpstr>Introduction                              </vt:lpstr>
      <vt:lpstr>Background </vt:lpstr>
      <vt:lpstr>    5W2H</vt:lpstr>
      <vt:lpstr>                         Pestel analysis </vt:lpstr>
      <vt:lpstr>PowerPoint Presentation</vt:lpstr>
      <vt:lpstr>PowerPoint Presentation</vt:lpstr>
      <vt:lpstr>PowerPoint Presentation</vt:lpstr>
      <vt:lpstr>PowerPoint Presentation</vt:lpstr>
      <vt:lpstr>PowerPoint Presentation</vt:lpstr>
      <vt:lpstr>PowerPoint Presentation</vt:lpstr>
      <vt:lpstr>CONCLUSION </vt:lpstr>
      <vt:lpstr>Referent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HAVEN FLORIST PROBLEM IDENTIFICATION AND ANALYSIS(5W2H)</dc:title>
  <dc:creator>Admin</dc:creator>
  <cp:lastModifiedBy>lenovo</cp:lastModifiedBy>
  <cp:revision>1730</cp:revision>
  <dcterms:created xsi:type="dcterms:W3CDTF">2025-10-12T20:32:38Z</dcterms:created>
  <dcterms:modified xsi:type="dcterms:W3CDTF">2025-11-03T00:07:00Z</dcterms:modified>
</cp:coreProperties>
</file>