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notesMasterIdLst>
    <p:notesMasterId r:id="rId9"/>
  </p:notes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9" autoAdjust="0"/>
    <p:restoredTop sz="85900" autoAdjust="0"/>
  </p:normalViewPr>
  <p:slideViewPr>
    <p:cSldViewPr snapToGrid="0">
      <p:cViewPr varScale="1">
        <p:scale>
          <a:sx n="62" d="100"/>
          <a:sy n="62" d="100"/>
        </p:scale>
        <p:origin x="105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E63A5C-EA1C-4BD9-A772-9907C1B0A1BF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9B6DF2-2DC9-41D1-9C97-9B5CA61B15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810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B6DF2-2DC9-41D1-9C97-9B5CA61B158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2251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B6DF2-2DC9-41D1-9C97-9B5CA61B158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255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B6DF2-2DC9-41D1-9C97-9B5CA61B158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802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9B6DF2-2DC9-41D1-9C97-9B5CA61B158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936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36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67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74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962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813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21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663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78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199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033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910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1293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4576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585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3085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90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420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AD4F293-C61D-4BBD-A4F4-DA1174B5E8B3}" type="datetimeFigureOut">
              <a:rPr lang="en-US" smtClean="0"/>
              <a:t>15-Nov-21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357C669-15CA-4CF7-8A58-E637FD2D4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435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  <p:sldLayoutId id="214748377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64080D6-34DE-4277-97CC-2FB381284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 descr="Working space background">
            <a:extLst>
              <a:ext uri="{FF2B5EF4-FFF2-40B4-BE49-F238E27FC236}">
                <a16:creationId xmlns:a16="http://schemas.microsoft.com/office/drawing/2014/main" id="{14A3CD7D-25F9-4B50-9822-CEBC092589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5743" b="9987"/>
          <a:stretch/>
        </p:blipFill>
        <p:spPr>
          <a:xfrm>
            <a:off x="20" y="-88480"/>
            <a:ext cx="12191980" cy="6857990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16A599-C443-4EF9-B790-FE980B408F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88936"/>
            <a:ext cx="6743044" cy="1611824"/>
          </a:xfrm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800" b="0" i="0" dirty="0"/>
              <a:t>Work-related stress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F153E4-4FE2-4362-9678-EA457D53B2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3093" y="3357042"/>
            <a:ext cx="7326859" cy="245482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US" sz="2000" dirty="0"/>
          </a:p>
          <a:p>
            <a:pPr algn="just">
              <a:lnSpc>
                <a:spcPct val="90000"/>
              </a:lnSpc>
            </a:pPr>
            <a:r>
              <a:rPr lang="en-US" sz="2000" b="1" dirty="0"/>
              <a:t>            Student Name </a:t>
            </a:r>
            <a:r>
              <a:rPr lang="en-US" sz="2000" dirty="0"/>
              <a:t>: Corina Popescu</a:t>
            </a:r>
          </a:p>
          <a:p>
            <a:pPr algn="just">
              <a:lnSpc>
                <a:spcPct val="90000"/>
              </a:lnSpc>
            </a:pPr>
            <a:r>
              <a:rPr lang="en-US" sz="2000" b="1" dirty="0"/>
              <a:t>            Lecturer : </a:t>
            </a:r>
            <a:r>
              <a:rPr lang="en-US" sz="2000" dirty="0" err="1"/>
              <a:t>Chijoke</a:t>
            </a:r>
            <a:r>
              <a:rPr lang="en-US" sz="2000" dirty="0"/>
              <a:t> Uba</a:t>
            </a:r>
            <a:endParaRPr lang="en-US" sz="2000" b="1" dirty="0"/>
          </a:p>
          <a:p>
            <a:pPr algn="just">
              <a:lnSpc>
                <a:spcPct val="90000"/>
              </a:lnSpc>
            </a:pPr>
            <a:r>
              <a:rPr lang="en-US" sz="2000" dirty="0"/>
              <a:t>            </a:t>
            </a:r>
            <a:r>
              <a:rPr lang="en-US" sz="2000" b="1" dirty="0"/>
              <a:t>Module </a:t>
            </a:r>
            <a:r>
              <a:rPr lang="en-US" sz="2000" dirty="0"/>
              <a:t>: Problem Solving and Decision Making</a:t>
            </a:r>
          </a:p>
          <a:p>
            <a:pPr algn="just">
              <a:lnSpc>
                <a:spcPct val="90000"/>
              </a:lnSpc>
            </a:pPr>
            <a:r>
              <a:rPr lang="en-US" sz="2000" dirty="0"/>
              <a:t>            </a:t>
            </a:r>
            <a:r>
              <a:rPr lang="en-US" sz="2000" b="1" dirty="0"/>
              <a:t>Module code </a:t>
            </a:r>
            <a:r>
              <a:rPr lang="en-US" sz="2000" dirty="0"/>
              <a:t>: BMSW 4004 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5061251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2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12713E-1039-4212-A2B0-7F4A4C3A4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1" y="685800"/>
            <a:ext cx="7411825" cy="1752599"/>
          </a:xfrm>
        </p:spPr>
        <p:txBody>
          <a:bodyPr>
            <a:normAutofit/>
          </a:bodyPr>
          <a:lstStyle/>
          <a:p>
            <a:pPr algn="l"/>
            <a:br>
              <a:rPr lang="en-US" sz="2400" dirty="0"/>
            </a:br>
            <a:r>
              <a:rPr lang="en-US" sz="2400" dirty="0"/>
              <a:t>          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   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564B48A-393F-40E7-A18F-EBF9C81FADF7}"/>
              </a:ext>
            </a:extLst>
          </p:cNvPr>
          <p:cNvSpPr/>
          <p:nvPr/>
        </p:nvSpPr>
        <p:spPr>
          <a:xfrm>
            <a:off x="5506342" y="386180"/>
            <a:ext cx="2923674" cy="95049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The problem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F632DC4-15AB-4146-8630-961C8BF9411A}"/>
              </a:ext>
            </a:extLst>
          </p:cNvPr>
          <p:cNvSpPr/>
          <p:nvPr/>
        </p:nvSpPr>
        <p:spPr>
          <a:xfrm>
            <a:off x="650877" y="744144"/>
            <a:ext cx="3537690" cy="1131091"/>
          </a:xfrm>
          <a:prstGeom prst="rect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dirty="0"/>
              <a:t> </a:t>
            </a:r>
            <a:r>
              <a:rPr lang="en-US" sz="1800" b="1" dirty="0"/>
              <a:t>Work-related stress</a:t>
            </a:r>
            <a:endParaRPr lang="en-US" b="1" dirty="0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FA5CA2E5-F956-4C58-940D-4D437A26E0A5}"/>
              </a:ext>
            </a:extLst>
          </p:cNvPr>
          <p:cNvSpPr/>
          <p:nvPr/>
        </p:nvSpPr>
        <p:spPr>
          <a:xfrm>
            <a:off x="147341" y="2386262"/>
            <a:ext cx="4576762" cy="2626981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Most common work-related stress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    - politics</a:t>
            </a:r>
          </a:p>
          <a:p>
            <a:pPr marL="0" indent="0">
              <a:buNone/>
            </a:pPr>
            <a:r>
              <a:rPr lang="en-US" sz="1600" dirty="0"/>
              <a:t>    - pressure on the performance </a:t>
            </a:r>
          </a:p>
          <a:p>
            <a:pPr marL="0" indent="0">
              <a:buNone/>
            </a:pPr>
            <a:r>
              <a:rPr lang="en-US" sz="1600" dirty="0"/>
              <a:t>    - high exposure to the angry costumers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0A731A7D-005B-461F-8323-9CD8D4DD22F6}"/>
              </a:ext>
            </a:extLst>
          </p:cNvPr>
          <p:cNvSpPr/>
          <p:nvPr/>
        </p:nvSpPr>
        <p:spPr>
          <a:xfrm>
            <a:off x="5448990" y="2386261"/>
            <a:ext cx="4302122" cy="2626981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Impact of the problem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    - impacts negatively on family life</a:t>
            </a:r>
          </a:p>
          <a:p>
            <a:pPr marL="0" indent="0">
              <a:buNone/>
            </a:pPr>
            <a:r>
              <a:rPr lang="en-US" sz="1800" dirty="0"/>
              <a:t>    - reduce worker productivity</a:t>
            </a:r>
          </a:p>
          <a:p>
            <a:pPr marL="0" indent="0">
              <a:buNone/>
            </a:pPr>
            <a:r>
              <a:rPr lang="en-US" sz="1800" dirty="0"/>
              <a:t>    - impact negative on profits</a:t>
            </a:r>
          </a:p>
        </p:txBody>
      </p:sp>
      <p:pic>
        <p:nvPicPr>
          <p:cNvPr id="38" name="Graphic 37" descr="Questions with solid fill">
            <a:extLst>
              <a:ext uri="{FF2B5EF4-FFF2-40B4-BE49-F238E27FC236}">
                <a16:creationId xmlns:a16="http://schemas.microsoft.com/office/drawing/2014/main" id="{D28F47B5-059A-4D57-B34C-F97FE3FCE4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33807" y="42227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188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F30BB-EF8B-4EFC-B4FC-CA5F35021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68286"/>
            <a:ext cx="12192000" cy="410766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    </a:t>
            </a:r>
          </a:p>
          <a:p>
            <a:pPr marL="0" indent="0">
              <a:buNone/>
            </a:pPr>
            <a:r>
              <a:rPr lang="en-US" sz="1800" dirty="0"/>
              <a:t>     A strategy for identifying all probable causes of a certain problem before reducing it down to a small </a:t>
            </a:r>
          </a:p>
          <a:p>
            <a:pPr marL="0" indent="0">
              <a:buNone/>
            </a:pPr>
            <a:r>
              <a:rPr lang="en-US" sz="1800" dirty="0"/>
              <a:t>number of main root causes.</a:t>
            </a:r>
          </a:p>
          <a:p>
            <a:pPr marL="0" indent="0">
              <a:buNone/>
            </a:pPr>
            <a:r>
              <a:rPr lang="en-US" sz="1800" dirty="0"/>
              <a:t>     It is built in phases and graphically displays the outcomes of the analysis.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Identify the problem          Identify the causes           Brainstorm the causes          Analyze the results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72CAE0D-1DA4-4471-A4DD-651E4F733F04}"/>
              </a:ext>
            </a:extLst>
          </p:cNvPr>
          <p:cNvSpPr/>
          <p:nvPr/>
        </p:nvSpPr>
        <p:spPr>
          <a:xfrm>
            <a:off x="440322" y="662989"/>
            <a:ext cx="3826042" cy="878306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FISHBONE DIAGRAM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64CC6FC-64F7-47A6-9B6F-0288538094BC}"/>
              </a:ext>
            </a:extLst>
          </p:cNvPr>
          <p:cNvSpPr/>
          <p:nvPr/>
        </p:nvSpPr>
        <p:spPr>
          <a:xfrm>
            <a:off x="2148806" y="4869673"/>
            <a:ext cx="409074" cy="20061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9E090FEB-4D84-4E34-ACF3-77098C77AD54}"/>
              </a:ext>
            </a:extLst>
          </p:cNvPr>
          <p:cNvSpPr/>
          <p:nvPr/>
        </p:nvSpPr>
        <p:spPr>
          <a:xfrm>
            <a:off x="4706686" y="4845961"/>
            <a:ext cx="409074" cy="20061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0D2FB7CA-7BA2-4EF1-B1DE-A9DBD3D799C2}"/>
              </a:ext>
            </a:extLst>
          </p:cNvPr>
          <p:cNvSpPr/>
          <p:nvPr/>
        </p:nvSpPr>
        <p:spPr>
          <a:xfrm>
            <a:off x="7722894" y="4876958"/>
            <a:ext cx="409074" cy="20061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Dead Fish Skeleton outline">
            <a:extLst>
              <a:ext uri="{FF2B5EF4-FFF2-40B4-BE49-F238E27FC236}">
                <a16:creationId xmlns:a16="http://schemas.microsoft.com/office/drawing/2014/main" id="{AFFDED5C-2FE7-4F01-8B32-05A664B493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51964" y="87947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161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8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0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3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4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5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8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9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80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1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2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3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AA0BFD-FDBE-47FC-B5F9-40E809E18C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279928" y="1048833"/>
            <a:ext cx="8946872" cy="4750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127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B47A7-2F83-46BE-907B-52BCEA36D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377" y="1609783"/>
            <a:ext cx="11748583" cy="518243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i="1" dirty="0"/>
              <a:t>PESTEL </a:t>
            </a:r>
            <a:r>
              <a:rPr lang="en-GB" sz="2000" dirty="0"/>
              <a:t>is an acronym -</a:t>
            </a:r>
            <a:r>
              <a:rPr lang="en-GB" sz="2000" i="1" dirty="0"/>
              <a:t> political </a:t>
            </a:r>
            <a:r>
              <a:rPr lang="en-GB" sz="2000" dirty="0"/>
              <a:t>(P), </a:t>
            </a:r>
            <a:r>
              <a:rPr lang="en-GB" sz="2000" i="1" dirty="0"/>
              <a:t>economic </a:t>
            </a:r>
            <a:r>
              <a:rPr lang="en-GB" sz="2000" dirty="0"/>
              <a:t>(E), </a:t>
            </a:r>
            <a:r>
              <a:rPr lang="en-GB" sz="2000" i="1" dirty="0"/>
              <a:t>socio-cultural / social </a:t>
            </a:r>
            <a:r>
              <a:rPr lang="en-GB" sz="2000" dirty="0"/>
              <a:t>(S), </a:t>
            </a:r>
            <a:r>
              <a:rPr lang="en-GB" sz="2000" i="1" dirty="0"/>
              <a:t>technological </a:t>
            </a:r>
            <a:r>
              <a:rPr lang="en-GB" sz="2000" dirty="0"/>
              <a:t>(T), </a:t>
            </a:r>
            <a:r>
              <a:rPr lang="en-GB" sz="2000" i="1" dirty="0"/>
              <a:t>environmental (</a:t>
            </a:r>
            <a:r>
              <a:rPr lang="en-GB" sz="2000" dirty="0"/>
              <a:t>E</a:t>
            </a:r>
            <a:r>
              <a:rPr lang="en-GB" sz="2000" i="1" dirty="0"/>
              <a:t>) </a:t>
            </a:r>
            <a:r>
              <a:rPr lang="en-GB" sz="2000" dirty="0"/>
              <a:t>and</a:t>
            </a:r>
            <a:r>
              <a:rPr lang="en-GB" sz="2000" i="1" dirty="0"/>
              <a:t> legal </a:t>
            </a:r>
            <a:r>
              <a:rPr lang="en-GB" sz="2000" dirty="0"/>
              <a:t>(L).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                        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     Determine external elements that have an impact on a company. 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              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          Identify factors involved in change rather than solutions.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95E9DBD-D236-4B37-9611-05F9AF316D72}"/>
              </a:ext>
            </a:extLst>
          </p:cNvPr>
          <p:cNvSpPr/>
          <p:nvPr/>
        </p:nvSpPr>
        <p:spPr>
          <a:xfrm>
            <a:off x="1313538" y="3513441"/>
            <a:ext cx="1010652" cy="75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Political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D2ED253-28CC-4F66-80D1-560059ACBEE5}"/>
              </a:ext>
            </a:extLst>
          </p:cNvPr>
          <p:cNvSpPr/>
          <p:nvPr/>
        </p:nvSpPr>
        <p:spPr>
          <a:xfrm>
            <a:off x="172040" y="4094556"/>
            <a:ext cx="1010652" cy="75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Legal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CA34AAB-B665-4424-9AC5-1B9E0DF2B326}"/>
              </a:ext>
            </a:extLst>
          </p:cNvPr>
          <p:cNvSpPr/>
          <p:nvPr/>
        </p:nvSpPr>
        <p:spPr>
          <a:xfrm>
            <a:off x="2863983" y="5313906"/>
            <a:ext cx="1010652" cy="75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Social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76544D14-5106-44DA-8E55-0289EBA1525F}"/>
              </a:ext>
            </a:extLst>
          </p:cNvPr>
          <p:cNvSpPr/>
          <p:nvPr/>
        </p:nvSpPr>
        <p:spPr>
          <a:xfrm>
            <a:off x="2705731" y="3992490"/>
            <a:ext cx="1028492" cy="75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Economic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5648ABA-2BBD-414F-AD9B-772FC53BE908}"/>
              </a:ext>
            </a:extLst>
          </p:cNvPr>
          <p:cNvSpPr/>
          <p:nvPr/>
        </p:nvSpPr>
        <p:spPr>
          <a:xfrm>
            <a:off x="1566238" y="5726907"/>
            <a:ext cx="1010652" cy="75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Technological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D2D99B4-A6FD-4F82-BC71-85F9A1801CA7}"/>
              </a:ext>
            </a:extLst>
          </p:cNvPr>
          <p:cNvSpPr/>
          <p:nvPr/>
        </p:nvSpPr>
        <p:spPr>
          <a:xfrm>
            <a:off x="271377" y="5313906"/>
            <a:ext cx="1010652" cy="7556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Environmenta</a:t>
            </a:r>
            <a:r>
              <a:rPr lang="en-US" dirty="0"/>
              <a:t>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516D945-4D5F-4C7D-B257-5DC6D60E45DB}"/>
              </a:ext>
            </a:extLst>
          </p:cNvPr>
          <p:cNvSpPr/>
          <p:nvPr/>
        </p:nvSpPr>
        <p:spPr>
          <a:xfrm>
            <a:off x="1390779" y="4483576"/>
            <a:ext cx="1314952" cy="1034858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dirty="0"/>
              <a:t>PESTEL</a:t>
            </a:r>
          </a:p>
          <a:p>
            <a:pPr algn="ctr"/>
            <a:r>
              <a:rPr lang="en-US" sz="1200" dirty="0"/>
              <a:t>ANSLYSIS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BAE0BEF-767C-4825-86F7-8AAE3D01492E}"/>
              </a:ext>
            </a:extLst>
          </p:cNvPr>
          <p:cNvSpPr/>
          <p:nvPr/>
        </p:nvSpPr>
        <p:spPr>
          <a:xfrm>
            <a:off x="1182692" y="105654"/>
            <a:ext cx="4913308" cy="1164851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PESTLE ANALYSIS</a:t>
            </a:r>
            <a:endParaRPr lang="en-US" sz="2800" dirty="0"/>
          </a:p>
        </p:txBody>
      </p:sp>
      <p:pic>
        <p:nvPicPr>
          <p:cNvPr id="9" name="Graphic 8" descr="Contract with solid fill">
            <a:extLst>
              <a:ext uri="{FF2B5EF4-FFF2-40B4-BE49-F238E27FC236}">
                <a16:creationId xmlns:a16="http://schemas.microsoft.com/office/drawing/2014/main" id="{251F3382-8C02-428D-A676-2504A4A360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2692" y="331244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452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97EE5F-8602-4D06-8EF1-00CD9443F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17" y="118277"/>
            <a:ext cx="6245817" cy="1013099"/>
          </a:xfrm>
        </p:spPr>
        <p:txBody>
          <a:bodyPr>
            <a:normAutofit/>
          </a:bodyPr>
          <a:lstStyle/>
          <a:p>
            <a:pPr algn="l"/>
            <a:r>
              <a:rPr lang="en-US" sz="2800" dirty="0"/>
              <a:t>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FBFFE-3CA8-4FD7-AE6E-42DCE2764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92406"/>
            <a:ext cx="12192000" cy="3618500"/>
          </a:xfrm>
          <a:effectLst>
            <a:reflection blurRad="6350" stA="50000" endA="300" endPos="55000" dir="5400000" sy="-100000" algn="bl" rotWithShape="0"/>
          </a:effectLst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Healthcare        Income levels          Tax laws              Technological change      Climate change               Employment</a:t>
            </a:r>
          </a:p>
          <a:p>
            <a:pPr marL="0" indent="0">
              <a:buNone/>
            </a:pPr>
            <a:r>
              <a:rPr lang="en-US" sz="1800" dirty="0"/>
              <a:t>  Lifestyle             Brexit                       Labor laws           Automatization                Weather                               laws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                   Brexit                   Level of innovation                                               Health and</a:t>
            </a:r>
          </a:p>
          <a:p>
            <a:pPr marL="0" indent="0">
              <a:buNone/>
            </a:pPr>
            <a:r>
              <a:rPr lang="en-US" sz="1800" dirty="0"/>
              <a:t>                                                                                                                                                                        safety laws</a:t>
            </a:r>
          </a:p>
          <a:p>
            <a:pPr marL="0" indent="0">
              <a:buNone/>
            </a:pPr>
            <a:r>
              <a:rPr lang="en-US" sz="1800" dirty="0"/>
              <a:t>                             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33F184A-7F59-4421-89F2-2E67C07E805E}"/>
              </a:ext>
            </a:extLst>
          </p:cNvPr>
          <p:cNvSpPr/>
          <p:nvPr/>
        </p:nvSpPr>
        <p:spPr>
          <a:xfrm>
            <a:off x="1458264" y="118277"/>
            <a:ext cx="5328795" cy="1162373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 </a:t>
            </a:r>
            <a:r>
              <a:rPr lang="en-US" sz="2800" b="1" dirty="0"/>
              <a:t>PESTLE ANALYSIS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230C9D3-68D7-4469-9B12-12338B03C60E}"/>
              </a:ext>
            </a:extLst>
          </p:cNvPr>
          <p:cNvSpPr/>
          <p:nvPr/>
        </p:nvSpPr>
        <p:spPr>
          <a:xfrm>
            <a:off x="10602240" y="2121639"/>
            <a:ext cx="1642820" cy="681926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/>
              <a:t>LEGAL</a:t>
            </a:r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A286DF4-F402-4ED6-840A-5A462EAE21A2}"/>
              </a:ext>
            </a:extLst>
          </p:cNvPr>
          <p:cNvSpPr/>
          <p:nvPr/>
        </p:nvSpPr>
        <p:spPr>
          <a:xfrm>
            <a:off x="7778462" y="2170753"/>
            <a:ext cx="3105153" cy="67540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/>
              <a:t>ENVIRONMENTAL</a:t>
            </a:r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D529D4A-38F3-4F15-B12C-12073A06AEA7}"/>
              </a:ext>
            </a:extLst>
          </p:cNvPr>
          <p:cNvSpPr/>
          <p:nvPr/>
        </p:nvSpPr>
        <p:spPr>
          <a:xfrm>
            <a:off x="5110859" y="2184373"/>
            <a:ext cx="3080446" cy="702956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/>
              <a:t>TECHNOLOGICAL</a:t>
            </a:r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E7D2DE9-2079-4900-B78E-078D61E8496A}"/>
              </a:ext>
            </a:extLst>
          </p:cNvPr>
          <p:cNvSpPr/>
          <p:nvPr/>
        </p:nvSpPr>
        <p:spPr>
          <a:xfrm>
            <a:off x="3344865" y="2184834"/>
            <a:ext cx="2218814" cy="635431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 dirty="0"/>
              <a:t>POLITICAL</a:t>
            </a:r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0796ABE-AF3E-498F-B053-1F4C452B787C}"/>
              </a:ext>
            </a:extLst>
          </p:cNvPr>
          <p:cNvSpPr/>
          <p:nvPr/>
        </p:nvSpPr>
        <p:spPr>
          <a:xfrm rot="156548">
            <a:off x="1505790" y="2131238"/>
            <a:ext cx="2137596" cy="739295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/>
              <a:t>ECONOMIC</a:t>
            </a:r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F0DFB8E-0E50-4B58-9EE9-140548B64C78}"/>
              </a:ext>
            </a:extLst>
          </p:cNvPr>
          <p:cNvSpPr/>
          <p:nvPr/>
        </p:nvSpPr>
        <p:spPr>
          <a:xfrm>
            <a:off x="-71166" y="2200826"/>
            <a:ext cx="1729485" cy="635431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/>
              <a:t>SOCIAL</a:t>
            </a:r>
            <a:endParaRPr lang="en-US"/>
          </a:p>
        </p:txBody>
      </p:sp>
      <p:pic>
        <p:nvPicPr>
          <p:cNvPr id="22" name="Graphic 21" descr="Contract with solid fill">
            <a:extLst>
              <a:ext uri="{FF2B5EF4-FFF2-40B4-BE49-F238E27FC236}">
                <a16:creationId xmlns:a16="http://schemas.microsoft.com/office/drawing/2014/main" id="{F3692BD0-EEC6-4BCF-859F-47C02E1BCE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90070" y="2582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7581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9CD4082-6C81-4001-8FBA-72C1B450E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381381"/>
              </p:ext>
            </p:extLst>
          </p:nvPr>
        </p:nvGraphicFramePr>
        <p:xfrm>
          <a:off x="354025" y="1953650"/>
          <a:ext cx="6503864" cy="41082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50689">
                  <a:extLst>
                    <a:ext uri="{9D8B030D-6E8A-4147-A177-3AD203B41FA5}">
                      <a16:colId xmlns:a16="http://schemas.microsoft.com/office/drawing/2014/main" val="3085144923"/>
                    </a:ext>
                  </a:extLst>
                </a:gridCol>
                <a:gridCol w="2641790">
                  <a:extLst>
                    <a:ext uri="{9D8B030D-6E8A-4147-A177-3AD203B41FA5}">
                      <a16:colId xmlns:a16="http://schemas.microsoft.com/office/drawing/2014/main" val="357989325"/>
                    </a:ext>
                  </a:extLst>
                </a:gridCol>
                <a:gridCol w="1311385">
                  <a:extLst>
                    <a:ext uri="{9D8B030D-6E8A-4147-A177-3AD203B41FA5}">
                      <a16:colId xmlns:a16="http://schemas.microsoft.com/office/drawing/2014/main" val="1930938513"/>
                    </a:ext>
                  </a:extLst>
                </a:gridCol>
              </a:tblGrid>
              <a:tr h="61829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Plus +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Minus -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Interesting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6562730"/>
                  </a:ext>
                </a:extLst>
              </a:tr>
              <a:tr h="271120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 can be relaxing +2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 can be fun   +2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 time for yourself  +3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 better mental health +3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 reduces stress +3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 a break from anything else  +2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  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time consuming  -3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can be expensive  -4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new skills +3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64333566"/>
                  </a:ext>
                </a:extLst>
              </a:tr>
              <a:tr h="778749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Total=  +15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Total= -7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Total= +3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2176972"/>
                  </a:ext>
                </a:extLst>
              </a:tr>
            </a:tbl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D09EC9E-30C1-4429-B34B-A0F111B37D4D}"/>
              </a:ext>
            </a:extLst>
          </p:cNvPr>
          <p:cNvSpPr/>
          <p:nvPr/>
        </p:nvSpPr>
        <p:spPr>
          <a:xfrm>
            <a:off x="6986589" y="150415"/>
            <a:ext cx="1860547" cy="743921"/>
          </a:xfrm>
          <a:prstGeom prst="round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PMI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BE0DF3E-40E2-45DB-85C9-55D6C82AE71A}"/>
              </a:ext>
            </a:extLst>
          </p:cNvPr>
          <p:cNvSpPr/>
          <p:nvPr/>
        </p:nvSpPr>
        <p:spPr>
          <a:xfrm>
            <a:off x="1858021" y="418454"/>
            <a:ext cx="2744976" cy="91822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NEW HOBBY</a:t>
            </a:r>
          </a:p>
        </p:txBody>
      </p:sp>
    </p:spTree>
    <p:extLst>
      <p:ext uri="{BB962C8B-B14F-4D97-AF65-F5344CB8AC3E}">
        <p14:creationId xmlns:p14="http://schemas.microsoft.com/office/powerpoint/2010/main" val="2802399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4622</TotalTime>
  <Words>320</Words>
  <Application>Microsoft Office PowerPoint</Application>
  <PresentationFormat>Widescreen</PresentationFormat>
  <Paragraphs>83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Parallax</vt:lpstr>
      <vt:lpstr>Work-related stress</vt:lpstr>
      <vt:lpstr>                 </vt:lpstr>
      <vt:lpstr>PowerPoint Presentation</vt:lpstr>
      <vt:lpstr>PowerPoint Presentation</vt:lpstr>
      <vt:lpstr>PowerPoint Presentation</vt:lpstr>
      <vt:lpstr>                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Work-related stress</dc:title>
  <dc:creator>Corina Mihaela Popescu (2026257)</dc:creator>
  <cp:lastModifiedBy>Corina Mihaela Popescu (2026257)</cp:lastModifiedBy>
  <cp:revision>14</cp:revision>
  <dcterms:created xsi:type="dcterms:W3CDTF">2021-11-10T10:26:36Z</dcterms:created>
  <dcterms:modified xsi:type="dcterms:W3CDTF">2021-11-15T21:56:36Z</dcterms:modified>
</cp:coreProperties>
</file>