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sldIdLst>
    <p:sldId id="256" r:id="rId2"/>
    <p:sldId id="257" r:id="rId3"/>
    <p:sldId id="258" r:id="rId4"/>
    <p:sldId id="259" r:id="rId5"/>
    <p:sldId id="260" r:id="rId6"/>
    <p:sldId id="262" r:id="rId7"/>
    <p:sldId id="261"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FB9DEE-0FD5-41D0-AE26-274613295FB9}" v="11" dt="2024-11-08T23:47:44.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15" autoAdjust="0"/>
    <p:restoredTop sz="94660"/>
  </p:normalViewPr>
  <p:slideViewPr>
    <p:cSldViewPr snapToGrid="0">
      <p:cViewPr varScale="1">
        <p:scale>
          <a:sx n="36" d="100"/>
          <a:sy n="36" d="100"/>
        </p:scale>
        <p:origin x="127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11/9/2024</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899651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11/9/2024</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90149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11/9/2024</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14420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11/9/2024</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37370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11/9/2024</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60449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11/9/2024</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5919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11/9/2024</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56677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11/9/2024</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6639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11/9/2024</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840908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11/9/2024</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47649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11/9/2024</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36965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11/9/2024</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6652641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descr="Wavy paint art pattern">
            <a:extLst>
              <a:ext uri="{FF2B5EF4-FFF2-40B4-BE49-F238E27FC236}">
                <a16:creationId xmlns:a16="http://schemas.microsoft.com/office/drawing/2014/main" id="{1A60FB2E-17FF-AC5B-12FF-F026D5DF29F9}"/>
              </a:ext>
            </a:extLst>
          </p:cNvPr>
          <p:cNvPicPr>
            <a:picLocks noChangeAspect="1"/>
          </p:cNvPicPr>
          <p:nvPr/>
        </p:nvPicPr>
        <p:blipFill>
          <a:blip r:embed="rId2">
            <a:alphaModFix amt="40000"/>
          </a:blip>
          <a:srcRect t="3647" r="-1" b="15975"/>
          <a:stretch/>
        </p:blipFill>
        <p:spPr>
          <a:xfrm>
            <a:off x="1525" y="10"/>
            <a:ext cx="12188951" cy="6857990"/>
          </a:xfrm>
          <a:prstGeom prst="rect">
            <a:avLst/>
          </a:prstGeom>
        </p:spPr>
      </p:pic>
      <p:grpSp>
        <p:nvGrpSpPr>
          <p:cNvPr id="13"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D9F61DC-6838-A971-3730-2AE578FB9D0A}"/>
              </a:ext>
            </a:extLst>
          </p:cNvPr>
          <p:cNvSpPr>
            <a:spLocks noGrp="1"/>
          </p:cNvSpPr>
          <p:nvPr>
            <p:ph type="ctrTitle"/>
          </p:nvPr>
        </p:nvSpPr>
        <p:spPr>
          <a:xfrm>
            <a:off x="2562606" y="1122363"/>
            <a:ext cx="7063739" cy="2387600"/>
          </a:xfrm>
        </p:spPr>
        <p:txBody>
          <a:bodyPr>
            <a:normAutofit/>
          </a:bodyPr>
          <a:lstStyle/>
          <a:p>
            <a:r>
              <a:rPr lang="en-GB" dirty="0">
                <a:solidFill>
                  <a:srgbClr val="FFFFFF"/>
                </a:solidFill>
              </a:rPr>
              <a:t>Criminal law </a:t>
            </a:r>
          </a:p>
        </p:txBody>
      </p:sp>
      <p:sp>
        <p:nvSpPr>
          <p:cNvPr id="3" name="Subtitle 2">
            <a:extLst>
              <a:ext uri="{FF2B5EF4-FFF2-40B4-BE49-F238E27FC236}">
                <a16:creationId xmlns:a16="http://schemas.microsoft.com/office/drawing/2014/main" id="{B207D1F2-BBE5-C41F-C567-1F3F93169F00}"/>
              </a:ext>
            </a:extLst>
          </p:cNvPr>
          <p:cNvSpPr>
            <a:spLocks noGrp="1"/>
          </p:cNvSpPr>
          <p:nvPr>
            <p:ph type="subTitle" idx="1"/>
          </p:nvPr>
        </p:nvSpPr>
        <p:spPr>
          <a:xfrm>
            <a:off x="2562606" y="3602038"/>
            <a:ext cx="7063739" cy="1655762"/>
          </a:xfrm>
        </p:spPr>
        <p:txBody>
          <a:bodyPr>
            <a:normAutofit/>
          </a:bodyPr>
          <a:lstStyle/>
          <a:p>
            <a:r>
              <a:rPr lang="en-GB" dirty="0">
                <a:solidFill>
                  <a:srgbClr val="FFFFFF"/>
                </a:solidFill>
              </a:rPr>
              <a:t>Seren Roberts </a:t>
            </a:r>
          </a:p>
        </p:txBody>
      </p:sp>
    </p:spTree>
    <p:extLst>
      <p:ext uri="{BB962C8B-B14F-4D97-AF65-F5344CB8AC3E}">
        <p14:creationId xmlns:p14="http://schemas.microsoft.com/office/powerpoint/2010/main" val="2035302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E36B8E-4AC4-5D6F-5948-B3EBACB8F2A6}"/>
              </a:ext>
            </a:extLst>
          </p:cNvPr>
          <p:cNvSpPr>
            <a:spLocks noGrp="1"/>
          </p:cNvSpPr>
          <p:nvPr>
            <p:ph idx="1"/>
          </p:nvPr>
        </p:nvSpPr>
        <p:spPr>
          <a:xfrm>
            <a:off x="766445" y="716353"/>
            <a:ext cx="10659110" cy="4351338"/>
          </a:xfrm>
        </p:spPr>
        <p:txBody>
          <a:bodyPr/>
          <a:lstStyle/>
          <a:p>
            <a:r>
              <a:rPr lang="en-GB" sz="1800" b="1" i="1" dirty="0">
                <a:effectLst/>
                <a:latin typeface="Arial" panose="020B0604020202020204" pitchFamily="34" charset="0"/>
                <a:ea typeface="Times New Roman" panose="02020603050405020304" pitchFamily="18" charset="0"/>
              </a:rPr>
              <a:t>’ Both the test for unfitness to plead and the insanity defence are founded on nineteenth century legal concepts which have not kept pace with developments in medicine, psychiatry and psychology’’</a:t>
            </a:r>
            <a:r>
              <a:rPr lang="en-GB" sz="1800" b="1" dirty="0">
                <a:effectLst/>
                <a:latin typeface="Arial" panose="020B0604020202020204" pitchFamily="34" charset="0"/>
                <a:ea typeface="Times New Roman" panose="02020603050405020304" pitchFamily="18" charset="0"/>
              </a:rPr>
              <a:t> (Law Commission, 2013) </a:t>
            </a:r>
            <a:r>
              <a:rPr lang="en-GB" sz="1800" dirty="0">
                <a:effectLst/>
                <a:latin typeface="Arial" panose="020B0604020202020204" pitchFamily="34" charset="0"/>
                <a:ea typeface="Times New Roman" panose="02020603050405020304" pitchFamily="18" charset="0"/>
              </a:rPr>
              <a:t>Are the defences of insanity and automatism in need of reform</a:t>
            </a:r>
            <a:endParaRPr lang="en-GB" dirty="0"/>
          </a:p>
        </p:txBody>
      </p:sp>
    </p:spTree>
    <p:extLst>
      <p:ext uri="{BB962C8B-B14F-4D97-AF65-F5344CB8AC3E}">
        <p14:creationId xmlns:p14="http://schemas.microsoft.com/office/powerpoint/2010/main" val="2157725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E7A5A-FF71-6524-2BD7-519105587B78}"/>
              </a:ext>
            </a:extLst>
          </p:cNvPr>
          <p:cNvSpPr>
            <a:spLocks noGrp="1"/>
          </p:cNvSpPr>
          <p:nvPr>
            <p:ph type="title"/>
          </p:nvPr>
        </p:nvSpPr>
        <p:spPr>
          <a:xfrm>
            <a:off x="297554" y="286478"/>
            <a:ext cx="3954405" cy="687883"/>
          </a:xfrm>
        </p:spPr>
        <p:txBody>
          <a:bodyPr>
            <a:noAutofit/>
          </a:bodyPr>
          <a:lstStyle/>
          <a:p>
            <a:r>
              <a:rPr lang="en-GB" sz="4000" dirty="0"/>
              <a:t>What is insanity </a:t>
            </a:r>
          </a:p>
        </p:txBody>
      </p:sp>
      <p:sp>
        <p:nvSpPr>
          <p:cNvPr id="3" name="Content Placeholder 2">
            <a:extLst>
              <a:ext uri="{FF2B5EF4-FFF2-40B4-BE49-F238E27FC236}">
                <a16:creationId xmlns:a16="http://schemas.microsoft.com/office/drawing/2014/main" id="{5CA0AA2A-7F44-06B1-7292-A5AAC9AF19E0}"/>
              </a:ext>
            </a:extLst>
          </p:cNvPr>
          <p:cNvSpPr>
            <a:spLocks noGrp="1"/>
          </p:cNvSpPr>
          <p:nvPr>
            <p:ph idx="1"/>
          </p:nvPr>
        </p:nvSpPr>
        <p:spPr>
          <a:xfrm>
            <a:off x="297555" y="1184223"/>
            <a:ext cx="11138795" cy="4992740"/>
          </a:xfrm>
        </p:spPr>
        <p:txBody>
          <a:bodyPr>
            <a:normAutofit lnSpcReduction="10000"/>
          </a:bodyPr>
          <a:lstStyle/>
          <a:p>
            <a:endParaRPr lang="en-GB" dirty="0"/>
          </a:p>
          <a:p>
            <a:r>
              <a:rPr lang="en-GB" sz="2800" dirty="0"/>
              <a:t>According to the oxford English  dictionary (2023) insanity is a state of mind that impedes the ability to think, reason , or behave in ways that are considered normal. </a:t>
            </a:r>
          </a:p>
          <a:p>
            <a:r>
              <a:rPr lang="en-GB" sz="2800" dirty="0"/>
              <a:t>Every defendant is presumed to be of sane mind unless proven differently –the outcome will be special verdict or not guilty by reason of insanity. You could plead to insanity if you have any of the following </a:t>
            </a:r>
          </a:p>
          <a:p>
            <a:r>
              <a:rPr lang="en-GB" sz="2800" dirty="0"/>
              <a:t>A mental disorder, as defined by the mental health act 1983</a:t>
            </a:r>
          </a:p>
          <a:p>
            <a:r>
              <a:rPr lang="en-GB" sz="2800" dirty="0"/>
              <a:t>A learning disability /learning difficulty</a:t>
            </a:r>
          </a:p>
          <a:p>
            <a:r>
              <a:rPr lang="en-GB" sz="2800" dirty="0"/>
              <a:t>Autism spectrum disorder </a:t>
            </a:r>
          </a:p>
          <a:p>
            <a:r>
              <a:rPr lang="en-GB" sz="2800" dirty="0"/>
              <a:t>An acquired brain injury / dementia </a:t>
            </a:r>
          </a:p>
          <a:p>
            <a:r>
              <a:rPr lang="en-GB" sz="2800" dirty="0"/>
              <a:t>Other mental health, cognitive or Nuro-diverse conditions  </a:t>
            </a:r>
          </a:p>
          <a:p>
            <a:endParaRPr lang="en-GB" sz="2800" dirty="0"/>
          </a:p>
        </p:txBody>
      </p:sp>
    </p:spTree>
    <p:extLst>
      <p:ext uri="{BB962C8B-B14F-4D97-AF65-F5344CB8AC3E}">
        <p14:creationId xmlns:p14="http://schemas.microsoft.com/office/powerpoint/2010/main" val="3449547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CF8E6-C089-B4FE-A0B7-7DB123597D6F}"/>
              </a:ext>
            </a:extLst>
          </p:cNvPr>
          <p:cNvSpPr>
            <a:spLocks noGrp="1"/>
          </p:cNvSpPr>
          <p:nvPr>
            <p:ph type="title"/>
          </p:nvPr>
        </p:nvSpPr>
        <p:spPr/>
        <p:txBody>
          <a:bodyPr/>
          <a:lstStyle/>
          <a:p>
            <a:r>
              <a:rPr lang="en-GB" dirty="0"/>
              <a:t>What is automatism </a:t>
            </a:r>
          </a:p>
        </p:txBody>
      </p:sp>
      <p:sp>
        <p:nvSpPr>
          <p:cNvPr id="3" name="Content Placeholder 2">
            <a:extLst>
              <a:ext uri="{FF2B5EF4-FFF2-40B4-BE49-F238E27FC236}">
                <a16:creationId xmlns:a16="http://schemas.microsoft.com/office/drawing/2014/main" id="{152C7643-E676-37B8-7712-0E8DE353536B}"/>
              </a:ext>
            </a:extLst>
          </p:cNvPr>
          <p:cNvSpPr>
            <a:spLocks noGrp="1"/>
          </p:cNvSpPr>
          <p:nvPr>
            <p:ph idx="1"/>
          </p:nvPr>
        </p:nvSpPr>
        <p:spPr/>
        <p:txBody>
          <a:bodyPr>
            <a:normAutofit/>
          </a:bodyPr>
          <a:lstStyle/>
          <a:p>
            <a:pPr marL="0" indent="0">
              <a:buNone/>
            </a:pPr>
            <a:r>
              <a:rPr lang="en-GB" sz="2800" dirty="0"/>
              <a:t> - The difference between insane automatism is that it caused by an internal factor whereas the involuntary action for non-insane automatism must be caused by external factor such as hyperglycaemia which is caused by low blood sugar, PTSD and many other factors </a:t>
            </a:r>
          </a:p>
          <a:p>
            <a:pPr marL="0" indent="0">
              <a:buNone/>
            </a:pPr>
            <a:r>
              <a:rPr lang="en-GB" sz="2800" dirty="0"/>
              <a:t>(lexisNexis,2024) </a:t>
            </a:r>
          </a:p>
          <a:p>
            <a:pPr marL="0" indent="0">
              <a:buNone/>
            </a:pPr>
            <a:endParaRPr lang="en-GB" sz="2800" dirty="0"/>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1647437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C7225-F89B-FD0C-195A-C061CA575709}"/>
              </a:ext>
            </a:extLst>
          </p:cNvPr>
          <p:cNvSpPr>
            <a:spLocks noGrp="1"/>
          </p:cNvSpPr>
          <p:nvPr>
            <p:ph type="title"/>
          </p:nvPr>
        </p:nvSpPr>
        <p:spPr/>
        <p:txBody>
          <a:bodyPr/>
          <a:lstStyle/>
          <a:p>
            <a:r>
              <a:rPr lang="en-GB" dirty="0"/>
              <a:t>Key case law </a:t>
            </a:r>
          </a:p>
        </p:txBody>
      </p:sp>
      <p:sp>
        <p:nvSpPr>
          <p:cNvPr id="3" name="Content Placeholder 2">
            <a:extLst>
              <a:ext uri="{FF2B5EF4-FFF2-40B4-BE49-F238E27FC236}">
                <a16:creationId xmlns:a16="http://schemas.microsoft.com/office/drawing/2014/main" id="{3C94995A-543B-AC8D-283B-564C8388ED1F}"/>
              </a:ext>
            </a:extLst>
          </p:cNvPr>
          <p:cNvSpPr>
            <a:spLocks noGrp="1"/>
          </p:cNvSpPr>
          <p:nvPr>
            <p:ph idx="1"/>
          </p:nvPr>
        </p:nvSpPr>
        <p:spPr/>
        <p:txBody>
          <a:bodyPr>
            <a:normAutofit/>
          </a:bodyPr>
          <a:lstStyle/>
          <a:p>
            <a:pPr marL="0" indent="0">
              <a:buNone/>
            </a:pPr>
            <a:r>
              <a:rPr lang="en-GB" sz="2400" dirty="0"/>
              <a:t>One key case of insanity is the case of r v M’Naughten. The defence of insanity by the m’noughten rule which were formed by judges in 1843 following the acquittal of Daniel m’naghten when he shot who he thought was the prime minister  at the time sir Robert peel , but he ended up shooting is secretory who passed away, however he pleaded on insanity. </a:t>
            </a:r>
          </a:p>
          <a:p>
            <a:pPr marL="0" indent="0">
              <a:buNone/>
            </a:pPr>
            <a:r>
              <a:rPr lang="en-GB" sz="2400" dirty="0"/>
              <a:t>(LexisNexis 2024)</a:t>
            </a:r>
          </a:p>
        </p:txBody>
      </p:sp>
    </p:spTree>
    <p:extLst>
      <p:ext uri="{BB962C8B-B14F-4D97-AF65-F5344CB8AC3E}">
        <p14:creationId xmlns:p14="http://schemas.microsoft.com/office/powerpoint/2010/main" val="2475182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46CDF-4E9D-0D06-1605-FFE56A6A7B2E}"/>
              </a:ext>
            </a:extLst>
          </p:cNvPr>
          <p:cNvSpPr>
            <a:spLocks noGrp="1"/>
          </p:cNvSpPr>
          <p:nvPr>
            <p:ph type="title"/>
          </p:nvPr>
        </p:nvSpPr>
        <p:spPr/>
        <p:txBody>
          <a:bodyPr>
            <a:normAutofit fontScale="90000"/>
          </a:bodyPr>
          <a:lstStyle/>
          <a:p>
            <a:r>
              <a:rPr lang="en-GB" dirty="0"/>
              <a:t>Advantages of the defence of insanity and automatism  </a:t>
            </a:r>
          </a:p>
        </p:txBody>
      </p:sp>
      <p:sp>
        <p:nvSpPr>
          <p:cNvPr id="3" name="Content Placeholder 2">
            <a:extLst>
              <a:ext uri="{FF2B5EF4-FFF2-40B4-BE49-F238E27FC236}">
                <a16:creationId xmlns:a16="http://schemas.microsoft.com/office/drawing/2014/main" id="{F1A8605B-58AE-EBAB-BC9C-0B2DB93EDEFB}"/>
              </a:ext>
            </a:extLst>
          </p:cNvPr>
          <p:cNvSpPr>
            <a:spLocks noGrp="1"/>
          </p:cNvSpPr>
          <p:nvPr>
            <p:ph idx="1"/>
          </p:nvPr>
        </p:nvSpPr>
        <p:spPr>
          <a:xfrm>
            <a:off x="581297" y="1574347"/>
            <a:ext cx="10659110" cy="4667250"/>
          </a:xfrm>
        </p:spPr>
        <p:txBody>
          <a:bodyPr>
            <a:normAutofit lnSpcReduction="10000"/>
          </a:bodyPr>
          <a:lstStyle/>
          <a:p>
            <a:pPr>
              <a:buFontTx/>
              <a:buChar char="-"/>
            </a:pPr>
            <a:r>
              <a:rPr lang="en-GB" sz="2800" dirty="0"/>
              <a:t>Some of the advantages of the insanity defence </a:t>
            </a:r>
          </a:p>
          <a:p>
            <a:pPr>
              <a:buFontTx/>
              <a:buChar char="-"/>
            </a:pPr>
            <a:r>
              <a:rPr lang="en-GB" sz="2800" dirty="0"/>
              <a:t>Upholds justice principle the defence of insanity makes sure that  individuals  are held responsible for their actions if they pose that they have the mental capacity to understand right from wrong </a:t>
            </a:r>
          </a:p>
          <a:p>
            <a:pPr>
              <a:buFontTx/>
              <a:buChar char="-"/>
            </a:pPr>
            <a:r>
              <a:rPr lang="en-GB" sz="2800" dirty="0"/>
              <a:t>- promotes medical treatment if an individual id deemed legally insane, they would typically committed to a psychiatric institution. This provides an opportunity for the individual to receive the proper treatment that going to be prison . </a:t>
            </a:r>
          </a:p>
          <a:p>
            <a:pPr>
              <a:buFontTx/>
              <a:buChar char="-"/>
            </a:pPr>
            <a:r>
              <a:rPr lang="en-GB" sz="2800" dirty="0"/>
              <a:t>-highlights the complexity of human behaviour the insanity defence recognizes that human behaviour is not always normal and that mental illness can be compilated. </a:t>
            </a:r>
          </a:p>
          <a:p>
            <a:pPr>
              <a:buFontTx/>
              <a:buChar char="-"/>
            </a:pPr>
            <a:endParaRPr lang="en-GB" sz="2800" dirty="0"/>
          </a:p>
          <a:p>
            <a:pPr>
              <a:buFontTx/>
              <a:buChar char="-"/>
            </a:pPr>
            <a:endParaRPr lang="en-GB" sz="2800" dirty="0"/>
          </a:p>
        </p:txBody>
      </p:sp>
    </p:spTree>
    <p:extLst>
      <p:ext uri="{BB962C8B-B14F-4D97-AF65-F5344CB8AC3E}">
        <p14:creationId xmlns:p14="http://schemas.microsoft.com/office/powerpoint/2010/main" val="2128927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9E849-9608-FB44-18BF-B00E93DFE4A9}"/>
              </a:ext>
            </a:extLst>
          </p:cNvPr>
          <p:cNvSpPr>
            <a:spLocks noGrp="1"/>
          </p:cNvSpPr>
          <p:nvPr>
            <p:ph type="title"/>
          </p:nvPr>
        </p:nvSpPr>
        <p:spPr/>
        <p:txBody>
          <a:bodyPr/>
          <a:lstStyle/>
          <a:p>
            <a:r>
              <a:rPr lang="en-GB" dirty="0"/>
              <a:t>Issues with insanity and automatism </a:t>
            </a:r>
          </a:p>
        </p:txBody>
      </p:sp>
      <p:sp>
        <p:nvSpPr>
          <p:cNvPr id="3" name="Content Placeholder 2">
            <a:extLst>
              <a:ext uri="{FF2B5EF4-FFF2-40B4-BE49-F238E27FC236}">
                <a16:creationId xmlns:a16="http://schemas.microsoft.com/office/drawing/2014/main" id="{92F31F6C-C508-ECB5-4504-7C17C3CEE93E}"/>
              </a:ext>
            </a:extLst>
          </p:cNvPr>
          <p:cNvSpPr>
            <a:spLocks noGrp="1"/>
          </p:cNvSpPr>
          <p:nvPr>
            <p:ph idx="1"/>
          </p:nvPr>
        </p:nvSpPr>
        <p:spPr/>
        <p:txBody>
          <a:bodyPr/>
          <a:lstStyle/>
          <a:p>
            <a:pPr marL="0" indent="0">
              <a:buNone/>
            </a:pPr>
            <a:r>
              <a:rPr lang="en-GB" sz="2000" dirty="0"/>
              <a:t>according to law commission 2013</a:t>
            </a:r>
          </a:p>
          <a:p>
            <a:pPr marL="0" indent="0">
              <a:buNone/>
            </a:pPr>
            <a:r>
              <a:rPr lang="en-GB" sz="2000" dirty="0"/>
              <a:t>“ the label of insane is outdated as a description of those with mental illness, and simply wrong as regards those who have learning disabilities or learning difficulties, or those with epilepsy” it also states that only a small number of cases are successful with the plea of insanity. </a:t>
            </a:r>
          </a:p>
          <a:p>
            <a:pPr marL="0" indent="0">
              <a:buNone/>
            </a:pPr>
            <a:r>
              <a:rPr lang="en-GB" sz="2000" dirty="0"/>
              <a:t>This shows that the defence is outdated due to the defence still includes learning disabilities and difficulties as insane  </a:t>
            </a:r>
          </a:p>
          <a:p>
            <a:endParaRPr lang="en-GB" dirty="0"/>
          </a:p>
        </p:txBody>
      </p:sp>
    </p:spTree>
    <p:extLst>
      <p:ext uri="{BB962C8B-B14F-4D97-AF65-F5344CB8AC3E}">
        <p14:creationId xmlns:p14="http://schemas.microsoft.com/office/powerpoint/2010/main" val="1063235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24747-16E3-6F8B-932D-3D4404F2593D}"/>
              </a:ext>
            </a:extLst>
          </p:cNvPr>
          <p:cNvSpPr>
            <a:spLocks noGrp="1"/>
          </p:cNvSpPr>
          <p:nvPr>
            <p:ph type="title"/>
          </p:nvPr>
        </p:nvSpPr>
        <p:spPr/>
        <p:txBody>
          <a:bodyPr/>
          <a:lstStyle/>
          <a:p>
            <a:r>
              <a:rPr lang="en-GB" dirty="0"/>
              <a:t>Reference list </a:t>
            </a:r>
          </a:p>
        </p:txBody>
      </p:sp>
      <p:sp>
        <p:nvSpPr>
          <p:cNvPr id="5" name="Content Placeholder 4">
            <a:extLst>
              <a:ext uri="{FF2B5EF4-FFF2-40B4-BE49-F238E27FC236}">
                <a16:creationId xmlns:a16="http://schemas.microsoft.com/office/drawing/2014/main" id="{14731645-6362-09EB-2A3B-BE07AB98E80F}"/>
              </a:ext>
            </a:extLst>
          </p:cNvPr>
          <p:cNvSpPr>
            <a:spLocks noGrp="1"/>
          </p:cNvSpPr>
          <p:nvPr>
            <p:ph idx="1"/>
          </p:nvPr>
        </p:nvSpPr>
        <p:spPr>
          <a:xfrm>
            <a:off x="211182" y="1389855"/>
            <a:ext cx="11523617" cy="5082155"/>
          </a:xfrm>
        </p:spPr>
        <p:txBody>
          <a:bodyPr/>
          <a:lstStyle/>
          <a:p>
            <a:r>
              <a:rPr lang="en-GB" b="0" i="0" dirty="0">
                <a:solidFill>
                  <a:srgbClr val="05103E"/>
                </a:solidFill>
                <a:effectLst/>
                <a:latin typeface="Times New Roman" panose="02020603050405020304" pitchFamily="18" charset="0"/>
              </a:rPr>
              <a:t>Claydon, L. and Catley, P. (2021) 'Thoughts on the insanity defence,' in </a:t>
            </a:r>
            <a:r>
              <a:rPr lang="en-GB" b="0" i="1" dirty="0">
                <a:solidFill>
                  <a:srgbClr val="05103E"/>
                </a:solidFill>
                <a:effectLst/>
                <a:latin typeface="Times New Roman" panose="02020603050405020304" pitchFamily="18" charset="0"/>
              </a:rPr>
              <a:t>Cambridge University Press eBooks</a:t>
            </a:r>
            <a:r>
              <a:rPr lang="en-GB" b="0" i="0" dirty="0">
                <a:solidFill>
                  <a:srgbClr val="05103E"/>
                </a:solidFill>
                <a:effectLst/>
                <a:latin typeface="Times New Roman" panose="02020603050405020304" pitchFamily="18" charset="0"/>
              </a:rPr>
              <a:t>, pp. 342–350. https://doi.org/10.1017/9781108623056.016.</a:t>
            </a:r>
            <a:r>
              <a:rPr lang="en-GB" dirty="0"/>
              <a:t>.</a:t>
            </a:r>
          </a:p>
          <a:p>
            <a:r>
              <a:rPr lang="en-GB" b="0" i="0" dirty="0">
                <a:solidFill>
                  <a:srgbClr val="05103E"/>
                </a:solidFill>
                <a:effectLst/>
                <a:latin typeface="Times New Roman" panose="02020603050405020304" pitchFamily="18" charset="0"/>
              </a:rPr>
              <a:t>Expert, L.C.C. (2024) </a:t>
            </a:r>
            <a:r>
              <a:rPr lang="en-GB" b="0" i="1" dirty="0">
                <a:solidFill>
                  <a:srgbClr val="05103E"/>
                </a:solidFill>
                <a:effectLst/>
                <a:latin typeface="Times New Roman" panose="02020603050405020304" pitchFamily="18" charset="0"/>
              </a:rPr>
              <a:t>Automatism</a:t>
            </a:r>
            <a:r>
              <a:rPr lang="en-GB" b="0" i="0" dirty="0">
                <a:solidFill>
                  <a:srgbClr val="05103E"/>
                </a:solidFill>
                <a:effectLst/>
                <a:latin typeface="Times New Roman" panose="02020603050405020304" pitchFamily="18" charset="0"/>
              </a:rPr>
              <a:t>. https://www.lexisnexis.co.uk/legal/guidance/automatism.</a:t>
            </a:r>
          </a:p>
          <a:p>
            <a:pPr>
              <a:buFontTx/>
              <a:buChar char="-"/>
            </a:pPr>
            <a:r>
              <a:rPr lang="en-GB" b="0" i="1" dirty="0">
                <a:solidFill>
                  <a:srgbClr val="05103E"/>
                </a:solidFill>
                <a:effectLst/>
                <a:latin typeface="Times New Roman" panose="02020603050405020304" pitchFamily="18" charset="0"/>
              </a:rPr>
              <a:t>Insanity</a:t>
            </a:r>
            <a:r>
              <a:rPr lang="en-GB" b="0" i="0" dirty="0">
                <a:solidFill>
                  <a:srgbClr val="05103E"/>
                </a:solidFill>
                <a:effectLst/>
                <a:latin typeface="Times New Roman" panose="02020603050405020304" pitchFamily="18" charset="0"/>
              </a:rPr>
              <a:t> (no date). https://www.lexisnexis.co.uk/legal/glossary/insanity.</a:t>
            </a:r>
          </a:p>
          <a:p>
            <a:pPr>
              <a:buFontTx/>
              <a:buChar char="-"/>
            </a:pPr>
            <a:r>
              <a:rPr lang="en-GB" b="0" i="1" dirty="0">
                <a:solidFill>
                  <a:srgbClr val="05103E"/>
                </a:solidFill>
                <a:effectLst/>
                <a:latin typeface="Times New Roman" panose="02020603050405020304" pitchFamily="18" charset="0"/>
              </a:rPr>
              <a:t>insanity, n. meanings, etymology and more | Oxford English Dictionary</a:t>
            </a:r>
            <a:r>
              <a:rPr lang="en-GB" b="0" i="0" dirty="0">
                <a:solidFill>
                  <a:srgbClr val="05103E"/>
                </a:solidFill>
                <a:effectLst/>
                <a:latin typeface="Times New Roman" panose="02020603050405020304" pitchFamily="18" charset="0"/>
              </a:rPr>
              <a:t> (no date). https://www.oed.com/dictionary/insanity_n?tl=true.</a:t>
            </a:r>
            <a:endParaRPr lang="en-GB" dirty="0">
              <a:solidFill>
                <a:srgbClr val="05103E"/>
              </a:solidFill>
              <a:latin typeface="Times New Roman" panose="02020603050405020304" pitchFamily="18" charset="0"/>
            </a:endParaRPr>
          </a:p>
          <a:p>
            <a:pPr>
              <a:buFontTx/>
              <a:buChar char="-"/>
            </a:pPr>
            <a:r>
              <a:rPr lang="en-GB" b="0" i="1" dirty="0">
                <a:solidFill>
                  <a:srgbClr val="05103E"/>
                </a:solidFill>
                <a:effectLst/>
                <a:latin typeface="Times New Roman" panose="02020603050405020304" pitchFamily="18" charset="0"/>
              </a:rPr>
              <a:t>Mental health: Suspects and defendants | The Crown Prosecution Service</a:t>
            </a:r>
            <a:r>
              <a:rPr lang="en-GB" b="0" i="0" dirty="0">
                <a:solidFill>
                  <a:srgbClr val="05103E"/>
                </a:solidFill>
                <a:effectLst/>
                <a:latin typeface="Times New Roman" panose="02020603050405020304" pitchFamily="18" charset="0"/>
              </a:rPr>
              <a:t> (2019). https://www.cps.gov.uk/legal-guidance/mental-health-suspects-and-defendants</a:t>
            </a:r>
          </a:p>
          <a:p>
            <a:pPr>
              <a:buFontTx/>
              <a:buChar char="-"/>
            </a:pPr>
            <a:r>
              <a:rPr lang="en-GB" b="0" i="0" dirty="0">
                <a:solidFill>
                  <a:srgbClr val="05103E"/>
                </a:solidFill>
                <a:effectLst/>
                <a:latin typeface="Times New Roman" panose="02020603050405020304" pitchFamily="18" charset="0"/>
              </a:rPr>
              <a:t>Meynen, G. (2021) 'The insanity </a:t>
            </a:r>
            <a:r>
              <a:rPr lang="en-GB" b="0" i="0" dirty="0" err="1">
                <a:solidFill>
                  <a:srgbClr val="05103E"/>
                </a:solidFill>
                <a:effectLst/>
                <a:latin typeface="Times New Roman" panose="02020603050405020304" pitchFamily="18" charset="0"/>
              </a:rPr>
              <a:t>defense</a:t>
            </a:r>
            <a:r>
              <a:rPr lang="en-GB" b="0" i="0" dirty="0">
                <a:solidFill>
                  <a:srgbClr val="05103E"/>
                </a:solidFill>
                <a:effectLst/>
                <a:latin typeface="Times New Roman" panose="02020603050405020304" pitchFamily="18" charset="0"/>
              </a:rPr>
              <a:t>,' in </a:t>
            </a:r>
            <a:r>
              <a:rPr lang="en-GB" b="0" i="1" dirty="0">
                <a:solidFill>
                  <a:srgbClr val="05103E"/>
                </a:solidFill>
                <a:effectLst/>
                <a:latin typeface="Times New Roman" panose="02020603050405020304" pitchFamily="18" charset="0"/>
              </a:rPr>
              <a:t>Cambridge University Press eBooks</a:t>
            </a:r>
            <a:r>
              <a:rPr lang="en-GB" b="0" i="0" dirty="0">
                <a:solidFill>
                  <a:srgbClr val="05103E"/>
                </a:solidFill>
                <a:effectLst/>
                <a:latin typeface="Times New Roman" panose="02020603050405020304" pitchFamily="18" charset="0"/>
              </a:rPr>
              <a:t>, pp. 317–341. https://doi.org/10.1017/9781108623056.015.</a:t>
            </a:r>
          </a:p>
          <a:p>
            <a:endParaRPr lang="en-GB" dirty="0"/>
          </a:p>
          <a:p>
            <a:endParaRPr lang="en-GB" dirty="0"/>
          </a:p>
        </p:txBody>
      </p:sp>
    </p:spTree>
    <p:extLst>
      <p:ext uri="{BB962C8B-B14F-4D97-AF65-F5344CB8AC3E}">
        <p14:creationId xmlns:p14="http://schemas.microsoft.com/office/powerpoint/2010/main" val="1271783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62575-9359-672F-07E9-C02996293C00}"/>
              </a:ext>
            </a:extLst>
          </p:cNvPr>
          <p:cNvSpPr>
            <a:spLocks noGrp="1"/>
          </p:cNvSpPr>
          <p:nvPr>
            <p:ph type="title"/>
          </p:nvPr>
        </p:nvSpPr>
        <p:spPr>
          <a:xfrm>
            <a:off x="276497" y="156028"/>
            <a:ext cx="10659110" cy="1050018"/>
          </a:xfrm>
        </p:spPr>
        <p:txBody>
          <a:bodyPr/>
          <a:lstStyle/>
          <a:p>
            <a:r>
              <a:rPr lang="en-GB" dirty="0"/>
              <a:t>Research timeline </a:t>
            </a:r>
          </a:p>
        </p:txBody>
      </p:sp>
      <p:sp>
        <p:nvSpPr>
          <p:cNvPr id="3" name="Content Placeholder 2">
            <a:extLst>
              <a:ext uri="{FF2B5EF4-FFF2-40B4-BE49-F238E27FC236}">
                <a16:creationId xmlns:a16="http://schemas.microsoft.com/office/drawing/2014/main" id="{D97E2105-039F-C574-DE05-8F9D0EF0C648}"/>
              </a:ext>
            </a:extLst>
          </p:cNvPr>
          <p:cNvSpPr>
            <a:spLocks noGrp="1"/>
          </p:cNvSpPr>
          <p:nvPr>
            <p:ph idx="1"/>
          </p:nvPr>
        </p:nvSpPr>
        <p:spPr>
          <a:xfrm>
            <a:off x="276497" y="1415143"/>
            <a:ext cx="11159853" cy="4761820"/>
          </a:xfrm>
        </p:spPr>
        <p:txBody>
          <a:bodyPr>
            <a:normAutofit/>
          </a:bodyPr>
          <a:lstStyle/>
          <a:p>
            <a:r>
              <a:rPr lang="en-GB" sz="2400" dirty="0"/>
              <a:t>25</a:t>
            </a:r>
            <a:r>
              <a:rPr lang="en-GB" sz="2400" baseline="30000" dirty="0"/>
              <a:t>th</a:t>
            </a:r>
            <a:r>
              <a:rPr lang="en-GB" sz="2400" dirty="0"/>
              <a:t> of October – starting, making notes on the assignment and what needed to be included  </a:t>
            </a:r>
          </a:p>
          <a:p>
            <a:r>
              <a:rPr lang="en-GB" sz="2400" dirty="0"/>
              <a:t>28</a:t>
            </a:r>
            <a:r>
              <a:rPr lang="en-GB" sz="2400" baseline="30000" dirty="0"/>
              <a:t>th</a:t>
            </a:r>
            <a:r>
              <a:rPr lang="en-GB" sz="2400" dirty="0"/>
              <a:t> of October – started researching and  and started my power point </a:t>
            </a:r>
          </a:p>
          <a:p>
            <a:r>
              <a:rPr lang="en-GB" sz="2400" dirty="0"/>
              <a:t>31</a:t>
            </a:r>
            <a:r>
              <a:rPr lang="en-GB" sz="2400" baseline="30000" dirty="0"/>
              <a:t>st</a:t>
            </a:r>
            <a:r>
              <a:rPr lang="en-GB" sz="2400" dirty="0"/>
              <a:t> started on the first slide and what needed to be included </a:t>
            </a:r>
          </a:p>
          <a:p>
            <a:r>
              <a:rPr lang="en-GB" sz="2400" dirty="0"/>
              <a:t>1</a:t>
            </a:r>
            <a:r>
              <a:rPr lang="en-GB" sz="2400" baseline="30000" dirty="0"/>
              <a:t>st</a:t>
            </a:r>
            <a:r>
              <a:rPr lang="en-GB" sz="2400" dirty="0"/>
              <a:t> of November – started researching different cases to with insanity and automatism </a:t>
            </a:r>
          </a:p>
          <a:p>
            <a:r>
              <a:rPr lang="en-GB" sz="2400" dirty="0"/>
              <a:t>3</a:t>
            </a:r>
            <a:r>
              <a:rPr lang="en-GB" sz="2400" baseline="30000" dirty="0"/>
              <a:t>rd</a:t>
            </a:r>
            <a:r>
              <a:rPr lang="en-GB" sz="2400" dirty="0"/>
              <a:t> of November – started on some the other slides </a:t>
            </a:r>
          </a:p>
          <a:p>
            <a:r>
              <a:rPr lang="en-GB" sz="2400" dirty="0"/>
              <a:t>5</a:t>
            </a:r>
            <a:r>
              <a:rPr lang="en-GB" sz="2400" baseline="30000" dirty="0"/>
              <a:t>th</a:t>
            </a:r>
            <a:r>
              <a:rPr lang="en-GB" sz="2400" dirty="0"/>
              <a:t> – finished the first few slides started on the last slides </a:t>
            </a:r>
          </a:p>
          <a:p>
            <a:endParaRPr lang="en-GB" sz="2400" dirty="0"/>
          </a:p>
          <a:p>
            <a:endParaRPr lang="en-GB" sz="2400" dirty="0"/>
          </a:p>
        </p:txBody>
      </p:sp>
    </p:spTree>
    <p:extLst>
      <p:ext uri="{BB962C8B-B14F-4D97-AF65-F5344CB8AC3E}">
        <p14:creationId xmlns:p14="http://schemas.microsoft.com/office/powerpoint/2010/main" val="2364074322"/>
      </p:ext>
    </p:extLst>
  </p:cSld>
  <p:clrMapOvr>
    <a:masterClrMapping/>
  </p:clrMapOvr>
</p:sld>
</file>

<file path=ppt/theme/theme1.xml><?xml version="1.0" encoding="utf-8"?>
<a:theme xmlns:a="http://schemas.openxmlformats.org/drawingml/2006/main" name="ConfettiVTI">
  <a:themeElements>
    <a:clrScheme name="AnalogousFromLightSeedRightStep">
      <a:dk1>
        <a:srgbClr val="000000"/>
      </a:dk1>
      <a:lt1>
        <a:srgbClr val="FFFFFF"/>
      </a:lt1>
      <a:dk2>
        <a:srgbClr val="413424"/>
      </a:dk2>
      <a:lt2>
        <a:srgbClr val="E2E8E4"/>
      </a:lt2>
      <a:accent1>
        <a:srgbClr val="EC70C6"/>
      </a:accent1>
      <a:accent2>
        <a:srgbClr val="E8517A"/>
      </a:accent2>
      <a:accent3>
        <a:srgbClr val="EC8270"/>
      </a:accent3>
      <a:accent4>
        <a:srgbClr val="E2912A"/>
      </a:accent4>
      <a:accent5>
        <a:srgbClr val="A8A650"/>
      </a:accent5>
      <a:accent6>
        <a:srgbClr val="83AF3D"/>
      </a:accent6>
      <a:hlink>
        <a:srgbClr val="568E67"/>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otalTime>10465</TotalTime>
  <Words>742</Words>
  <Application>Microsoft Office PowerPoint</Application>
  <PresentationFormat>Widescreen</PresentationFormat>
  <Paragraphs>42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Gill Sans Nova</vt:lpstr>
      <vt:lpstr>Times New Roman</vt:lpstr>
      <vt:lpstr>ConfettiVTI</vt:lpstr>
      <vt:lpstr>Criminal law </vt:lpstr>
      <vt:lpstr>PowerPoint Presentation</vt:lpstr>
      <vt:lpstr>What is insanity </vt:lpstr>
      <vt:lpstr>What is automatism </vt:lpstr>
      <vt:lpstr>Key case law </vt:lpstr>
      <vt:lpstr>Advantages of the defence of insanity and automatism  </vt:lpstr>
      <vt:lpstr>Issues with insanity and automatism </vt:lpstr>
      <vt:lpstr>Reference list </vt:lpstr>
      <vt:lpstr>Research timeline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Seren Roberts</dc:creator>
  <cp:lastModifiedBy>Seren Roberts</cp:lastModifiedBy>
  <cp:revision>2</cp:revision>
  <dcterms:created xsi:type="dcterms:W3CDTF">2024-10-25T12:52:35Z</dcterms:created>
  <dcterms:modified xsi:type="dcterms:W3CDTF">2024-11-09T00:18:55Z</dcterms:modified>
</cp:coreProperties>
</file>