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0"/>
  </p:notesMasterIdLst>
  <p:sldIdLst>
    <p:sldId id="256" r:id="rId2"/>
    <p:sldId id="257" r:id="rId3"/>
    <p:sldId id="275" r:id="rId4"/>
    <p:sldId id="266" r:id="rId5"/>
    <p:sldId id="258" r:id="rId6"/>
    <p:sldId id="277" r:id="rId7"/>
    <p:sldId id="274" r:id="rId8"/>
    <p:sldId id="273" r:id="rId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61596" autoAdjust="0"/>
  </p:normalViewPr>
  <p:slideViewPr>
    <p:cSldViewPr>
      <p:cViewPr varScale="1">
        <p:scale>
          <a:sx n="66" d="100"/>
          <a:sy n="66" d="100"/>
        </p:scale>
        <p:origin x="2838"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68" d="100"/>
          <a:sy n="68" d="100"/>
        </p:scale>
        <p:origin x="2592" y="5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6A0B5FD-8CA3-4BE3-A07A-A20E381182F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Arial" charset="0"/>
              </a:defRPr>
            </a:lvl1pPr>
          </a:lstStyle>
          <a:p>
            <a:pPr>
              <a:defRPr/>
            </a:pPr>
            <a:endParaRPr lang="en-GB"/>
          </a:p>
        </p:txBody>
      </p:sp>
      <p:sp>
        <p:nvSpPr>
          <p:cNvPr id="10243" name="Rectangle 3">
            <a:extLst>
              <a:ext uri="{FF2B5EF4-FFF2-40B4-BE49-F238E27FC236}">
                <a16:creationId xmlns:a16="http://schemas.microsoft.com/office/drawing/2014/main" id="{B7013453-C271-47E3-8C17-7C03F76D2F60}"/>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Arial" charset="0"/>
              </a:defRPr>
            </a:lvl1pPr>
          </a:lstStyle>
          <a:p>
            <a:pPr>
              <a:defRPr/>
            </a:pPr>
            <a:endParaRPr lang="en-GB"/>
          </a:p>
        </p:txBody>
      </p:sp>
      <p:sp>
        <p:nvSpPr>
          <p:cNvPr id="10244" name="Rectangle 4">
            <a:extLst>
              <a:ext uri="{FF2B5EF4-FFF2-40B4-BE49-F238E27FC236}">
                <a16:creationId xmlns:a16="http://schemas.microsoft.com/office/drawing/2014/main" id="{E7EDCC2E-6A32-4FBC-949E-6475339C233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Lst>
        </p:spPr>
      </p:sp>
      <p:sp>
        <p:nvSpPr>
          <p:cNvPr id="10245" name="Rectangle 5">
            <a:extLst>
              <a:ext uri="{FF2B5EF4-FFF2-40B4-BE49-F238E27FC236}">
                <a16:creationId xmlns:a16="http://schemas.microsoft.com/office/drawing/2014/main" id="{7F2203A1-FCBF-4470-ACB2-CE5748BE6E7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0246" name="Rectangle 6">
            <a:extLst>
              <a:ext uri="{FF2B5EF4-FFF2-40B4-BE49-F238E27FC236}">
                <a16:creationId xmlns:a16="http://schemas.microsoft.com/office/drawing/2014/main" id="{BDB18AFA-183A-4A43-BC77-2FC3B2FEACB3}"/>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Arial" charset="0"/>
              </a:defRPr>
            </a:lvl1pPr>
          </a:lstStyle>
          <a:p>
            <a:pPr>
              <a:defRPr/>
            </a:pPr>
            <a:endParaRPr lang="en-GB"/>
          </a:p>
        </p:txBody>
      </p:sp>
      <p:sp>
        <p:nvSpPr>
          <p:cNvPr id="10247" name="Rectangle 7">
            <a:extLst>
              <a:ext uri="{FF2B5EF4-FFF2-40B4-BE49-F238E27FC236}">
                <a16:creationId xmlns:a16="http://schemas.microsoft.com/office/drawing/2014/main" id="{DD56AFC3-686E-44AC-80CF-A134A08B98CF}"/>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160921E4-84D8-49C6-8FDF-4F953EBEF88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AAF7163-715B-466E-AD1B-44630A388AEC}"/>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80A0AAB1-3D35-4ED2-B9E7-DC69E963B1EB}" type="slidenum">
              <a:rPr lang="en-GB" altLang="en-US" smtClean="0"/>
              <a:pPr eaLnBrk="1" hangingPunct="1">
                <a:defRPr/>
              </a:pPr>
              <a:t>1</a:t>
            </a:fld>
            <a:endParaRPr lang="en-GB" altLang="en-US"/>
          </a:p>
        </p:txBody>
      </p:sp>
      <p:sp>
        <p:nvSpPr>
          <p:cNvPr id="54274" name="Rectangle 2">
            <a:extLst>
              <a:ext uri="{FF2B5EF4-FFF2-40B4-BE49-F238E27FC236}">
                <a16:creationId xmlns:a16="http://schemas.microsoft.com/office/drawing/2014/main" id="{66645957-966C-4F44-B853-F87522122374}"/>
              </a:ext>
            </a:extLst>
          </p:cNvPr>
          <p:cNvSpPr>
            <a:spLocks noGrp="1" noRot="1" noChangeAspect="1" noChangeArrowheads="1" noTextEdit="1"/>
          </p:cNvSpPr>
          <p:nvPr>
            <p:ph type="sldImg"/>
          </p:nvPr>
        </p:nvSpPr>
        <p:spPr>
          <a:ln/>
          <a:extLst>
            <a:ext uri="{FAA26D3D-D897-4be2-8F04-BA451C77F1D7}"/>
          </a:extLst>
        </p:spPr>
      </p:sp>
      <p:sp>
        <p:nvSpPr>
          <p:cNvPr id="54275" name="Rectangle 3">
            <a:extLst>
              <a:ext uri="{FF2B5EF4-FFF2-40B4-BE49-F238E27FC236}">
                <a16:creationId xmlns:a16="http://schemas.microsoft.com/office/drawing/2014/main" id="{24EEE7B2-830C-4240-A3DF-C3C519DBE8E7}"/>
              </a:ext>
            </a:extLst>
          </p:cNvPr>
          <p:cNvSpPr>
            <a:spLocks noGrp="1" noChangeArrowheads="1"/>
          </p:cNvSpPr>
          <p:nvPr>
            <p:ph type="body" idx="1"/>
          </p:nvPr>
        </p:nvSpPr>
        <p:spPr/>
        <p:txBody>
          <a:bodyPr/>
          <a:lstStyle/>
          <a:p>
            <a:pPr eaLnBrk="1" hangingPunct="1">
              <a:spcAft>
                <a:spcPts val="600"/>
              </a:spcAft>
              <a:defRPr/>
            </a:pPr>
            <a:endParaRPr lang="en-GB" altLang="ja-JP" sz="1100" dirty="0">
              <a:latin typeface="Arial" pitchFamily="34" charset="0"/>
              <a:ea typeface="ＭＳ Ｐゴシック"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C7C32D-1AFF-4B6A-8C4E-F66270CC22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5DDCEA-8BDD-45D8-A2D4-656570018246}"/>
              </a:ext>
            </a:extLst>
          </p:cNvPr>
          <p:cNvSpPr>
            <a:spLocks noGrp="1"/>
          </p:cNvSpPr>
          <p:nvPr>
            <p:ph type="body" idx="1"/>
          </p:nvPr>
        </p:nvSpPr>
        <p:spPr/>
        <p:txBody>
          <a:bodyPr/>
          <a:lstStyle/>
          <a:p>
            <a:pPr>
              <a:defRPr/>
            </a:pPr>
            <a:endParaRPr lang="en-GB">
              <a:ea typeface="ＭＳ Ｐゴシック" charset="0"/>
            </a:endParaRPr>
          </a:p>
        </p:txBody>
      </p:sp>
      <p:sp>
        <p:nvSpPr>
          <p:cNvPr id="4" name="Slide Number Placeholder 3">
            <a:extLst>
              <a:ext uri="{FF2B5EF4-FFF2-40B4-BE49-F238E27FC236}">
                <a16:creationId xmlns:a16="http://schemas.microsoft.com/office/drawing/2014/main" id="{D2B967BE-F3C8-451F-985F-CE17EA2C6E6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B3AE1A76-4500-4BD7-BEDC-F68FBBCA0B63}" type="slidenum">
              <a:rPr lang="en-GB" altLang="en-US" smtClean="0"/>
              <a:pPr eaLnBrk="1" hangingPunct="1">
                <a:defRPr/>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4F07F-6742-40B9-81C3-E7CD7314CF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55368A-0694-43B8-B3F9-B20007BC710F}"/>
              </a:ext>
            </a:extLst>
          </p:cNvPr>
          <p:cNvSpPr>
            <a:spLocks noGrp="1"/>
          </p:cNvSpPr>
          <p:nvPr>
            <p:ph type="body" idx="1"/>
          </p:nvPr>
        </p:nvSpPr>
        <p:spPr/>
        <p:txBody>
          <a:bodyPr/>
          <a:lstStyle/>
          <a:p>
            <a:pPr defTabSz="457200" eaLnBrk="1" fontAlgn="auto" hangingPunct="1">
              <a:spcBef>
                <a:spcPts val="0"/>
              </a:spcBef>
              <a:spcAft>
                <a:spcPts val="0"/>
              </a:spcAft>
              <a:defRPr/>
            </a:pPr>
            <a:r>
              <a:rPr lang="en-GB" dirty="0">
                <a:ea typeface="ＭＳ Ｐゴシック" charset="0"/>
                <a:cs typeface="Arial" pitchFamily="34" charset="0"/>
              </a:rPr>
              <a:t>Peter Cappelli (2008, p 196) wrote that: </a:t>
            </a:r>
            <a:r>
              <a:rPr lang="ja-JP" altLang="en-GB" dirty="0">
                <a:ea typeface="ＭＳ Ｐゴシック" charset="0"/>
                <a:cs typeface="Arial" pitchFamily="34" charset="0"/>
              </a:rPr>
              <a:t>‘</a:t>
            </a:r>
            <a:r>
              <a:rPr lang="en-GB" dirty="0">
                <a:ea typeface="ＭＳ Ｐゴシック" charset="0"/>
                <a:cs typeface="Arial" pitchFamily="34" charset="0"/>
              </a:rPr>
              <a:t>When employees fail in their jobs, part of the organization also fails</a:t>
            </a:r>
            <a:r>
              <a:rPr lang="ja-JP" altLang="en-GB" dirty="0">
                <a:ea typeface="ＭＳ Ｐゴシック" charset="0"/>
                <a:cs typeface="Arial" pitchFamily="34" charset="0"/>
              </a:rPr>
              <a:t>’</a:t>
            </a:r>
            <a:r>
              <a:rPr lang="en-GB" dirty="0">
                <a:ea typeface="ＭＳ Ｐゴシック" charset="0"/>
                <a:cs typeface="Arial" pitchFamily="34" charset="0"/>
              </a:rPr>
              <a:t>. Performance management aims to eliminate or at least significantly reduce this possibility.</a:t>
            </a:r>
          </a:p>
          <a:p>
            <a:pPr>
              <a:defRPr/>
            </a:pPr>
            <a:endParaRPr lang="en-GB" dirty="0">
              <a:ea typeface="ＭＳ Ｐゴシック" charset="0"/>
            </a:endParaRPr>
          </a:p>
        </p:txBody>
      </p:sp>
      <p:sp>
        <p:nvSpPr>
          <p:cNvPr id="4" name="Slide Number Placeholder 3">
            <a:extLst>
              <a:ext uri="{FF2B5EF4-FFF2-40B4-BE49-F238E27FC236}">
                <a16:creationId xmlns:a16="http://schemas.microsoft.com/office/drawing/2014/main" id="{AE09100E-5052-4366-A3A6-2FD42A70A0B9}"/>
              </a:ext>
            </a:extLst>
          </p:cNvPr>
          <p:cNvSpPr>
            <a:spLocks noGrp="1"/>
          </p:cNvSpPr>
          <p:nvPr>
            <p:ph type="sldNum" sz="quarter" idx="5"/>
          </p:nvPr>
        </p:nvSpPr>
        <p:spPr/>
        <p:txBody>
          <a:bodyPr/>
          <a:lstStyle/>
          <a:p>
            <a:pPr>
              <a:defRPr/>
            </a:pPr>
            <a:fld id="{CDD03202-7716-41E3-9A08-A1B6750AD927}" type="slidenum">
              <a:rPr lang="en-US" smtClean="0"/>
              <a:pPr>
                <a:defRPr/>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054CDEC-D455-4B4A-9532-83B106AC3C0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defRPr/>
            </a:pPr>
            <a:fld id="{B92899EF-991B-40DA-A9F2-80E5DC1DBC88}" type="slidenum">
              <a:rPr lang="en-GB" altLang="en-US" smtClean="0"/>
              <a:pPr>
                <a:spcBef>
                  <a:spcPct val="0"/>
                </a:spcBef>
                <a:defRPr/>
              </a:pPr>
              <a:t>4</a:t>
            </a:fld>
            <a:endParaRPr lang="en-GB" altLang="en-US"/>
          </a:p>
        </p:txBody>
      </p:sp>
      <p:sp>
        <p:nvSpPr>
          <p:cNvPr id="24579" name="Rectangle 2">
            <a:extLst>
              <a:ext uri="{FF2B5EF4-FFF2-40B4-BE49-F238E27FC236}">
                <a16:creationId xmlns:a16="http://schemas.microsoft.com/office/drawing/2014/main" id="{C16D995B-ACDF-4D34-AE7B-267F2A995DB7}"/>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F7A1239-B137-44B4-9637-EB437195BD0F}"/>
              </a:ext>
            </a:extLst>
          </p:cNvPr>
          <p:cNvSpPr>
            <a:spLocks noGrp="1" noChangeArrowheads="1"/>
          </p:cNvSpPr>
          <p:nvPr>
            <p:ph type="body" idx="1"/>
          </p:nvPr>
        </p:nvSpPr>
        <p:spPr/>
        <p:txBody>
          <a:bodyPr/>
          <a:lstStyle/>
          <a:p>
            <a:pPr eaLnBrk="1" hangingPunct="1">
              <a:buFontTx/>
              <a:buChar char="•"/>
              <a:defRPr/>
            </a:pPr>
            <a:r>
              <a:rPr lang="en-GB" altLang="en-US" sz="1400">
                <a:latin typeface="Arial" panose="020B0604020202020204" pitchFamily="34" charset="0"/>
                <a:ea typeface="ＭＳ Ｐゴシック" charset="0"/>
                <a:cs typeface="Arial" panose="020B0604020202020204" pitchFamily="34" charset="0"/>
              </a:rPr>
              <a:t>  </a:t>
            </a:r>
            <a:r>
              <a:rPr lang="en-GB" altLang="en-US" sz="1100">
                <a:latin typeface="Arial" panose="020B0604020202020204" pitchFamily="34" charset="0"/>
                <a:ea typeface="ＭＳ Ｐゴシック" charset="0"/>
                <a:cs typeface="Arial" panose="020B0604020202020204" pitchFamily="34" charset="0"/>
              </a:rPr>
              <a:t>The management of organizational performance is the continuing responsibility of top management who, with the help and advice of HR, plan, organize, monitor and control activities and provide leadership to achieve strategic objectives and satisfy the needs and requirements of stakeholders. </a:t>
            </a:r>
          </a:p>
          <a:p>
            <a:pPr eaLnBrk="1" hangingPunct="1">
              <a:buFontTx/>
              <a:buChar char="•"/>
              <a:defRPr/>
            </a:pPr>
            <a:r>
              <a:rPr lang="en-GB" altLang="en-US" sz="1100">
                <a:latin typeface="Arial" panose="020B0604020202020204" pitchFamily="34" charset="0"/>
                <a:ea typeface="ＭＳ Ｐゴシック" charset="0"/>
                <a:cs typeface="Arial" panose="020B0604020202020204" pitchFamily="34" charset="0"/>
              </a:rPr>
              <a:t>  Performance management at organizational, team and individual level defines what high performance is and how managers and their teams should achieve it. It explains how performance should be measured and the steps that should be taken to monitor results in comparison with expectations. </a:t>
            </a:r>
          </a:p>
          <a:p>
            <a:pPr eaLnBrk="1" hangingPunct="1">
              <a:buFontTx/>
              <a:buChar char="•"/>
              <a:defRPr/>
            </a:pPr>
            <a:r>
              <a:rPr lang="en-GB" altLang="en-US" sz="1100">
                <a:latin typeface="Arial" panose="020B0604020202020204" pitchFamily="34" charset="0"/>
                <a:ea typeface="ＭＳ Ｐゴシック" charset="0"/>
                <a:cs typeface="Arial" panose="020B0604020202020204" pitchFamily="34" charset="0"/>
              </a:rPr>
              <a:t>  The means of achieving high performance are provided by defining the performance expectations implicit in the psychological contract, creating high levels of engagement, motivating people and enhancing skills and competencies through feedback, coaching and personal development planning.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EEA145-0E84-467E-A0C6-BC57E80C8711}"/>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B53C9317-5B31-4405-B304-C549C0CD4E70}" type="slidenum">
              <a:rPr lang="en-GB" altLang="en-US" smtClean="0"/>
              <a:pPr eaLnBrk="1" hangingPunct="1">
                <a:defRPr/>
              </a:pPr>
              <a:t>5</a:t>
            </a:fld>
            <a:endParaRPr lang="en-GB" altLang="en-US"/>
          </a:p>
        </p:txBody>
      </p:sp>
      <p:sp>
        <p:nvSpPr>
          <p:cNvPr id="11266" name="Rectangle 2">
            <a:extLst>
              <a:ext uri="{FF2B5EF4-FFF2-40B4-BE49-F238E27FC236}">
                <a16:creationId xmlns:a16="http://schemas.microsoft.com/office/drawing/2014/main" id="{77EBA465-2611-4902-925E-D4805001DF4E}"/>
              </a:ext>
            </a:extLst>
          </p:cNvPr>
          <p:cNvSpPr>
            <a:spLocks noGrp="1" noRot="1" noChangeAspect="1" noChangeArrowheads="1" noTextEdit="1"/>
          </p:cNvSpPr>
          <p:nvPr>
            <p:ph type="sldImg"/>
          </p:nvPr>
        </p:nvSpPr>
        <p:spPr>
          <a:ln/>
          <a:extLst>
            <a:ext uri="{FAA26D3D-D897-4be2-8F04-BA451C77F1D7}"/>
          </a:extLst>
        </p:spPr>
      </p:sp>
      <p:sp>
        <p:nvSpPr>
          <p:cNvPr id="11267" name="Rectangle 3">
            <a:extLst>
              <a:ext uri="{FF2B5EF4-FFF2-40B4-BE49-F238E27FC236}">
                <a16:creationId xmlns:a16="http://schemas.microsoft.com/office/drawing/2014/main" id="{BFF38645-9AD4-43CB-A938-B1C0E4A9B981}"/>
              </a:ext>
            </a:extLst>
          </p:cNvPr>
          <p:cNvSpPr>
            <a:spLocks noGrp="1" noChangeArrowheads="1"/>
          </p:cNvSpPr>
          <p:nvPr>
            <p:ph type="body" idx="1"/>
          </p:nvPr>
        </p:nvSpPr>
        <p:spPr/>
        <p:txBody>
          <a:bodyPr/>
          <a:lstStyle/>
          <a:p>
            <a:pPr marL="171450" indent="-171450" eaLnBrk="1" hangingPunct="1">
              <a:buFont typeface="Arial" pitchFamily="34" charset="0"/>
              <a:buChar char="•"/>
              <a:defRPr/>
            </a:pPr>
            <a:r>
              <a:rPr lang="en-US" sz="1100" dirty="0">
                <a:latin typeface="Arial" pitchFamily="34" charset="0"/>
                <a:ea typeface="ＭＳ Ｐゴシック" charset="-128"/>
              </a:rPr>
              <a:t>Obviously, the aim of performance management is to improve performance; but whose performance?</a:t>
            </a:r>
          </a:p>
          <a:p>
            <a:pPr marL="171450" indent="-171450" eaLnBrk="1" hangingPunct="1">
              <a:buFont typeface="Arial" pitchFamily="34" charset="0"/>
              <a:buChar char="•"/>
              <a:defRPr/>
            </a:pPr>
            <a:r>
              <a:rPr lang="en-US" sz="1100" dirty="0">
                <a:latin typeface="Arial" pitchFamily="34" charset="0"/>
                <a:ea typeface="ＭＳ Ｐゴシック" charset="-128"/>
              </a:rPr>
              <a:t>Its scope is sometimes perceived as only extending to individuals and their managers. This is often described as a performance management system. </a:t>
            </a:r>
          </a:p>
          <a:p>
            <a:pPr marL="171450" indent="-171450" eaLnBrk="1" hangingPunct="1">
              <a:buFont typeface="Arial" pitchFamily="34" charset="0"/>
              <a:buChar char="•"/>
              <a:defRPr/>
            </a:pPr>
            <a:r>
              <a:rPr lang="en-US" sz="1100" dirty="0">
                <a:latin typeface="Arial" pitchFamily="34" charset="0"/>
                <a:ea typeface="ＭＳ Ｐゴシック" charset="-128"/>
              </a:rPr>
              <a:t>However, while it may be assumed that using performance management processes to improve individual performance will inevitably improve team and organizational performance, this cannot be left to chance. </a:t>
            </a:r>
          </a:p>
          <a:p>
            <a:pPr marL="171450" indent="-171450" eaLnBrk="1" hangingPunct="1">
              <a:buFont typeface="Arial" pitchFamily="34" charset="0"/>
              <a:buChar char="•"/>
              <a:defRPr/>
            </a:pPr>
            <a:r>
              <a:rPr lang="en-US" sz="1100" dirty="0">
                <a:latin typeface="Arial" pitchFamily="34" charset="0"/>
                <a:ea typeface="ＭＳ Ｐゴシック" charset="-128"/>
              </a:rPr>
              <a:t>Performance management processes should also be applied to teams and organizations. </a:t>
            </a:r>
          </a:p>
          <a:p>
            <a:pPr marL="171450" indent="-171450" eaLnBrk="1" hangingPunct="1">
              <a:buFont typeface="Arial" pitchFamily="34" charset="0"/>
              <a:buChar char="•"/>
              <a:defRPr/>
            </a:pPr>
            <a:r>
              <a:rPr lang="en-US" sz="1100" dirty="0">
                <a:latin typeface="Arial" pitchFamily="34" charset="0"/>
                <a:ea typeface="ＭＳ Ｐゴシック" charset="-128"/>
              </a:rPr>
              <a:t>Shields (2007, p 21) observed that: </a:t>
            </a:r>
            <a:r>
              <a:rPr lang="en-US" altLang="en-US" sz="1100" dirty="0">
                <a:latin typeface="Arial" pitchFamily="34" charset="0"/>
                <a:ea typeface="ＭＳ Ｐゴシック" charset="-128"/>
              </a:rPr>
              <a:t>’</a:t>
            </a:r>
            <a:r>
              <a:rPr lang="en-US" sz="1100" dirty="0">
                <a:latin typeface="Arial" pitchFamily="34" charset="0"/>
                <a:ea typeface="ＭＳ Ｐゴシック" charset="-128"/>
              </a:rPr>
              <a:t>Individual results flow into group results, which in turn contribute to organization-wide results</a:t>
            </a:r>
            <a:r>
              <a:rPr lang="en-US" altLang="en-US" sz="1100" dirty="0">
                <a:latin typeface="Arial" pitchFamily="34" charset="0"/>
                <a:ea typeface="ＭＳ Ｐゴシック" charset="-128"/>
              </a:rPr>
              <a:t>’</a:t>
            </a:r>
            <a:r>
              <a:rPr lang="en-US" sz="1100" dirty="0">
                <a:latin typeface="Arial" pitchFamily="34" charset="0"/>
                <a:ea typeface="ＭＳ Ｐゴシック" charset="-128"/>
              </a:rPr>
              <a:t>. </a:t>
            </a:r>
          </a:p>
          <a:p>
            <a:pPr marL="171450" indent="-171450" eaLnBrk="1" hangingPunct="1">
              <a:buFont typeface="Arial" pitchFamily="34" charset="0"/>
              <a:buChar char="•"/>
              <a:defRPr/>
            </a:pPr>
            <a:r>
              <a:rPr lang="en-US" sz="1100" dirty="0">
                <a:latin typeface="Arial" pitchFamily="34" charset="0"/>
                <a:ea typeface="ＭＳ Ｐゴシック" charset="-128"/>
              </a:rPr>
              <a:t>He also pointed out that collective </a:t>
            </a:r>
            <a:r>
              <a:rPr lang="en-US" sz="1100" dirty="0" err="1">
                <a:latin typeface="Arial" pitchFamily="34" charset="0"/>
                <a:ea typeface="ＭＳ Ｐゴシック" charset="-128"/>
              </a:rPr>
              <a:t>behaviour</a:t>
            </a:r>
            <a:r>
              <a:rPr lang="en-US" sz="1100" dirty="0">
                <a:latin typeface="Arial" pitchFamily="34" charset="0"/>
                <a:ea typeface="ＭＳ Ｐゴシック" charset="-128"/>
              </a:rPr>
              <a:t> both arises from and shapes individual </a:t>
            </a:r>
            <a:r>
              <a:rPr lang="en-US" sz="1100" dirty="0" err="1">
                <a:latin typeface="Arial" pitchFamily="34" charset="0"/>
                <a:ea typeface="ＭＳ Ｐゴシック" charset="-128"/>
              </a:rPr>
              <a:t>behaviour</a:t>
            </a:r>
            <a:r>
              <a:rPr lang="en-US" sz="1100" dirty="0">
                <a:latin typeface="Arial" pitchFamily="34" charset="0"/>
                <a:ea typeface="ＭＳ Ｐゴシック" charset="-128"/>
              </a:rPr>
              <a:t>.  In this session, therefore, organizational, team and individual performance management practices are considered separately although they are clearly interconnected.</a:t>
            </a:r>
            <a:r>
              <a:rPr lang="en-GB" sz="1100" dirty="0">
                <a:latin typeface="Arial" pitchFamily="34" charset="0"/>
                <a:ea typeface="ＭＳ Ｐゴシック" charset="-128"/>
              </a:rPr>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EEA145-0E84-467E-A0C6-BC57E80C8711}"/>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E9D9D6BC-D0DE-4C83-8EC8-2612DF83D5DF}" type="slidenum">
              <a:rPr lang="en-GB" altLang="en-US" smtClean="0"/>
              <a:pPr eaLnBrk="1" hangingPunct="1">
                <a:defRPr/>
              </a:pPr>
              <a:t>6</a:t>
            </a:fld>
            <a:endParaRPr lang="en-GB" altLang="en-US"/>
          </a:p>
        </p:txBody>
      </p:sp>
      <p:sp>
        <p:nvSpPr>
          <p:cNvPr id="11266" name="Rectangle 2">
            <a:extLst>
              <a:ext uri="{FF2B5EF4-FFF2-40B4-BE49-F238E27FC236}">
                <a16:creationId xmlns:a16="http://schemas.microsoft.com/office/drawing/2014/main" id="{77EBA465-2611-4902-925E-D4805001DF4E}"/>
              </a:ext>
            </a:extLst>
          </p:cNvPr>
          <p:cNvSpPr>
            <a:spLocks noGrp="1" noRot="1" noChangeAspect="1" noChangeArrowheads="1" noTextEdit="1"/>
          </p:cNvSpPr>
          <p:nvPr>
            <p:ph type="sldImg"/>
          </p:nvPr>
        </p:nvSpPr>
        <p:spPr>
          <a:ln/>
          <a:extLst>
            <a:ext uri="{FAA26D3D-D897-4be2-8F04-BA451C77F1D7}"/>
          </a:extLst>
        </p:spPr>
      </p:sp>
      <p:sp>
        <p:nvSpPr>
          <p:cNvPr id="11267" name="Rectangle 3">
            <a:extLst>
              <a:ext uri="{FF2B5EF4-FFF2-40B4-BE49-F238E27FC236}">
                <a16:creationId xmlns:a16="http://schemas.microsoft.com/office/drawing/2014/main" id="{BFF38645-9AD4-43CB-A938-B1C0E4A9B981}"/>
              </a:ext>
            </a:extLst>
          </p:cNvPr>
          <p:cNvSpPr>
            <a:spLocks noGrp="1" noChangeArrowheads="1"/>
          </p:cNvSpPr>
          <p:nvPr>
            <p:ph type="body" idx="1"/>
          </p:nvPr>
        </p:nvSpPr>
        <p:spPr/>
        <p:txBody>
          <a:bodyPr/>
          <a:lstStyle/>
          <a:p>
            <a:pPr marL="171450" indent="-171450" eaLnBrk="1" hangingPunct="1">
              <a:buFont typeface="Arial" pitchFamily="34" charset="0"/>
              <a:buChar char="•"/>
              <a:defRPr/>
            </a:pPr>
            <a:endParaRPr lang="en-GB" sz="1100"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D7929E-89E4-4E69-A74E-AF97F0A89A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540EA6-0811-4B2F-9F92-C5F7DFDF2A41}"/>
              </a:ext>
            </a:extLst>
          </p:cNvPr>
          <p:cNvSpPr>
            <a:spLocks noGrp="1"/>
          </p:cNvSpPr>
          <p:nvPr>
            <p:ph type="body" idx="1"/>
          </p:nvPr>
        </p:nvSpPr>
        <p:spPr/>
        <p:txBody>
          <a:bodyPr/>
          <a:lstStyle/>
          <a:p>
            <a:pPr>
              <a:defRPr/>
            </a:pPr>
            <a:endParaRPr lang="en-GB">
              <a:ea typeface="ＭＳ Ｐゴシック" charset="0"/>
            </a:endParaRPr>
          </a:p>
        </p:txBody>
      </p:sp>
      <p:sp>
        <p:nvSpPr>
          <p:cNvPr id="4" name="Slide Number Placeholder 3">
            <a:extLst>
              <a:ext uri="{FF2B5EF4-FFF2-40B4-BE49-F238E27FC236}">
                <a16:creationId xmlns:a16="http://schemas.microsoft.com/office/drawing/2014/main" id="{BA29888D-8292-4965-AB80-AB02355EB6F4}"/>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0E23380B-EF44-41C6-B632-AB753E523B7A}" type="slidenum">
              <a:rPr lang="en-GB" altLang="en-US" smtClean="0"/>
              <a:pPr eaLnBrk="1" hangingPunct="1">
                <a:defRPr/>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F74FBEC-B05E-466E-87D8-9AEFD952AAAC}"/>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B98EFB50-99A6-4409-BE95-A0C0682A2874}" type="slidenum">
              <a:rPr lang="en-GB" altLang="en-US" smtClean="0"/>
              <a:pPr eaLnBrk="1" hangingPunct="1">
                <a:defRPr/>
              </a:pPr>
              <a:t>8</a:t>
            </a:fld>
            <a:endParaRPr lang="en-GB" altLang="en-US"/>
          </a:p>
        </p:txBody>
      </p:sp>
      <p:sp>
        <p:nvSpPr>
          <p:cNvPr id="31746" name="Rectangle 2">
            <a:extLst>
              <a:ext uri="{FF2B5EF4-FFF2-40B4-BE49-F238E27FC236}">
                <a16:creationId xmlns:a16="http://schemas.microsoft.com/office/drawing/2014/main" id="{B7A5B387-0DBF-4553-95F9-F1C042AE3C19}"/>
              </a:ext>
            </a:extLst>
          </p:cNvPr>
          <p:cNvSpPr>
            <a:spLocks noGrp="1" noRot="1" noChangeAspect="1" noChangeArrowheads="1" noTextEdit="1"/>
          </p:cNvSpPr>
          <p:nvPr>
            <p:ph type="sldImg"/>
          </p:nvPr>
        </p:nvSpPr>
        <p:spPr>
          <a:ln/>
          <a:extLst>
            <a:ext uri="{FAA26D3D-D897-4be2-8F04-BA451C77F1D7}"/>
          </a:extLst>
        </p:spPr>
      </p:sp>
      <p:sp>
        <p:nvSpPr>
          <p:cNvPr id="31747" name="Rectangle 3">
            <a:extLst>
              <a:ext uri="{FF2B5EF4-FFF2-40B4-BE49-F238E27FC236}">
                <a16:creationId xmlns:a16="http://schemas.microsoft.com/office/drawing/2014/main" id="{9656A076-C0A4-49B6-AC13-8DB6F7F91764}"/>
              </a:ext>
            </a:extLst>
          </p:cNvPr>
          <p:cNvSpPr>
            <a:spLocks noGrp="1" noChangeArrowheads="1"/>
          </p:cNvSpPr>
          <p:nvPr>
            <p:ph type="body" idx="1"/>
          </p:nvPr>
        </p:nvSpPr>
        <p:spPr/>
        <p:txBody>
          <a:bodyPr/>
          <a:lstStyle/>
          <a:p>
            <a:pPr marL="228600" indent="-228600" eaLnBrk="1" hangingPunct="1">
              <a:buFontTx/>
              <a:buChar char="•"/>
              <a:defRPr/>
            </a:pPr>
            <a:endParaRPr lang="en-GB" sz="1100"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D7A11A-6CEB-40C8-80F6-F788DA158B95}"/>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2A895975-3771-47CB-B1DE-1863C61165A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F6CC1541-18D2-4DB2-A4E6-D1FE2456785B}"/>
              </a:ext>
            </a:extLst>
          </p:cNvPr>
          <p:cNvSpPr>
            <a:spLocks noGrp="1"/>
          </p:cNvSpPr>
          <p:nvPr>
            <p:ph type="sldNum" sz="quarter" idx="12"/>
          </p:nvPr>
        </p:nvSpPr>
        <p:spPr/>
        <p:txBody>
          <a:bodyPr/>
          <a:lstStyle>
            <a:lvl1pPr>
              <a:defRPr/>
            </a:lvl1pPr>
          </a:lstStyle>
          <a:p>
            <a:pPr>
              <a:defRPr/>
            </a:pPr>
            <a:fld id="{FEE5BD4E-7271-48E5-8A24-6EC8A352A353}" type="slidenum">
              <a:rPr lang="en-GB" altLang="en-US"/>
              <a:pPr>
                <a:defRPr/>
              </a:pPr>
              <a:t>‹#›</a:t>
            </a:fld>
            <a:endParaRPr lang="en-GB" altLang="en-US"/>
          </a:p>
        </p:txBody>
      </p:sp>
    </p:spTree>
    <p:extLst>
      <p:ext uri="{BB962C8B-B14F-4D97-AF65-F5344CB8AC3E}">
        <p14:creationId xmlns:p14="http://schemas.microsoft.com/office/powerpoint/2010/main" val="548225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3DEA05-AEC5-4040-A302-920DDF7C8D0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B6D950B2-8D8A-411C-B61C-A0B5B9EBF30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37214262-920D-4904-913A-C87C845D4204}"/>
              </a:ext>
            </a:extLst>
          </p:cNvPr>
          <p:cNvSpPr>
            <a:spLocks noGrp="1"/>
          </p:cNvSpPr>
          <p:nvPr>
            <p:ph type="sldNum" sz="quarter" idx="12"/>
          </p:nvPr>
        </p:nvSpPr>
        <p:spPr/>
        <p:txBody>
          <a:bodyPr/>
          <a:lstStyle>
            <a:lvl1pPr>
              <a:defRPr/>
            </a:lvl1pPr>
          </a:lstStyle>
          <a:p>
            <a:pPr>
              <a:defRPr/>
            </a:pPr>
            <a:fld id="{1FB5B4E1-811F-4BA3-A20F-9C0B92511283}" type="slidenum">
              <a:rPr lang="en-GB" altLang="en-US"/>
              <a:pPr>
                <a:defRPr/>
              </a:pPr>
              <a:t>‹#›</a:t>
            </a:fld>
            <a:endParaRPr lang="en-GB" altLang="en-US"/>
          </a:p>
        </p:txBody>
      </p:sp>
    </p:spTree>
    <p:extLst>
      <p:ext uri="{BB962C8B-B14F-4D97-AF65-F5344CB8AC3E}">
        <p14:creationId xmlns:p14="http://schemas.microsoft.com/office/powerpoint/2010/main" val="1095668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9880B5-17A6-47CE-AD35-A4348DF8B44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B21735B5-C725-457F-95A4-BAE0FC748B81}"/>
              </a:ext>
            </a:extLst>
          </p:cNvPr>
          <p:cNvSpPr>
            <a:spLocks noGrp="1"/>
          </p:cNvSpPr>
          <p:nvPr>
            <p:ph type="sldNum" sz="quarter" idx="11"/>
          </p:nvPr>
        </p:nvSpPr>
        <p:spPr/>
        <p:txBody>
          <a:bodyPr/>
          <a:lstStyle>
            <a:lvl1pPr>
              <a:defRPr/>
            </a:lvl1pPr>
          </a:lstStyle>
          <a:p>
            <a:pPr>
              <a:defRPr/>
            </a:pPr>
            <a:fld id="{34A7EEE1-4D6C-4DE5-9F0A-BB6DF505744E}" type="slidenum">
              <a:rPr lang="en-GB" altLang="en-US"/>
              <a:pPr>
                <a:defRPr/>
              </a:pPr>
              <a:t>‹#›</a:t>
            </a:fld>
            <a:endParaRPr lang="en-GB" altLang="en-US"/>
          </a:p>
        </p:txBody>
      </p:sp>
    </p:spTree>
    <p:extLst>
      <p:ext uri="{BB962C8B-B14F-4D97-AF65-F5344CB8AC3E}">
        <p14:creationId xmlns:p14="http://schemas.microsoft.com/office/powerpoint/2010/main" val="1619211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BF2B917-B726-4580-B534-6E6B93432EAC}"/>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7E2E686-8C74-4582-91E3-6647872D67CB}"/>
              </a:ext>
            </a:extLst>
          </p:cNvPr>
          <p:cNvSpPr>
            <a:spLocks noGrp="1"/>
          </p:cNvSpPr>
          <p:nvPr>
            <p:ph type="sldNum" sz="quarter" idx="11"/>
          </p:nvPr>
        </p:nvSpPr>
        <p:spPr/>
        <p:txBody>
          <a:bodyPr/>
          <a:lstStyle>
            <a:lvl1pPr>
              <a:defRPr/>
            </a:lvl1pPr>
          </a:lstStyle>
          <a:p>
            <a:pPr>
              <a:defRPr/>
            </a:pPr>
            <a:fld id="{596786C4-298A-4251-9373-A5B35BFE13D3}" type="slidenum">
              <a:rPr lang="en-GB" altLang="en-US"/>
              <a:pPr>
                <a:defRPr/>
              </a:pPr>
              <a:t>‹#›</a:t>
            </a:fld>
            <a:endParaRPr lang="en-GB" altLang="en-US"/>
          </a:p>
        </p:txBody>
      </p:sp>
    </p:spTree>
    <p:extLst>
      <p:ext uri="{BB962C8B-B14F-4D97-AF65-F5344CB8AC3E}">
        <p14:creationId xmlns:p14="http://schemas.microsoft.com/office/powerpoint/2010/main" val="2286117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56D45FC-BBAC-41FB-9CC4-12B00B33A4A2}"/>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8116D21D-CF02-4CB5-BCD8-5AC2F8A63D60}"/>
              </a:ext>
            </a:extLst>
          </p:cNvPr>
          <p:cNvSpPr>
            <a:spLocks noGrp="1"/>
          </p:cNvSpPr>
          <p:nvPr>
            <p:ph type="sldNum" sz="quarter" idx="11"/>
          </p:nvPr>
        </p:nvSpPr>
        <p:spPr/>
        <p:txBody>
          <a:bodyPr/>
          <a:lstStyle>
            <a:lvl1pPr>
              <a:defRPr/>
            </a:lvl1pPr>
          </a:lstStyle>
          <a:p>
            <a:pPr>
              <a:defRPr/>
            </a:pPr>
            <a:fld id="{B8E22993-FC16-4041-AF05-D5D24CFA79EB}" type="slidenum">
              <a:rPr lang="en-GB" altLang="en-US"/>
              <a:pPr>
                <a:defRPr/>
              </a:pPr>
              <a:t>‹#›</a:t>
            </a:fld>
            <a:endParaRPr lang="en-GB" altLang="en-US"/>
          </a:p>
        </p:txBody>
      </p:sp>
    </p:spTree>
    <p:extLst>
      <p:ext uri="{BB962C8B-B14F-4D97-AF65-F5344CB8AC3E}">
        <p14:creationId xmlns:p14="http://schemas.microsoft.com/office/powerpoint/2010/main" val="441186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3502D80-3567-403E-A250-8E3A6132F0CE}"/>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47784209-D6A8-47FC-BB53-E79B2A87D7F5}"/>
              </a:ext>
            </a:extLst>
          </p:cNvPr>
          <p:cNvSpPr>
            <a:spLocks noGrp="1"/>
          </p:cNvSpPr>
          <p:nvPr>
            <p:ph type="sldNum" sz="quarter" idx="11"/>
          </p:nvPr>
        </p:nvSpPr>
        <p:spPr/>
        <p:txBody>
          <a:bodyPr/>
          <a:lstStyle>
            <a:lvl1pPr>
              <a:defRPr/>
            </a:lvl1pPr>
          </a:lstStyle>
          <a:p>
            <a:pPr>
              <a:defRPr/>
            </a:pPr>
            <a:fld id="{3116FB1E-8702-43EB-83A5-22A760B73B84}" type="slidenum">
              <a:rPr lang="en-GB" altLang="en-US"/>
              <a:pPr>
                <a:defRPr/>
              </a:pPr>
              <a:t>‹#›</a:t>
            </a:fld>
            <a:endParaRPr lang="en-GB" altLang="en-US"/>
          </a:p>
        </p:txBody>
      </p:sp>
    </p:spTree>
    <p:extLst>
      <p:ext uri="{BB962C8B-B14F-4D97-AF65-F5344CB8AC3E}">
        <p14:creationId xmlns:p14="http://schemas.microsoft.com/office/powerpoint/2010/main" val="864953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183B7C7-C99D-484C-88A5-2C1F9246E0FE}"/>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E9D60E80-41F9-4B32-8017-C8EABF473D8D}"/>
              </a:ext>
            </a:extLst>
          </p:cNvPr>
          <p:cNvSpPr>
            <a:spLocks noGrp="1"/>
          </p:cNvSpPr>
          <p:nvPr>
            <p:ph type="sldNum" sz="quarter" idx="11"/>
          </p:nvPr>
        </p:nvSpPr>
        <p:spPr/>
        <p:txBody>
          <a:bodyPr/>
          <a:lstStyle>
            <a:lvl1pPr>
              <a:defRPr/>
            </a:lvl1pPr>
          </a:lstStyle>
          <a:p>
            <a:pPr>
              <a:defRPr/>
            </a:pPr>
            <a:fld id="{0F56D12C-BAFE-495A-926F-089ADE8CAC93}" type="slidenum">
              <a:rPr lang="en-GB" altLang="en-US"/>
              <a:pPr>
                <a:defRPr/>
              </a:pPr>
              <a:t>‹#›</a:t>
            </a:fld>
            <a:endParaRPr lang="en-GB" altLang="en-US"/>
          </a:p>
        </p:txBody>
      </p:sp>
    </p:spTree>
    <p:extLst>
      <p:ext uri="{BB962C8B-B14F-4D97-AF65-F5344CB8AC3E}">
        <p14:creationId xmlns:p14="http://schemas.microsoft.com/office/powerpoint/2010/main" val="3491038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93D5DE5-23C6-4FBC-8897-F815222B0A9B}"/>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44D45FC-2BC4-45B6-884F-61C0CC4F698E}"/>
              </a:ext>
            </a:extLst>
          </p:cNvPr>
          <p:cNvSpPr>
            <a:spLocks noGrp="1"/>
          </p:cNvSpPr>
          <p:nvPr>
            <p:ph type="sldNum" sz="quarter" idx="11"/>
          </p:nvPr>
        </p:nvSpPr>
        <p:spPr/>
        <p:txBody>
          <a:bodyPr/>
          <a:lstStyle>
            <a:lvl1pPr>
              <a:defRPr/>
            </a:lvl1pPr>
          </a:lstStyle>
          <a:p>
            <a:pPr>
              <a:defRPr/>
            </a:pPr>
            <a:fld id="{80E4A9AE-40E3-4277-81AF-69201BCE4E66}" type="slidenum">
              <a:rPr lang="en-GB" altLang="en-US"/>
              <a:pPr>
                <a:defRPr/>
              </a:pPr>
              <a:t>‹#›</a:t>
            </a:fld>
            <a:endParaRPr lang="en-GB" altLang="en-US"/>
          </a:p>
        </p:txBody>
      </p:sp>
    </p:spTree>
    <p:extLst>
      <p:ext uri="{BB962C8B-B14F-4D97-AF65-F5344CB8AC3E}">
        <p14:creationId xmlns:p14="http://schemas.microsoft.com/office/powerpoint/2010/main" val="3543810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FFE1A80-2567-470F-9B70-69A93F0992F8}"/>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550A756-AE03-4BBD-B69E-ED988EFD31AC}"/>
              </a:ext>
            </a:extLst>
          </p:cNvPr>
          <p:cNvSpPr>
            <a:spLocks noGrp="1"/>
          </p:cNvSpPr>
          <p:nvPr>
            <p:ph type="sldNum" sz="quarter" idx="11"/>
          </p:nvPr>
        </p:nvSpPr>
        <p:spPr/>
        <p:txBody>
          <a:bodyPr/>
          <a:lstStyle>
            <a:lvl1pPr>
              <a:defRPr/>
            </a:lvl1pPr>
          </a:lstStyle>
          <a:p>
            <a:pPr>
              <a:defRPr/>
            </a:pPr>
            <a:fld id="{FF495946-BEC5-487C-B71B-903CEB36C8C2}" type="slidenum">
              <a:rPr lang="en-GB" altLang="en-US"/>
              <a:pPr>
                <a:defRPr/>
              </a:pPr>
              <a:t>‹#›</a:t>
            </a:fld>
            <a:endParaRPr lang="en-GB" altLang="en-US"/>
          </a:p>
        </p:txBody>
      </p:sp>
    </p:spTree>
    <p:extLst>
      <p:ext uri="{BB962C8B-B14F-4D97-AF65-F5344CB8AC3E}">
        <p14:creationId xmlns:p14="http://schemas.microsoft.com/office/powerpoint/2010/main" val="321218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A8644F-E4FE-4B5A-AFB9-DA9070E0A9F1}"/>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52867E26-C86E-4B7C-84BF-99F6E4C7C5F9}"/>
              </a:ext>
            </a:extLst>
          </p:cNvPr>
          <p:cNvSpPr>
            <a:spLocks noGrp="1"/>
          </p:cNvSpPr>
          <p:nvPr>
            <p:ph type="sldNum" sz="quarter" idx="11"/>
          </p:nvPr>
        </p:nvSpPr>
        <p:spPr/>
        <p:txBody>
          <a:bodyPr/>
          <a:lstStyle>
            <a:lvl1pPr>
              <a:defRPr/>
            </a:lvl1pPr>
          </a:lstStyle>
          <a:p>
            <a:pPr>
              <a:defRPr/>
            </a:pPr>
            <a:fld id="{601227A5-B59E-4C30-8721-DB44C188A467}" type="slidenum">
              <a:rPr lang="en-GB" altLang="en-US"/>
              <a:pPr>
                <a:defRPr/>
              </a:pPr>
              <a:t>‹#›</a:t>
            </a:fld>
            <a:endParaRPr lang="en-GB" altLang="en-US"/>
          </a:p>
        </p:txBody>
      </p:sp>
    </p:spTree>
    <p:extLst>
      <p:ext uri="{BB962C8B-B14F-4D97-AF65-F5344CB8AC3E}">
        <p14:creationId xmlns:p14="http://schemas.microsoft.com/office/powerpoint/2010/main" val="4027788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F8A489-77E4-4A4A-90EF-F267340B89FF}"/>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C32CE568-C7EC-423D-B3A7-1ADFB3BCA6DE}"/>
              </a:ext>
            </a:extLst>
          </p:cNvPr>
          <p:cNvSpPr>
            <a:spLocks noGrp="1"/>
          </p:cNvSpPr>
          <p:nvPr>
            <p:ph type="sldNum" sz="quarter" idx="11"/>
          </p:nvPr>
        </p:nvSpPr>
        <p:spPr/>
        <p:txBody>
          <a:bodyPr/>
          <a:lstStyle>
            <a:lvl1pPr>
              <a:defRPr/>
            </a:lvl1pPr>
          </a:lstStyle>
          <a:p>
            <a:pPr>
              <a:defRPr/>
            </a:pPr>
            <a:fld id="{96A66A49-78D7-4F50-AAAA-36725004EF07}" type="slidenum">
              <a:rPr lang="en-GB" altLang="en-US"/>
              <a:pPr>
                <a:defRPr/>
              </a:pPr>
              <a:t>‹#›</a:t>
            </a:fld>
            <a:endParaRPr lang="en-GB" altLang="en-US"/>
          </a:p>
        </p:txBody>
      </p:sp>
    </p:spTree>
    <p:extLst>
      <p:ext uri="{BB962C8B-B14F-4D97-AF65-F5344CB8AC3E}">
        <p14:creationId xmlns:p14="http://schemas.microsoft.com/office/powerpoint/2010/main" val="3232095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39D5872-EA40-4A19-8816-624C46CB79BC}"/>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7A7066A-50D8-4069-BE06-E53AAA7785D7}"/>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A2E39FF-2AF3-4FC2-9843-9372528D7F7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601381FD-91DA-460D-A5E6-6BAC32D134CD}"/>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390899DD-6702-4EA6-A01E-D8A53A8D304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96" r:id="rId1"/>
    <p:sldLayoutId id="2147483697"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ubtitle 1">
            <a:extLst>
              <a:ext uri="{FF2B5EF4-FFF2-40B4-BE49-F238E27FC236}">
                <a16:creationId xmlns:a16="http://schemas.microsoft.com/office/drawing/2014/main" id="{EC4ABEB6-A074-4167-A692-BAC3A7027CD3}"/>
              </a:ext>
            </a:extLst>
          </p:cNvPr>
          <p:cNvSpPr>
            <a:spLocks noGrp="1" noChangeArrowheads="1"/>
          </p:cNvSpPr>
          <p:nvPr>
            <p:ph type="subTitle" idx="1"/>
          </p:nvPr>
        </p:nvSpPr>
        <p:spPr>
          <a:xfrm>
            <a:off x="714375" y="3581400"/>
            <a:ext cx="7715250" cy="1295400"/>
          </a:xfrm>
        </p:spPr>
        <p:txBody>
          <a:bodyPr/>
          <a:lstStyle/>
          <a:p>
            <a:pPr eaLnBrk="1" hangingPunct="1"/>
            <a:r>
              <a:rPr lang="en-GB" altLang="en-US" b="1">
                <a:solidFill>
                  <a:srgbClr val="FFFF00"/>
                </a:solidFill>
              </a:rPr>
              <a:t>PERFORMANCE MANAGEMENT FUNDAMENTALS</a:t>
            </a:r>
            <a:endParaRPr lang="en-GB" altLang="en-US">
              <a:solidFill>
                <a:srgbClr val="FFFF00"/>
              </a:solidFill>
            </a:endParaRPr>
          </a:p>
        </p:txBody>
      </p:sp>
      <p:sp>
        <p:nvSpPr>
          <p:cNvPr id="5123" name="Title 1">
            <a:extLst>
              <a:ext uri="{FF2B5EF4-FFF2-40B4-BE49-F238E27FC236}">
                <a16:creationId xmlns:a16="http://schemas.microsoft.com/office/drawing/2014/main" id="{93E3A391-F7AA-4148-8BBF-80CABAE78940}"/>
              </a:ext>
            </a:extLst>
          </p:cNvPr>
          <p:cNvSpPr txBox="1">
            <a:spLocks noChangeArrowheads="1"/>
          </p:cNvSpPr>
          <p:nvPr/>
        </p:nvSpPr>
        <p:spPr bwMode="auto">
          <a:xfrm>
            <a:off x="781050" y="1447800"/>
            <a:ext cx="777240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a:solidFill>
                  <a:schemeClr val="bg1"/>
                </a:solidFill>
              </a:rPr>
              <a:t>BMSW5002 </a:t>
            </a:r>
            <a:br>
              <a:rPr lang="en-GB" altLang="en-US" sz="3600" b="1">
                <a:solidFill>
                  <a:schemeClr val="bg1"/>
                </a:solidFill>
              </a:rPr>
            </a:br>
            <a:r>
              <a:rPr lang="en-GB" altLang="en-US" sz="3600" b="1">
                <a:solidFill>
                  <a:schemeClr val="bg1"/>
                </a:solidFill>
              </a:rPr>
              <a:t>Developing Relationships and Workplace Achievement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FE3CB41-4EB0-43F1-BDD7-9604E352ECD5}"/>
              </a:ext>
            </a:extLst>
          </p:cNvPr>
          <p:cNvSpPr>
            <a:spLocks noGrp="1" noChangeArrowheads="1"/>
          </p:cNvSpPr>
          <p:nvPr>
            <p:ph type="title"/>
          </p:nvPr>
        </p:nvSpPr>
        <p:spPr/>
        <p:txBody>
          <a:bodyPr/>
          <a:lstStyle/>
          <a:p>
            <a:pPr eaLnBrk="1" hangingPunct="1"/>
            <a:r>
              <a:rPr lang="en-GB" altLang="en-US" sz="3200" b="1">
                <a:solidFill>
                  <a:srgbClr val="0070C0"/>
                </a:solidFill>
              </a:rPr>
              <a:t>PERFORMANCE MANAGEMENT FUNDAMENTALS: SESSION PLAN</a:t>
            </a:r>
            <a:endParaRPr lang="en-GB" altLang="en-US" sz="2400" b="1">
              <a:solidFill>
                <a:srgbClr val="0070C0"/>
              </a:solidFill>
            </a:endParaRPr>
          </a:p>
        </p:txBody>
      </p:sp>
      <p:sp>
        <p:nvSpPr>
          <p:cNvPr id="7171" name="Rectangle 3">
            <a:extLst>
              <a:ext uri="{FF2B5EF4-FFF2-40B4-BE49-F238E27FC236}">
                <a16:creationId xmlns:a16="http://schemas.microsoft.com/office/drawing/2014/main" id="{80BEF11F-AA83-407A-9EFA-2CFC7041B503}"/>
              </a:ext>
            </a:extLst>
          </p:cNvPr>
          <p:cNvSpPr>
            <a:spLocks noGrp="1" noChangeArrowheads="1"/>
          </p:cNvSpPr>
          <p:nvPr>
            <p:ph idx="1"/>
          </p:nvPr>
        </p:nvSpPr>
        <p:spPr>
          <a:xfrm>
            <a:off x="457200" y="1790700"/>
            <a:ext cx="8229600" cy="2514600"/>
          </a:xfrm>
        </p:spPr>
        <p:txBody>
          <a:bodyPr/>
          <a:lstStyle/>
          <a:p>
            <a:pPr marL="609600" indent="-609600" eaLnBrk="1" hangingPunct="1">
              <a:lnSpc>
                <a:spcPct val="80000"/>
              </a:lnSpc>
              <a:buFontTx/>
              <a:buAutoNum type="arabicPeriod"/>
            </a:pPr>
            <a:r>
              <a:rPr lang="en-GB" altLang="en-US" sz="2400" dirty="0"/>
              <a:t>Performance management defined</a:t>
            </a:r>
          </a:p>
          <a:p>
            <a:pPr marL="609600" indent="-609600" eaLnBrk="1" hangingPunct="1">
              <a:lnSpc>
                <a:spcPct val="80000"/>
              </a:lnSpc>
              <a:buFontTx/>
              <a:buAutoNum type="arabicPeriod"/>
            </a:pPr>
            <a:r>
              <a:rPr lang="en-GB" altLang="en-US" sz="2400" dirty="0"/>
              <a:t>The aims and scope of performance management</a:t>
            </a:r>
          </a:p>
          <a:p>
            <a:pPr marL="609600" indent="-609600" eaLnBrk="1" hangingPunct="1">
              <a:lnSpc>
                <a:spcPct val="80000"/>
              </a:lnSpc>
              <a:buFontTx/>
              <a:buAutoNum type="arabicPeriod"/>
            </a:pPr>
            <a:r>
              <a:rPr lang="en-US" altLang="en-US" sz="2400" dirty="0"/>
              <a:t>Objectives of performance management</a:t>
            </a:r>
            <a:endParaRPr lang="en-GB" altLang="en-US" sz="2400" dirty="0"/>
          </a:p>
          <a:p>
            <a:pPr marL="609600" indent="-609600" eaLnBrk="1" hangingPunct="1">
              <a:lnSpc>
                <a:spcPct val="80000"/>
              </a:lnSpc>
              <a:buFontTx/>
              <a:buAutoNum type="arabicPeriod"/>
            </a:pPr>
            <a:r>
              <a:rPr lang="en-US" altLang="en-US" sz="2400" dirty="0"/>
              <a:t>Principles of performance management</a:t>
            </a:r>
            <a:endParaRPr lang="en-GB" altLang="en-US" sz="2400" dirty="0"/>
          </a:p>
          <a:p>
            <a:pPr marL="609600" indent="-609600" eaLnBrk="1" hangingPunct="1">
              <a:lnSpc>
                <a:spcPct val="80000"/>
              </a:lnSpc>
              <a:buFontTx/>
              <a:buAutoNum type="arabicPeriod"/>
            </a:pPr>
            <a:r>
              <a:rPr lang="en-US" altLang="en-US" sz="2400" dirty="0"/>
              <a:t>Characteristics of individual performance management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6EE2375-8199-451D-8345-AC37B411FDA6}"/>
              </a:ext>
            </a:extLst>
          </p:cNvPr>
          <p:cNvSpPr>
            <a:spLocks noGrp="1" noChangeArrowheads="1"/>
          </p:cNvSpPr>
          <p:nvPr>
            <p:ph type="title"/>
          </p:nvPr>
        </p:nvSpPr>
        <p:spPr>
          <a:xfrm>
            <a:off x="482600" y="152400"/>
            <a:ext cx="8229600" cy="784225"/>
          </a:xfrm>
        </p:spPr>
        <p:txBody>
          <a:bodyPr/>
          <a:lstStyle/>
          <a:p>
            <a:pPr eaLnBrk="1" hangingPunct="1"/>
            <a:r>
              <a:rPr lang="en-GB" altLang="en-US" sz="3600" b="1">
                <a:solidFill>
                  <a:srgbClr val="0070C0"/>
                </a:solidFill>
                <a:latin typeface="Arial" panose="020B0604020202020204" pitchFamily="34" charset="0"/>
                <a:cs typeface="Arial" panose="020B0604020202020204" pitchFamily="34" charset="0"/>
              </a:rPr>
              <a:t>PERFORMANCE MANAGEMENT</a:t>
            </a:r>
            <a:endParaRPr lang="en-GB" altLang="en-US" sz="2400" b="1">
              <a:solidFill>
                <a:srgbClr val="0070C0"/>
              </a:solidFill>
            </a:endParaRPr>
          </a:p>
        </p:txBody>
      </p:sp>
      <p:sp>
        <p:nvSpPr>
          <p:cNvPr id="6147" name="Rectangle 3">
            <a:extLst>
              <a:ext uri="{FF2B5EF4-FFF2-40B4-BE49-F238E27FC236}">
                <a16:creationId xmlns:a16="http://schemas.microsoft.com/office/drawing/2014/main" id="{B61C0AD7-E8A8-421A-B08A-6A88F41A21E4}"/>
              </a:ext>
            </a:extLst>
          </p:cNvPr>
          <p:cNvSpPr>
            <a:spLocks noGrp="1" noChangeArrowheads="1"/>
          </p:cNvSpPr>
          <p:nvPr>
            <p:ph idx="1"/>
          </p:nvPr>
        </p:nvSpPr>
        <p:spPr>
          <a:xfrm>
            <a:off x="457200" y="1219200"/>
            <a:ext cx="8280400" cy="4191000"/>
          </a:xfrm>
        </p:spPr>
        <p:txBody>
          <a:bodyPr rtlCol="0">
            <a:normAutofit lnSpcReduction="10000"/>
          </a:bodyPr>
          <a:lstStyle/>
          <a:p>
            <a:pPr eaLnBrk="1" fontAlgn="auto" hangingPunct="1">
              <a:spcAft>
                <a:spcPts val="600"/>
              </a:spcAft>
              <a:defRPr/>
            </a:pPr>
            <a:r>
              <a:rPr lang="en-GB" sz="2000" dirty="0">
                <a:cs typeface="Arial" pitchFamily="34" charset="0"/>
              </a:rPr>
              <a:t>As defined by </a:t>
            </a:r>
            <a:r>
              <a:rPr lang="en-GB" sz="2000" dirty="0" err="1">
                <a:cs typeface="Arial" pitchFamily="34" charset="0"/>
              </a:rPr>
              <a:t>Aguinis</a:t>
            </a:r>
            <a:r>
              <a:rPr lang="en-GB" sz="2000" dirty="0">
                <a:cs typeface="Arial" pitchFamily="34" charset="0"/>
              </a:rPr>
              <a:t> (2005, p 2): Performance management is a continuous process of </a:t>
            </a:r>
            <a:r>
              <a:rPr lang="en-GB" sz="2000" b="1" i="1" dirty="0">
                <a:cs typeface="Arial" pitchFamily="34" charset="0"/>
              </a:rPr>
              <a:t>identifying, measuring and developing the performance of individuals and teams </a:t>
            </a:r>
            <a:r>
              <a:rPr lang="en-GB" sz="2000" dirty="0">
                <a:cs typeface="Arial" pitchFamily="34" charset="0"/>
              </a:rPr>
              <a:t>and aligning performance with the strategic goals of the organization</a:t>
            </a:r>
            <a:r>
              <a:rPr lang="ja-JP" altLang="en-GB" sz="2000" dirty="0">
                <a:cs typeface="Arial" pitchFamily="34" charset="0"/>
              </a:rPr>
              <a:t>’</a:t>
            </a:r>
            <a:r>
              <a:rPr lang="en-GB" sz="2000" dirty="0">
                <a:cs typeface="Arial" pitchFamily="34" charset="0"/>
              </a:rPr>
              <a:t>.</a:t>
            </a:r>
          </a:p>
          <a:p>
            <a:pPr eaLnBrk="1" fontAlgn="auto" hangingPunct="1">
              <a:spcAft>
                <a:spcPts val="600"/>
              </a:spcAft>
              <a:defRPr/>
            </a:pPr>
            <a:r>
              <a:rPr lang="en-GB" sz="2000" dirty="0">
                <a:cs typeface="Arial" pitchFamily="34" charset="0"/>
              </a:rPr>
              <a:t>Its five elements are agreement, measurement, feedback, positive reinforcement and dialogue.’</a:t>
            </a:r>
          </a:p>
          <a:p>
            <a:pPr marL="0" indent="0" eaLnBrk="1" fontAlgn="auto" hangingPunct="1">
              <a:spcAft>
                <a:spcPts val="600"/>
              </a:spcAft>
              <a:buFont typeface="Arial" panose="020B0604020202020204" pitchFamily="34" charset="0"/>
              <a:buNone/>
              <a:defRPr/>
            </a:pPr>
            <a:endParaRPr lang="en-GB" sz="2000" dirty="0">
              <a:cs typeface="Arial" pitchFamily="34" charset="0"/>
            </a:endParaRPr>
          </a:p>
          <a:p>
            <a:pPr eaLnBrk="1" fontAlgn="auto" hangingPunct="1">
              <a:spcAft>
                <a:spcPts val="600"/>
              </a:spcAft>
              <a:defRPr/>
            </a:pPr>
            <a:r>
              <a:rPr lang="en-GB" sz="2000" dirty="0" err="1">
                <a:cs typeface="Arial" pitchFamily="34" charset="0"/>
              </a:rPr>
              <a:t>Pulakos</a:t>
            </a:r>
            <a:r>
              <a:rPr lang="en-GB" sz="2000" dirty="0">
                <a:cs typeface="Arial" pitchFamily="34" charset="0"/>
              </a:rPr>
              <a:t> (2009, p3)</a:t>
            </a:r>
            <a:r>
              <a:rPr lang="en-GB" sz="2000" i="1" dirty="0">
                <a:cs typeface="Arial" pitchFamily="34" charset="0"/>
              </a:rPr>
              <a:t> </a:t>
            </a:r>
            <a:r>
              <a:rPr lang="en-GB" sz="2000" dirty="0">
                <a:cs typeface="Arial" pitchFamily="34" charset="0"/>
              </a:rPr>
              <a:t>emphasized that: </a:t>
            </a:r>
            <a:r>
              <a:rPr lang="ja-JP" altLang="en-GB" sz="2000" dirty="0">
                <a:cs typeface="Arial" pitchFamily="34" charset="0"/>
              </a:rPr>
              <a:t>‘</a:t>
            </a:r>
            <a:r>
              <a:rPr lang="en-GB" sz="2000" dirty="0">
                <a:cs typeface="Arial" pitchFamily="34" charset="0"/>
              </a:rPr>
              <a:t>Performance management is the key process through which work gets done. It</a:t>
            </a:r>
            <a:r>
              <a:rPr lang="ja-JP" altLang="en-GB" sz="2000" dirty="0">
                <a:cs typeface="Arial" pitchFamily="34" charset="0"/>
              </a:rPr>
              <a:t>’</a:t>
            </a:r>
            <a:r>
              <a:rPr lang="en-GB" sz="2000" dirty="0">
                <a:cs typeface="Arial" pitchFamily="34" charset="0"/>
              </a:rPr>
              <a:t>s how organizations communicate expectations and drive behaviour to achieve important goals; it</a:t>
            </a:r>
            <a:r>
              <a:rPr lang="ja-JP" altLang="en-GB" sz="2000" dirty="0">
                <a:cs typeface="Arial" pitchFamily="34" charset="0"/>
              </a:rPr>
              <a:t>’</a:t>
            </a:r>
            <a:r>
              <a:rPr lang="en-GB" sz="2000" dirty="0">
                <a:cs typeface="Arial" pitchFamily="34" charset="0"/>
              </a:rPr>
              <a:t>s also about how organizations identify ineffective performers for development programmes or other personnel actions</a:t>
            </a:r>
            <a:r>
              <a:rPr lang="ja-JP" altLang="en-GB" sz="2000" dirty="0">
                <a:cs typeface="Arial" pitchFamily="34" charset="0"/>
              </a:rPr>
              <a:t>’</a:t>
            </a:r>
            <a:r>
              <a:rPr lang="en-GB" sz="2000" dirty="0">
                <a:cs typeface="Arial" pitchFamily="34" charset="0"/>
              </a:rPr>
              <a:t>.</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anim calcmode="lin" valueType="num">
                                      <p:cBhvr additive="base">
                                        <p:cTn id="19"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60176FB-DA81-4C5C-B599-D45397059D16}"/>
              </a:ext>
            </a:extLst>
          </p:cNvPr>
          <p:cNvSpPr>
            <a:spLocks noGrp="1" noChangeArrowheads="1"/>
          </p:cNvSpPr>
          <p:nvPr>
            <p:ph type="title"/>
          </p:nvPr>
        </p:nvSpPr>
        <p:spPr>
          <a:xfrm>
            <a:off x="457200" y="228600"/>
            <a:ext cx="8229600" cy="914400"/>
          </a:xfrm>
        </p:spPr>
        <p:txBody>
          <a:bodyPr/>
          <a:lstStyle/>
          <a:p>
            <a:pPr eaLnBrk="1" hangingPunct="1"/>
            <a:r>
              <a:rPr lang="en-GB" altLang="en-US" sz="3200" b="1">
                <a:solidFill>
                  <a:srgbClr val="0070C0"/>
                </a:solidFill>
              </a:rPr>
              <a:t>PERFORMANCE MANAGEMENT</a:t>
            </a:r>
          </a:p>
        </p:txBody>
      </p:sp>
      <p:sp>
        <p:nvSpPr>
          <p:cNvPr id="23555" name="Rectangle 3">
            <a:extLst>
              <a:ext uri="{FF2B5EF4-FFF2-40B4-BE49-F238E27FC236}">
                <a16:creationId xmlns:a16="http://schemas.microsoft.com/office/drawing/2014/main" id="{E8554369-E75D-4B66-9B1C-A4F2BAA0D198}"/>
              </a:ext>
            </a:extLst>
          </p:cNvPr>
          <p:cNvSpPr>
            <a:spLocks noGrp="1" noChangeArrowheads="1"/>
          </p:cNvSpPr>
          <p:nvPr>
            <p:ph idx="1"/>
          </p:nvPr>
        </p:nvSpPr>
        <p:spPr>
          <a:xfrm>
            <a:off x="457200" y="1371600"/>
            <a:ext cx="4114800" cy="4267200"/>
          </a:xfrm>
        </p:spPr>
        <p:txBody>
          <a:bodyPr rtlCol="0">
            <a:normAutofit/>
          </a:bodyPr>
          <a:lstStyle/>
          <a:p>
            <a:pPr eaLnBrk="1" fontAlgn="auto" hangingPunct="1">
              <a:spcAft>
                <a:spcPts val="0"/>
              </a:spcAft>
              <a:buFont typeface="Wingdings" panose="05000000000000000000" pitchFamily="2" charset="2"/>
              <a:buChar char="Ø"/>
              <a:defRPr/>
            </a:pPr>
            <a:r>
              <a:rPr lang="en-GB" altLang="en-US" sz="2000" dirty="0"/>
              <a:t>Performance management can contribute to the development of a high-performance culture by delivering the message that high performance is important.</a:t>
            </a:r>
          </a:p>
          <a:p>
            <a:pPr marL="0" indent="0" eaLnBrk="1" fontAlgn="auto" hangingPunct="1">
              <a:spcAft>
                <a:spcPts val="0"/>
              </a:spcAft>
              <a:buFont typeface="Arial" panose="020B0604020202020204" pitchFamily="34" charset="0"/>
              <a:buNone/>
              <a:defRPr/>
            </a:pPr>
            <a:endParaRPr lang="en-GB" sz="2000" dirty="0"/>
          </a:p>
          <a:p>
            <a:pPr eaLnBrk="1" fontAlgn="auto" hangingPunct="1">
              <a:spcAft>
                <a:spcPts val="0"/>
              </a:spcAft>
              <a:buFont typeface="Wingdings" panose="05000000000000000000" pitchFamily="2" charset="2"/>
              <a:buChar char="Ø"/>
              <a:defRPr/>
            </a:pPr>
            <a:r>
              <a:rPr lang="en-GB" sz="2000" dirty="0"/>
              <a:t>Performance management, if carried out properly, can reward people by recognition through feedback, the provision of opportunities to achieve, the scope to develop skills, and guidance on career paths.</a:t>
            </a:r>
          </a:p>
        </p:txBody>
      </p:sp>
      <p:pic>
        <p:nvPicPr>
          <p:cNvPr id="11269" name="Picture 5" descr="Image result for performance management">
            <a:extLst>
              <a:ext uri="{FF2B5EF4-FFF2-40B4-BE49-F238E27FC236}">
                <a16:creationId xmlns:a16="http://schemas.microsoft.com/office/drawing/2014/main" id="{20F99AD5-488D-4FDA-AC7F-E146D276AA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371600"/>
            <a:ext cx="42672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1269"/>
                                        </p:tgtEl>
                                        <p:attrNameLst>
                                          <p:attrName>style.visibility</p:attrName>
                                        </p:attrNameLst>
                                      </p:cBhvr>
                                      <p:to>
                                        <p:strVal val="visible"/>
                                      </p:to>
                                    </p:set>
                                    <p:anim calcmode="lin" valueType="num">
                                      <p:cBhvr additive="base">
                                        <p:cTn id="19" dur="500" fill="hold"/>
                                        <p:tgtEl>
                                          <p:spTgt spid="11269"/>
                                        </p:tgtEl>
                                        <p:attrNameLst>
                                          <p:attrName>ppt_x</p:attrName>
                                        </p:attrNameLst>
                                      </p:cBhvr>
                                      <p:tavLst>
                                        <p:tav tm="0">
                                          <p:val>
                                            <p:strVal val="#ppt_x"/>
                                          </p:val>
                                        </p:tav>
                                        <p:tav tm="100000">
                                          <p:val>
                                            <p:strVal val="#ppt_x"/>
                                          </p:val>
                                        </p:tav>
                                      </p:tavLst>
                                    </p:anim>
                                    <p:anim calcmode="lin" valueType="num">
                                      <p:cBhvr additive="base">
                                        <p:cTn id="20" dur="500" fill="hold"/>
                                        <p:tgtEl>
                                          <p:spTgt spid="1126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E8298F6-0DAA-4DEA-AAC2-3188C35D4C41}"/>
              </a:ext>
            </a:extLst>
          </p:cNvPr>
          <p:cNvSpPr>
            <a:spLocks noGrp="1" noChangeArrowheads="1"/>
          </p:cNvSpPr>
          <p:nvPr>
            <p:ph type="title"/>
          </p:nvPr>
        </p:nvSpPr>
        <p:spPr/>
        <p:txBody>
          <a:bodyPr/>
          <a:lstStyle/>
          <a:p>
            <a:pPr eaLnBrk="1" hangingPunct="1"/>
            <a:r>
              <a:rPr lang="en-GB" altLang="en-US" sz="3200" b="1">
                <a:solidFill>
                  <a:srgbClr val="0070C0"/>
                </a:solidFill>
              </a:rPr>
              <a:t>THE AIMS AND SCOPE OF PERFORMANCE MANAGEMENT</a:t>
            </a:r>
          </a:p>
        </p:txBody>
      </p:sp>
      <p:sp>
        <p:nvSpPr>
          <p:cNvPr id="7171" name="Rectangle 3">
            <a:extLst>
              <a:ext uri="{FF2B5EF4-FFF2-40B4-BE49-F238E27FC236}">
                <a16:creationId xmlns:a16="http://schemas.microsoft.com/office/drawing/2014/main" id="{BE63AA70-543F-4A2E-8E22-F02811B465C3}"/>
              </a:ext>
            </a:extLst>
          </p:cNvPr>
          <p:cNvSpPr>
            <a:spLocks noGrp="1" noChangeArrowheads="1"/>
          </p:cNvSpPr>
          <p:nvPr>
            <p:ph idx="1"/>
          </p:nvPr>
        </p:nvSpPr>
        <p:spPr>
          <a:xfrm>
            <a:off x="457200" y="1981200"/>
            <a:ext cx="8229600" cy="2895600"/>
          </a:xfrm>
        </p:spPr>
        <p:txBody>
          <a:bodyPr rtlCol="0">
            <a:normAutofit/>
          </a:bodyPr>
          <a:lstStyle/>
          <a:p>
            <a:pPr eaLnBrk="1" fontAlgn="auto" hangingPunct="1">
              <a:spcAft>
                <a:spcPts val="0"/>
              </a:spcAft>
              <a:defRPr/>
            </a:pPr>
            <a:r>
              <a:rPr lang="en-GB" sz="2400" dirty="0"/>
              <a:t>The </a:t>
            </a:r>
            <a:r>
              <a:rPr lang="en-GB" sz="2400" i="1" dirty="0"/>
              <a:t>aim </a:t>
            </a:r>
            <a:r>
              <a:rPr lang="en-GB" sz="2400" dirty="0"/>
              <a:t>of performance management is to improve performance to enable corporate goals to be achieved</a:t>
            </a:r>
          </a:p>
          <a:p>
            <a:pPr marL="0" indent="0" eaLnBrk="1" fontAlgn="auto" hangingPunct="1">
              <a:spcAft>
                <a:spcPts val="0"/>
              </a:spcAft>
              <a:buFont typeface="Arial" panose="020B0604020202020204" pitchFamily="34" charset="0"/>
              <a:buNone/>
              <a:defRPr/>
            </a:pPr>
            <a:endParaRPr lang="en-GB" sz="2400" dirty="0"/>
          </a:p>
          <a:p>
            <a:pPr eaLnBrk="1" fontAlgn="auto" hangingPunct="1">
              <a:spcAft>
                <a:spcPts val="0"/>
              </a:spcAft>
              <a:defRPr/>
            </a:pPr>
            <a:r>
              <a:rPr lang="en-GB" sz="2400" dirty="0"/>
              <a:t>The </a:t>
            </a:r>
            <a:r>
              <a:rPr lang="en-GB" sz="2400" i="1" dirty="0"/>
              <a:t>scope </a:t>
            </a:r>
            <a:r>
              <a:rPr lang="en-GB" sz="2400" dirty="0"/>
              <a:t>of performance management includes the organization and teams as well as individuals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 calcmode="lin" valueType="num">
                                      <p:cBhvr additive="base">
                                        <p:cTn id="13"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80CEEF0-095B-4620-9174-29407A6D3BB1}"/>
              </a:ext>
            </a:extLst>
          </p:cNvPr>
          <p:cNvSpPr>
            <a:spLocks noGrp="1" noChangeArrowheads="1"/>
          </p:cNvSpPr>
          <p:nvPr>
            <p:ph type="title"/>
          </p:nvPr>
        </p:nvSpPr>
        <p:spPr/>
        <p:txBody>
          <a:bodyPr/>
          <a:lstStyle/>
          <a:p>
            <a:pPr eaLnBrk="1" hangingPunct="1">
              <a:defRPr/>
            </a:pPr>
            <a:r>
              <a:rPr lang="en-GB" sz="3600" b="1" cap="all" dirty="0">
                <a:solidFill>
                  <a:srgbClr val="0070C0"/>
                </a:solidFill>
                <a:latin typeface="+mn-lt"/>
              </a:rPr>
              <a:t>objectives of performance management</a:t>
            </a:r>
            <a:endParaRPr lang="en-GB" altLang="en-US" sz="3600" b="1" dirty="0">
              <a:solidFill>
                <a:srgbClr val="0070C0"/>
              </a:solidFill>
              <a:latin typeface="+mn-lt"/>
            </a:endParaRPr>
          </a:p>
        </p:txBody>
      </p:sp>
      <p:sp>
        <p:nvSpPr>
          <p:cNvPr id="7171" name="Rectangle 3">
            <a:extLst>
              <a:ext uri="{FF2B5EF4-FFF2-40B4-BE49-F238E27FC236}">
                <a16:creationId xmlns:a16="http://schemas.microsoft.com/office/drawing/2014/main" id="{74775710-C560-478E-8A5A-2FE3560477D5}"/>
              </a:ext>
            </a:extLst>
          </p:cNvPr>
          <p:cNvSpPr>
            <a:spLocks noGrp="1" noChangeArrowheads="1"/>
          </p:cNvSpPr>
          <p:nvPr>
            <p:ph idx="1"/>
          </p:nvPr>
        </p:nvSpPr>
        <p:spPr>
          <a:xfrm>
            <a:off x="647700" y="1866900"/>
            <a:ext cx="7848600" cy="3124200"/>
          </a:xfrm>
        </p:spPr>
        <p:txBody>
          <a:bodyPr/>
          <a:lstStyle/>
          <a:p>
            <a:pPr eaLnBrk="1" hangingPunct="1"/>
            <a:r>
              <a:rPr lang="en-GB" altLang="en-US" sz="2400"/>
              <a:t>Improve organizational performance.</a:t>
            </a:r>
          </a:p>
          <a:p>
            <a:pPr eaLnBrk="1" hangingPunct="1"/>
            <a:r>
              <a:rPr lang="en-GB" altLang="en-US" sz="2400"/>
              <a:t>Improve individual performance.</a:t>
            </a:r>
          </a:p>
          <a:p>
            <a:pPr eaLnBrk="1" hangingPunct="1"/>
            <a:r>
              <a:rPr lang="en-GB" altLang="en-US" sz="2400"/>
              <a:t>Provide the basis for personal development.</a:t>
            </a:r>
          </a:p>
          <a:p>
            <a:pPr eaLnBrk="1" hangingPunct="1"/>
            <a:r>
              <a:rPr lang="en-GB" altLang="en-US" sz="2400"/>
              <a:t>Develop a performance culture.</a:t>
            </a:r>
          </a:p>
          <a:p>
            <a:pPr eaLnBrk="1" hangingPunct="1"/>
            <a:r>
              <a:rPr lang="en-GB" altLang="en-US" sz="2400"/>
              <a:t>Inform contribution/performance pay decisions (in some cases).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90EAE48-71CA-4CA6-BEA8-E5E85B20C5B2}"/>
              </a:ext>
            </a:extLst>
          </p:cNvPr>
          <p:cNvSpPr>
            <a:spLocks noGrp="1" noChangeArrowheads="1"/>
          </p:cNvSpPr>
          <p:nvPr>
            <p:ph type="title"/>
          </p:nvPr>
        </p:nvSpPr>
        <p:spPr>
          <a:xfrm>
            <a:off x="457200" y="228600"/>
            <a:ext cx="8229600" cy="703263"/>
          </a:xfrm>
        </p:spPr>
        <p:txBody>
          <a:bodyPr/>
          <a:lstStyle/>
          <a:p>
            <a:pPr eaLnBrk="1" hangingPunct="1"/>
            <a:r>
              <a:rPr lang="en-US" altLang="en-US" sz="2800" b="1">
                <a:solidFill>
                  <a:srgbClr val="0070C0"/>
                </a:solidFill>
              </a:rPr>
              <a:t>PRINCIPLES OF PERFORMANCE MANAGEMENT</a:t>
            </a:r>
            <a:endParaRPr lang="en-GB" altLang="en-US" sz="2800" b="1" i="1">
              <a:solidFill>
                <a:srgbClr val="0070C0"/>
              </a:solidFill>
            </a:endParaRPr>
          </a:p>
        </p:txBody>
      </p:sp>
      <p:sp>
        <p:nvSpPr>
          <p:cNvPr id="15363" name="Rectangle 3">
            <a:extLst>
              <a:ext uri="{FF2B5EF4-FFF2-40B4-BE49-F238E27FC236}">
                <a16:creationId xmlns:a16="http://schemas.microsoft.com/office/drawing/2014/main" id="{210E3A12-85F1-4ED2-8D8F-0A4D26BD53AA}"/>
              </a:ext>
            </a:extLst>
          </p:cNvPr>
          <p:cNvSpPr>
            <a:spLocks noGrp="1" noChangeArrowheads="1"/>
          </p:cNvSpPr>
          <p:nvPr>
            <p:ph idx="1"/>
          </p:nvPr>
        </p:nvSpPr>
        <p:spPr>
          <a:xfrm>
            <a:off x="304800" y="1165225"/>
            <a:ext cx="8534400" cy="4525963"/>
          </a:xfrm>
        </p:spPr>
        <p:txBody>
          <a:bodyPr/>
          <a:lstStyle/>
          <a:p>
            <a:pPr marL="381000" indent="-381000" eaLnBrk="1" hangingPunct="1">
              <a:lnSpc>
                <a:spcPct val="80000"/>
              </a:lnSpc>
              <a:buFontTx/>
              <a:buNone/>
            </a:pPr>
            <a:r>
              <a:rPr lang="en-US" altLang="en-US" sz="2000" b="1" i="1" u="sng"/>
              <a:t>Ten principles of performance management as stated by practitioners:</a:t>
            </a:r>
          </a:p>
          <a:p>
            <a:pPr marL="381000" indent="-381000" eaLnBrk="1" hangingPunct="1">
              <a:lnSpc>
                <a:spcPct val="80000"/>
              </a:lnSpc>
              <a:buFontTx/>
              <a:buNone/>
            </a:pPr>
            <a:endParaRPr lang="en-US" altLang="en-US" sz="2000" b="1"/>
          </a:p>
          <a:p>
            <a:pPr marL="381000" indent="-381000" eaLnBrk="1" hangingPunct="1">
              <a:lnSpc>
                <a:spcPct val="80000"/>
              </a:lnSpc>
              <a:buFontTx/>
              <a:buAutoNum type="arabicPeriod"/>
            </a:pPr>
            <a:r>
              <a:rPr lang="en-US" altLang="en-US" sz="2000"/>
              <a:t>‘A management tool which helps manages to manage.’</a:t>
            </a:r>
          </a:p>
          <a:p>
            <a:pPr marL="381000" indent="-381000" eaLnBrk="1" hangingPunct="1">
              <a:lnSpc>
                <a:spcPct val="80000"/>
              </a:lnSpc>
              <a:buFontTx/>
              <a:buAutoNum type="arabicPeriod"/>
            </a:pPr>
            <a:r>
              <a:rPr lang="en-US" altLang="en-US" sz="2000"/>
              <a:t>‘Driven by corporate purpose and values.’</a:t>
            </a:r>
          </a:p>
          <a:p>
            <a:pPr marL="381000" indent="-381000" eaLnBrk="1" hangingPunct="1">
              <a:lnSpc>
                <a:spcPct val="80000"/>
              </a:lnSpc>
              <a:buFontTx/>
              <a:buAutoNum type="arabicPeriod"/>
            </a:pPr>
            <a:r>
              <a:rPr lang="en-US" altLang="en-US" sz="2000"/>
              <a:t>‘To obtain solutions that work.’</a:t>
            </a:r>
          </a:p>
          <a:p>
            <a:pPr marL="381000" indent="-381000" eaLnBrk="1" hangingPunct="1">
              <a:lnSpc>
                <a:spcPct val="80000"/>
              </a:lnSpc>
              <a:buFontTx/>
              <a:buAutoNum type="arabicPeriod"/>
            </a:pPr>
            <a:r>
              <a:rPr lang="en-US" altLang="en-US" sz="2000"/>
              <a:t>‘Only interested in things you can do something about and get a visible improvement.’</a:t>
            </a:r>
          </a:p>
          <a:p>
            <a:pPr marL="381000" indent="-381000" eaLnBrk="1" hangingPunct="1">
              <a:lnSpc>
                <a:spcPct val="80000"/>
              </a:lnSpc>
              <a:buFontTx/>
              <a:buAutoNum type="arabicPeriod"/>
            </a:pPr>
            <a:r>
              <a:rPr lang="en-US" altLang="en-US" sz="2000"/>
              <a:t>‘Focus on changing behaviour rather than paperwork.’</a:t>
            </a:r>
          </a:p>
          <a:p>
            <a:pPr marL="381000" indent="-381000" eaLnBrk="1" hangingPunct="1">
              <a:lnSpc>
                <a:spcPct val="80000"/>
              </a:lnSpc>
              <a:buFontTx/>
              <a:buAutoNum type="arabicPeriod"/>
            </a:pPr>
            <a:r>
              <a:rPr lang="en-US" altLang="en-US" sz="2000"/>
              <a:t>‘It’s about how we manage people – it’s not a system.’</a:t>
            </a:r>
          </a:p>
          <a:p>
            <a:pPr marL="381000" indent="-381000" eaLnBrk="1" hangingPunct="1">
              <a:lnSpc>
                <a:spcPct val="80000"/>
              </a:lnSpc>
              <a:buFontTx/>
              <a:buAutoNum type="arabicPeriod"/>
            </a:pPr>
            <a:r>
              <a:rPr lang="en-US" altLang="en-US" sz="2000"/>
              <a:t>‘Performance management is what managers do: a natural process of management.’</a:t>
            </a:r>
          </a:p>
          <a:p>
            <a:pPr marL="381000" indent="-381000" eaLnBrk="1" hangingPunct="1">
              <a:lnSpc>
                <a:spcPct val="80000"/>
              </a:lnSpc>
              <a:buFontTx/>
              <a:buAutoNum type="arabicPeriod"/>
            </a:pPr>
            <a:r>
              <a:rPr lang="en-US" altLang="en-US" sz="2000"/>
              <a:t>‘Based on accepted principle but operates flexibly.’</a:t>
            </a:r>
          </a:p>
          <a:p>
            <a:pPr marL="381000" indent="-381000" eaLnBrk="1" hangingPunct="1">
              <a:lnSpc>
                <a:spcPct val="80000"/>
              </a:lnSpc>
              <a:buFontTx/>
              <a:buAutoNum type="arabicPeriod"/>
            </a:pPr>
            <a:r>
              <a:rPr lang="en-US" altLang="en-US" sz="2000"/>
              <a:t>‘Focus on development not pay.’</a:t>
            </a:r>
          </a:p>
          <a:p>
            <a:pPr marL="381000" indent="-381000" eaLnBrk="1" hangingPunct="1">
              <a:lnSpc>
                <a:spcPct val="80000"/>
              </a:lnSpc>
              <a:buFontTx/>
              <a:buAutoNum type="arabicPeriod"/>
            </a:pPr>
            <a:r>
              <a:rPr lang="en-US" altLang="en-US" sz="2000"/>
              <a:t>‘Success depends on what the organization is and needs to be in its performance culture.’</a:t>
            </a:r>
            <a:endParaRPr lang="en-GB"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anim calcmode="lin" valueType="num">
                                      <p:cBhvr additive="base">
                                        <p:cTn id="13"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anim calcmode="lin" valueType="num">
                                      <p:cBhvr additive="base">
                                        <p:cTn id="19"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363">
                                            <p:txEl>
                                              <p:pRg st="4" end="4"/>
                                            </p:txEl>
                                          </p:spTgt>
                                        </p:tgtEl>
                                        <p:attrNameLst>
                                          <p:attrName>style.visibility</p:attrName>
                                        </p:attrNameLst>
                                      </p:cBhvr>
                                      <p:to>
                                        <p:strVal val="visible"/>
                                      </p:to>
                                    </p:set>
                                    <p:anim calcmode="lin" valueType="num">
                                      <p:cBhvr additive="base">
                                        <p:cTn id="25"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363">
                                            <p:txEl>
                                              <p:pRg st="5" end="5"/>
                                            </p:txEl>
                                          </p:spTgt>
                                        </p:tgtEl>
                                        <p:attrNameLst>
                                          <p:attrName>style.visibility</p:attrName>
                                        </p:attrNameLst>
                                      </p:cBhvr>
                                      <p:to>
                                        <p:strVal val="visible"/>
                                      </p:to>
                                    </p:set>
                                    <p:anim calcmode="lin" valueType="num">
                                      <p:cBhvr additive="base">
                                        <p:cTn id="31" dur="5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363">
                                            <p:txEl>
                                              <p:pRg st="6" end="6"/>
                                            </p:txEl>
                                          </p:spTgt>
                                        </p:tgtEl>
                                        <p:attrNameLst>
                                          <p:attrName>style.visibility</p:attrName>
                                        </p:attrNameLst>
                                      </p:cBhvr>
                                      <p:to>
                                        <p:strVal val="visible"/>
                                      </p:to>
                                    </p:set>
                                    <p:anim calcmode="lin" valueType="num">
                                      <p:cBhvr additive="base">
                                        <p:cTn id="37"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536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363">
                                            <p:txEl>
                                              <p:pRg st="7" end="7"/>
                                            </p:txEl>
                                          </p:spTgt>
                                        </p:tgtEl>
                                        <p:attrNameLst>
                                          <p:attrName>style.visibility</p:attrName>
                                        </p:attrNameLst>
                                      </p:cBhvr>
                                      <p:to>
                                        <p:strVal val="visible"/>
                                      </p:to>
                                    </p:set>
                                    <p:anim calcmode="lin" valueType="num">
                                      <p:cBhvr additive="base">
                                        <p:cTn id="43"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536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363">
                                            <p:txEl>
                                              <p:pRg st="8" end="8"/>
                                            </p:txEl>
                                          </p:spTgt>
                                        </p:tgtEl>
                                        <p:attrNameLst>
                                          <p:attrName>style.visibility</p:attrName>
                                        </p:attrNameLst>
                                      </p:cBhvr>
                                      <p:to>
                                        <p:strVal val="visible"/>
                                      </p:to>
                                    </p:set>
                                    <p:anim calcmode="lin" valueType="num">
                                      <p:cBhvr additive="base">
                                        <p:cTn id="49"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536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5363">
                                            <p:txEl>
                                              <p:pRg st="9" end="9"/>
                                            </p:txEl>
                                          </p:spTgt>
                                        </p:tgtEl>
                                        <p:attrNameLst>
                                          <p:attrName>style.visibility</p:attrName>
                                        </p:attrNameLst>
                                      </p:cBhvr>
                                      <p:to>
                                        <p:strVal val="visible"/>
                                      </p:to>
                                    </p:set>
                                    <p:anim calcmode="lin" valueType="num">
                                      <p:cBhvr additive="base">
                                        <p:cTn id="55" dur="5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536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5363">
                                            <p:txEl>
                                              <p:pRg st="10" end="10"/>
                                            </p:txEl>
                                          </p:spTgt>
                                        </p:tgtEl>
                                        <p:attrNameLst>
                                          <p:attrName>style.visibility</p:attrName>
                                        </p:attrNameLst>
                                      </p:cBhvr>
                                      <p:to>
                                        <p:strVal val="visible"/>
                                      </p:to>
                                    </p:set>
                                    <p:anim calcmode="lin" valueType="num">
                                      <p:cBhvr additive="base">
                                        <p:cTn id="61"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5363">
                                            <p:txEl>
                                              <p:pRg st="11" end="11"/>
                                            </p:txEl>
                                          </p:spTgt>
                                        </p:tgtEl>
                                        <p:attrNameLst>
                                          <p:attrName>style.visibility</p:attrName>
                                        </p:attrNameLst>
                                      </p:cBhvr>
                                      <p:to>
                                        <p:strVal val="visible"/>
                                      </p:to>
                                    </p:set>
                                    <p:anim calcmode="lin" valueType="num">
                                      <p:cBhvr additive="base">
                                        <p:cTn id="67" dur="500" fill="hold"/>
                                        <p:tgtEl>
                                          <p:spTgt spid="1536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536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F4859ED-6DC2-4F6A-B527-C6CFD5EFA408}"/>
              </a:ext>
            </a:extLst>
          </p:cNvPr>
          <p:cNvSpPr>
            <a:spLocks noGrp="1" noChangeArrowheads="1"/>
          </p:cNvSpPr>
          <p:nvPr>
            <p:ph type="title"/>
          </p:nvPr>
        </p:nvSpPr>
        <p:spPr>
          <a:xfrm>
            <a:off x="457200" y="228600"/>
            <a:ext cx="8229600" cy="1143000"/>
          </a:xfrm>
        </p:spPr>
        <p:txBody>
          <a:bodyPr/>
          <a:lstStyle/>
          <a:p>
            <a:pPr eaLnBrk="1" hangingPunct="1"/>
            <a:r>
              <a:rPr lang="en-US" altLang="en-US" sz="2800" b="1">
                <a:solidFill>
                  <a:srgbClr val="0070C0"/>
                </a:solidFill>
              </a:rPr>
              <a:t>CHARACTERISTICS OF PERFORMANCE MANAGEMENT</a:t>
            </a:r>
            <a:endParaRPr lang="en-GB" altLang="en-US" sz="2800" b="1">
              <a:solidFill>
                <a:srgbClr val="0070C0"/>
              </a:solidFill>
            </a:endParaRPr>
          </a:p>
        </p:txBody>
      </p:sp>
      <p:sp>
        <p:nvSpPr>
          <p:cNvPr id="30723" name="Rectangle 3">
            <a:extLst>
              <a:ext uri="{FF2B5EF4-FFF2-40B4-BE49-F238E27FC236}">
                <a16:creationId xmlns:a16="http://schemas.microsoft.com/office/drawing/2014/main" id="{4F36CE49-0465-45FB-831D-3C9FB5CF8105}"/>
              </a:ext>
            </a:extLst>
          </p:cNvPr>
          <p:cNvSpPr>
            <a:spLocks noGrp="1" noChangeArrowheads="1"/>
          </p:cNvSpPr>
          <p:nvPr>
            <p:ph idx="1"/>
          </p:nvPr>
        </p:nvSpPr>
        <p:spPr>
          <a:xfrm>
            <a:off x="457200" y="1714500"/>
            <a:ext cx="8229600" cy="3429000"/>
          </a:xfrm>
        </p:spPr>
        <p:txBody>
          <a:bodyPr rtlCol="0">
            <a:normAutofit lnSpcReduction="10000"/>
          </a:bodyPr>
          <a:lstStyle/>
          <a:p>
            <a:pPr marL="0" indent="0" eaLnBrk="1" fontAlgn="auto" hangingPunct="1">
              <a:spcAft>
                <a:spcPts val="0"/>
              </a:spcAft>
              <a:buFont typeface="Arial" panose="020B0604020202020204" pitchFamily="34" charset="0"/>
              <a:buNone/>
              <a:defRPr/>
            </a:pPr>
            <a:r>
              <a:rPr lang="en-US" sz="2400" dirty="0"/>
              <a:t>Performance management is a planned process of which the elements are:</a:t>
            </a:r>
          </a:p>
          <a:p>
            <a:pPr marL="0" indent="0" eaLnBrk="1" fontAlgn="auto" hangingPunct="1">
              <a:spcAft>
                <a:spcPts val="0"/>
              </a:spcAft>
              <a:buFont typeface="Arial" panose="020B0604020202020204" pitchFamily="34" charset="0"/>
              <a:buNone/>
              <a:defRPr/>
            </a:pPr>
            <a:endParaRPr lang="en-US" sz="2400" dirty="0"/>
          </a:p>
          <a:p>
            <a:pPr marL="720000" eaLnBrk="1" fontAlgn="auto" hangingPunct="1">
              <a:spcAft>
                <a:spcPts val="0"/>
              </a:spcAft>
              <a:defRPr/>
            </a:pPr>
            <a:r>
              <a:rPr lang="en-US" sz="2400" dirty="0"/>
              <a:t> agreement</a:t>
            </a:r>
          </a:p>
          <a:p>
            <a:pPr marL="720000" eaLnBrk="1" fontAlgn="auto" hangingPunct="1">
              <a:spcAft>
                <a:spcPts val="0"/>
              </a:spcAft>
              <a:defRPr/>
            </a:pPr>
            <a:r>
              <a:rPr lang="en-US" sz="2400" dirty="0"/>
              <a:t> measurement</a:t>
            </a:r>
          </a:p>
          <a:p>
            <a:pPr marL="720000" eaLnBrk="1" fontAlgn="auto" hangingPunct="1">
              <a:spcAft>
                <a:spcPts val="0"/>
              </a:spcAft>
              <a:defRPr/>
            </a:pPr>
            <a:r>
              <a:rPr lang="en-US" sz="2400" dirty="0"/>
              <a:t> feedback</a:t>
            </a:r>
          </a:p>
          <a:p>
            <a:pPr marL="720000" eaLnBrk="1" fontAlgn="auto" hangingPunct="1">
              <a:spcAft>
                <a:spcPts val="0"/>
              </a:spcAft>
              <a:defRPr/>
            </a:pPr>
            <a:r>
              <a:rPr lang="en-US" sz="2400" dirty="0"/>
              <a:t> positive reinforcement</a:t>
            </a:r>
          </a:p>
          <a:p>
            <a:pPr marL="720000" eaLnBrk="1" fontAlgn="auto" hangingPunct="1">
              <a:spcAft>
                <a:spcPts val="0"/>
              </a:spcAft>
              <a:defRPr/>
            </a:pPr>
            <a:r>
              <a:rPr lang="en-US" sz="2400" dirty="0"/>
              <a:t> dialogue</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 calcmode="lin" valueType="num">
                                      <p:cBhvr additive="base">
                                        <p:cTn id="7" dur="5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23">
                                            <p:txEl>
                                              <p:pRg st="2" end="2"/>
                                            </p:txEl>
                                          </p:spTgt>
                                        </p:tgtEl>
                                        <p:attrNameLst>
                                          <p:attrName>style.visibility</p:attrName>
                                        </p:attrNameLst>
                                      </p:cBhvr>
                                      <p:to>
                                        <p:strVal val="visible"/>
                                      </p:to>
                                    </p:set>
                                    <p:anim calcmode="lin" valueType="num">
                                      <p:cBhvr additive="base">
                                        <p:cTn id="13" dur="5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anim calcmode="lin" valueType="num">
                                      <p:cBhvr additive="base">
                                        <p:cTn id="19" dur="5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723">
                                            <p:txEl>
                                              <p:pRg st="4" end="4"/>
                                            </p:txEl>
                                          </p:spTgt>
                                        </p:tgtEl>
                                        <p:attrNameLst>
                                          <p:attrName>style.visibility</p:attrName>
                                        </p:attrNameLst>
                                      </p:cBhvr>
                                      <p:to>
                                        <p:strVal val="visible"/>
                                      </p:to>
                                    </p:set>
                                    <p:anim calcmode="lin" valueType="num">
                                      <p:cBhvr additive="base">
                                        <p:cTn id="25" dur="5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0723">
                                            <p:txEl>
                                              <p:pRg st="5" end="5"/>
                                            </p:txEl>
                                          </p:spTgt>
                                        </p:tgtEl>
                                        <p:attrNameLst>
                                          <p:attrName>style.visibility</p:attrName>
                                        </p:attrNameLst>
                                      </p:cBhvr>
                                      <p:to>
                                        <p:strVal val="visible"/>
                                      </p:to>
                                    </p:set>
                                    <p:anim calcmode="lin" valueType="num">
                                      <p:cBhvr additive="base">
                                        <p:cTn id="31" dur="500" fill="hold"/>
                                        <p:tgtEl>
                                          <p:spTgt spid="3072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07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0723">
                                            <p:txEl>
                                              <p:pRg st="6" end="6"/>
                                            </p:txEl>
                                          </p:spTgt>
                                        </p:tgtEl>
                                        <p:attrNameLst>
                                          <p:attrName>style.visibility</p:attrName>
                                        </p:attrNameLst>
                                      </p:cBhvr>
                                      <p:to>
                                        <p:strVal val="visible"/>
                                      </p:to>
                                    </p:set>
                                    <p:anim calcmode="lin" valueType="num">
                                      <p:cBhvr additive="base">
                                        <p:cTn id="37" dur="500" fill="hold"/>
                                        <p:tgtEl>
                                          <p:spTgt spid="3072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072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809</TotalTime>
  <Words>763</Words>
  <Application>Microsoft Office PowerPoint</Application>
  <PresentationFormat>On-screen Show (4:3)</PresentationFormat>
  <Paragraphs>66</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Myriad Pro</vt:lpstr>
      <vt:lpstr>Wingdings</vt:lpstr>
      <vt:lpstr>20140311PresentationUWTSDTemplate</vt:lpstr>
      <vt:lpstr>PowerPoint Presentation</vt:lpstr>
      <vt:lpstr>PERFORMANCE MANAGEMENT FUNDAMENTALS: SESSION PLAN</vt:lpstr>
      <vt:lpstr>PERFORMANCE MANAGEMENT</vt:lpstr>
      <vt:lpstr>PERFORMANCE MANAGEMENT</vt:lpstr>
      <vt:lpstr>THE AIMS AND SCOPE OF PERFORMANCE MANAGEMENT</vt:lpstr>
      <vt:lpstr>objectives of performance management</vt:lpstr>
      <vt:lpstr>PRINCIPLES OF PERFORMANCE MANAGEMENT</vt:lpstr>
      <vt:lpstr>CHARACTERISTICS OF PERFORMANCE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Armstrong</dc:creator>
  <cp:lastModifiedBy>Sujeewa Herath</cp:lastModifiedBy>
  <cp:revision>32</cp:revision>
  <cp:lastPrinted>1601-01-01T00:00:00Z</cp:lastPrinted>
  <dcterms:created xsi:type="dcterms:W3CDTF">2011-07-04T09:26:52Z</dcterms:created>
  <dcterms:modified xsi:type="dcterms:W3CDTF">2021-02-09T21:33:23Z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