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781" r:id="rId2"/>
    <p:sldId id="782" r:id="rId3"/>
    <p:sldId id="274" r:id="rId4"/>
    <p:sldId id="257" r:id="rId5"/>
    <p:sldId id="258" r:id="rId6"/>
    <p:sldId id="259" r:id="rId7"/>
    <p:sldId id="271" r:id="rId8"/>
    <p:sldId id="260" r:id="rId9"/>
    <p:sldId id="783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73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8" autoAdjust="0"/>
    <p:restoredTop sz="94660"/>
  </p:normalViewPr>
  <p:slideViewPr>
    <p:cSldViewPr snapToGrid="0">
      <p:cViewPr>
        <p:scale>
          <a:sx n="104" d="100"/>
          <a:sy n="104" d="100"/>
        </p:scale>
        <p:origin x="10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DD1D8-A98A-4D27-990B-E51A42F90CC2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CEABC-BE91-42E6-A3F5-0787E53C6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886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2" name="Google Shape;9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dd649ac0d3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dd649ac0d3_0_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gdd649ac0d3_0_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t>8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dd649ac0d3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dd649ac0d3_0_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gdd649ac0d3_0_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t>9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dd649ac0d3_0_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gdd649ac0d3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dd649ac0d3_0_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gdd649ac0d3_0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dd649ac0d3_0_4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gdd649ac0d3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dd649ac0d3_0_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gdd649ac0d3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71A0E-A799-A541-E099-D08E73DA36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61F7B6-4FD2-B8B3-A037-FCC4673689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B8B93-3E78-6F82-E77C-962CCBE1D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F7063-4725-4289-BB69-AB30D955455B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06354-4774-FE42-86EE-7C4D3D037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A27FEC-8196-6B39-720A-FBD13958E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53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AF81E-5E4A-3B10-CE69-9E8C2A3AC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2091D-5465-35B5-C93B-D7276671F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87FC9-817D-0CDB-BB73-875103313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C717F-4453-47B9-831E-245E19E6C750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D2C71-B6EE-A0F2-36CD-C5086F5FE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3AC5C-EAC5-BB57-0497-0D1E044DA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49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EB6C0-3645-4E9B-6AEF-180C41D10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93108-E18A-9098-EA5E-4475856E7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937AD-4FB6-48C3-5732-3D2822CCD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A4CAD-810C-4B59-9270-F1322A6FDF0B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A4FB3-9948-9501-B068-DBCF14CBB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07FF4-1597-9B83-9295-D767D6A6F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5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EC8C-54AA-18B5-3EE7-BD156B6A7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AAEC3-2211-C001-4E26-B7C4C900A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1B73C-E05B-A5BE-106A-A2CE3BC8E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2AA88-EC6D-CB8D-4636-174223890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5A840-BD32-4EF0-A93A-3CADF90005AF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0A08-2328-6540-9FE9-B6918A5A8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E1363-8965-5B06-175B-D0EDA3D09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69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CCCD1-6C42-5C39-2DEE-9A77C9DD5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689B1-A9FE-82F0-D330-FF42C4E27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52AB2D-9326-A8B0-7B7B-1511A973B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49E35-EF24-6A74-F422-99C3F3A7F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CE2AFE-8F31-A688-6021-AF354A6729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2BD86-F79C-0247-3B72-4E0EF4706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FD9A-F025-4220-AF2B-32D080FA3563}" type="datetime1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AB635-D675-3BA5-C1F4-C52124314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0F3470-FBC8-B119-1F76-53CE1D4E5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78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A7B5-EA20-5C35-F3BC-66B598BAF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27486C-5F35-9A59-C025-F456E42A5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67B6-F919-4394-9FAD-4A191121DEB5}" type="datetime1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579CC-9693-43BB-6CE0-8A88E4C0A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CF51B1-BAD1-911B-B9AF-BDE00D963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674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0BC8FC-8DB1-52B5-E791-0A0BC1C4E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01846-7315-4D07-9A6B-F0861FE821BF}" type="datetime1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3E2E2-6E90-FCB1-D2EF-C51B59508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12C54-9B8C-551D-9316-3E8B4CCC3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224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DDDE-B04F-E638-2F6F-35F23FE78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232C7-DFAE-C728-2A41-EFCA5105C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9B4EEE-97C9-F9C7-5A7F-BDEED003B2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63C2CD-59FC-DEDA-13EF-D455F9983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CC04-E2F4-44EA-A3DF-8AE17C2E2983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51D452-358B-FC80-D207-4E88C839D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F5EDAF-D3CF-0A05-6BF1-EA3300675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769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190E1-F9A4-2C52-1838-34DAC1BA4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26F8DC-48C6-49D1-E313-B1363D4ABB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9471B-D32C-DB56-D232-30C72D86A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F4728-2A49-D14B-17C3-E25E554F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DA4FC-1E8A-4CD4-8378-F5E6BB8E092A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73C91-F04B-6DFF-5B09-C8F3E814F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1CBD8-F2CF-9828-83D6-B90FFBA57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72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065E5-CD23-3F57-FE31-52BF7F418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137167-49EB-CB44-7D45-0A67875201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6BCB2-F223-ECBE-9700-63C4FFBCD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50DA-2F3F-4708-9871-1DAAD28FA402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53DEC-71A3-D401-3D14-36DCB1F0B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62EB0-0B89-EE20-4977-205157203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67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F00012-5CF5-8EFA-ED73-C98D7CF9CD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CE402F-940E-6CAF-AE56-FABA7265AC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CFA4F-FAE0-CADD-BB7F-440BA775F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00A5-5972-4B9D-8AF9-DED4416427FE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1DE34-F26A-5430-15EE-52CBB92BB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5FD54-9E84-4156-55A6-37FA26F1A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37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1127B3-84A9-1ABF-01FA-59A52E40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8D768A-AF7F-DDB5-B1AB-D25609187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DB671-C46F-EB3D-36AC-799125568B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8B9C0-A6B4-4AC2-B64D-EC7449F6172A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CB0E5B-F41A-B2D6-A7B0-373E4D7D39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0D198-80E7-B2EE-6772-3A9E41ECA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32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959043-8EA5-DD34-4381-947B53FB66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400">
                <a:solidFill>
                  <a:srgbClr val="FFFFFF"/>
                </a:solidFill>
              </a:rPr>
              <a:t>DR CAROLINE JAWAD 2022</a:t>
            </a:r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8123"/>
            <a:ext cx="5181600" cy="41632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This presentation  will introduce you to some aspects of research methods – but it is NOT intended to replace key reading, </a:t>
            </a:r>
            <a:r>
              <a:rPr lang="en-GB" sz="1900" b="1"/>
              <a:t>such as </a:t>
            </a:r>
            <a:r>
              <a:rPr lang="en-GB" sz="1900"/>
              <a:t>Bryman, Crotty, Creswell, Maxwell, Denscombe, Denzin, Guba and Lincoln, Easterby-Smith et al, Collis and Hussey and Cohen.  </a:t>
            </a:r>
          </a:p>
          <a:p>
            <a:pPr>
              <a:lnSpc>
                <a:spcPct val="90000"/>
              </a:lnSpc>
            </a:pPr>
            <a:r>
              <a:rPr lang="en-GB" sz="190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190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7" r="15803" b="2"/>
          <a:stretch/>
        </p:blipFill>
        <p:spPr>
          <a:xfrm>
            <a:off x="6172200" y="2178122"/>
            <a:ext cx="5181600" cy="41632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62C632-567F-1101-2017-21B4B336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/>
          <a:lstStyle/>
          <a:p>
            <a:r>
              <a:rPr lang="en-US" dirty="0"/>
              <a:t>This presentation uses ….</a:t>
            </a:r>
          </a:p>
        </p:txBody>
      </p:sp>
      <p:pic>
        <p:nvPicPr>
          <p:cNvPr id="5" name="Content Placeholder 4" descr="978152971184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276" y="2020388"/>
            <a:ext cx="2917448" cy="4152952"/>
          </a:xfrm>
          <a:noFill/>
        </p:spPr>
      </p:pic>
    </p:spTree>
    <p:extLst>
      <p:ext uri="{BB962C8B-B14F-4D97-AF65-F5344CB8AC3E}">
        <p14:creationId xmlns:p14="http://schemas.microsoft.com/office/powerpoint/2010/main" val="3994706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single slide…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You can </a:t>
            </a:r>
            <a:r>
              <a:rPr lang="en-US" b="1" dirty="0"/>
              <a:t>integrate</a:t>
            </a:r>
            <a:r>
              <a:rPr lang="en-US" dirty="0"/>
              <a:t> data </a:t>
            </a:r>
            <a:r>
              <a:rPr lang="en-US" b="1" dirty="0"/>
              <a:t>at the Question, Search, Appraisal, Synthesis </a:t>
            </a:r>
            <a:r>
              <a:rPr lang="en-US" dirty="0"/>
              <a:t>and </a:t>
            </a:r>
            <a:r>
              <a:rPr lang="en-US" b="1" dirty="0"/>
              <a:t>Analysis</a:t>
            </a:r>
            <a:r>
              <a:rPr lang="en-US" dirty="0"/>
              <a:t> stages. Alternatively, you could </a:t>
            </a:r>
            <a:r>
              <a:rPr lang="en-US" b="1" dirty="0"/>
              <a:t>integrate two reviews, </a:t>
            </a:r>
            <a:r>
              <a:rPr lang="en-US" dirty="0"/>
              <a:t>once completed, </a:t>
            </a:r>
            <a:r>
              <a:rPr lang="en-US" b="1" dirty="0"/>
              <a:t>within a third, integrative review.</a:t>
            </a:r>
          </a:p>
          <a:p>
            <a:pPr lvl="0"/>
            <a:r>
              <a:rPr lang="en-US" dirty="0"/>
              <a:t>Approaches to integration require an overarching structure; a </a:t>
            </a:r>
            <a:r>
              <a:rPr lang="en-US" b="1" dirty="0"/>
              <a:t>matrix,</a:t>
            </a:r>
            <a:r>
              <a:rPr lang="en-US" dirty="0"/>
              <a:t> a </a:t>
            </a:r>
            <a:r>
              <a:rPr lang="en-US" b="1" dirty="0"/>
              <a:t>graph</a:t>
            </a:r>
            <a:r>
              <a:rPr lang="en-US" dirty="0"/>
              <a:t>, a </a:t>
            </a:r>
            <a:r>
              <a:rPr lang="en-US" b="1" dirty="0"/>
              <a:t>logic model, </a:t>
            </a:r>
            <a:r>
              <a:rPr lang="en-US" dirty="0"/>
              <a:t>a </a:t>
            </a:r>
            <a:r>
              <a:rPr lang="en-US" b="1" dirty="0"/>
              <a:t>conceptual framework </a:t>
            </a:r>
            <a:r>
              <a:rPr lang="en-US" dirty="0"/>
              <a:t>or an </a:t>
            </a:r>
            <a:r>
              <a:rPr lang="en-US" b="1" dirty="0"/>
              <a:t>interwoven approach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One alternative to integrating quantitative and qualitative reviews within a third synthesis is to use a mixed-method methodology such as </a:t>
            </a:r>
            <a:r>
              <a:rPr lang="en-US" b="1" dirty="0"/>
              <a:t>critical interpretive synthesis, meta-narrative</a:t>
            </a:r>
            <a:r>
              <a:rPr lang="en-US" dirty="0"/>
              <a:t> or </a:t>
            </a:r>
            <a:r>
              <a:rPr lang="en-US" b="1" dirty="0"/>
              <a:t>realist synthesis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mixed-methods review may: 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 </a:t>
            </a:r>
            <a:r>
              <a:rPr lang="en-US" dirty="0" err="1"/>
              <a:t>Analyse</a:t>
            </a:r>
            <a:r>
              <a:rPr lang="en-US" dirty="0"/>
              <a:t> </a:t>
            </a:r>
            <a:r>
              <a:rPr lang="en-US" b="1" dirty="0"/>
              <a:t>unrelated quantitative and qualitative studies </a:t>
            </a:r>
            <a:r>
              <a:rPr lang="en-US" dirty="0"/>
              <a:t>separately and then bring both together in an integrative synthesis, or</a:t>
            </a:r>
          </a:p>
          <a:p>
            <a:pPr lvl="0"/>
            <a:r>
              <a:rPr lang="en-US" dirty="0"/>
              <a:t> Include only </a:t>
            </a:r>
            <a:r>
              <a:rPr lang="en-US" b="1" dirty="0"/>
              <a:t>related quantitative and qualitative studies, </a:t>
            </a:r>
            <a:r>
              <a:rPr lang="en-US" dirty="0"/>
              <a:t>that share a study context and bring those two types of study together</a:t>
            </a:r>
          </a:p>
          <a:p>
            <a:pPr lvl="0"/>
            <a:r>
              <a:rPr lang="en-US" dirty="0"/>
              <a:t> Include primary studies where </a:t>
            </a:r>
            <a:r>
              <a:rPr lang="en-US" b="1" dirty="0"/>
              <a:t>quantitative and qualitative data are reported in a single study report</a:t>
            </a:r>
            <a:r>
              <a:rPr lang="en-US" dirty="0"/>
              <a:t>. </a:t>
            </a:r>
          </a:p>
          <a:p>
            <a:pPr lvl="0"/>
            <a:r>
              <a:rPr lang="en-US" dirty="0"/>
              <a:t> Integrate </a:t>
            </a:r>
            <a:r>
              <a:rPr lang="en-US" b="1" dirty="0"/>
              <a:t>quantitative, qualitative and mixed-method data from primary studies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Undertaking a mixed methods review (1 of 2)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In a convergent approach, you conduct the two review components (</a:t>
            </a:r>
            <a:r>
              <a:rPr lang="en-US" dirty="0" err="1"/>
              <a:t>ie</a:t>
            </a:r>
            <a:r>
              <a:rPr lang="en-US" dirty="0"/>
              <a:t>, quantitative and qualitative) separately before integrating the different data and methods of analysis as a third and final step (</a:t>
            </a:r>
            <a:r>
              <a:rPr lang="en-US" dirty="0" err="1"/>
              <a:t>Pluye</a:t>
            </a:r>
            <a:r>
              <a:rPr lang="en-US" dirty="0"/>
              <a:t> &amp; Hong, 2014).</a:t>
            </a:r>
          </a:p>
          <a:p>
            <a:pPr lvl="0"/>
            <a:r>
              <a:rPr lang="en-US" dirty="0"/>
              <a:t>In a sequential approach, you perform one sub-review first and then the results of this review shape the subsequent sub-review of the other type of data (</a:t>
            </a:r>
            <a:r>
              <a:rPr lang="en-US" dirty="0" err="1"/>
              <a:t>Pluye</a:t>
            </a:r>
            <a:r>
              <a:rPr lang="en-US" dirty="0"/>
              <a:t> &amp; Hong, 2014). (</a:t>
            </a:r>
            <a:r>
              <a:rPr lang="en-US" dirty="0" err="1"/>
              <a:t>eg</a:t>
            </a:r>
            <a:r>
              <a:rPr lang="en-US" dirty="0"/>
              <a:t>, review the effects of an intervention and then look at whether the intervention is acceptable to its intended audience; </a:t>
            </a:r>
            <a:r>
              <a:rPr lang="en-US" dirty="0" err="1"/>
              <a:t>ie</a:t>
            </a:r>
            <a:r>
              <a:rPr lang="en-US" dirty="0"/>
              <a:t>, quantitative followed by qualitative). </a:t>
            </a:r>
          </a:p>
          <a:p>
            <a:pPr lvl="0"/>
            <a:r>
              <a:rPr lang="en-US" dirty="0"/>
              <a:t>Alternatively, you could conduct a qualitative synthesis to identify what features an intervention users prefer and then undertake an effectiveness review limited to interventions that include these desired features (qualitative-quantitative).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Undertaking a mixed methods review (2 of 2)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Some use notation to indicate which review is dominant and how they are sequenced (</a:t>
            </a:r>
            <a:r>
              <a:rPr lang="en-US" dirty="0" err="1"/>
              <a:t>Heyvaert</a:t>
            </a:r>
            <a:r>
              <a:rPr lang="en-US" dirty="0"/>
              <a:t> et al, 2013). So, QUAL-Quant is a review where the Qualitative component (as indicated by the capitals) is the driver and where the qualitative precedes the quantitative (as indicated by the sequence). </a:t>
            </a:r>
          </a:p>
          <a:p>
            <a:pPr lvl="0"/>
            <a:r>
              <a:rPr lang="en-US" dirty="0"/>
              <a:t>You should ensure that you describe each review transparently and communicate how both review components are brought together (</a:t>
            </a:r>
            <a:r>
              <a:rPr lang="en-US" dirty="0" err="1"/>
              <a:t>Pluye</a:t>
            </a:r>
            <a:r>
              <a:rPr lang="en-US" dirty="0"/>
              <a:t> and Hong, 2014).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The overall picture [(</a:t>
            </a:r>
            <a:r>
              <a:rPr lang="en-GB" dirty="0" err="1"/>
              <a:t>Lizarondo</a:t>
            </a:r>
            <a:r>
              <a:rPr lang="en-GB" dirty="0"/>
              <a:t> et al, 2020) versus (QESISAES) framework)] (1 of 2)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2152650" y="2020388"/>
            <a:ext cx="4629150" cy="4152952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Constructing Statement of Overall Goal/Research Problem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Scoping the Review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Formulating the Review Question(s)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Deciding on the Review Design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Determining Initial Criteria for Inclusion/ Exclusion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Conducting an Extensive Literature Search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Selecting Final Articles for Inclusion</a:t>
            </a:r>
          </a:p>
        </p:txBody>
      </p:sp>
      <p:pic>
        <p:nvPicPr>
          <p:cNvPr id="122" name="Google Shape;122;gdd649ac0d3_0_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86600" y="1843225"/>
            <a:ext cx="457200" cy="1108050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gdd649ac0d3_0_2"/>
          <p:cNvSpPr txBox="1"/>
          <p:nvPr/>
        </p:nvSpPr>
        <p:spPr>
          <a:xfrm>
            <a:off x="7772400" y="2048664"/>
            <a:ext cx="2250000" cy="43788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n-GB" sz="40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Q</a:t>
            </a:r>
            <a:r>
              <a:rPr lang="en-GB" sz="40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uestion</a:t>
            </a:r>
            <a:endParaRPr sz="4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lnSpc>
                <a:spcPct val="115000"/>
              </a:lnSpc>
            </a:pPr>
            <a:r>
              <a:rPr lang="en-GB" sz="25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E</a:t>
            </a:r>
            <a:r>
              <a:rPr lang="en-GB" sz="25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ligibility</a:t>
            </a:r>
            <a:endParaRPr sz="25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lnSpc>
                <a:spcPct val="115000"/>
              </a:lnSpc>
            </a:pPr>
            <a:r>
              <a:rPr lang="en-GB" sz="16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S</a:t>
            </a:r>
            <a:r>
              <a:rPr lang="en-GB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ource</a:t>
            </a:r>
            <a:endParaRPr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lnSpc>
                <a:spcPct val="115000"/>
              </a:lnSpc>
            </a:pPr>
            <a:r>
              <a:rPr lang="en-GB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I</a:t>
            </a:r>
            <a:r>
              <a:rPr lang="en-GB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dentification</a:t>
            </a:r>
            <a:endParaRPr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lnSpc>
                <a:spcPct val="115000"/>
              </a:lnSpc>
            </a:pPr>
            <a:r>
              <a:rPr lang="en-GB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</a:t>
            </a:r>
            <a:r>
              <a:rPr lang="en-GB" sz="16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election</a:t>
            </a:r>
            <a:endParaRPr sz="16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lnSpc>
                <a:spcPct val="115000"/>
              </a:lnSpc>
            </a:pPr>
            <a:r>
              <a:rPr lang="en-GB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A</a:t>
            </a:r>
            <a:r>
              <a:rPr lang="en-GB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ppraisal</a:t>
            </a:r>
            <a:endParaRPr sz="2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lnSpc>
                <a:spcPct val="115000"/>
              </a:lnSpc>
            </a:pPr>
            <a:r>
              <a:rPr lang="en-GB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2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lnSpc>
                <a:spcPct val="200000"/>
              </a:lnSpc>
            </a:pPr>
            <a:r>
              <a:rPr lang="en-GB" sz="22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 E</a:t>
            </a:r>
            <a:r>
              <a:rPr lang="en-GB" sz="22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xtract</a:t>
            </a:r>
            <a:endParaRPr sz="2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S</a:t>
            </a:r>
            <a:r>
              <a:rPr lang="en-GB" sz="24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ynthesis</a:t>
            </a:r>
            <a:endParaRPr sz="24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4" name="Google Shape;124;gdd649ac0d3_0_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6934200" y="3264250"/>
            <a:ext cx="809888" cy="855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The overall picture [(</a:t>
            </a:r>
            <a:r>
              <a:rPr lang="en-GB" dirty="0" err="1"/>
              <a:t>Lizarondo</a:t>
            </a:r>
            <a:r>
              <a:rPr lang="en-GB" dirty="0"/>
              <a:t> et al, 2020) versus (QESISAES) framework)] (2 of 2)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None/>
            </a:pPr>
            <a:r>
              <a:rPr lang="en-US" dirty="0"/>
              <a:t>1. Assessing Study Quality</a:t>
            </a:r>
          </a:p>
          <a:p>
            <a:pPr marL="457200" indent="-457200">
              <a:buNone/>
            </a:pPr>
            <a:r>
              <a:rPr lang="en-US" dirty="0"/>
              <a:t>2. Extracting the Data</a:t>
            </a:r>
          </a:p>
          <a:p>
            <a:pPr marL="457200" indent="-457200">
              <a:buNone/>
            </a:pPr>
            <a:r>
              <a:rPr lang="en-US" dirty="0"/>
              <a:t>3. Synthesizing and Integrating the Studies</a:t>
            </a:r>
          </a:p>
          <a:p>
            <a:pPr marL="457200" indent="-457200">
              <a:buNone/>
            </a:pPr>
            <a:r>
              <a:rPr lang="en-US" dirty="0"/>
              <a:t>4. Interpreting the Evidence</a:t>
            </a:r>
          </a:p>
          <a:p>
            <a:pPr marL="457200" indent="-457200">
              <a:buNone/>
            </a:pPr>
            <a:r>
              <a:rPr lang="en-US" dirty="0"/>
              <a:t>5. Presenting the Results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Key questions when conducting a Mixed-methods review (1 of 2)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b="1" dirty="0"/>
              <a:t>How will I plan and sequence </a:t>
            </a:r>
            <a:r>
              <a:rPr lang="en-US" dirty="0"/>
              <a:t>quantitative and qualitative review components of the review? In parallel? Qualitative first and then quantitative? Quantitative and then qualitative? Does it matter?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/>
              <a:t>What types of quantitative and qualitative stu</a:t>
            </a:r>
            <a:r>
              <a:rPr lang="en-US" dirty="0"/>
              <a:t>dies will I include as data sources? Separate, unrelated quantitative and qualitative studies? Separate but related quantitative and qualitative studies? Integrated mixed methods studies? All of the above? 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dirty="0"/>
              <a:t>At what stages will I integrate </a:t>
            </a:r>
            <a:r>
              <a:rPr lang="en-US" dirty="0"/>
              <a:t>the quantitative and qualitative components of the review? At a single stage? At two or more stages within the review? Throughout the review?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Key questions when conducting a Mixed-methods review (2 of 2)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US" b="1" dirty="0"/>
              <a:t>How will I integrate </a:t>
            </a:r>
            <a:r>
              <a:rPr lang="en-US" dirty="0"/>
              <a:t>the quantitative and qualitative components of the review? By using similar processes for all components? By handling all data qualitatively? By handling all data quantitatively? By using a structure to integrate both types of data? By using a method to handle the components equally? 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US" b="1" dirty="0"/>
              <a:t>How will I present and report the review </a:t>
            </a:r>
            <a:r>
              <a:rPr lang="en-US" dirty="0"/>
              <a:t>and its components? As stand-alone sections? As separate sections with an integrative section? Thematically? Sequentially, according to stages in a process? Using Narrative? Tables? Graphics? Another alternative?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Four overall strategies for integrating qualitative and quantitative data (Mays and Pope, 2020):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 Integrating at the review level</a:t>
            </a:r>
          </a:p>
          <a:p>
            <a:pPr lvl="0"/>
            <a:r>
              <a:rPr lang="en-US" dirty="0"/>
              <a:t> Integrating using a common structure, framework or model</a:t>
            </a:r>
          </a:p>
          <a:p>
            <a:pPr lvl="0"/>
            <a:r>
              <a:rPr lang="en-US" dirty="0"/>
              <a:t> Integrating through ‘transformation’ of the data</a:t>
            </a:r>
          </a:p>
          <a:p>
            <a:pPr lvl="0"/>
            <a:r>
              <a:rPr lang="en-US" dirty="0"/>
              <a:t> Using an integrative method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Integrating using a common structure, framework or model: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i="1" dirty="0"/>
              <a:t>The Matrix (Quant [Outcomes] vs. </a:t>
            </a:r>
            <a:r>
              <a:rPr lang="en-GB" i="1" dirty="0" err="1"/>
              <a:t>Qual</a:t>
            </a:r>
            <a:r>
              <a:rPr lang="en-GB" i="1" dirty="0"/>
              <a:t> [Themes])</a:t>
            </a:r>
          </a:p>
          <a:p>
            <a:pPr lvl="1"/>
            <a:r>
              <a:rPr lang="en-US" dirty="0">
                <a:ea typeface="Calibri"/>
                <a:cs typeface="Calibri"/>
                <a:sym typeface="Calibri"/>
              </a:rPr>
              <a:t>E.g. Outcome #1 (e.g. pain measured quantitatively) maps to Theme A (e.g. pain described qualitatively) and also to Theme C (e.g. irritation described qualitatively)</a:t>
            </a:r>
            <a:endParaRPr lang="en-US" dirty="0"/>
          </a:p>
        </p:txBody>
      </p:sp>
      <p:graphicFrame>
        <p:nvGraphicFramePr>
          <p:cNvPr id="157" name="Google Shape;157;gdd649ac0d3_0_35"/>
          <p:cNvGraphicFramePr/>
          <p:nvPr/>
        </p:nvGraphicFramePr>
        <p:xfrm>
          <a:off x="2133600" y="3657600"/>
          <a:ext cx="7715250" cy="213345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543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Theme A</a:t>
                      </a: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Theme B</a:t>
                      </a: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/>
                        <a:t>Theme C</a:t>
                      </a: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/>
                        <a:t>Theme D</a:t>
                      </a:r>
                      <a:endParaRPr sz="160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/>
                        <a:t>Outcome #1</a:t>
                      </a: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/>
                        <a:t> X</a:t>
                      </a: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chemeClr val="dk1"/>
                          </a:solidFill>
                        </a:rPr>
                        <a:t> X</a:t>
                      </a: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/>
                        <a:t>Outcome #2</a:t>
                      </a: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solidFill>
                            <a:schemeClr val="dk1"/>
                          </a:solidFill>
                        </a:rPr>
                        <a:t> X</a:t>
                      </a: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/>
                        <a:t>Outcome #3</a:t>
                      </a: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solidFill>
                            <a:schemeClr val="dk1"/>
                          </a:solidFill>
                        </a:rPr>
                        <a:t> X</a:t>
                      </a:r>
                      <a:endParaRPr sz="1600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/>
                        <a:t>Outcome #4</a:t>
                      </a: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>
                          <a:solidFill>
                            <a:schemeClr val="dk1"/>
                          </a:solidFill>
                        </a:rPr>
                        <a:t> X</a:t>
                      </a: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/>
                    </a:p>
                  </a:txBody>
                  <a:tcPr marL="68569" marR="68569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dirty="0"/>
                    </a:p>
                  </a:txBody>
                  <a:tcPr marL="68569" marR="68569" marT="91425" marB="914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Integrating using a common structure, framework or model: e.g. the logic model</a:t>
            </a:r>
          </a:p>
        </p:txBody>
      </p:sp>
      <p:grpSp>
        <p:nvGrpSpPr>
          <p:cNvPr id="166" name="Google Shape;166;gdd649ac0d3_0_42"/>
          <p:cNvGrpSpPr/>
          <p:nvPr/>
        </p:nvGrpSpPr>
        <p:grpSpPr>
          <a:xfrm>
            <a:off x="2133600" y="1981201"/>
            <a:ext cx="2209800" cy="4304107"/>
            <a:chOff x="609615" y="1200179"/>
            <a:chExt cx="2209855" cy="3228161"/>
          </a:xfrm>
        </p:grpSpPr>
        <p:sp>
          <p:nvSpPr>
            <p:cNvPr id="167" name="Google Shape;167;gdd649ac0d3_0_42"/>
            <p:cNvSpPr/>
            <p:nvPr/>
          </p:nvSpPr>
          <p:spPr>
            <a:xfrm>
              <a:off x="762019" y="1200179"/>
              <a:ext cx="1767884" cy="342909"/>
            </a:xfrm>
            <a:prstGeom prst="homePlate">
              <a:avLst>
                <a:gd name="adj" fmla="val 50000"/>
              </a:avLst>
            </a:prstGeom>
            <a:solidFill>
              <a:srgbClr val="802017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-GB" sz="2800" dirty="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Inputs</a:t>
              </a:r>
              <a:endParaRPr sz="28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68" name="Google Shape;168;gdd649ac0d3_0_42"/>
            <p:cNvSpPr txBox="1"/>
            <p:nvPr/>
          </p:nvSpPr>
          <p:spPr>
            <a:xfrm>
              <a:off x="609615" y="1600240"/>
              <a:ext cx="2209855" cy="2828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Staff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 marL="274320" lvl="2"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Skills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</a:p>
            <a:p>
              <a:pPr marL="274320" lvl="2"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Training [</a:t>
              </a:r>
              <a:r>
                <a:rPr lang="en-GB" dirty="0" err="1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Quan+Qual</a:t>
              </a:r>
              <a:r>
                <a:rPr lang="en-GB" dirty="0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Facilities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Equipment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Resources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sz="1600" dirty="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69" name="Google Shape;169;gdd649ac0d3_0_42"/>
          <p:cNvGrpSpPr/>
          <p:nvPr/>
        </p:nvGrpSpPr>
        <p:grpSpPr>
          <a:xfrm>
            <a:off x="3825240" y="1981200"/>
            <a:ext cx="2194560" cy="4227906"/>
            <a:chOff x="2301297" y="1200180"/>
            <a:chExt cx="2194613" cy="3171009"/>
          </a:xfrm>
        </p:grpSpPr>
        <p:sp>
          <p:nvSpPr>
            <p:cNvPr id="170" name="Google Shape;170;gdd649ac0d3_0_42"/>
            <p:cNvSpPr/>
            <p:nvPr/>
          </p:nvSpPr>
          <p:spPr>
            <a:xfrm>
              <a:off x="2301297" y="1200180"/>
              <a:ext cx="2194613" cy="342909"/>
            </a:xfrm>
            <a:prstGeom prst="chevron">
              <a:avLst>
                <a:gd name="adj" fmla="val 50000"/>
              </a:avLst>
            </a:prstGeom>
            <a:solidFill>
              <a:srgbClr val="A72A1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-GB" sz="2800" dirty="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Activities</a:t>
              </a:r>
              <a:endParaRPr sz="28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71" name="Google Shape;171;gdd649ac0d3_0_42"/>
            <p:cNvSpPr txBox="1"/>
            <p:nvPr/>
          </p:nvSpPr>
          <p:spPr>
            <a:xfrm>
              <a:off x="2590864" y="1543089"/>
              <a:ext cx="1752594" cy="2828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Information </a:t>
              </a:r>
              <a:r>
                <a:rPr lang="en-GB" dirty="0">
                  <a:solidFill>
                    <a:schemeClr val="dk1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Quan+Qual</a:t>
              </a:r>
              <a:r>
                <a:rPr lang="en-GB" dirty="0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Education </a:t>
              </a:r>
              <a:r>
                <a:rPr lang="en-GB" dirty="0">
                  <a:solidFill>
                    <a:schemeClr val="dk1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Quan+Qual</a:t>
              </a:r>
              <a:r>
                <a:rPr lang="en-GB" dirty="0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Counselling [</a:t>
              </a:r>
              <a:r>
                <a:rPr lang="en-GB" dirty="0" err="1">
                  <a:solidFill>
                    <a:srgbClr val="FF00FF"/>
                  </a:solidFill>
                  <a:ea typeface="Roboto"/>
                  <a:cs typeface="Roboto"/>
                  <a:sym typeface="Roboto"/>
                </a:rPr>
                <a:t>Qual</a:t>
              </a:r>
              <a:r>
                <a:rPr lang="en-GB" dirty="0">
                  <a:solidFill>
                    <a:srgbClr val="FF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Social Support </a:t>
              </a:r>
              <a:r>
                <a:rPr lang="en-GB" dirty="0">
                  <a:solidFill>
                    <a:srgbClr val="FF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FF00FF"/>
                  </a:solidFill>
                  <a:ea typeface="Roboto"/>
                  <a:cs typeface="Roboto"/>
                  <a:sym typeface="Roboto"/>
                </a:rPr>
                <a:t>Qual</a:t>
              </a:r>
              <a:r>
                <a:rPr lang="en-GB" dirty="0">
                  <a:solidFill>
                    <a:srgbClr val="FF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solidFill>
                  <a:srgbClr val="FF00FF"/>
                </a:solidFill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72" name="Google Shape;172;gdd649ac0d3_0_42"/>
          <p:cNvGrpSpPr/>
          <p:nvPr/>
        </p:nvGrpSpPr>
        <p:grpSpPr>
          <a:xfrm>
            <a:off x="5760719" y="1981201"/>
            <a:ext cx="2240280" cy="4020913"/>
            <a:chOff x="4209396" y="1200179"/>
            <a:chExt cx="2118136" cy="3015760"/>
          </a:xfrm>
        </p:grpSpPr>
        <p:sp>
          <p:nvSpPr>
            <p:cNvPr id="173" name="Google Shape;173;gdd649ac0d3_0_42"/>
            <p:cNvSpPr/>
            <p:nvPr/>
          </p:nvSpPr>
          <p:spPr>
            <a:xfrm>
              <a:off x="4209396" y="1200179"/>
              <a:ext cx="1901999" cy="342909"/>
            </a:xfrm>
            <a:prstGeom prst="chevron">
              <a:avLst>
                <a:gd name="adj" fmla="val 50000"/>
              </a:avLst>
            </a:prstGeom>
            <a:solidFill>
              <a:srgbClr val="B02C2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-GB" sz="2800" dirty="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Outputs</a:t>
              </a:r>
              <a:endParaRPr sz="28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74" name="Google Shape;174;gdd649ac0d3_0_42"/>
            <p:cNvSpPr txBox="1"/>
            <p:nvPr/>
          </p:nvSpPr>
          <p:spPr>
            <a:xfrm>
              <a:off x="4238214" y="1600239"/>
              <a:ext cx="2089318" cy="2615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>
                <a:lnSpc>
                  <a:spcPct val="115000"/>
                </a:lnSpc>
              </a:pPr>
              <a:r>
                <a:rPr lang="en-GB" sz="1600" dirty="0">
                  <a:ea typeface="Roboto"/>
                  <a:cs typeface="Roboto"/>
                  <a:sym typeface="Roboto"/>
                </a:rPr>
                <a:t>I</a:t>
              </a:r>
              <a:r>
                <a:rPr lang="en-GB" sz="1900" dirty="0">
                  <a:ea typeface="Roboto"/>
                  <a:cs typeface="Roboto"/>
                  <a:sym typeface="Roboto"/>
                </a:rPr>
                <a:t>mproved </a:t>
              </a:r>
              <a:r>
                <a:rPr lang="en-GB" dirty="0">
                  <a:ea typeface="Roboto"/>
                  <a:cs typeface="Roboto"/>
                  <a:sym typeface="Roboto"/>
                </a:rPr>
                <a:t>Knowledge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Attitudinal Change </a:t>
              </a:r>
              <a:r>
                <a:rPr lang="en-GB" dirty="0">
                  <a:solidFill>
                    <a:schemeClr val="dk1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Quan+Qual</a:t>
              </a:r>
              <a:r>
                <a:rPr lang="en-GB" dirty="0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]</a:t>
              </a:r>
              <a:r>
                <a:rPr lang="en-GB" dirty="0">
                  <a:ea typeface="Roboto"/>
                  <a:cs typeface="Roboto"/>
                  <a:sym typeface="Roboto"/>
                </a:rPr>
                <a:t> 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Positive Behaviours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solidFill>
                  <a:srgbClr val="9900FF"/>
                </a:solidFill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Behaviour Reinforcement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75" name="Google Shape;175;gdd649ac0d3_0_42"/>
          <p:cNvGrpSpPr/>
          <p:nvPr/>
        </p:nvGrpSpPr>
        <p:grpSpPr>
          <a:xfrm>
            <a:off x="7513320" y="1981200"/>
            <a:ext cx="2316480" cy="4097116"/>
            <a:chOff x="5989472" y="1200178"/>
            <a:chExt cx="2316539" cy="3072911"/>
          </a:xfrm>
        </p:grpSpPr>
        <p:sp>
          <p:nvSpPr>
            <p:cNvPr id="176" name="Google Shape;176;gdd649ac0d3_0_42"/>
            <p:cNvSpPr/>
            <p:nvPr/>
          </p:nvSpPr>
          <p:spPr>
            <a:xfrm>
              <a:off x="5989472" y="1200178"/>
              <a:ext cx="2011731" cy="342909"/>
            </a:xfrm>
            <a:prstGeom prst="chevron">
              <a:avLst>
                <a:gd name="adj" fmla="val 50000"/>
              </a:avLst>
            </a:prstGeom>
            <a:solidFill>
              <a:srgbClr val="BE2F2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/>
              <a:r>
                <a:rPr lang="en-GB" sz="2800" dirty="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Impacts</a:t>
              </a:r>
              <a:endParaRPr sz="2800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77" name="Google Shape;177;gdd649ac0d3_0_42"/>
            <p:cNvSpPr txBox="1"/>
            <p:nvPr/>
          </p:nvSpPr>
          <p:spPr>
            <a:xfrm>
              <a:off x="6324761" y="1657389"/>
              <a:ext cx="1981250" cy="2615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Improved Health </a:t>
              </a:r>
              <a:r>
                <a:rPr lang="en-GB" dirty="0">
                  <a:solidFill>
                    <a:schemeClr val="dk1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Quan+Qual</a:t>
              </a:r>
              <a:r>
                <a:rPr lang="en-GB" dirty="0">
                  <a:solidFill>
                    <a:srgbClr val="00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Improved Wellbeing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Employability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  <a:p>
              <a:pPr>
                <a:lnSpc>
                  <a:spcPct val="115000"/>
                </a:lnSpc>
              </a:pPr>
              <a:r>
                <a:rPr lang="en-GB" dirty="0">
                  <a:ea typeface="Roboto"/>
                  <a:cs typeface="Roboto"/>
                  <a:sym typeface="Roboto"/>
                </a:rPr>
                <a:t>Financial Benefits 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[</a:t>
              </a:r>
              <a:r>
                <a:rPr lang="en-GB" dirty="0" err="1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Quan</a:t>
              </a:r>
              <a:r>
                <a:rPr lang="en-GB" dirty="0">
                  <a:solidFill>
                    <a:srgbClr val="9900FF"/>
                  </a:solidFill>
                  <a:ea typeface="Roboto"/>
                  <a:cs typeface="Roboto"/>
                  <a:sym typeface="Roboto"/>
                </a:rPr>
                <a:t>]</a:t>
              </a:r>
              <a:endParaRPr dirty="0"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Structured approach for when a narrative review is appropriate (Byrne, 2016):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Importance of Review Topic</a:t>
            </a:r>
          </a:p>
          <a:p>
            <a:pPr lvl="0"/>
            <a:r>
              <a:rPr lang="en-US" dirty="0"/>
              <a:t>Conduct literature searches</a:t>
            </a:r>
          </a:p>
          <a:p>
            <a:pPr lvl="0"/>
            <a:r>
              <a:rPr lang="en-US" dirty="0"/>
              <a:t>Selection of citations</a:t>
            </a:r>
          </a:p>
          <a:p>
            <a:pPr lvl="1"/>
            <a:r>
              <a:rPr lang="en-US" dirty="0"/>
              <a:t>Justified inclusion and exclusion criteria </a:t>
            </a:r>
          </a:p>
          <a:p>
            <a:pPr lvl="0"/>
            <a:r>
              <a:rPr lang="en-US" dirty="0"/>
              <a:t>Citation of references</a:t>
            </a:r>
          </a:p>
          <a:p>
            <a:pPr lvl="0"/>
            <a:r>
              <a:rPr lang="en-US" dirty="0"/>
              <a:t>Summary of information	 </a:t>
            </a:r>
          </a:p>
          <a:p>
            <a:pPr lvl="0"/>
            <a:r>
              <a:rPr lang="en-US" dirty="0"/>
              <a:t>Critical evaluation of studies</a:t>
            </a:r>
          </a:p>
          <a:p>
            <a:pPr lvl="0"/>
            <a:r>
              <a:rPr lang="en-US" dirty="0"/>
              <a:t>Tables/figures/diagrams</a:t>
            </a:r>
          </a:p>
          <a:p>
            <a:pPr lvl="0"/>
            <a:r>
              <a:rPr lang="en-US" dirty="0"/>
              <a:t>Utility to new readers	 	</a:t>
            </a:r>
          </a:p>
          <a:p>
            <a:pPr lvl="0"/>
            <a:r>
              <a:rPr lang="en-US" dirty="0"/>
              <a:t>Contribution to body of knowledge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“Take homes” (1 of 2)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Combining quantitative and qualitative data within the same synthesis is more challenging than conducting single reviews but may add valuable insights. </a:t>
            </a:r>
          </a:p>
          <a:p>
            <a:pPr lvl="0"/>
            <a:r>
              <a:rPr lang="en-US" dirty="0"/>
              <a:t>The least complex approach is to conduct separate reviews for quantitative and qualitative data and then integrate them in a third synthesis. </a:t>
            </a:r>
          </a:p>
          <a:p>
            <a:pPr lvl="0"/>
            <a:r>
              <a:rPr lang="en-US" dirty="0"/>
              <a:t>Unless you use a methodology that handles both quantitative and qualitative data equally well, you must “bridge” the two types of data; </a:t>
            </a:r>
            <a:r>
              <a:rPr lang="en-US" dirty="0" err="1"/>
              <a:t>eg</a:t>
            </a:r>
            <a:r>
              <a:rPr lang="en-US" dirty="0"/>
              <a:t>, a matrix, a graph, a structural or process-based logic model, a conceptual framework or an interwoven approach.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“Take homes” (2 of 2)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Methodologies that handle both quantitative and qualitative data include critical interpretive synthesis, meta-narrative or realist synthesis. However, these are not interchangeable; each method targets a particular research need.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read: 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Chapter 9 of the Sage Book: </a:t>
            </a:r>
            <a:r>
              <a:rPr lang="en-US" b="1" dirty="0" err="1">
                <a:sym typeface="Arial"/>
              </a:rPr>
              <a:t>Synthesising</a:t>
            </a:r>
            <a:r>
              <a:rPr lang="en-US" b="1" dirty="0">
                <a:sym typeface="Arial"/>
              </a:rPr>
              <a:t> and </a:t>
            </a:r>
            <a:r>
              <a:rPr lang="en-US" b="1" dirty="0" err="1">
                <a:sym typeface="Arial"/>
              </a:rPr>
              <a:t>analysing</a:t>
            </a:r>
            <a:r>
              <a:rPr lang="en-US" b="1" dirty="0">
                <a:sym typeface="Arial"/>
              </a:rPr>
              <a:t> mixed methods data</a:t>
            </a:r>
            <a:r>
              <a:rPr lang="en-US" dirty="0">
                <a:sym typeface="Arial"/>
              </a:rPr>
              <a:t>. </a:t>
            </a:r>
            <a:r>
              <a:rPr lang="en-US" dirty="0"/>
              <a:t>In: </a:t>
            </a:r>
            <a:r>
              <a:rPr lang="en-US" i="1" dirty="0"/>
              <a:t>Systematic Approaches to a Successful Literature Review</a:t>
            </a:r>
            <a:r>
              <a:rPr lang="en-US" dirty="0"/>
              <a:t>, 3</a:t>
            </a:r>
            <a:r>
              <a:rPr lang="en-US" baseline="30000" dirty="0"/>
              <a:t>rd</a:t>
            </a:r>
            <a:r>
              <a:rPr lang="en-US" dirty="0"/>
              <a:t> </a:t>
            </a:r>
            <a:r>
              <a:rPr lang="en-US" dirty="0" err="1"/>
              <a:t>ed</a:t>
            </a:r>
            <a:r>
              <a:rPr lang="en-US" dirty="0"/>
              <a:t>, 2021.</a:t>
            </a:r>
          </a:p>
          <a:p>
            <a:pPr lvl="0"/>
            <a:r>
              <a:rPr lang="en-US" dirty="0"/>
              <a:t>You might also find the following useful: </a:t>
            </a:r>
          </a:p>
          <a:p>
            <a:pPr marL="548640">
              <a:buNone/>
            </a:pPr>
            <a:r>
              <a:rPr lang="en-US" dirty="0" err="1"/>
              <a:t>Pluye</a:t>
            </a:r>
            <a:r>
              <a:rPr lang="en-US" dirty="0"/>
              <a:t> P, Hong QN. Combining the power of stories and the power of numbers: mixed methods research and mixed studies reviews. </a:t>
            </a:r>
            <a:r>
              <a:rPr lang="en-US" i="1" dirty="0"/>
              <a:t>Annual Review of Public Health</a:t>
            </a:r>
            <a:r>
              <a:rPr lang="en-US" dirty="0"/>
              <a:t>. 2014 Mar 18;35:29-45.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1435</Words>
  <Application>Microsoft Office PowerPoint</Application>
  <PresentationFormat>Widescreen</PresentationFormat>
  <Paragraphs>122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Roboto</vt:lpstr>
      <vt:lpstr>Office Theme</vt:lpstr>
      <vt:lpstr>DBA CRITICAL LITERATURE REVIEW FOR DOCTORAL RESEARCH</vt:lpstr>
      <vt:lpstr>Please note</vt:lpstr>
      <vt:lpstr>This presentation uses ….</vt:lpstr>
      <vt:lpstr>In a single slide…</vt:lpstr>
      <vt:lpstr>A mixed-methods review may: </vt:lpstr>
      <vt:lpstr>Undertaking a mixed methods review (1 of 2)</vt:lpstr>
      <vt:lpstr>Undertaking a mixed methods review (2 of 2)</vt:lpstr>
      <vt:lpstr>The overall picture [(Lizarondo et al, 2020) versus (QESISAES) framework)] (1 of 2)</vt:lpstr>
      <vt:lpstr>The overall picture [(Lizarondo et al, 2020) versus (QESISAES) framework)] (2 of 2)</vt:lpstr>
      <vt:lpstr>Key questions when conducting a Mixed-methods review (1 of 2)</vt:lpstr>
      <vt:lpstr>Key questions when conducting a Mixed-methods review (2 of 2)</vt:lpstr>
      <vt:lpstr>Four overall strategies for integrating qualitative and quantitative data (Mays and Pope, 2020):</vt:lpstr>
      <vt:lpstr>Integrating using a common structure, framework or model:</vt:lpstr>
      <vt:lpstr>Integrating using a common structure, framework or model: e.g. the logic model</vt:lpstr>
      <vt:lpstr>Structured approach for when a narrative review is appropriate (Byrne, 2016):</vt:lpstr>
      <vt:lpstr>“Take homes” (1 of 2)</vt:lpstr>
      <vt:lpstr>“Take homes” (2 of 2)</vt:lpstr>
      <vt:lpstr>Now read: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Caroline Jawad</cp:lastModifiedBy>
  <cp:revision>1</cp:revision>
  <dcterms:created xsi:type="dcterms:W3CDTF">2023-02-08T18:05:14Z</dcterms:created>
  <dcterms:modified xsi:type="dcterms:W3CDTF">2023-02-08T18:07:55Z</dcterms:modified>
</cp:coreProperties>
</file>