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257" r:id="rId2"/>
    <p:sldId id="258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2" r:id="rId38"/>
    <p:sldId id="303" r:id="rId39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FC0128"/>
    <a:srgbClr val="00FF00"/>
    <a:srgbClr val="D93192"/>
    <a:srgbClr val="9234DB"/>
    <a:srgbClr val="005400"/>
    <a:srgbClr val="7144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5" autoAdjust="0"/>
    <p:restoredTop sz="94660"/>
  </p:normalViewPr>
  <p:slideViewPr>
    <p:cSldViewPr showGuides="1">
      <p:cViewPr varScale="1">
        <p:scale>
          <a:sx n="110" d="100"/>
          <a:sy n="110" d="100"/>
        </p:scale>
        <p:origin x="166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3846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7918154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8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9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384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642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365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568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80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7620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2597150" y="4425950"/>
            <a:ext cx="2425700" cy="901700"/>
            <a:chOff x="1636" y="2788"/>
            <a:chExt cx="1528" cy="568"/>
          </a:xfrm>
        </p:grpSpPr>
        <p:sp>
          <p:nvSpPr>
            <p:cNvPr id="5122" name="Rectangle 2" descr="Dark horizontal"/>
            <p:cNvSpPr>
              <a:spLocks noChangeArrowheads="1"/>
            </p:cNvSpPr>
            <p:nvPr/>
          </p:nvSpPr>
          <p:spPr bwMode="auto">
            <a:xfrm>
              <a:off x="1636" y="2788"/>
              <a:ext cx="1528" cy="568"/>
            </a:xfrm>
            <a:prstGeom prst="rect">
              <a:avLst/>
            </a:prstGeom>
            <a:pattFill prst="dkHorz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" name="Oval 3"/>
            <p:cNvSpPr>
              <a:spLocks noChangeArrowheads="1"/>
            </p:cNvSpPr>
            <p:nvPr/>
          </p:nvSpPr>
          <p:spPr bwMode="auto">
            <a:xfrm>
              <a:off x="2788" y="2960"/>
              <a:ext cx="266" cy="224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Rectangle 6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37" name="Group 17"/>
          <p:cNvGrpSpPr>
            <a:grpSpLocks/>
          </p:cNvGrpSpPr>
          <p:nvPr/>
        </p:nvGrpSpPr>
        <p:grpSpPr bwMode="auto">
          <a:xfrm>
            <a:off x="5035550" y="4578350"/>
            <a:ext cx="1816100" cy="596900"/>
            <a:chOff x="3172" y="2884"/>
            <a:chExt cx="1144" cy="376"/>
          </a:xfrm>
        </p:grpSpPr>
        <p:grpSp>
          <p:nvGrpSpPr>
            <p:cNvPr id="5132" name="Group 12"/>
            <p:cNvGrpSpPr>
              <a:grpSpLocks/>
            </p:cNvGrpSpPr>
            <p:nvPr/>
          </p:nvGrpSpPr>
          <p:grpSpPr bwMode="auto">
            <a:xfrm>
              <a:off x="3172" y="2884"/>
              <a:ext cx="568" cy="376"/>
              <a:chOff x="3172" y="2884"/>
              <a:chExt cx="568" cy="376"/>
            </a:xfrm>
          </p:grpSpPr>
          <p:sp>
            <p:nvSpPr>
              <p:cNvPr id="5129" name="Rectangle 9"/>
              <p:cNvSpPr>
                <a:spLocks noChangeArrowheads="1"/>
              </p:cNvSpPr>
              <p:nvPr/>
            </p:nvSpPr>
            <p:spPr bwMode="auto">
              <a:xfrm>
                <a:off x="3172" y="3028"/>
                <a:ext cx="232" cy="8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0" name="AutoShape 10"/>
              <p:cNvSpPr>
                <a:spLocks noChangeArrowheads="1"/>
              </p:cNvSpPr>
              <p:nvPr/>
            </p:nvSpPr>
            <p:spPr bwMode="auto">
              <a:xfrm rot="-5400000" flipH="1" flipV="1">
                <a:off x="3364" y="2932"/>
                <a:ext cx="328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1" name="Rectangle 11"/>
              <p:cNvSpPr>
                <a:spLocks noChangeArrowheads="1"/>
              </p:cNvSpPr>
              <p:nvPr/>
            </p:nvSpPr>
            <p:spPr bwMode="auto">
              <a:xfrm>
                <a:off x="3652" y="2884"/>
                <a:ext cx="88" cy="376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33" name="Rectangle 13"/>
            <p:cNvSpPr>
              <a:spLocks noChangeArrowheads="1"/>
            </p:cNvSpPr>
            <p:nvPr/>
          </p:nvSpPr>
          <p:spPr bwMode="auto">
            <a:xfrm>
              <a:off x="3748" y="2884"/>
              <a:ext cx="328" cy="376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4" name="AutoShape 14"/>
            <p:cNvSpPr>
              <a:spLocks noChangeArrowheads="1"/>
            </p:cNvSpPr>
            <p:nvPr/>
          </p:nvSpPr>
          <p:spPr bwMode="auto">
            <a:xfrm rot="5400000" flipV="1">
              <a:off x="4144" y="2968"/>
              <a:ext cx="112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5" name="AutoShape 15"/>
            <p:cNvSpPr>
              <a:spLocks noChangeArrowheads="1"/>
            </p:cNvSpPr>
            <p:nvPr/>
          </p:nvSpPr>
          <p:spPr bwMode="auto">
            <a:xfrm rot="5400000" flipV="1">
              <a:off x="4036" y="283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6" name="AutoShape 16"/>
            <p:cNvSpPr>
              <a:spLocks noChangeArrowheads="1"/>
            </p:cNvSpPr>
            <p:nvPr/>
          </p:nvSpPr>
          <p:spPr bwMode="auto">
            <a:xfrm rot="5400000" flipV="1">
              <a:off x="4036" y="307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38" name="Freeform 18"/>
          <p:cNvSpPr>
            <a:spLocks/>
          </p:cNvSpPr>
          <p:nvPr/>
        </p:nvSpPr>
        <p:spPr bwMode="auto">
          <a:xfrm>
            <a:off x="2667000" y="5334000"/>
            <a:ext cx="2897188" cy="915988"/>
          </a:xfrm>
          <a:custGeom>
            <a:avLst/>
            <a:gdLst>
              <a:gd name="T0" fmla="*/ 0 w 1825"/>
              <a:gd name="T1" fmla="*/ 0 h 577"/>
              <a:gd name="T2" fmla="*/ 192 w 1825"/>
              <a:gd name="T3" fmla="*/ 288 h 577"/>
              <a:gd name="T4" fmla="*/ 1488 w 1825"/>
              <a:gd name="T5" fmla="*/ 288 h 577"/>
              <a:gd name="T6" fmla="*/ 1584 w 1825"/>
              <a:gd name="T7" fmla="*/ 384 h 577"/>
              <a:gd name="T8" fmla="*/ 1632 w 1825"/>
              <a:gd name="T9" fmla="*/ 528 h 577"/>
              <a:gd name="T10" fmla="*/ 1536 w 1825"/>
              <a:gd name="T11" fmla="*/ 576 h 577"/>
              <a:gd name="T12" fmla="*/ 1824 w 1825"/>
              <a:gd name="T13" fmla="*/ 384 h 577"/>
              <a:gd name="T14" fmla="*/ 1776 w 1825"/>
              <a:gd name="T15" fmla="*/ 384 h 577"/>
              <a:gd name="T16" fmla="*/ 1584 w 1825"/>
              <a:gd name="T17" fmla="*/ 240 h 577"/>
              <a:gd name="T18" fmla="*/ 1440 w 1825"/>
              <a:gd name="T19" fmla="*/ 0 h 577"/>
              <a:gd name="T20" fmla="*/ 1248 w 1825"/>
              <a:gd name="T21" fmla="*/ 0 h 577"/>
              <a:gd name="T22" fmla="*/ 1344 w 1825"/>
              <a:gd name="T23" fmla="*/ 144 h 577"/>
              <a:gd name="T24" fmla="*/ 1248 w 1825"/>
              <a:gd name="T25" fmla="*/ 144 h 577"/>
              <a:gd name="T26" fmla="*/ 1104 w 1825"/>
              <a:gd name="T27" fmla="*/ 0 h 577"/>
              <a:gd name="T28" fmla="*/ 960 w 1825"/>
              <a:gd name="T29" fmla="*/ 0 h 577"/>
              <a:gd name="T30" fmla="*/ 1104 w 1825"/>
              <a:gd name="T31" fmla="*/ 144 h 577"/>
              <a:gd name="T32" fmla="*/ 912 w 1825"/>
              <a:gd name="T33" fmla="*/ 144 h 577"/>
              <a:gd name="T34" fmla="*/ 768 w 1825"/>
              <a:gd name="T35" fmla="*/ 0 h 577"/>
              <a:gd name="T36" fmla="*/ 576 w 1825"/>
              <a:gd name="T37" fmla="*/ 0 h 577"/>
              <a:gd name="T38" fmla="*/ 720 w 1825"/>
              <a:gd name="T39" fmla="*/ 144 h 577"/>
              <a:gd name="T40" fmla="*/ 480 w 1825"/>
              <a:gd name="T41" fmla="*/ 144 h 577"/>
              <a:gd name="T42" fmla="*/ 384 w 1825"/>
              <a:gd name="T43" fmla="*/ 0 h 577"/>
              <a:gd name="T44" fmla="*/ 0 w 1825"/>
              <a:gd name="T45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825" h="577">
                <a:moveTo>
                  <a:pt x="0" y="0"/>
                </a:moveTo>
                <a:lnTo>
                  <a:pt x="192" y="288"/>
                </a:lnTo>
                <a:lnTo>
                  <a:pt x="1488" y="288"/>
                </a:lnTo>
                <a:lnTo>
                  <a:pt x="1584" y="384"/>
                </a:lnTo>
                <a:lnTo>
                  <a:pt x="1632" y="528"/>
                </a:lnTo>
                <a:lnTo>
                  <a:pt x="1536" y="576"/>
                </a:lnTo>
                <a:lnTo>
                  <a:pt x="1824" y="384"/>
                </a:lnTo>
                <a:lnTo>
                  <a:pt x="1776" y="384"/>
                </a:lnTo>
                <a:lnTo>
                  <a:pt x="1584" y="240"/>
                </a:lnTo>
                <a:lnTo>
                  <a:pt x="1440" y="0"/>
                </a:lnTo>
                <a:lnTo>
                  <a:pt x="1248" y="0"/>
                </a:lnTo>
                <a:lnTo>
                  <a:pt x="1344" y="144"/>
                </a:lnTo>
                <a:lnTo>
                  <a:pt x="1248" y="144"/>
                </a:lnTo>
                <a:lnTo>
                  <a:pt x="1104" y="0"/>
                </a:lnTo>
                <a:lnTo>
                  <a:pt x="960" y="0"/>
                </a:lnTo>
                <a:lnTo>
                  <a:pt x="1104" y="144"/>
                </a:lnTo>
                <a:lnTo>
                  <a:pt x="912" y="144"/>
                </a:lnTo>
                <a:lnTo>
                  <a:pt x="768" y="0"/>
                </a:lnTo>
                <a:lnTo>
                  <a:pt x="576" y="0"/>
                </a:lnTo>
                <a:lnTo>
                  <a:pt x="720" y="144"/>
                </a:lnTo>
                <a:lnTo>
                  <a:pt x="480" y="144"/>
                </a:lnTo>
                <a:lnTo>
                  <a:pt x="384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189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9" name="Freeform 19"/>
          <p:cNvSpPr>
            <a:spLocks/>
          </p:cNvSpPr>
          <p:nvPr/>
        </p:nvSpPr>
        <p:spPr bwMode="auto">
          <a:xfrm>
            <a:off x="2819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40" name="Freeform 20"/>
          <p:cNvSpPr>
            <a:spLocks/>
          </p:cNvSpPr>
          <p:nvPr/>
        </p:nvSpPr>
        <p:spPr bwMode="auto">
          <a:xfrm>
            <a:off x="3962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43" name="Group 23"/>
          <p:cNvGrpSpPr>
            <a:grpSpLocks/>
          </p:cNvGrpSpPr>
          <p:nvPr/>
        </p:nvGrpSpPr>
        <p:grpSpPr bwMode="auto">
          <a:xfrm>
            <a:off x="2520950" y="1987550"/>
            <a:ext cx="2349500" cy="673100"/>
            <a:chOff x="1588" y="1252"/>
            <a:chExt cx="1480" cy="424"/>
          </a:xfrm>
        </p:grpSpPr>
        <p:sp>
          <p:nvSpPr>
            <p:cNvPr id="5141" name="Rectangle 21" descr="Wide upward diagonal"/>
            <p:cNvSpPr>
              <a:spLocks noChangeArrowheads="1"/>
            </p:cNvSpPr>
            <p:nvPr/>
          </p:nvSpPr>
          <p:spPr bwMode="auto">
            <a:xfrm>
              <a:off x="1588" y="1252"/>
              <a:ext cx="1480" cy="424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2" name="Rectangle 22"/>
            <p:cNvSpPr>
              <a:spLocks noChangeArrowheads="1"/>
            </p:cNvSpPr>
            <p:nvPr/>
          </p:nvSpPr>
          <p:spPr bwMode="auto">
            <a:xfrm>
              <a:off x="1588" y="1300"/>
              <a:ext cx="1432" cy="328"/>
            </a:xfrm>
            <a:prstGeom prst="rect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44" name="Rectangle 24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50" name="Group 30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45" name="Rectangle 25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6" name="Rectangle 26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7" name="Rectangle 27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8" name="Rectangle 28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9" name="Rectangle 29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685800" y="914400"/>
            <a:ext cx="533400" cy="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304800" y="685800"/>
            <a:ext cx="609600" cy="83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3" name="Oval 33"/>
          <p:cNvSpPr>
            <a:spLocks noChangeArrowheads="1"/>
          </p:cNvSpPr>
          <p:nvPr/>
        </p:nvSpPr>
        <p:spPr bwMode="auto">
          <a:xfrm>
            <a:off x="311150" y="1377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87350" y="1530350"/>
            <a:ext cx="444500" cy="635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68" name="Group 48"/>
          <p:cNvGrpSpPr>
            <a:grpSpLocks/>
          </p:cNvGrpSpPr>
          <p:nvPr/>
        </p:nvGrpSpPr>
        <p:grpSpPr bwMode="auto">
          <a:xfrm>
            <a:off x="1524000" y="1905000"/>
            <a:ext cx="990600" cy="915988"/>
            <a:chOff x="960" y="1200"/>
            <a:chExt cx="624" cy="577"/>
          </a:xfrm>
        </p:grpSpPr>
        <p:grpSp>
          <p:nvGrpSpPr>
            <p:cNvPr id="5159" name="Group 39"/>
            <p:cNvGrpSpPr>
              <a:grpSpLocks/>
            </p:cNvGrpSpPr>
            <p:nvPr/>
          </p:nvGrpSpPr>
          <p:grpSpPr bwMode="auto">
            <a:xfrm>
              <a:off x="960" y="1200"/>
              <a:ext cx="624" cy="576"/>
              <a:chOff x="960" y="1200"/>
              <a:chExt cx="624" cy="576"/>
            </a:xfrm>
          </p:grpSpPr>
          <p:sp>
            <p:nvSpPr>
              <p:cNvPr id="5155" name="Rectangle 35"/>
              <p:cNvSpPr>
                <a:spLocks noChangeArrowheads="1"/>
              </p:cNvSpPr>
              <p:nvPr/>
            </p:nvSpPr>
            <p:spPr bwMode="auto">
              <a:xfrm>
                <a:off x="960" y="1296"/>
                <a:ext cx="624" cy="384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6" name="AutoShape 36"/>
              <p:cNvSpPr>
                <a:spLocks noChangeArrowheads="1"/>
              </p:cNvSpPr>
              <p:nvPr/>
            </p:nvSpPr>
            <p:spPr bwMode="auto">
              <a:xfrm rot="-10800000" flipH="1" flipV="1">
                <a:off x="1104" y="1680"/>
                <a:ext cx="336" cy="9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7" name="Rectangle 37"/>
              <p:cNvSpPr>
                <a:spLocks noChangeArrowheads="1"/>
              </p:cNvSpPr>
              <p:nvPr/>
            </p:nvSpPr>
            <p:spPr bwMode="auto">
              <a:xfrm>
                <a:off x="110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8" name="Rectangle 38"/>
              <p:cNvSpPr>
                <a:spLocks noChangeArrowheads="1"/>
              </p:cNvSpPr>
              <p:nvPr/>
            </p:nvSpPr>
            <p:spPr bwMode="auto">
              <a:xfrm>
                <a:off x="134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5167" name="Group 47"/>
            <p:cNvGrpSpPr>
              <a:grpSpLocks/>
            </p:cNvGrpSpPr>
            <p:nvPr/>
          </p:nvGrpSpPr>
          <p:grpSpPr bwMode="auto">
            <a:xfrm>
              <a:off x="964" y="1252"/>
              <a:ext cx="616" cy="525"/>
              <a:chOff x="964" y="1252"/>
              <a:chExt cx="616" cy="525"/>
            </a:xfrm>
          </p:grpSpPr>
          <p:sp>
            <p:nvSpPr>
              <p:cNvPr id="5160" name="Rectangle 40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1" name="Rectangle 41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2" name="Rectangle 42" descr="Wide upward diagonal"/>
              <p:cNvSpPr>
                <a:spLocks noChangeArrowheads="1"/>
              </p:cNvSpPr>
              <p:nvPr/>
            </p:nvSpPr>
            <p:spPr bwMode="auto">
              <a:xfrm>
                <a:off x="96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3" name="Rectangle 43" descr="Wide upward diagonal"/>
              <p:cNvSpPr>
                <a:spLocks noChangeArrowheads="1"/>
              </p:cNvSpPr>
              <p:nvPr/>
            </p:nvSpPr>
            <p:spPr bwMode="auto">
              <a:xfrm>
                <a:off x="120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4" name="AutoShape 44" descr="Wide upward diagonal"/>
              <p:cNvSpPr>
                <a:spLocks noChangeArrowheads="1"/>
              </p:cNvSpPr>
              <p:nvPr/>
            </p:nvSpPr>
            <p:spPr bwMode="auto">
              <a:xfrm rot="-10800000" flipH="1" flipV="1">
                <a:off x="1156" y="1636"/>
                <a:ext cx="232" cy="4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5" name="Rectangle 45" descr="Wide upward diagonal"/>
              <p:cNvSpPr>
                <a:spLocks noChangeArrowheads="1"/>
              </p:cNvSpPr>
              <p:nvPr/>
            </p:nvSpPr>
            <p:spPr bwMode="auto">
              <a:xfrm>
                <a:off x="96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6" name="Freeform 46" descr="Wide upward diagonal"/>
              <p:cNvSpPr>
                <a:spLocks/>
              </p:cNvSpPr>
              <p:nvPr/>
            </p:nvSpPr>
            <p:spPr bwMode="auto">
              <a:xfrm>
                <a:off x="1056" y="1680"/>
                <a:ext cx="433" cy="97"/>
              </a:xfrm>
              <a:custGeom>
                <a:avLst/>
                <a:gdLst>
                  <a:gd name="T0" fmla="*/ 48 w 433"/>
                  <a:gd name="T1" fmla="*/ 0 h 97"/>
                  <a:gd name="T2" fmla="*/ 0 w 433"/>
                  <a:gd name="T3" fmla="*/ 0 h 97"/>
                  <a:gd name="T4" fmla="*/ 96 w 433"/>
                  <a:gd name="T5" fmla="*/ 96 h 97"/>
                  <a:gd name="T6" fmla="*/ 336 w 433"/>
                  <a:gd name="T7" fmla="*/ 96 h 97"/>
                  <a:gd name="T8" fmla="*/ 432 w 433"/>
                  <a:gd name="T9" fmla="*/ 0 h 97"/>
                  <a:gd name="T10" fmla="*/ 384 w 433"/>
                  <a:gd name="T11" fmla="*/ 0 h 97"/>
                  <a:gd name="T12" fmla="*/ 336 w 433"/>
                  <a:gd name="T13" fmla="*/ 48 h 97"/>
                  <a:gd name="T14" fmla="*/ 96 w 433"/>
                  <a:gd name="T15" fmla="*/ 48 h 97"/>
                  <a:gd name="T16" fmla="*/ 48 w 433"/>
                  <a:gd name="T1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33" h="97">
                    <a:moveTo>
                      <a:pt x="48" y="0"/>
                    </a:moveTo>
                    <a:lnTo>
                      <a:pt x="0" y="0"/>
                    </a:lnTo>
                    <a:lnTo>
                      <a:pt x="96" y="96"/>
                    </a:lnTo>
                    <a:lnTo>
                      <a:pt x="336" y="96"/>
                    </a:lnTo>
                    <a:lnTo>
                      <a:pt x="432" y="0"/>
                    </a:lnTo>
                    <a:lnTo>
                      <a:pt x="384" y="0"/>
                    </a:lnTo>
                    <a:lnTo>
                      <a:pt x="336" y="48"/>
                    </a:lnTo>
                    <a:lnTo>
                      <a:pt x="96" y="48"/>
                    </a:lnTo>
                    <a:lnTo>
                      <a:pt x="48" y="0"/>
                    </a:lnTo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5173" name="Group 53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69" name="Rectangle 49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0" name="Rectangle 50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1" name="Rectangle 51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2" name="Oval 52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6" name="Group 56"/>
          <p:cNvGrpSpPr>
            <a:grpSpLocks/>
          </p:cNvGrpSpPr>
          <p:nvPr/>
        </p:nvGrpSpPr>
        <p:grpSpPr bwMode="auto">
          <a:xfrm>
            <a:off x="1987550" y="2063750"/>
            <a:ext cx="63500" cy="520700"/>
            <a:chOff x="1252" y="1300"/>
            <a:chExt cx="40" cy="328"/>
          </a:xfrm>
        </p:grpSpPr>
        <p:sp>
          <p:nvSpPr>
            <p:cNvPr id="5174" name="Rectangle 54"/>
            <p:cNvSpPr>
              <a:spLocks noChangeArrowheads="1"/>
            </p:cNvSpPr>
            <p:nvPr/>
          </p:nvSpPr>
          <p:spPr bwMode="auto">
            <a:xfrm rot="780000">
              <a:off x="1252" y="1300"/>
              <a:ext cx="40" cy="328"/>
            </a:xfrm>
            <a:prstGeom prst="rect">
              <a:avLst/>
            </a:prstGeom>
            <a:solidFill>
              <a:srgbClr val="EF91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5" name="Oval 55"/>
            <p:cNvSpPr>
              <a:spLocks noChangeArrowheads="1"/>
            </p:cNvSpPr>
            <p:nvPr/>
          </p:nvSpPr>
          <p:spPr bwMode="auto">
            <a:xfrm rot="780000">
              <a:off x="1252" y="1444"/>
              <a:ext cx="40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9" name="Group 59"/>
          <p:cNvGrpSpPr>
            <a:grpSpLocks/>
          </p:cNvGrpSpPr>
          <p:nvPr/>
        </p:nvGrpSpPr>
        <p:grpSpPr bwMode="auto">
          <a:xfrm>
            <a:off x="1911350" y="2673350"/>
            <a:ext cx="215900" cy="215900"/>
            <a:chOff x="1204" y="1684"/>
            <a:chExt cx="136" cy="136"/>
          </a:xfrm>
        </p:grpSpPr>
        <p:sp>
          <p:nvSpPr>
            <p:cNvPr id="5177" name="Rectangle 57"/>
            <p:cNvSpPr>
              <a:spLocks noChangeArrowheads="1"/>
            </p:cNvSpPr>
            <p:nvPr/>
          </p:nvSpPr>
          <p:spPr bwMode="auto">
            <a:xfrm>
              <a:off x="1252" y="1684"/>
              <a:ext cx="40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8" name="Rectangle 58"/>
            <p:cNvSpPr>
              <a:spLocks noChangeArrowheads="1"/>
            </p:cNvSpPr>
            <p:nvPr/>
          </p:nvSpPr>
          <p:spPr bwMode="auto">
            <a:xfrm>
              <a:off x="1204" y="1780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94" name="Group 74"/>
          <p:cNvGrpSpPr>
            <a:grpSpLocks/>
          </p:cNvGrpSpPr>
          <p:nvPr/>
        </p:nvGrpSpPr>
        <p:grpSpPr bwMode="auto">
          <a:xfrm>
            <a:off x="304800" y="1600200"/>
            <a:ext cx="1289050" cy="1068388"/>
            <a:chOff x="192" y="1008"/>
            <a:chExt cx="812" cy="673"/>
          </a:xfrm>
        </p:grpSpPr>
        <p:sp>
          <p:nvSpPr>
            <p:cNvPr id="5180" name="Rectangle 60"/>
            <p:cNvSpPr>
              <a:spLocks noChangeArrowheads="1"/>
            </p:cNvSpPr>
            <p:nvPr/>
          </p:nvSpPr>
          <p:spPr bwMode="auto">
            <a:xfrm>
              <a:off x="820" y="1252"/>
              <a:ext cx="184" cy="424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000000">
                    <a:gamma/>
                    <a:tint val="60000"/>
                    <a:invGamma/>
                  </a:srgbClr>
                </a:gs>
                <a:gs pos="100000">
                  <a:srgbClr val="000000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1" name="Rectangle 61"/>
            <p:cNvSpPr>
              <a:spLocks noChangeArrowheads="1"/>
            </p:cNvSpPr>
            <p:nvPr/>
          </p:nvSpPr>
          <p:spPr bwMode="auto">
            <a:xfrm>
              <a:off x="916" y="1252"/>
              <a:ext cx="40" cy="42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6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2" name="Oval 62"/>
            <p:cNvSpPr>
              <a:spLocks noChangeArrowheads="1"/>
            </p:cNvSpPr>
            <p:nvPr/>
          </p:nvSpPr>
          <p:spPr bwMode="auto">
            <a:xfrm>
              <a:off x="916" y="1204"/>
              <a:ext cx="40" cy="40"/>
            </a:xfrm>
            <a:prstGeom prst="ellipse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93" name="Group 73"/>
            <p:cNvGrpSpPr>
              <a:grpSpLocks/>
            </p:cNvGrpSpPr>
            <p:nvPr/>
          </p:nvGrpSpPr>
          <p:grpSpPr bwMode="auto">
            <a:xfrm>
              <a:off x="192" y="1008"/>
              <a:ext cx="625" cy="673"/>
              <a:chOff x="192" y="1008"/>
              <a:chExt cx="625" cy="673"/>
            </a:xfrm>
          </p:grpSpPr>
          <p:sp>
            <p:nvSpPr>
              <p:cNvPr id="5183" name="Freeform 63"/>
              <p:cNvSpPr>
                <a:spLocks/>
              </p:cNvSpPr>
              <p:nvPr/>
            </p:nvSpPr>
            <p:spPr bwMode="auto">
              <a:xfrm>
                <a:off x="192" y="1008"/>
                <a:ext cx="625" cy="673"/>
              </a:xfrm>
              <a:custGeom>
                <a:avLst/>
                <a:gdLst>
                  <a:gd name="T0" fmla="*/ 624 w 625"/>
                  <a:gd name="T1" fmla="*/ 672 h 673"/>
                  <a:gd name="T2" fmla="*/ 624 w 625"/>
                  <a:gd name="T3" fmla="*/ 240 h 673"/>
                  <a:gd name="T4" fmla="*/ 528 w 625"/>
                  <a:gd name="T5" fmla="*/ 240 h 673"/>
                  <a:gd name="T6" fmla="*/ 480 w 625"/>
                  <a:gd name="T7" fmla="*/ 240 h 673"/>
                  <a:gd name="T8" fmla="*/ 432 w 625"/>
                  <a:gd name="T9" fmla="*/ 288 h 673"/>
                  <a:gd name="T10" fmla="*/ 432 w 625"/>
                  <a:gd name="T11" fmla="*/ 240 h 673"/>
                  <a:gd name="T12" fmla="*/ 384 w 625"/>
                  <a:gd name="T13" fmla="*/ 288 h 673"/>
                  <a:gd name="T14" fmla="*/ 384 w 625"/>
                  <a:gd name="T15" fmla="*/ 240 h 673"/>
                  <a:gd name="T16" fmla="*/ 336 w 625"/>
                  <a:gd name="T17" fmla="*/ 240 h 673"/>
                  <a:gd name="T18" fmla="*/ 336 w 625"/>
                  <a:gd name="T19" fmla="*/ 0 h 673"/>
                  <a:gd name="T20" fmla="*/ 48 w 625"/>
                  <a:gd name="T21" fmla="*/ 0 h 673"/>
                  <a:gd name="T22" fmla="*/ 48 w 625"/>
                  <a:gd name="T23" fmla="*/ 288 h 673"/>
                  <a:gd name="T24" fmla="*/ 0 w 625"/>
                  <a:gd name="T25" fmla="*/ 336 h 673"/>
                  <a:gd name="T26" fmla="*/ 48 w 625"/>
                  <a:gd name="T27" fmla="*/ 336 h 673"/>
                  <a:gd name="T28" fmla="*/ 48 w 625"/>
                  <a:gd name="T29" fmla="*/ 384 h 673"/>
                  <a:gd name="T30" fmla="*/ 96 w 625"/>
                  <a:gd name="T31" fmla="*/ 384 h 673"/>
                  <a:gd name="T32" fmla="*/ 96 w 625"/>
                  <a:gd name="T33" fmla="*/ 432 h 673"/>
                  <a:gd name="T34" fmla="*/ 144 w 625"/>
                  <a:gd name="T35" fmla="*/ 432 h 673"/>
                  <a:gd name="T36" fmla="*/ 144 w 625"/>
                  <a:gd name="T37" fmla="*/ 480 h 673"/>
                  <a:gd name="T38" fmla="*/ 192 w 625"/>
                  <a:gd name="T39" fmla="*/ 480 h 673"/>
                  <a:gd name="T40" fmla="*/ 192 w 625"/>
                  <a:gd name="T41" fmla="*/ 528 h 673"/>
                  <a:gd name="T42" fmla="*/ 240 w 625"/>
                  <a:gd name="T43" fmla="*/ 528 h 673"/>
                  <a:gd name="T44" fmla="*/ 240 w 625"/>
                  <a:gd name="T45" fmla="*/ 576 h 673"/>
                  <a:gd name="T46" fmla="*/ 624 w 625"/>
                  <a:gd name="T47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25" h="673">
                    <a:moveTo>
                      <a:pt x="624" y="672"/>
                    </a:moveTo>
                    <a:lnTo>
                      <a:pt x="624" y="240"/>
                    </a:lnTo>
                    <a:lnTo>
                      <a:pt x="528" y="240"/>
                    </a:lnTo>
                    <a:lnTo>
                      <a:pt x="480" y="240"/>
                    </a:lnTo>
                    <a:lnTo>
                      <a:pt x="432" y="288"/>
                    </a:lnTo>
                    <a:lnTo>
                      <a:pt x="432" y="240"/>
                    </a:lnTo>
                    <a:lnTo>
                      <a:pt x="384" y="288"/>
                    </a:lnTo>
                    <a:lnTo>
                      <a:pt x="384" y="240"/>
                    </a:lnTo>
                    <a:lnTo>
                      <a:pt x="336" y="240"/>
                    </a:lnTo>
                    <a:lnTo>
                      <a:pt x="336" y="0"/>
                    </a:lnTo>
                    <a:lnTo>
                      <a:pt x="48" y="0"/>
                    </a:lnTo>
                    <a:lnTo>
                      <a:pt x="48" y="288"/>
                    </a:lnTo>
                    <a:lnTo>
                      <a:pt x="0" y="336"/>
                    </a:lnTo>
                    <a:lnTo>
                      <a:pt x="48" y="336"/>
                    </a:lnTo>
                    <a:lnTo>
                      <a:pt x="48" y="384"/>
                    </a:lnTo>
                    <a:lnTo>
                      <a:pt x="96" y="384"/>
                    </a:lnTo>
                    <a:lnTo>
                      <a:pt x="96" y="432"/>
                    </a:lnTo>
                    <a:lnTo>
                      <a:pt x="144" y="432"/>
                    </a:lnTo>
                    <a:lnTo>
                      <a:pt x="144" y="480"/>
                    </a:lnTo>
                    <a:lnTo>
                      <a:pt x="192" y="480"/>
                    </a:lnTo>
                    <a:lnTo>
                      <a:pt x="192" y="528"/>
                    </a:lnTo>
                    <a:lnTo>
                      <a:pt x="240" y="528"/>
                    </a:lnTo>
                    <a:lnTo>
                      <a:pt x="240" y="576"/>
                    </a:lnTo>
                    <a:lnTo>
                      <a:pt x="624" y="672"/>
                    </a:lnTo>
                  </a:path>
                </a:pathLst>
              </a:custGeom>
              <a:gradFill rotWithShape="0">
                <a:gsLst>
                  <a:gs pos="0">
                    <a:srgbClr val="000000"/>
                  </a:gs>
                  <a:gs pos="50000">
                    <a:srgbClr val="000000">
                      <a:gamma/>
                      <a:tint val="89804"/>
                      <a:invGamma/>
                    </a:srgbClr>
                  </a:gs>
                  <a:gs pos="100000">
                    <a:srgbClr val="000000"/>
                  </a:gs>
                </a:gsLst>
                <a:lin ang="18900000" scaled="1"/>
              </a:gra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84" name="Arc 64"/>
              <p:cNvSpPr>
                <a:spLocks/>
              </p:cNvSpPr>
              <p:nvPr/>
            </p:nvSpPr>
            <p:spPr bwMode="auto">
              <a:xfrm>
                <a:off x="192" y="1248"/>
                <a:ext cx="332" cy="92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5" name="Arc 65"/>
              <p:cNvSpPr>
                <a:spLocks/>
              </p:cNvSpPr>
              <p:nvPr/>
            </p:nvSpPr>
            <p:spPr bwMode="auto">
              <a:xfrm>
                <a:off x="288" y="1248"/>
                <a:ext cx="236" cy="140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6" name="Arc 66"/>
              <p:cNvSpPr>
                <a:spLocks/>
              </p:cNvSpPr>
              <p:nvPr/>
            </p:nvSpPr>
            <p:spPr bwMode="auto">
              <a:xfrm>
                <a:off x="336" y="1248"/>
                <a:ext cx="236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7" name="Arc 67"/>
              <p:cNvSpPr>
                <a:spLocks/>
              </p:cNvSpPr>
              <p:nvPr/>
            </p:nvSpPr>
            <p:spPr bwMode="auto">
              <a:xfrm>
                <a:off x="384" y="1296"/>
                <a:ext cx="188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8" name="Arc 68"/>
              <p:cNvSpPr>
                <a:spLocks/>
              </p:cNvSpPr>
              <p:nvPr/>
            </p:nvSpPr>
            <p:spPr bwMode="auto">
              <a:xfrm>
                <a:off x="432" y="1296"/>
                <a:ext cx="188" cy="236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9" name="Arc 69"/>
              <p:cNvSpPr>
                <a:spLocks/>
              </p:cNvSpPr>
              <p:nvPr/>
            </p:nvSpPr>
            <p:spPr bwMode="auto">
              <a:xfrm>
                <a:off x="432" y="1296"/>
                <a:ext cx="188" cy="28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0" name="Arc 70"/>
              <p:cNvSpPr>
                <a:spLocks/>
              </p:cNvSpPr>
              <p:nvPr/>
            </p:nvSpPr>
            <p:spPr bwMode="auto">
              <a:xfrm>
                <a:off x="240" y="1248"/>
                <a:ext cx="284" cy="4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1" name="Rectangle 71"/>
              <p:cNvSpPr>
                <a:spLocks noChangeArrowheads="1"/>
              </p:cNvSpPr>
              <p:nvPr/>
            </p:nvSpPr>
            <p:spPr bwMode="auto">
              <a:xfrm>
                <a:off x="244" y="1012"/>
                <a:ext cx="280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2" name="Oval 72"/>
              <p:cNvSpPr>
                <a:spLocks noChangeArrowheads="1"/>
              </p:cNvSpPr>
              <p:nvPr/>
            </p:nvSpPr>
            <p:spPr bwMode="auto">
              <a:xfrm>
                <a:off x="196" y="1012"/>
                <a:ext cx="40" cy="40"/>
              </a:xfrm>
              <a:prstGeom prst="ellipse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5197" name="Group 77"/>
          <p:cNvGrpSpPr>
            <a:grpSpLocks/>
          </p:cNvGrpSpPr>
          <p:nvPr/>
        </p:nvGrpSpPr>
        <p:grpSpPr bwMode="auto">
          <a:xfrm>
            <a:off x="241300" y="88900"/>
            <a:ext cx="1346200" cy="584200"/>
            <a:chOff x="152" y="56"/>
            <a:chExt cx="848" cy="368"/>
          </a:xfrm>
        </p:grpSpPr>
        <p:sp>
          <p:nvSpPr>
            <p:cNvPr id="5195" name="Rectangle 75"/>
            <p:cNvSpPr>
              <a:spLocks noChangeArrowheads="1"/>
            </p:cNvSpPr>
            <p:nvPr/>
          </p:nvSpPr>
          <p:spPr bwMode="auto">
            <a:xfrm>
              <a:off x="152" y="56"/>
              <a:ext cx="848" cy="368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96" name="Rectangle 76"/>
            <p:cNvSpPr>
              <a:spLocks noChangeArrowheads="1"/>
            </p:cNvSpPr>
            <p:nvPr/>
          </p:nvSpPr>
          <p:spPr bwMode="auto">
            <a:xfrm>
              <a:off x="196" y="100"/>
              <a:ext cx="760" cy="280"/>
            </a:xfrm>
            <a:prstGeom prst="rect">
              <a:avLst/>
            </a:prstGeom>
            <a:noFill/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05" name="Group 85"/>
          <p:cNvGrpSpPr>
            <a:grpSpLocks/>
          </p:cNvGrpSpPr>
          <p:nvPr/>
        </p:nvGrpSpPr>
        <p:grpSpPr bwMode="auto">
          <a:xfrm>
            <a:off x="304800" y="685800"/>
            <a:ext cx="915988" cy="839788"/>
            <a:chOff x="192" y="432"/>
            <a:chExt cx="577" cy="529"/>
          </a:xfrm>
        </p:grpSpPr>
        <p:grpSp>
          <p:nvGrpSpPr>
            <p:cNvPr id="5203" name="Group 83"/>
            <p:cNvGrpSpPr>
              <a:grpSpLocks/>
            </p:cNvGrpSpPr>
            <p:nvPr/>
          </p:nvGrpSpPr>
          <p:grpSpPr bwMode="auto">
            <a:xfrm>
              <a:off x="192" y="432"/>
              <a:ext cx="577" cy="529"/>
              <a:chOff x="192" y="432"/>
              <a:chExt cx="577" cy="529"/>
            </a:xfrm>
          </p:grpSpPr>
          <p:grpSp>
            <p:nvGrpSpPr>
              <p:cNvPr id="5200" name="Group 80"/>
              <p:cNvGrpSpPr>
                <a:grpSpLocks/>
              </p:cNvGrpSpPr>
              <p:nvPr/>
            </p:nvGrpSpPr>
            <p:grpSpPr bwMode="auto">
              <a:xfrm>
                <a:off x="192" y="432"/>
                <a:ext cx="577" cy="529"/>
                <a:chOff x="192" y="432"/>
                <a:chExt cx="577" cy="529"/>
              </a:xfrm>
            </p:grpSpPr>
            <p:sp>
              <p:nvSpPr>
                <p:cNvPr id="5198" name="Oval 78"/>
                <p:cNvSpPr>
                  <a:spLocks noChangeArrowheads="1"/>
                </p:cNvSpPr>
                <p:nvPr/>
              </p:nvSpPr>
              <p:spPr bwMode="auto">
                <a:xfrm>
                  <a:off x="440" y="632"/>
                  <a:ext cx="320" cy="22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199" name="Freeform 79"/>
                <p:cNvSpPr>
                  <a:spLocks/>
                </p:cNvSpPr>
                <p:nvPr/>
              </p:nvSpPr>
              <p:spPr bwMode="auto">
                <a:xfrm>
                  <a:off x="192" y="432"/>
                  <a:ext cx="577" cy="529"/>
                </a:xfrm>
                <a:custGeom>
                  <a:avLst/>
                  <a:gdLst>
                    <a:gd name="T0" fmla="*/ 576 w 577"/>
                    <a:gd name="T1" fmla="*/ 336 h 529"/>
                    <a:gd name="T2" fmla="*/ 576 w 577"/>
                    <a:gd name="T3" fmla="*/ 144 h 529"/>
                    <a:gd name="T4" fmla="*/ 384 w 577"/>
                    <a:gd name="T5" fmla="*/ 144 h 529"/>
                    <a:gd name="T6" fmla="*/ 384 w 577"/>
                    <a:gd name="T7" fmla="*/ 0 h 529"/>
                    <a:gd name="T8" fmla="*/ 0 w 577"/>
                    <a:gd name="T9" fmla="*/ 0 h 529"/>
                    <a:gd name="T10" fmla="*/ 0 w 577"/>
                    <a:gd name="T11" fmla="*/ 528 h 529"/>
                    <a:gd name="T12" fmla="*/ 384 w 577"/>
                    <a:gd name="T13" fmla="*/ 528 h 529"/>
                    <a:gd name="T14" fmla="*/ 384 w 577"/>
                    <a:gd name="T15" fmla="*/ 432 h 5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77" h="529">
                      <a:moveTo>
                        <a:pt x="576" y="336"/>
                      </a:moveTo>
                      <a:lnTo>
                        <a:pt x="576" y="144"/>
                      </a:lnTo>
                      <a:lnTo>
                        <a:pt x="384" y="144"/>
                      </a:lnTo>
                      <a:lnTo>
                        <a:pt x="384" y="0"/>
                      </a:lnTo>
                      <a:lnTo>
                        <a:pt x="0" y="0"/>
                      </a:lnTo>
                      <a:lnTo>
                        <a:pt x="0" y="528"/>
                      </a:lnTo>
                      <a:lnTo>
                        <a:pt x="384" y="528"/>
                      </a:lnTo>
                      <a:lnTo>
                        <a:pt x="384" y="432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01" name="Rectangle 81"/>
              <p:cNvSpPr>
                <a:spLocks noChangeArrowheads="1"/>
              </p:cNvSpPr>
              <p:nvPr/>
            </p:nvSpPr>
            <p:spPr bwMode="auto">
              <a:xfrm>
                <a:off x="344" y="584"/>
                <a:ext cx="320" cy="272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000000">
                      <a:gamma/>
                      <a:tint val="89804"/>
                      <a:invGamma/>
                    </a:srgbClr>
                  </a:gs>
                </a:gsLst>
                <a:lin ang="2700000" scaled="1"/>
              </a:gra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2" name="Rectangle 82"/>
              <p:cNvSpPr>
                <a:spLocks noChangeArrowheads="1"/>
              </p:cNvSpPr>
              <p:nvPr/>
            </p:nvSpPr>
            <p:spPr bwMode="auto">
              <a:xfrm>
                <a:off x="296" y="632"/>
                <a:ext cx="32" cy="176"/>
              </a:xfrm>
              <a:prstGeom prst="rect">
                <a:avLst/>
              </a:prstGeom>
              <a:solidFill>
                <a:schemeClr val="tx2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04" name="Rectangle 84"/>
            <p:cNvSpPr>
              <a:spLocks noChangeArrowheads="1"/>
            </p:cNvSpPr>
            <p:nvPr/>
          </p:nvSpPr>
          <p:spPr bwMode="auto">
            <a:xfrm>
              <a:off x="388" y="628"/>
              <a:ext cx="232" cy="184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13" name="Group 93"/>
          <p:cNvGrpSpPr>
            <a:grpSpLocks/>
          </p:cNvGrpSpPr>
          <p:nvPr/>
        </p:nvGrpSpPr>
        <p:grpSpPr bwMode="auto">
          <a:xfrm>
            <a:off x="1447800" y="1073150"/>
            <a:ext cx="1220788" cy="833438"/>
            <a:chOff x="912" y="676"/>
            <a:chExt cx="769" cy="525"/>
          </a:xfrm>
        </p:grpSpPr>
        <p:grpSp>
          <p:nvGrpSpPr>
            <p:cNvPr id="5210" name="Group 90"/>
            <p:cNvGrpSpPr>
              <a:grpSpLocks/>
            </p:cNvGrpSpPr>
            <p:nvPr/>
          </p:nvGrpSpPr>
          <p:grpSpPr bwMode="auto">
            <a:xfrm>
              <a:off x="1156" y="676"/>
              <a:ext cx="472" cy="328"/>
              <a:chOff x="1156" y="676"/>
              <a:chExt cx="472" cy="328"/>
            </a:xfrm>
          </p:grpSpPr>
          <p:sp>
            <p:nvSpPr>
              <p:cNvPr id="5206" name="Rectangle 86"/>
              <p:cNvSpPr>
                <a:spLocks noChangeArrowheads="1"/>
              </p:cNvSpPr>
              <p:nvPr/>
            </p:nvSpPr>
            <p:spPr bwMode="auto">
              <a:xfrm>
                <a:off x="1252" y="676"/>
                <a:ext cx="88" cy="32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7" name="AutoShape 87"/>
              <p:cNvSpPr>
                <a:spLocks noChangeArrowheads="1"/>
              </p:cNvSpPr>
              <p:nvPr/>
            </p:nvSpPr>
            <p:spPr bwMode="auto">
              <a:xfrm rot="5400000" flipV="1">
                <a:off x="1420" y="652"/>
                <a:ext cx="136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8" name="Rectangle 88"/>
              <p:cNvSpPr>
                <a:spLocks noChangeArrowheads="1"/>
              </p:cNvSpPr>
              <p:nvPr/>
            </p:nvSpPr>
            <p:spPr bwMode="auto">
              <a:xfrm>
                <a:off x="1348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9" name="Rectangle 89"/>
              <p:cNvSpPr>
                <a:spLocks noChangeArrowheads="1"/>
              </p:cNvSpPr>
              <p:nvPr/>
            </p:nvSpPr>
            <p:spPr bwMode="auto">
              <a:xfrm>
                <a:off x="1156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11" name="Freeform 91"/>
            <p:cNvSpPr>
              <a:spLocks/>
            </p:cNvSpPr>
            <p:nvPr/>
          </p:nvSpPr>
          <p:spPr bwMode="auto">
            <a:xfrm>
              <a:off x="1344" y="912"/>
              <a:ext cx="337" cy="289"/>
            </a:xfrm>
            <a:custGeom>
              <a:avLst/>
              <a:gdLst>
                <a:gd name="T0" fmla="*/ 96 w 337"/>
                <a:gd name="T1" fmla="*/ 0 h 289"/>
                <a:gd name="T2" fmla="*/ 336 w 337"/>
                <a:gd name="T3" fmla="*/ 0 h 289"/>
                <a:gd name="T4" fmla="*/ 336 w 337"/>
                <a:gd name="T5" fmla="*/ 192 h 289"/>
                <a:gd name="T6" fmla="*/ 96 w 337"/>
                <a:gd name="T7" fmla="*/ 192 h 289"/>
                <a:gd name="T8" fmla="*/ 96 w 337"/>
                <a:gd name="T9" fmla="*/ 288 h 289"/>
                <a:gd name="T10" fmla="*/ 0 w 337"/>
                <a:gd name="T11" fmla="*/ 288 h 289"/>
                <a:gd name="T12" fmla="*/ 0 w 337"/>
                <a:gd name="T13" fmla="*/ 144 h 289"/>
                <a:gd name="T14" fmla="*/ 288 w 337"/>
                <a:gd name="T15" fmla="*/ 144 h 289"/>
                <a:gd name="T16" fmla="*/ 288 w 337"/>
                <a:gd name="T17" fmla="*/ 48 h 289"/>
                <a:gd name="T18" fmla="*/ 96 w 337"/>
                <a:gd name="T19" fmla="*/ 48 h 289"/>
                <a:gd name="T20" fmla="*/ 96 w 337"/>
                <a:gd name="T21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7" h="289">
                  <a:moveTo>
                    <a:pt x="96" y="0"/>
                  </a:moveTo>
                  <a:lnTo>
                    <a:pt x="336" y="0"/>
                  </a:lnTo>
                  <a:lnTo>
                    <a:pt x="336" y="192"/>
                  </a:lnTo>
                  <a:lnTo>
                    <a:pt x="96" y="192"/>
                  </a:lnTo>
                  <a:lnTo>
                    <a:pt x="96" y="288"/>
                  </a:lnTo>
                  <a:lnTo>
                    <a:pt x="0" y="288"/>
                  </a:lnTo>
                  <a:lnTo>
                    <a:pt x="0" y="144"/>
                  </a:lnTo>
                  <a:lnTo>
                    <a:pt x="288" y="144"/>
                  </a:lnTo>
                  <a:lnTo>
                    <a:pt x="288" y="48"/>
                  </a:lnTo>
                  <a:lnTo>
                    <a:pt x="96" y="48"/>
                  </a:lnTo>
                  <a:lnTo>
                    <a:pt x="96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2" name="Freeform 92"/>
            <p:cNvSpPr>
              <a:spLocks/>
            </p:cNvSpPr>
            <p:nvPr/>
          </p:nvSpPr>
          <p:spPr bwMode="auto">
            <a:xfrm>
              <a:off x="912" y="912"/>
              <a:ext cx="289" cy="289"/>
            </a:xfrm>
            <a:custGeom>
              <a:avLst/>
              <a:gdLst>
                <a:gd name="T0" fmla="*/ 240 w 289"/>
                <a:gd name="T1" fmla="*/ 48 h 289"/>
                <a:gd name="T2" fmla="*/ 240 w 289"/>
                <a:gd name="T3" fmla="*/ 0 h 289"/>
                <a:gd name="T4" fmla="*/ 0 w 289"/>
                <a:gd name="T5" fmla="*/ 0 h 289"/>
                <a:gd name="T6" fmla="*/ 0 w 289"/>
                <a:gd name="T7" fmla="*/ 144 h 289"/>
                <a:gd name="T8" fmla="*/ 192 w 289"/>
                <a:gd name="T9" fmla="*/ 144 h 289"/>
                <a:gd name="T10" fmla="*/ 192 w 289"/>
                <a:gd name="T11" fmla="*/ 288 h 289"/>
                <a:gd name="T12" fmla="*/ 288 w 289"/>
                <a:gd name="T13" fmla="*/ 288 h 289"/>
                <a:gd name="T14" fmla="*/ 288 w 289"/>
                <a:gd name="T15" fmla="*/ 96 h 289"/>
                <a:gd name="T16" fmla="*/ 48 w 289"/>
                <a:gd name="T17" fmla="*/ 96 h 289"/>
                <a:gd name="T18" fmla="*/ 48 w 289"/>
                <a:gd name="T19" fmla="*/ 48 h 289"/>
                <a:gd name="T20" fmla="*/ 240 w 289"/>
                <a:gd name="T21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89" h="289">
                  <a:moveTo>
                    <a:pt x="240" y="48"/>
                  </a:moveTo>
                  <a:lnTo>
                    <a:pt x="240" y="0"/>
                  </a:lnTo>
                  <a:lnTo>
                    <a:pt x="0" y="0"/>
                  </a:lnTo>
                  <a:lnTo>
                    <a:pt x="0" y="144"/>
                  </a:lnTo>
                  <a:lnTo>
                    <a:pt x="192" y="144"/>
                  </a:lnTo>
                  <a:lnTo>
                    <a:pt x="192" y="288"/>
                  </a:lnTo>
                  <a:lnTo>
                    <a:pt x="288" y="288"/>
                  </a:lnTo>
                  <a:lnTo>
                    <a:pt x="288" y="96"/>
                  </a:lnTo>
                  <a:lnTo>
                    <a:pt x="48" y="96"/>
                  </a:lnTo>
                  <a:lnTo>
                    <a:pt x="48" y="48"/>
                  </a:lnTo>
                  <a:lnTo>
                    <a:pt x="240" y="48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18" name="Group 98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214" name="Rectangle 94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5" name="Rectangle 95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6" name="Rectangle 96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7" name="Rectangle 97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2" name="Group 102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219" name="Rectangle 99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0" name="Rectangle 100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1" name="Rectangle 101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6" name="Group 106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223" name="Rectangle 103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4" name="Rectangle 104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5" name="Rectangle 105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7" name="Rectangle 107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8" name="Freeform 108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9" name="Rectangle 109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0" name="Rectangle 110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35" name="Group 115"/>
          <p:cNvGrpSpPr>
            <a:grpSpLocks/>
          </p:cNvGrpSpPr>
          <p:nvPr/>
        </p:nvGrpSpPr>
        <p:grpSpPr bwMode="auto">
          <a:xfrm>
            <a:off x="3587750" y="1530350"/>
            <a:ext cx="444500" cy="673100"/>
            <a:chOff x="2260" y="964"/>
            <a:chExt cx="280" cy="424"/>
          </a:xfrm>
        </p:grpSpPr>
        <p:sp>
          <p:nvSpPr>
            <p:cNvPr id="5231" name="Rectangle 111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2" name="Rectangle 112"/>
            <p:cNvSpPr>
              <a:spLocks noChangeArrowheads="1"/>
            </p:cNvSpPr>
            <p:nvPr/>
          </p:nvSpPr>
          <p:spPr bwMode="auto">
            <a:xfrm>
              <a:off x="2308" y="1300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3" name="Rectangle 113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4" name="Rectangle 114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36" name="Freeform 116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37" name="Rectangle 117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8" name="Freeform 118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45" name="Group 125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5243" name="Group 123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5239" name="Rectangle 119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0" name="Rectangle 120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1" name="Rectangle 121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2" name="Rectangle 122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44" name="Rectangle 124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2" name="Group 132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250" name="Group 130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246" name="Rectangle 126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7" name="Rectangle 127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8" name="Rectangle 128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9" name="Rectangle 129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1" name="Rectangle 131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9" name="Group 139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257" name="Group 137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253" name="Rectangle 133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4" name="Rectangle 134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5" name="Rectangle 135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6" name="Rectangle 136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8" name="Rectangle 138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66" name="Group 146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264" name="Group 144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260" name="Rectangle 140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1" name="Rectangle 141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2" name="Rectangle 142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3" name="Rectangle 143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65" name="Rectangle 145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70" name="Group 150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267" name="Rectangle 147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8" name="Rectangle 148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9" name="Oval 149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71" name="Oval 151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2" name="Rectangle 152"/>
          <p:cNvSpPr>
            <a:spLocks noChangeArrowheads="1"/>
          </p:cNvSpPr>
          <p:nvPr/>
        </p:nvSpPr>
        <p:spPr bwMode="auto">
          <a:xfrm>
            <a:off x="685800" y="4191000"/>
            <a:ext cx="457200" cy="762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3" name="Rectangle 153"/>
          <p:cNvSpPr>
            <a:spLocks noChangeArrowheads="1"/>
          </p:cNvSpPr>
          <p:nvPr/>
        </p:nvSpPr>
        <p:spPr bwMode="auto">
          <a:xfrm>
            <a:off x="1149350" y="44259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76" name="Group 156"/>
          <p:cNvGrpSpPr>
            <a:grpSpLocks/>
          </p:cNvGrpSpPr>
          <p:nvPr/>
        </p:nvGrpSpPr>
        <p:grpSpPr bwMode="auto">
          <a:xfrm>
            <a:off x="539750" y="4191000"/>
            <a:ext cx="604838" cy="763588"/>
            <a:chOff x="340" y="2640"/>
            <a:chExt cx="381" cy="481"/>
          </a:xfrm>
        </p:grpSpPr>
        <p:sp>
          <p:nvSpPr>
            <p:cNvPr id="5274" name="AutoShape 154"/>
            <p:cNvSpPr>
              <a:spLocks noChangeArrowheads="1"/>
            </p:cNvSpPr>
            <p:nvPr/>
          </p:nvSpPr>
          <p:spPr bwMode="auto">
            <a:xfrm>
              <a:off x="340" y="2644"/>
              <a:ext cx="328" cy="472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75" name="Freeform 155"/>
            <p:cNvSpPr>
              <a:spLocks/>
            </p:cNvSpPr>
            <p:nvPr/>
          </p:nvSpPr>
          <p:spPr bwMode="auto">
            <a:xfrm>
              <a:off x="432" y="2640"/>
              <a:ext cx="289" cy="481"/>
            </a:xfrm>
            <a:custGeom>
              <a:avLst/>
              <a:gdLst>
                <a:gd name="T0" fmla="*/ 0 w 289"/>
                <a:gd name="T1" fmla="*/ 0 h 481"/>
                <a:gd name="T2" fmla="*/ 288 w 289"/>
                <a:gd name="T3" fmla="*/ 0 h 481"/>
                <a:gd name="T4" fmla="*/ 288 w 289"/>
                <a:gd name="T5" fmla="*/ 480 h 481"/>
                <a:gd name="T6" fmla="*/ 0 w 289"/>
                <a:gd name="T7" fmla="*/ 48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9" h="481">
                  <a:moveTo>
                    <a:pt x="0" y="0"/>
                  </a:moveTo>
                  <a:lnTo>
                    <a:pt x="288" y="0"/>
                  </a:lnTo>
                  <a:lnTo>
                    <a:pt x="288" y="480"/>
                  </a:lnTo>
                  <a:lnTo>
                    <a:pt x="0" y="480"/>
                  </a:lnTo>
                </a:path>
              </a:pathLst>
            </a:custGeom>
            <a:solidFill>
              <a:schemeClr val="tx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77" name="Oval 157"/>
          <p:cNvSpPr>
            <a:spLocks noChangeArrowheads="1"/>
          </p:cNvSpPr>
          <p:nvPr/>
        </p:nvSpPr>
        <p:spPr bwMode="auto">
          <a:xfrm>
            <a:off x="768350" y="4425950"/>
            <a:ext cx="292100" cy="2921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8" name="Freeform 158"/>
          <p:cNvSpPr>
            <a:spLocks/>
          </p:cNvSpPr>
          <p:nvPr/>
        </p:nvSpPr>
        <p:spPr bwMode="auto">
          <a:xfrm>
            <a:off x="914400" y="2286000"/>
            <a:ext cx="1068388" cy="1906588"/>
          </a:xfrm>
          <a:custGeom>
            <a:avLst/>
            <a:gdLst>
              <a:gd name="T0" fmla="*/ 672 w 673"/>
              <a:gd name="T1" fmla="*/ 0 h 1201"/>
              <a:gd name="T2" fmla="*/ 0 w 673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73" h="1201">
                <a:moveTo>
                  <a:pt x="672" y="0"/>
                </a:moveTo>
                <a:lnTo>
                  <a:pt x="0" y="120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83" name="Group 163"/>
          <p:cNvGrpSpPr>
            <a:grpSpLocks/>
          </p:cNvGrpSpPr>
          <p:nvPr/>
        </p:nvGrpSpPr>
        <p:grpSpPr bwMode="auto">
          <a:xfrm>
            <a:off x="2292350" y="4502150"/>
            <a:ext cx="292100" cy="292100"/>
            <a:chOff x="1444" y="2836"/>
            <a:chExt cx="184" cy="184"/>
          </a:xfrm>
        </p:grpSpPr>
        <p:grpSp>
          <p:nvGrpSpPr>
            <p:cNvPr id="5281" name="Group 161"/>
            <p:cNvGrpSpPr>
              <a:grpSpLocks/>
            </p:cNvGrpSpPr>
            <p:nvPr/>
          </p:nvGrpSpPr>
          <p:grpSpPr bwMode="auto">
            <a:xfrm>
              <a:off x="1540" y="2836"/>
              <a:ext cx="88" cy="184"/>
              <a:chOff x="1540" y="2836"/>
              <a:chExt cx="88" cy="184"/>
            </a:xfrm>
          </p:grpSpPr>
          <p:sp>
            <p:nvSpPr>
              <p:cNvPr id="5279" name="Rectangle 159"/>
              <p:cNvSpPr>
                <a:spLocks noChangeArrowheads="1"/>
              </p:cNvSpPr>
              <p:nvPr/>
            </p:nvSpPr>
            <p:spPr bwMode="auto">
              <a:xfrm>
                <a:off x="1540" y="2836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0" name="Rectangle 160"/>
              <p:cNvSpPr>
                <a:spLocks noChangeArrowheads="1"/>
              </p:cNvSpPr>
              <p:nvPr/>
            </p:nvSpPr>
            <p:spPr bwMode="auto">
              <a:xfrm>
                <a:off x="1540" y="2900"/>
                <a:ext cx="88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2" name="Rectangle 162"/>
            <p:cNvSpPr>
              <a:spLocks noChangeArrowheads="1"/>
            </p:cNvSpPr>
            <p:nvPr/>
          </p:nvSpPr>
          <p:spPr bwMode="auto">
            <a:xfrm>
              <a:off x="1444" y="288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618FFD"/>
                </a:gs>
                <a:gs pos="100000">
                  <a:srgbClr val="618FFD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88" name="Group 168"/>
          <p:cNvGrpSpPr>
            <a:grpSpLocks/>
          </p:cNvGrpSpPr>
          <p:nvPr/>
        </p:nvGrpSpPr>
        <p:grpSpPr bwMode="auto">
          <a:xfrm>
            <a:off x="2368550" y="4883150"/>
            <a:ext cx="215900" cy="292100"/>
            <a:chOff x="1492" y="3076"/>
            <a:chExt cx="136" cy="184"/>
          </a:xfrm>
        </p:grpSpPr>
        <p:grpSp>
          <p:nvGrpSpPr>
            <p:cNvPr id="5286" name="Group 166"/>
            <p:cNvGrpSpPr>
              <a:grpSpLocks/>
            </p:cNvGrpSpPr>
            <p:nvPr/>
          </p:nvGrpSpPr>
          <p:grpSpPr bwMode="auto">
            <a:xfrm>
              <a:off x="1588" y="3076"/>
              <a:ext cx="40" cy="184"/>
              <a:chOff x="1588" y="3076"/>
              <a:chExt cx="40" cy="184"/>
            </a:xfrm>
          </p:grpSpPr>
          <p:sp>
            <p:nvSpPr>
              <p:cNvPr id="5284" name="Rectangle 164"/>
              <p:cNvSpPr>
                <a:spLocks noChangeArrowheads="1"/>
              </p:cNvSpPr>
              <p:nvPr/>
            </p:nvSpPr>
            <p:spPr bwMode="auto">
              <a:xfrm>
                <a:off x="1588" y="3076"/>
                <a:ext cx="40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5" name="Rectangle 165"/>
              <p:cNvSpPr>
                <a:spLocks noChangeArrowheads="1"/>
              </p:cNvSpPr>
              <p:nvPr/>
            </p:nvSpPr>
            <p:spPr bwMode="auto">
              <a:xfrm>
                <a:off x="1588" y="3140"/>
                <a:ext cx="40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7" name="Rectangle 167"/>
            <p:cNvSpPr>
              <a:spLocks noChangeArrowheads="1"/>
            </p:cNvSpPr>
            <p:nvPr/>
          </p:nvSpPr>
          <p:spPr bwMode="auto">
            <a:xfrm>
              <a:off x="1492" y="312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91" name="Group 171"/>
          <p:cNvGrpSpPr>
            <a:grpSpLocks/>
          </p:cNvGrpSpPr>
          <p:nvPr/>
        </p:nvGrpSpPr>
        <p:grpSpPr bwMode="auto">
          <a:xfrm>
            <a:off x="311150" y="5797550"/>
            <a:ext cx="1587500" cy="977900"/>
            <a:chOff x="196" y="3652"/>
            <a:chExt cx="1000" cy="616"/>
          </a:xfrm>
        </p:grpSpPr>
        <p:sp>
          <p:nvSpPr>
            <p:cNvPr id="5289" name="Rectangle 169"/>
            <p:cNvSpPr>
              <a:spLocks noChangeArrowheads="1"/>
            </p:cNvSpPr>
            <p:nvPr/>
          </p:nvSpPr>
          <p:spPr bwMode="auto">
            <a:xfrm>
              <a:off x="196" y="3748"/>
              <a:ext cx="1000" cy="520"/>
            </a:xfrm>
            <a:prstGeom prst="rect">
              <a:avLst/>
            </a:prstGeom>
            <a:gradFill rotWithShape="0">
              <a:gsLst>
                <a:gs pos="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90" name="Rectangle 170"/>
            <p:cNvSpPr>
              <a:spLocks noChangeArrowheads="1"/>
            </p:cNvSpPr>
            <p:nvPr/>
          </p:nvSpPr>
          <p:spPr bwMode="auto">
            <a:xfrm>
              <a:off x="436" y="3652"/>
              <a:ext cx="52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92" name="Freeform 172"/>
          <p:cNvSpPr>
            <a:spLocks/>
          </p:cNvSpPr>
          <p:nvPr/>
        </p:nvSpPr>
        <p:spPr bwMode="auto">
          <a:xfrm>
            <a:off x="57463" y="1110456"/>
            <a:ext cx="687388" cy="4649788"/>
          </a:xfrm>
          <a:custGeom>
            <a:avLst/>
            <a:gdLst>
              <a:gd name="T0" fmla="*/ 240 w 433"/>
              <a:gd name="T1" fmla="*/ 0 h 2929"/>
              <a:gd name="T2" fmla="*/ 0 w 433"/>
              <a:gd name="T3" fmla="*/ 0 h 2929"/>
              <a:gd name="T4" fmla="*/ 0 w 433"/>
              <a:gd name="T5" fmla="*/ 2784 h 2929"/>
              <a:gd name="T6" fmla="*/ 432 w 433"/>
              <a:gd name="T7" fmla="*/ 2784 h 2929"/>
              <a:gd name="T8" fmla="*/ 432 w 433"/>
              <a:gd name="T9" fmla="*/ 2928 h 29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3" h="2929">
                <a:moveTo>
                  <a:pt x="240" y="0"/>
                </a:moveTo>
                <a:lnTo>
                  <a:pt x="0" y="0"/>
                </a:lnTo>
                <a:lnTo>
                  <a:pt x="0" y="2784"/>
                </a:lnTo>
                <a:lnTo>
                  <a:pt x="432" y="2784"/>
                </a:lnTo>
                <a:lnTo>
                  <a:pt x="432" y="292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3" name="Freeform 173"/>
          <p:cNvSpPr>
            <a:spLocks/>
          </p:cNvSpPr>
          <p:nvPr/>
        </p:nvSpPr>
        <p:spPr bwMode="auto">
          <a:xfrm>
            <a:off x="914400" y="4572000"/>
            <a:ext cx="611188" cy="1220788"/>
          </a:xfrm>
          <a:custGeom>
            <a:avLst/>
            <a:gdLst>
              <a:gd name="T0" fmla="*/ 240 w 385"/>
              <a:gd name="T1" fmla="*/ 0 h 769"/>
              <a:gd name="T2" fmla="*/ 384 w 385"/>
              <a:gd name="T3" fmla="*/ 0 h 769"/>
              <a:gd name="T4" fmla="*/ 384 w 385"/>
              <a:gd name="T5" fmla="*/ 336 h 769"/>
              <a:gd name="T6" fmla="*/ 0 w 385"/>
              <a:gd name="T7" fmla="*/ 336 h 769"/>
              <a:gd name="T8" fmla="*/ 0 w 38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769">
                <a:moveTo>
                  <a:pt x="240" y="0"/>
                </a:moveTo>
                <a:lnTo>
                  <a:pt x="384" y="0"/>
                </a:lnTo>
                <a:lnTo>
                  <a:pt x="384" y="336"/>
                </a:lnTo>
                <a:lnTo>
                  <a:pt x="0" y="336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4" name="Freeform 174"/>
          <p:cNvSpPr>
            <a:spLocks/>
          </p:cNvSpPr>
          <p:nvPr/>
        </p:nvSpPr>
        <p:spPr bwMode="auto">
          <a:xfrm>
            <a:off x="1066800" y="3962400"/>
            <a:ext cx="3811588" cy="1830388"/>
          </a:xfrm>
          <a:custGeom>
            <a:avLst/>
            <a:gdLst>
              <a:gd name="T0" fmla="*/ 2400 w 2401"/>
              <a:gd name="T1" fmla="*/ 0 h 1153"/>
              <a:gd name="T2" fmla="*/ 350 w 2401"/>
              <a:gd name="T3" fmla="*/ 0 h 1153"/>
              <a:gd name="T4" fmla="*/ 350 w 2401"/>
              <a:gd name="T5" fmla="*/ 829 h 1153"/>
              <a:gd name="T6" fmla="*/ 0 w 2401"/>
              <a:gd name="T7" fmla="*/ 829 h 1153"/>
              <a:gd name="T8" fmla="*/ 0 w 2401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01" h="1153">
                <a:moveTo>
                  <a:pt x="2400" y="0"/>
                </a:moveTo>
                <a:lnTo>
                  <a:pt x="350" y="0"/>
                </a:lnTo>
                <a:lnTo>
                  <a:pt x="350" y="829"/>
                </a:lnTo>
                <a:lnTo>
                  <a:pt x="0" y="829"/>
                </a:lnTo>
                <a:lnTo>
                  <a:pt x="0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5" name="Freeform 175"/>
          <p:cNvSpPr>
            <a:spLocks/>
          </p:cNvSpPr>
          <p:nvPr/>
        </p:nvSpPr>
        <p:spPr bwMode="auto">
          <a:xfrm>
            <a:off x="1567656" y="5020386"/>
            <a:ext cx="1144588" cy="763588"/>
          </a:xfrm>
          <a:custGeom>
            <a:avLst/>
            <a:gdLst>
              <a:gd name="T0" fmla="*/ 720 w 721"/>
              <a:gd name="T1" fmla="*/ 0 h 481"/>
              <a:gd name="T2" fmla="*/ 336 w 721"/>
              <a:gd name="T3" fmla="*/ 0 h 481"/>
              <a:gd name="T4" fmla="*/ 336 w 721"/>
              <a:gd name="T5" fmla="*/ 288 h 481"/>
              <a:gd name="T6" fmla="*/ 0 w 721"/>
              <a:gd name="T7" fmla="*/ 288 h 481"/>
              <a:gd name="T8" fmla="*/ 0 w 721"/>
              <a:gd name="T9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1" h="481">
                <a:moveTo>
                  <a:pt x="720" y="0"/>
                </a:moveTo>
                <a:lnTo>
                  <a:pt x="336" y="0"/>
                </a:lnTo>
                <a:lnTo>
                  <a:pt x="336" y="288"/>
                </a:lnTo>
                <a:lnTo>
                  <a:pt x="0" y="288"/>
                </a:ln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6" name="Freeform 176"/>
          <p:cNvSpPr>
            <a:spLocks/>
          </p:cNvSpPr>
          <p:nvPr/>
        </p:nvSpPr>
        <p:spPr bwMode="auto">
          <a:xfrm>
            <a:off x="1905000" y="1371600"/>
            <a:ext cx="3963988" cy="3278188"/>
          </a:xfrm>
          <a:custGeom>
            <a:avLst/>
            <a:gdLst>
              <a:gd name="T0" fmla="*/ 1152 w 2497"/>
              <a:gd name="T1" fmla="*/ 96 h 2065"/>
              <a:gd name="T2" fmla="*/ 1152 w 2497"/>
              <a:gd name="T3" fmla="*/ 0 h 2065"/>
              <a:gd name="T4" fmla="*/ 2496 w 2497"/>
              <a:gd name="T5" fmla="*/ 0 h 2065"/>
              <a:gd name="T6" fmla="*/ 2496 w 2497"/>
              <a:gd name="T7" fmla="*/ 1056 h 2065"/>
              <a:gd name="T8" fmla="*/ 0 w 2497"/>
              <a:gd name="T9" fmla="*/ 1056 h 2065"/>
              <a:gd name="T10" fmla="*/ 0 w 2497"/>
              <a:gd name="T11" fmla="*/ 2064 h 2065"/>
              <a:gd name="T12" fmla="*/ 240 w 2497"/>
              <a:gd name="T13" fmla="*/ 2064 h 20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97" h="2065">
                <a:moveTo>
                  <a:pt x="1152" y="96"/>
                </a:moveTo>
                <a:lnTo>
                  <a:pt x="1152" y="0"/>
                </a:lnTo>
                <a:lnTo>
                  <a:pt x="2496" y="0"/>
                </a:lnTo>
                <a:lnTo>
                  <a:pt x="2496" y="1056"/>
                </a:lnTo>
                <a:lnTo>
                  <a:pt x="0" y="1056"/>
                </a:lnTo>
                <a:lnTo>
                  <a:pt x="0" y="2064"/>
                </a:lnTo>
                <a:lnTo>
                  <a:pt x="240" y="206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7" name="Rectangle 177"/>
          <p:cNvSpPr>
            <a:spLocks noChangeArrowheads="1"/>
          </p:cNvSpPr>
          <p:nvPr/>
        </p:nvSpPr>
        <p:spPr bwMode="auto">
          <a:xfrm>
            <a:off x="3206750" y="6254750"/>
            <a:ext cx="1282700" cy="520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8" name="Oval 178"/>
          <p:cNvSpPr>
            <a:spLocks noChangeArrowheads="1"/>
          </p:cNvSpPr>
          <p:nvPr/>
        </p:nvSpPr>
        <p:spPr bwMode="auto">
          <a:xfrm>
            <a:off x="34353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9" name="Oval 179"/>
          <p:cNvSpPr>
            <a:spLocks noChangeArrowheads="1"/>
          </p:cNvSpPr>
          <p:nvPr/>
        </p:nvSpPr>
        <p:spPr bwMode="auto">
          <a:xfrm>
            <a:off x="41211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0" name="Oval 180"/>
          <p:cNvSpPr>
            <a:spLocks noChangeArrowheads="1"/>
          </p:cNvSpPr>
          <p:nvPr/>
        </p:nvSpPr>
        <p:spPr bwMode="auto">
          <a:xfrm>
            <a:off x="2368550" y="6254750"/>
            <a:ext cx="368300" cy="368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1" name="Freeform 181"/>
          <p:cNvSpPr>
            <a:spLocks/>
          </p:cNvSpPr>
          <p:nvPr/>
        </p:nvSpPr>
        <p:spPr bwMode="auto">
          <a:xfrm>
            <a:off x="1371600" y="5181600"/>
            <a:ext cx="4725988" cy="611188"/>
          </a:xfrm>
          <a:custGeom>
            <a:avLst/>
            <a:gdLst>
              <a:gd name="T0" fmla="*/ 2976 w 2977"/>
              <a:gd name="T1" fmla="*/ 0 h 385"/>
              <a:gd name="T2" fmla="*/ 2976 w 2977"/>
              <a:gd name="T3" fmla="*/ 96 h 385"/>
              <a:gd name="T4" fmla="*/ 2976 w 2977"/>
              <a:gd name="T5" fmla="*/ 240 h 385"/>
              <a:gd name="T6" fmla="*/ 0 w 2977"/>
              <a:gd name="T7" fmla="*/ 240 h 385"/>
              <a:gd name="T8" fmla="*/ 0 w 2977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77" h="385">
                <a:moveTo>
                  <a:pt x="2976" y="0"/>
                </a:moveTo>
                <a:lnTo>
                  <a:pt x="2976" y="96"/>
                </a:lnTo>
                <a:lnTo>
                  <a:pt x="2976" y="240"/>
                </a:lnTo>
                <a:lnTo>
                  <a:pt x="0" y="24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2" name="Freeform 182"/>
          <p:cNvSpPr>
            <a:spLocks/>
          </p:cNvSpPr>
          <p:nvPr/>
        </p:nvSpPr>
        <p:spPr bwMode="auto">
          <a:xfrm>
            <a:off x="2590800" y="6553200"/>
            <a:ext cx="839788" cy="1588"/>
          </a:xfrm>
          <a:custGeom>
            <a:avLst/>
            <a:gdLst>
              <a:gd name="T0" fmla="*/ 528 w 529"/>
              <a:gd name="T1" fmla="*/ 0 h 1"/>
              <a:gd name="T2" fmla="*/ 0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52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3" name="Freeform 183"/>
          <p:cNvSpPr>
            <a:spLocks/>
          </p:cNvSpPr>
          <p:nvPr/>
        </p:nvSpPr>
        <p:spPr bwMode="auto">
          <a:xfrm>
            <a:off x="2514600" y="1219200"/>
            <a:ext cx="4954588" cy="5106988"/>
          </a:xfrm>
          <a:custGeom>
            <a:avLst/>
            <a:gdLst>
              <a:gd name="T0" fmla="*/ 0 w 3121"/>
              <a:gd name="T1" fmla="*/ 3216 h 3217"/>
              <a:gd name="T2" fmla="*/ 0 w 3121"/>
              <a:gd name="T3" fmla="*/ 3024 h 3217"/>
              <a:gd name="T4" fmla="*/ 2832 w 3121"/>
              <a:gd name="T5" fmla="*/ 3024 h 3217"/>
              <a:gd name="T6" fmla="*/ 2832 w 3121"/>
              <a:gd name="T7" fmla="*/ 2544 h 3217"/>
              <a:gd name="T8" fmla="*/ 3120 w 3121"/>
              <a:gd name="T9" fmla="*/ 2544 h 3217"/>
              <a:gd name="T10" fmla="*/ 3120 w 3121"/>
              <a:gd name="T11" fmla="*/ 0 h 3217"/>
              <a:gd name="T12" fmla="*/ 720 w 3121"/>
              <a:gd name="T13" fmla="*/ 0 h 3217"/>
              <a:gd name="T14" fmla="*/ 720 w 3121"/>
              <a:gd name="T15" fmla="*/ 192 h 32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121" h="3217">
                <a:moveTo>
                  <a:pt x="0" y="3216"/>
                </a:moveTo>
                <a:lnTo>
                  <a:pt x="0" y="3024"/>
                </a:lnTo>
                <a:lnTo>
                  <a:pt x="2832" y="3024"/>
                </a:lnTo>
                <a:lnTo>
                  <a:pt x="2832" y="2544"/>
                </a:lnTo>
                <a:lnTo>
                  <a:pt x="3120" y="2544"/>
                </a:lnTo>
                <a:lnTo>
                  <a:pt x="3120" y="0"/>
                </a:lnTo>
                <a:lnTo>
                  <a:pt x="720" y="0"/>
                </a:lnTo>
                <a:lnTo>
                  <a:pt x="720" y="19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4" name="Rectangle 184"/>
          <p:cNvSpPr>
            <a:spLocks noChangeArrowheads="1"/>
          </p:cNvSpPr>
          <p:nvPr/>
        </p:nvSpPr>
        <p:spPr bwMode="auto">
          <a:xfrm>
            <a:off x="5492750" y="64833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5" name="Freeform 185"/>
          <p:cNvSpPr>
            <a:spLocks/>
          </p:cNvSpPr>
          <p:nvPr/>
        </p:nvSpPr>
        <p:spPr bwMode="auto">
          <a:xfrm>
            <a:off x="2667000" y="6096000"/>
            <a:ext cx="2897188" cy="382588"/>
          </a:xfrm>
          <a:custGeom>
            <a:avLst/>
            <a:gdLst>
              <a:gd name="T0" fmla="*/ 0 w 1825"/>
              <a:gd name="T1" fmla="*/ 192 h 241"/>
              <a:gd name="T2" fmla="*/ 0 w 1825"/>
              <a:gd name="T3" fmla="*/ 0 h 241"/>
              <a:gd name="T4" fmla="*/ 1824 w 1825"/>
              <a:gd name="T5" fmla="*/ 0 h 241"/>
              <a:gd name="T6" fmla="*/ 1824 w 1825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25" h="241">
                <a:moveTo>
                  <a:pt x="0" y="192"/>
                </a:moveTo>
                <a:lnTo>
                  <a:pt x="0" y="0"/>
                </a:lnTo>
                <a:lnTo>
                  <a:pt x="1824" y="0"/>
                </a:lnTo>
                <a:lnTo>
                  <a:pt x="1824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6" name="Freeform 186"/>
          <p:cNvSpPr>
            <a:spLocks/>
          </p:cNvSpPr>
          <p:nvPr/>
        </p:nvSpPr>
        <p:spPr bwMode="auto">
          <a:xfrm>
            <a:off x="5715000" y="2895600"/>
            <a:ext cx="3354388" cy="3811588"/>
          </a:xfrm>
          <a:custGeom>
            <a:avLst/>
            <a:gdLst>
              <a:gd name="T0" fmla="*/ 0 w 2113"/>
              <a:gd name="T1" fmla="*/ 2256 h 2401"/>
              <a:gd name="T2" fmla="*/ 0 w 2113"/>
              <a:gd name="T3" fmla="*/ 2016 h 2401"/>
              <a:gd name="T4" fmla="*/ 576 w 2113"/>
              <a:gd name="T5" fmla="*/ 2016 h 2401"/>
              <a:gd name="T6" fmla="*/ 576 w 2113"/>
              <a:gd name="T7" fmla="*/ 2400 h 2401"/>
              <a:gd name="T8" fmla="*/ 2112 w 2113"/>
              <a:gd name="T9" fmla="*/ 2400 h 2401"/>
              <a:gd name="T10" fmla="*/ 2112 w 2113"/>
              <a:gd name="T11" fmla="*/ 240 h 2401"/>
              <a:gd name="T12" fmla="*/ 1680 w 2113"/>
              <a:gd name="T13" fmla="*/ 240 h 2401"/>
              <a:gd name="T14" fmla="*/ 1680 w 2113"/>
              <a:gd name="T15" fmla="*/ 0 h 24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113" h="2401">
                <a:moveTo>
                  <a:pt x="0" y="2256"/>
                </a:moveTo>
                <a:lnTo>
                  <a:pt x="0" y="2016"/>
                </a:lnTo>
                <a:lnTo>
                  <a:pt x="576" y="2016"/>
                </a:lnTo>
                <a:lnTo>
                  <a:pt x="576" y="2400"/>
                </a:lnTo>
                <a:lnTo>
                  <a:pt x="2112" y="2400"/>
                </a:lnTo>
                <a:lnTo>
                  <a:pt x="2112" y="240"/>
                </a:lnTo>
                <a:lnTo>
                  <a:pt x="1680" y="240"/>
                </a:lnTo>
                <a:lnTo>
                  <a:pt x="168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7" name="Freeform 187"/>
          <p:cNvSpPr>
            <a:spLocks/>
          </p:cNvSpPr>
          <p:nvPr/>
        </p:nvSpPr>
        <p:spPr bwMode="auto">
          <a:xfrm>
            <a:off x="7772400" y="2895600"/>
            <a:ext cx="153988" cy="611188"/>
          </a:xfrm>
          <a:custGeom>
            <a:avLst/>
            <a:gdLst>
              <a:gd name="T0" fmla="*/ 48 w 97"/>
              <a:gd name="T1" fmla="*/ 0 h 385"/>
              <a:gd name="T2" fmla="*/ 48 w 97"/>
              <a:gd name="T3" fmla="*/ 384 h 385"/>
              <a:gd name="T4" fmla="*/ 96 w 97"/>
              <a:gd name="T5" fmla="*/ 384 h 385"/>
              <a:gd name="T6" fmla="*/ 0 w 97"/>
              <a:gd name="T7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7" h="385">
                <a:moveTo>
                  <a:pt x="48" y="0"/>
                </a:moveTo>
                <a:lnTo>
                  <a:pt x="48" y="384"/>
                </a:lnTo>
                <a:lnTo>
                  <a:pt x="96" y="384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8" name="Rectangle 188"/>
          <p:cNvSpPr>
            <a:spLocks noChangeArrowheads="1"/>
          </p:cNvSpPr>
          <p:nvPr/>
        </p:nvSpPr>
        <p:spPr bwMode="auto">
          <a:xfrm>
            <a:off x="1966913" y="61913"/>
            <a:ext cx="518071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ELECTRONIC PETROL INJECTION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755576" y="980728"/>
            <a:ext cx="7434857" cy="4521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FAFD00"/>
                </a:solidFill>
              </a:rPr>
              <a:t>                                        </a:t>
            </a:r>
            <a:r>
              <a:rPr lang="en-US" altLang="en-US" sz="1800" b="1" u="sng" dirty="0"/>
              <a:t>ELECTRONIC PETROL INJECTION</a:t>
            </a:r>
          </a:p>
          <a:p>
            <a:endParaRPr lang="en-US" altLang="en-US" sz="1800" b="1" u="sng" dirty="0" smtClean="0"/>
          </a:p>
          <a:p>
            <a:r>
              <a:rPr lang="en-US" altLang="en-US" sz="1800" b="1" u="sng" dirty="0" smtClean="0"/>
              <a:t>TYPES </a:t>
            </a:r>
            <a:r>
              <a:rPr lang="en-US" altLang="en-US" sz="1800" b="1" u="sng" dirty="0"/>
              <a:t>OF SYSTEMS</a:t>
            </a:r>
          </a:p>
          <a:p>
            <a:r>
              <a:rPr lang="en-US" altLang="en-US" sz="1800" b="1" dirty="0"/>
              <a:t>Based on Bosch</a:t>
            </a:r>
          </a:p>
          <a:p>
            <a:r>
              <a:rPr lang="en-US" altLang="en-US" sz="1800" b="1" dirty="0"/>
              <a:t>K  JETRONIC                      Mechanical continuous injection</a:t>
            </a:r>
          </a:p>
          <a:p>
            <a:r>
              <a:rPr lang="en-US" altLang="en-US" sz="1800" b="1" dirty="0"/>
              <a:t>KE JETRONIC                    Electronic mechanical continuous injection</a:t>
            </a:r>
          </a:p>
          <a:p>
            <a:endParaRPr lang="en-US" altLang="en-US" sz="1800" b="1" dirty="0" smtClean="0"/>
          </a:p>
          <a:p>
            <a:endParaRPr lang="en-US" altLang="en-US" sz="1800" b="1" dirty="0"/>
          </a:p>
          <a:p>
            <a:r>
              <a:rPr lang="en-US" altLang="en-US" sz="1800" b="1" dirty="0"/>
              <a:t>The </a:t>
            </a:r>
            <a:r>
              <a:rPr lang="en-US" altLang="en-US" sz="1800" b="1" dirty="0" smtClean="0"/>
              <a:t>following </a:t>
            </a:r>
            <a:r>
              <a:rPr lang="en-US" altLang="en-US" sz="1800" b="1" dirty="0"/>
              <a:t>systems operate their injectors </a:t>
            </a:r>
            <a:r>
              <a:rPr lang="en-US" altLang="en-US" sz="1800" b="1" dirty="0" smtClean="0"/>
              <a:t>intermittently </a:t>
            </a:r>
            <a:r>
              <a:rPr lang="en-US" altLang="en-US" sz="1800" b="1" dirty="0"/>
              <a:t>all at once</a:t>
            </a:r>
          </a:p>
          <a:p>
            <a:r>
              <a:rPr lang="en-US" altLang="en-US" sz="1800" b="1" dirty="0"/>
              <a:t>D  JETRONIC                      Pressure sensing  “</a:t>
            </a:r>
            <a:r>
              <a:rPr lang="en-US" altLang="en-US" sz="1800" b="1" dirty="0" err="1"/>
              <a:t>Druck</a:t>
            </a:r>
            <a:r>
              <a:rPr lang="en-US" altLang="en-US" sz="1800" b="1" dirty="0"/>
              <a:t>” (pressure)</a:t>
            </a:r>
          </a:p>
          <a:p>
            <a:r>
              <a:rPr lang="en-US" altLang="en-US" sz="1800" b="1" dirty="0"/>
              <a:t>L,LE,LU,L3 JETRONIC    Air flow sensing  “</a:t>
            </a:r>
            <a:r>
              <a:rPr lang="en-US" altLang="en-US" sz="1800" b="1" dirty="0" err="1"/>
              <a:t>Luft</a:t>
            </a:r>
            <a:r>
              <a:rPr lang="en-US" altLang="en-US" sz="1800" b="1" dirty="0"/>
              <a:t>” (air)</a:t>
            </a:r>
          </a:p>
          <a:p>
            <a:r>
              <a:rPr lang="en-US" altLang="en-US" sz="1800" b="1" dirty="0"/>
              <a:t>LH  JETRONIC                   Hot </a:t>
            </a:r>
            <a:r>
              <a:rPr lang="en-US" altLang="en-US" sz="1800" b="1" dirty="0" smtClean="0"/>
              <a:t>wire measurement </a:t>
            </a:r>
            <a:r>
              <a:rPr lang="en-US" altLang="en-US" sz="1800" b="1" dirty="0"/>
              <a:t>of </a:t>
            </a:r>
            <a:r>
              <a:rPr lang="en-US" altLang="en-US" sz="1800" b="1" dirty="0" smtClean="0"/>
              <a:t>air </a:t>
            </a:r>
            <a:r>
              <a:rPr lang="en-US" altLang="en-US" sz="1800" b="1" dirty="0"/>
              <a:t>mass</a:t>
            </a:r>
          </a:p>
          <a:p>
            <a:r>
              <a:rPr lang="en-US" altLang="en-US" sz="1800" b="1" dirty="0"/>
              <a:t>MOTRONIC                        Fuel and ignition management</a:t>
            </a:r>
          </a:p>
          <a:p>
            <a:r>
              <a:rPr lang="en-US" altLang="en-US" sz="1800" b="1" dirty="0"/>
              <a:t>MONO JETRONIC            Single point injection</a:t>
            </a:r>
          </a:p>
          <a:p>
            <a:endParaRPr lang="en-US" altLang="en-US" sz="1800" b="1" dirty="0"/>
          </a:p>
          <a:p>
            <a:r>
              <a:rPr lang="en-US" altLang="en-US" sz="1800" b="1" dirty="0"/>
              <a:t>SEQUENTIAL FUEL INJECTION    Injectors operate in the firing order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717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717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718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718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717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8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9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718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9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718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19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718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19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9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107334" y="771406"/>
            <a:ext cx="302089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is switched off</a:t>
            </a:r>
          </a:p>
        </p:txBody>
      </p:sp>
      <p:sp>
        <p:nvSpPr>
          <p:cNvPr id="7196" name="Rectangle 28"/>
          <p:cNvSpPr>
            <a:spLocks noChangeArrowheads="1"/>
          </p:cNvSpPr>
          <p:nvPr/>
        </p:nvSpPr>
        <p:spPr bwMode="auto">
          <a:xfrm>
            <a:off x="5700713" y="3262313"/>
            <a:ext cx="213680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Intake manifold</a:t>
            </a:r>
          </a:p>
        </p:txBody>
      </p:sp>
      <p:sp>
        <p:nvSpPr>
          <p:cNvPr id="7197" name="Rectangle 29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595313" y="4024313"/>
            <a:ext cx="148758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Inlet valve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8" name="Group 6"/>
          <p:cNvGrpSpPr>
            <a:grpSpLocks/>
          </p:cNvGrpSpPr>
          <p:nvPr/>
        </p:nvGrpSpPr>
        <p:grpSpPr bwMode="auto">
          <a:xfrm>
            <a:off x="1216025" y="2060575"/>
            <a:ext cx="2051050" cy="2425700"/>
            <a:chOff x="766" y="1298"/>
            <a:chExt cx="1292" cy="1528"/>
          </a:xfrm>
        </p:grpSpPr>
        <p:sp>
          <p:nvSpPr>
            <p:cNvPr id="8194" name="Rectangle 2"/>
            <p:cNvSpPr>
              <a:spLocks noChangeArrowheads="1"/>
            </p:cNvSpPr>
            <p:nvPr/>
          </p:nvSpPr>
          <p:spPr bwMode="auto">
            <a:xfrm rot="2520000">
              <a:off x="1826" y="1298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7" name="Group 5"/>
            <p:cNvGrpSpPr>
              <a:grpSpLocks/>
            </p:cNvGrpSpPr>
            <p:nvPr/>
          </p:nvGrpSpPr>
          <p:grpSpPr bwMode="auto">
            <a:xfrm>
              <a:off x="766" y="2614"/>
              <a:ext cx="1144" cy="184"/>
              <a:chOff x="766" y="2614"/>
              <a:chExt cx="1144" cy="184"/>
            </a:xfrm>
          </p:grpSpPr>
          <p:sp>
            <p:nvSpPr>
              <p:cNvPr id="8195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814" y="2614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196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766" y="2740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8206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8204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8199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0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1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2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3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05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218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8207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17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8214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8209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0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1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2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3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8215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216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8219" name="AutoShape 27"/>
          <p:cNvSpPr>
            <a:spLocks noChangeArrowheads="1"/>
          </p:cNvSpPr>
          <p:nvPr/>
        </p:nvSpPr>
        <p:spPr bwMode="auto">
          <a:xfrm rot="2640000" flipH="1" flipV="1">
            <a:off x="4818063" y="2508250"/>
            <a:ext cx="827087" cy="1374775"/>
          </a:xfrm>
          <a:custGeom>
            <a:avLst/>
            <a:gdLst>
              <a:gd name="G0" fmla="+- 8774 0 0"/>
              <a:gd name="G1" fmla="+- 21600 0 8774"/>
              <a:gd name="G2" fmla="*/ 8774 1 2"/>
              <a:gd name="G3" fmla="+- 21600 0 G2"/>
              <a:gd name="G4" fmla="+/ 8774 21600 2"/>
              <a:gd name="G5" fmla="+/ G1 0 2"/>
              <a:gd name="G6" fmla="*/ 21600 21600 8774"/>
              <a:gd name="G7" fmla="*/ G6 1 2"/>
              <a:gd name="G8" fmla="+- 21600 0 G7"/>
              <a:gd name="G9" fmla="*/ 21600 1 2"/>
              <a:gd name="G10" fmla="+- 8774 0 G9"/>
              <a:gd name="G11" fmla="?: G10 G8 0"/>
              <a:gd name="G12" fmla="?: G10 G7 21600"/>
              <a:gd name="T0" fmla="*/ 17213 w 21600"/>
              <a:gd name="T1" fmla="*/ 10800 h 21600"/>
              <a:gd name="T2" fmla="*/ 10800 w 21600"/>
              <a:gd name="T3" fmla="*/ 21600 h 21600"/>
              <a:gd name="T4" fmla="*/ 4387 w 21600"/>
              <a:gd name="T5" fmla="*/ 10800 h 21600"/>
              <a:gd name="T6" fmla="*/ 10800 w 21600"/>
              <a:gd name="T7" fmla="*/ 0 h 21600"/>
              <a:gd name="T8" fmla="*/ 6187 w 21600"/>
              <a:gd name="T9" fmla="*/ 6187 h 21600"/>
              <a:gd name="T10" fmla="*/ 15413 w 21600"/>
              <a:gd name="T11" fmla="*/ 1541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8774" y="21600"/>
                </a:lnTo>
                <a:lnTo>
                  <a:pt x="12826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0" name="Rectangle 28"/>
          <p:cNvSpPr>
            <a:spLocks noChangeArrowheads="1"/>
          </p:cNvSpPr>
          <p:nvPr/>
        </p:nvSpPr>
        <p:spPr bwMode="auto">
          <a:xfrm>
            <a:off x="1594433" y="593615"/>
            <a:ext cx="286219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switched on</a:t>
            </a:r>
          </a:p>
        </p:txBody>
      </p:sp>
      <p:sp>
        <p:nvSpPr>
          <p:cNvPr id="8221" name="Rectangle 29"/>
          <p:cNvSpPr>
            <a:spLocks noChangeArrowheads="1"/>
          </p:cNvSpPr>
          <p:nvPr/>
        </p:nvSpPr>
        <p:spPr bwMode="auto">
          <a:xfrm>
            <a:off x="5776913" y="3186113"/>
            <a:ext cx="3327835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Fuel is being delivered</a:t>
            </a:r>
          </a:p>
          <a:p>
            <a:r>
              <a:rPr lang="en-US" altLang="en-US" b="1" dirty="0"/>
              <a:t>on top of the inlet valve.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127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126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126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6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6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27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127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7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9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127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129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128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128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128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128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128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28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128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129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129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129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129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30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0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130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0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30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130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0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0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2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132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2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133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133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3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4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133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134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1344" name="Rectangle 80"/>
          <p:cNvSpPr>
            <a:spLocks noChangeArrowheads="1"/>
          </p:cNvSpPr>
          <p:nvPr/>
        </p:nvSpPr>
        <p:spPr bwMode="auto">
          <a:xfrm>
            <a:off x="3414713" y="214313"/>
            <a:ext cx="185768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</a:t>
            </a:r>
          </a:p>
        </p:txBody>
      </p:sp>
      <p:sp>
        <p:nvSpPr>
          <p:cNvPr id="1134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134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8" name="Rectangle 84"/>
          <p:cNvSpPr>
            <a:spLocks noChangeArrowheads="1"/>
          </p:cNvSpPr>
          <p:nvPr/>
        </p:nvSpPr>
        <p:spPr bwMode="auto">
          <a:xfrm>
            <a:off x="61913" y="3254375"/>
            <a:ext cx="8569655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                                                                 The roller cell  pump is  driven by a permanently</a:t>
            </a:r>
          </a:p>
          <a:p>
            <a:r>
              <a:rPr lang="en-US" altLang="en-US" sz="1800" dirty="0"/>
              <a:t>                                                                 magnetic electric motor.   The periphery of the</a:t>
            </a:r>
          </a:p>
          <a:p>
            <a:r>
              <a:rPr lang="en-US" altLang="en-US" sz="1800" dirty="0"/>
              <a:t>                                                                 rotating eccentric rotor plate has pocket shaped</a:t>
            </a:r>
          </a:p>
          <a:p>
            <a:r>
              <a:rPr lang="en-US" altLang="en-US" sz="1800" dirty="0"/>
              <a:t>                                                                 openings, </a:t>
            </a:r>
            <a:r>
              <a:rPr lang="en-US" altLang="en-US" sz="1800" dirty="0" smtClean="0"/>
              <a:t>in </a:t>
            </a:r>
            <a:r>
              <a:rPr lang="en-US" altLang="en-US" sz="1800" dirty="0"/>
              <a:t>each of which there is a metal roller.</a:t>
            </a:r>
          </a:p>
          <a:p>
            <a:r>
              <a:rPr lang="en-US" altLang="en-US" sz="1800" dirty="0"/>
              <a:t>                                                                Centrifugal </a:t>
            </a:r>
            <a:r>
              <a:rPr lang="en-US" altLang="en-US" sz="1800" dirty="0" smtClean="0"/>
              <a:t>force </a:t>
            </a:r>
            <a:r>
              <a:rPr lang="en-US" altLang="en-US" sz="1800" dirty="0"/>
              <a:t>will move the rollers out, so that</a:t>
            </a:r>
          </a:p>
          <a:p>
            <a:r>
              <a:rPr lang="en-US" altLang="en-US" sz="1800" dirty="0"/>
              <a:t>                                                                they function as a circulating seal .  </a:t>
            </a:r>
            <a:endParaRPr lang="en-US" altLang="en-US" sz="1800" dirty="0" smtClean="0"/>
          </a:p>
        </p:txBody>
      </p:sp>
      <p:sp>
        <p:nvSpPr>
          <p:cNvPr id="11349" name="Freeform 85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50" name="Freeform 86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00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2294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2292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2290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291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2293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297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2295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96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2298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99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301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3" name="Group 35"/>
          <p:cNvGrpSpPr>
            <a:grpSpLocks/>
          </p:cNvGrpSpPr>
          <p:nvPr/>
        </p:nvGrpSpPr>
        <p:grpSpPr bwMode="auto">
          <a:xfrm>
            <a:off x="2320925" y="1442795"/>
            <a:ext cx="3492500" cy="901700"/>
            <a:chOff x="1444" y="916"/>
            <a:chExt cx="2200" cy="568"/>
          </a:xfrm>
        </p:grpSpPr>
        <p:sp>
          <p:nvSpPr>
            <p:cNvPr id="12303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2314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2304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5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6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7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2313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2311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2308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2309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310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2312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2322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2320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2315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16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7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8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9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321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324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7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2325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26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330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2328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9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31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2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3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4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5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6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7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8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9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40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1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2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3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4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5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1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2346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bg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7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8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9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0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2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53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6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2354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5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7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0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2358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9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61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62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7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2363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4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5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2366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2369" name="Rectangle 81"/>
          <p:cNvSpPr>
            <a:spLocks noChangeArrowheads="1"/>
          </p:cNvSpPr>
          <p:nvPr/>
        </p:nvSpPr>
        <p:spPr bwMode="auto">
          <a:xfrm>
            <a:off x="595313" y="2957513"/>
            <a:ext cx="7030772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/>
              <a:t>1</a:t>
            </a:r>
            <a:r>
              <a:rPr lang="en-US" altLang="en-US" b="1" dirty="0">
                <a:solidFill>
                  <a:srgbClr val="FAFD00"/>
                </a:solidFill>
              </a:rPr>
              <a:t>    </a:t>
            </a:r>
            <a:r>
              <a:rPr lang="en-US" altLang="en-US" b="1" dirty="0"/>
              <a:t>2                               3</a:t>
            </a:r>
            <a:r>
              <a:rPr lang="en-US" altLang="en-US" b="1" dirty="0">
                <a:solidFill>
                  <a:srgbClr val="FAFD00"/>
                </a:solidFill>
              </a:rPr>
              <a:t>         </a:t>
            </a:r>
            <a:r>
              <a:rPr lang="en-US" altLang="en-US" b="1" dirty="0"/>
              <a:t>4</a:t>
            </a:r>
            <a:r>
              <a:rPr lang="en-US" altLang="en-US" b="1" dirty="0">
                <a:solidFill>
                  <a:srgbClr val="FAFD00"/>
                </a:solidFill>
              </a:rPr>
              <a:t>        </a:t>
            </a:r>
            <a:r>
              <a:rPr lang="en-US" altLang="en-US" b="1" dirty="0"/>
              <a:t>5 </a:t>
            </a:r>
            <a:r>
              <a:rPr lang="en-US" altLang="en-US" b="1" dirty="0">
                <a:solidFill>
                  <a:srgbClr val="FAFD00"/>
                </a:solidFill>
              </a:rPr>
              <a:t>       </a:t>
            </a:r>
            <a:r>
              <a:rPr lang="en-US" altLang="en-US" b="1" dirty="0"/>
              <a:t>6        7</a:t>
            </a:r>
            <a:r>
              <a:rPr lang="en-US" altLang="en-US" b="1" dirty="0">
                <a:solidFill>
                  <a:srgbClr val="FAFD00"/>
                </a:solidFill>
              </a:rPr>
              <a:t>     </a:t>
            </a:r>
            <a:r>
              <a:rPr lang="en-US" altLang="en-US" b="1" dirty="0"/>
              <a:t>8</a:t>
            </a:r>
          </a:p>
        </p:txBody>
      </p:sp>
      <p:sp>
        <p:nvSpPr>
          <p:cNvPr id="12370" name="Freeform 82"/>
          <p:cNvSpPr>
            <a:spLocks/>
          </p:cNvSpPr>
          <p:nvPr/>
        </p:nvSpPr>
        <p:spPr bwMode="auto">
          <a:xfrm>
            <a:off x="762000" y="2514600"/>
            <a:ext cx="1144588" cy="839788"/>
          </a:xfrm>
          <a:custGeom>
            <a:avLst/>
            <a:gdLst>
              <a:gd name="T0" fmla="*/ 0 w 721"/>
              <a:gd name="T1" fmla="*/ 528 h 529"/>
              <a:gd name="T2" fmla="*/ 720 w 721"/>
              <a:gd name="T3" fmla="*/ 0 h 5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529">
                <a:moveTo>
                  <a:pt x="0" y="528"/>
                </a:moveTo>
                <a:lnTo>
                  <a:pt x="72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1" name="Freeform 83"/>
          <p:cNvSpPr>
            <a:spLocks/>
          </p:cNvSpPr>
          <p:nvPr/>
        </p:nvSpPr>
        <p:spPr bwMode="auto">
          <a:xfrm>
            <a:off x="1219200" y="2438400"/>
            <a:ext cx="1525588" cy="915988"/>
          </a:xfrm>
          <a:custGeom>
            <a:avLst/>
            <a:gdLst>
              <a:gd name="T0" fmla="*/ 0 w 961"/>
              <a:gd name="T1" fmla="*/ 576 h 577"/>
              <a:gd name="T2" fmla="*/ 960 w 961"/>
              <a:gd name="T3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61" h="577">
                <a:moveTo>
                  <a:pt x="0" y="576"/>
                </a:move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2" name="Freeform 84"/>
          <p:cNvSpPr>
            <a:spLocks/>
          </p:cNvSpPr>
          <p:nvPr/>
        </p:nvSpPr>
        <p:spPr bwMode="auto">
          <a:xfrm>
            <a:off x="3733800" y="2743200"/>
            <a:ext cx="153988" cy="611188"/>
          </a:xfrm>
          <a:custGeom>
            <a:avLst/>
            <a:gdLst>
              <a:gd name="T0" fmla="*/ 0 w 97"/>
              <a:gd name="T1" fmla="*/ 384 h 385"/>
              <a:gd name="T2" fmla="*/ 96 w 97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385">
                <a:moveTo>
                  <a:pt x="0" y="384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3" name="Freeform 85"/>
          <p:cNvSpPr>
            <a:spLocks/>
          </p:cNvSpPr>
          <p:nvPr/>
        </p:nvSpPr>
        <p:spPr bwMode="auto">
          <a:xfrm>
            <a:off x="4343400" y="1981200"/>
            <a:ext cx="230188" cy="1373188"/>
          </a:xfrm>
          <a:custGeom>
            <a:avLst/>
            <a:gdLst>
              <a:gd name="T0" fmla="*/ 144 w 145"/>
              <a:gd name="T1" fmla="*/ 864 h 865"/>
              <a:gd name="T2" fmla="*/ 0 w 145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865">
                <a:moveTo>
                  <a:pt x="144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4" name="Freeform 86"/>
          <p:cNvSpPr>
            <a:spLocks/>
          </p:cNvSpPr>
          <p:nvPr/>
        </p:nvSpPr>
        <p:spPr bwMode="auto">
          <a:xfrm>
            <a:off x="5334000" y="2286000"/>
            <a:ext cx="1588" cy="1068388"/>
          </a:xfrm>
          <a:custGeom>
            <a:avLst/>
            <a:gdLst>
              <a:gd name="T0" fmla="*/ 0 w 1"/>
              <a:gd name="T1" fmla="*/ 672 h 673"/>
              <a:gd name="T2" fmla="*/ 0 w 1"/>
              <a:gd name="T3" fmla="*/ 0 h 67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73">
                <a:moveTo>
                  <a:pt x="0" y="672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5" name="Freeform 87"/>
          <p:cNvSpPr>
            <a:spLocks/>
          </p:cNvSpPr>
          <p:nvPr/>
        </p:nvSpPr>
        <p:spPr bwMode="auto">
          <a:xfrm>
            <a:off x="6096000" y="2362200"/>
            <a:ext cx="1588" cy="992188"/>
          </a:xfrm>
          <a:custGeom>
            <a:avLst/>
            <a:gdLst>
              <a:gd name="T0" fmla="*/ 0 w 1"/>
              <a:gd name="T1" fmla="*/ 624 h 625"/>
              <a:gd name="T2" fmla="*/ 0 w 1"/>
              <a:gd name="T3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25">
                <a:moveTo>
                  <a:pt x="0" y="62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6" name="Freeform 88"/>
          <p:cNvSpPr>
            <a:spLocks/>
          </p:cNvSpPr>
          <p:nvPr/>
        </p:nvSpPr>
        <p:spPr bwMode="auto">
          <a:xfrm>
            <a:off x="6781800" y="2819400"/>
            <a:ext cx="77788" cy="534988"/>
          </a:xfrm>
          <a:custGeom>
            <a:avLst/>
            <a:gdLst>
              <a:gd name="T0" fmla="*/ 48 w 49"/>
              <a:gd name="T1" fmla="*/ 336 h 337"/>
              <a:gd name="T2" fmla="*/ 0 w 4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9" h="337">
                <a:moveTo>
                  <a:pt x="48" y="336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7" name="Freeform 89"/>
          <p:cNvSpPr>
            <a:spLocks/>
          </p:cNvSpPr>
          <p:nvPr/>
        </p:nvSpPr>
        <p:spPr bwMode="auto">
          <a:xfrm>
            <a:off x="7086600" y="1981200"/>
            <a:ext cx="306388" cy="1373188"/>
          </a:xfrm>
          <a:custGeom>
            <a:avLst/>
            <a:gdLst>
              <a:gd name="T0" fmla="*/ 192 w 193"/>
              <a:gd name="T1" fmla="*/ 864 h 865"/>
              <a:gd name="T2" fmla="*/ 0 w 193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865">
                <a:moveTo>
                  <a:pt x="192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8" name="Freeform 90"/>
          <p:cNvSpPr>
            <a:spLocks/>
          </p:cNvSpPr>
          <p:nvPr/>
        </p:nvSpPr>
        <p:spPr bwMode="auto">
          <a:xfrm>
            <a:off x="1295400" y="3657600"/>
            <a:ext cx="992188" cy="153988"/>
          </a:xfrm>
          <a:custGeom>
            <a:avLst/>
            <a:gdLst>
              <a:gd name="T0" fmla="*/ 0 w 625"/>
              <a:gd name="T1" fmla="*/ 0 h 97"/>
              <a:gd name="T2" fmla="*/ 624 w 625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97">
                <a:moveTo>
                  <a:pt x="0" y="0"/>
                </a:moveTo>
                <a:lnTo>
                  <a:pt x="624" y="96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9" name="Rectangle 91"/>
          <p:cNvSpPr>
            <a:spLocks noChangeArrowheads="1"/>
          </p:cNvSpPr>
          <p:nvPr/>
        </p:nvSpPr>
        <p:spPr bwMode="auto">
          <a:xfrm>
            <a:off x="3033713" y="4481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9</a:t>
            </a:r>
          </a:p>
        </p:txBody>
      </p:sp>
      <p:sp>
        <p:nvSpPr>
          <p:cNvPr id="12380" name="Freeform 92"/>
          <p:cNvSpPr>
            <a:spLocks/>
          </p:cNvSpPr>
          <p:nvPr/>
        </p:nvSpPr>
        <p:spPr bwMode="auto">
          <a:xfrm>
            <a:off x="2438400" y="4648200"/>
            <a:ext cx="611188" cy="77788"/>
          </a:xfrm>
          <a:custGeom>
            <a:avLst/>
            <a:gdLst>
              <a:gd name="T0" fmla="*/ 384 w 385"/>
              <a:gd name="T1" fmla="*/ 48 h 49"/>
              <a:gd name="T2" fmla="*/ 0 w 38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49">
                <a:moveTo>
                  <a:pt x="384" y="48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1" name="Rectangle 93"/>
          <p:cNvSpPr>
            <a:spLocks noChangeArrowheads="1"/>
          </p:cNvSpPr>
          <p:nvPr/>
        </p:nvSpPr>
        <p:spPr bwMode="auto">
          <a:xfrm>
            <a:off x="4403725" y="4167188"/>
            <a:ext cx="469900" cy="2563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2" name="Rectangle 94"/>
          <p:cNvSpPr>
            <a:spLocks noChangeArrowheads="1"/>
          </p:cNvSpPr>
          <p:nvPr/>
        </p:nvSpPr>
        <p:spPr bwMode="auto">
          <a:xfrm>
            <a:off x="2286000" y="13716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4" name="Freeform 96"/>
          <p:cNvSpPr>
            <a:spLocks/>
          </p:cNvSpPr>
          <p:nvPr/>
        </p:nvSpPr>
        <p:spPr bwMode="auto">
          <a:xfrm>
            <a:off x="457200" y="19050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5" name="Freeform 97"/>
          <p:cNvSpPr>
            <a:spLocks/>
          </p:cNvSpPr>
          <p:nvPr/>
        </p:nvSpPr>
        <p:spPr bwMode="auto">
          <a:xfrm>
            <a:off x="7696200" y="1905000"/>
            <a:ext cx="763588" cy="1588"/>
          </a:xfrm>
          <a:custGeom>
            <a:avLst/>
            <a:gdLst>
              <a:gd name="T0" fmla="*/ 0 w 481"/>
              <a:gd name="T1" fmla="*/ 0 h 1"/>
              <a:gd name="T2" fmla="*/ 480 w 48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1">
                <a:moveTo>
                  <a:pt x="0" y="0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6" name="Rectangle 98"/>
          <p:cNvSpPr>
            <a:spLocks noChangeArrowheads="1"/>
          </p:cNvSpPr>
          <p:nvPr/>
        </p:nvSpPr>
        <p:spPr bwMode="auto">
          <a:xfrm>
            <a:off x="-14288" y="1662113"/>
            <a:ext cx="49052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10</a:t>
            </a:r>
          </a:p>
        </p:txBody>
      </p:sp>
      <p:sp>
        <p:nvSpPr>
          <p:cNvPr id="12387" name="Rectangle 99"/>
          <p:cNvSpPr>
            <a:spLocks noChangeArrowheads="1"/>
          </p:cNvSpPr>
          <p:nvPr/>
        </p:nvSpPr>
        <p:spPr bwMode="auto">
          <a:xfrm>
            <a:off x="8520113" y="1662113"/>
            <a:ext cx="47352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11</a:t>
            </a:r>
          </a:p>
        </p:txBody>
      </p:sp>
      <p:sp>
        <p:nvSpPr>
          <p:cNvPr id="12388" name="Freeform 100"/>
          <p:cNvSpPr>
            <a:spLocks/>
          </p:cNvSpPr>
          <p:nvPr/>
        </p:nvSpPr>
        <p:spPr bwMode="auto">
          <a:xfrm>
            <a:off x="3657600" y="1905000"/>
            <a:ext cx="4344988" cy="2211388"/>
          </a:xfrm>
          <a:custGeom>
            <a:avLst/>
            <a:gdLst>
              <a:gd name="T0" fmla="*/ 0 w 2737"/>
              <a:gd name="T1" fmla="*/ 1392 h 1393"/>
              <a:gd name="T2" fmla="*/ 2736 w 2737"/>
              <a:gd name="T3" fmla="*/ 1392 h 1393"/>
              <a:gd name="T4" fmla="*/ 2736 w 2737"/>
              <a:gd name="T5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737" h="1393">
                <a:moveTo>
                  <a:pt x="0" y="1392"/>
                </a:moveTo>
                <a:lnTo>
                  <a:pt x="2736" y="1392"/>
                </a:lnTo>
                <a:lnTo>
                  <a:pt x="273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9" name="Freeform 101"/>
          <p:cNvSpPr>
            <a:spLocks/>
          </p:cNvSpPr>
          <p:nvPr/>
        </p:nvSpPr>
        <p:spPr bwMode="auto">
          <a:xfrm>
            <a:off x="457200" y="1905000"/>
            <a:ext cx="687388" cy="2135188"/>
          </a:xfrm>
          <a:custGeom>
            <a:avLst/>
            <a:gdLst>
              <a:gd name="T0" fmla="*/ 0 w 433"/>
              <a:gd name="T1" fmla="*/ 0 h 1345"/>
              <a:gd name="T2" fmla="*/ 0 w 433"/>
              <a:gd name="T3" fmla="*/ 1344 h 1345"/>
              <a:gd name="T4" fmla="*/ 432 w 433"/>
              <a:gd name="T5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3" h="1345">
                <a:moveTo>
                  <a:pt x="0" y="0"/>
                </a:moveTo>
                <a:lnTo>
                  <a:pt x="0" y="1344"/>
                </a:lnTo>
                <a:lnTo>
                  <a:pt x="432" y="13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0" name="Freeform 102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1" name="Freeform 103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670300" y="365760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US" altLang="en-US" sz="1800" dirty="0">
                <a:solidFill>
                  <a:srgbClr val="000000"/>
                </a:solidFill>
              </a:rPr>
              <a:t>The pumping </a:t>
            </a:r>
            <a:r>
              <a:rPr lang="en-US" altLang="en-US" sz="1800" dirty="0" smtClean="0">
                <a:solidFill>
                  <a:srgbClr val="000000"/>
                </a:solidFill>
              </a:rPr>
              <a:t>action </a:t>
            </a:r>
            <a:r>
              <a:rPr lang="en-US" altLang="en-US" sz="1800" dirty="0">
                <a:solidFill>
                  <a:srgbClr val="000000"/>
                </a:solidFill>
              </a:rPr>
              <a:t>is introduced by periodically increasing the volume of the fuel feed and/or by </a:t>
            </a:r>
            <a:r>
              <a:rPr lang="en-US" altLang="en-US" sz="1800" dirty="0" smtClean="0">
                <a:solidFill>
                  <a:srgbClr val="000000"/>
                </a:solidFill>
              </a:rPr>
              <a:t>reducing </a:t>
            </a:r>
            <a:r>
              <a:rPr lang="en-US" altLang="en-US" sz="1800" dirty="0">
                <a:solidFill>
                  <a:srgbClr val="000000"/>
                </a:solidFill>
              </a:rPr>
              <a:t>the volume of the output.  A safety valve will connect the pressure and </a:t>
            </a:r>
            <a:r>
              <a:rPr lang="en-US" altLang="en-US" sz="1800" dirty="0" smtClean="0">
                <a:solidFill>
                  <a:srgbClr val="000000"/>
                </a:solidFill>
              </a:rPr>
              <a:t>suction ends </a:t>
            </a:r>
            <a:r>
              <a:rPr lang="en-US" altLang="en-US" sz="1800" dirty="0">
                <a:solidFill>
                  <a:srgbClr val="000000"/>
                </a:solidFill>
              </a:rPr>
              <a:t>when there is an abnormal increase in pressure.  A check valve in the pressure </a:t>
            </a:r>
            <a:r>
              <a:rPr lang="en-US" altLang="en-US" sz="1800" dirty="0" smtClean="0">
                <a:solidFill>
                  <a:srgbClr val="000000"/>
                </a:solidFill>
              </a:rPr>
              <a:t>connection </a:t>
            </a:r>
            <a:r>
              <a:rPr lang="en-US" altLang="en-US" sz="1800" dirty="0">
                <a:solidFill>
                  <a:srgbClr val="000000"/>
                </a:solidFill>
              </a:rPr>
              <a:t>provides the necessary supply pressure for when the engine is restarted from </a:t>
            </a:r>
            <a:r>
              <a:rPr lang="en-US" altLang="en-US" sz="1800" dirty="0" smtClean="0">
                <a:solidFill>
                  <a:srgbClr val="000000"/>
                </a:solidFill>
              </a:rPr>
              <a:t>hot</a:t>
            </a:r>
            <a:r>
              <a:rPr lang="en-US" altLang="en-US" sz="1800" dirty="0">
                <a:solidFill>
                  <a:srgbClr val="000000"/>
                </a:solidFill>
              </a:rPr>
              <a:t>. The valve will  close when the engine is turned off.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24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3318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3316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3314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15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3317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21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3319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0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22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3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47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3327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3338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3328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9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0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1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3337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3335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3332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3333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334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3336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3346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3344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3339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40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1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2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3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3345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3348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51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3349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50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354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3352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3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55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6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8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1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2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3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4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5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6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7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8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9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75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3370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76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7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0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3378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9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1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4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3382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3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5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6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91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3387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8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9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3390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3393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3394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5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6" name="Rectangle 84"/>
          <p:cNvSpPr>
            <a:spLocks noChangeArrowheads="1"/>
          </p:cNvSpPr>
          <p:nvPr/>
        </p:nvSpPr>
        <p:spPr bwMode="auto">
          <a:xfrm>
            <a:off x="4252913" y="3719513"/>
            <a:ext cx="31074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 switched off</a:t>
            </a:r>
          </a:p>
        </p:txBody>
      </p:sp>
      <p:sp>
        <p:nvSpPr>
          <p:cNvPr id="13397" name="Freeform 85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98" name="Freeform 86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8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4340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4338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39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341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345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4343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4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346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7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1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4351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4362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4352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3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4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5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4361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4359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4356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57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58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4360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4370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4368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4363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64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5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6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7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369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372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5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4373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4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78" name="Group 42"/>
          <p:cNvGrpSpPr>
            <a:grpSpLocks/>
          </p:cNvGrpSpPr>
          <p:nvPr/>
        </p:nvGrpSpPr>
        <p:grpSpPr bwMode="auto">
          <a:xfrm>
            <a:off x="7086600" y="1676400"/>
            <a:ext cx="527050" cy="458788"/>
            <a:chOff x="4464" y="1056"/>
            <a:chExt cx="332" cy="289"/>
          </a:xfrm>
        </p:grpSpPr>
        <p:sp>
          <p:nvSpPr>
            <p:cNvPr id="14376" name="Freeform 40"/>
            <p:cNvSpPr>
              <a:spLocks/>
            </p:cNvSpPr>
            <p:nvPr/>
          </p:nvSpPr>
          <p:spPr bwMode="auto">
            <a:xfrm>
              <a:off x="4464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77" name="Rectangle 41"/>
            <p:cNvSpPr>
              <a:spLocks noChangeArrowheads="1"/>
            </p:cNvSpPr>
            <p:nvPr/>
          </p:nvSpPr>
          <p:spPr bwMode="auto">
            <a:xfrm>
              <a:off x="4708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379" name="Freeform 43"/>
          <p:cNvSpPr>
            <a:spLocks/>
          </p:cNvSpPr>
          <p:nvPr/>
        </p:nvSpPr>
        <p:spPr bwMode="auto">
          <a:xfrm>
            <a:off x="7467600" y="1752600"/>
            <a:ext cx="153988" cy="306388"/>
          </a:xfrm>
          <a:custGeom>
            <a:avLst/>
            <a:gdLst>
              <a:gd name="T0" fmla="*/ 0 w 97"/>
              <a:gd name="T1" fmla="*/ 192 h 193"/>
              <a:gd name="T2" fmla="*/ 19 w 97"/>
              <a:gd name="T3" fmla="*/ 0 h 193"/>
              <a:gd name="T4" fmla="*/ 38 w 97"/>
              <a:gd name="T5" fmla="*/ 192 h 193"/>
              <a:gd name="T6" fmla="*/ 58 w 97"/>
              <a:gd name="T7" fmla="*/ 0 h 193"/>
              <a:gd name="T8" fmla="*/ 77 w 97"/>
              <a:gd name="T9" fmla="*/ 192 h 193"/>
              <a:gd name="T10" fmla="*/ 96 w 97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19" y="0"/>
                </a:lnTo>
                <a:lnTo>
                  <a:pt x="38" y="192"/>
                </a:lnTo>
                <a:lnTo>
                  <a:pt x="58" y="0"/>
                </a:lnTo>
                <a:lnTo>
                  <a:pt x="77" y="192"/>
                </a:lnTo>
                <a:lnTo>
                  <a:pt x="9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1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2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3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4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5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6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7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8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9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0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1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2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3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96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4394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5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99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4397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8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2" name="Group 76"/>
          <p:cNvGrpSpPr>
            <a:grpSpLocks/>
          </p:cNvGrpSpPr>
          <p:nvPr/>
        </p:nvGrpSpPr>
        <p:grpSpPr bwMode="auto">
          <a:xfrm>
            <a:off x="1833563" y="3468688"/>
            <a:ext cx="1146175" cy="1147762"/>
            <a:chOff x="1155" y="2185"/>
            <a:chExt cx="722" cy="723"/>
          </a:xfrm>
        </p:grpSpPr>
        <p:grpSp>
          <p:nvGrpSpPr>
            <p:cNvPr id="14410" name="Group 74"/>
            <p:cNvGrpSpPr>
              <a:grpSpLocks/>
            </p:cNvGrpSpPr>
            <p:nvPr/>
          </p:nvGrpSpPr>
          <p:grpSpPr bwMode="auto">
            <a:xfrm>
              <a:off x="1155" y="2185"/>
              <a:ext cx="722" cy="723"/>
              <a:chOff x="1155" y="2185"/>
              <a:chExt cx="722" cy="723"/>
            </a:xfrm>
          </p:grpSpPr>
          <p:grpSp>
            <p:nvGrpSpPr>
              <p:cNvPr id="14405" name="Group 69"/>
              <p:cNvGrpSpPr>
                <a:grpSpLocks/>
              </p:cNvGrpSpPr>
              <p:nvPr/>
            </p:nvGrpSpPr>
            <p:grpSpPr bwMode="auto">
              <a:xfrm>
                <a:off x="1173" y="2185"/>
                <a:ext cx="704" cy="704"/>
                <a:chOff x="1173" y="2185"/>
                <a:chExt cx="704" cy="704"/>
              </a:xfrm>
            </p:grpSpPr>
            <p:sp>
              <p:nvSpPr>
                <p:cNvPr id="14400" name="Oval 64"/>
                <p:cNvSpPr>
                  <a:spLocks noChangeArrowheads="1"/>
                </p:cNvSpPr>
                <p:nvPr/>
              </p:nvSpPr>
              <p:spPr bwMode="auto">
                <a:xfrm rot="2220000">
                  <a:off x="1173" y="2185"/>
                  <a:ext cx="704" cy="704"/>
                </a:xfrm>
                <a:prstGeom prst="ellipse">
                  <a:avLst/>
                </a:prstGeom>
                <a:solidFill>
                  <a:schemeClr val="hlink"/>
                </a:soli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1" name="Rectangle 65"/>
                <p:cNvSpPr>
                  <a:spLocks noChangeArrowheads="1"/>
                </p:cNvSpPr>
                <p:nvPr/>
              </p:nvSpPr>
              <p:spPr bwMode="auto">
                <a:xfrm rot="2220000">
                  <a:off x="1227" y="2313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2" name="Rectangle 66"/>
                <p:cNvSpPr>
                  <a:spLocks noChangeArrowheads="1"/>
                </p:cNvSpPr>
                <p:nvPr/>
              </p:nvSpPr>
              <p:spPr bwMode="auto">
                <a:xfrm rot="2220000">
                  <a:off x="1649" y="2631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3" name="Rectangle 67"/>
                <p:cNvSpPr>
                  <a:spLocks noChangeArrowheads="1"/>
                </p:cNvSpPr>
                <p:nvPr/>
              </p:nvSpPr>
              <p:spPr bwMode="auto">
                <a:xfrm rot="2220000">
                  <a:off x="1621" y="2238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4" name="Rectangle 68"/>
                <p:cNvSpPr>
                  <a:spLocks noChangeArrowheads="1"/>
                </p:cNvSpPr>
                <p:nvPr/>
              </p:nvSpPr>
              <p:spPr bwMode="auto">
                <a:xfrm rot="2220000">
                  <a:off x="1303" y="2660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406" name="Oval 70"/>
              <p:cNvSpPr>
                <a:spLocks noChangeArrowheads="1"/>
              </p:cNvSpPr>
              <p:nvPr/>
            </p:nvSpPr>
            <p:spPr bwMode="auto">
              <a:xfrm rot="2220000">
                <a:off x="1664" y="2205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7" name="Oval 71"/>
              <p:cNvSpPr>
                <a:spLocks noChangeArrowheads="1"/>
              </p:cNvSpPr>
              <p:nvPr/>
            </p:nvSpPr>
            <p:spPr bwMode="auto">
              <a:xfrm rot="2220000">
                <a:off x="1230" y="2780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8" name="Oval 72"/>
              <p:cNvSpPr>
                <a:spLocks noChangeArrowheads="1"/>
              </p:cNvSpPr>
              <p:nvPr/>
            </p:nvSpPr>
            <p:spPr bwMode="auto">
              <a:xfrm rot="2220000">
                <a:off x="1155" y="2242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9" name="Oval 73"/>
              <p:cNvSpPr>
                <a:spLocks noChangeArrowheads="1"/>
              </p:cNvSpPr>
              <p:nvPr/>
            </p:nvSpPr>
            <p:spPr bwMode="auto">
              <a:xfrm rot="2220000">
                <a:off x="1730" y="2674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411" name="Oval 75"/>
            <p:cNvSpPr>
              <a:spLocks noChangeArrowheads="1"/>
            </p:cNvSpPr>
            <p:nvPr/>
          </p:nvSpPr>
          <p:spPr bwMode="auto">
            <a:xfrm rot="2220000">
              <a:off x="1457" y="2469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7" name="Group 81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4413" name="Rectangle 77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4" name="Rectangle 78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5" name="Rectangle 79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4416" name="Rectangle 80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4419" name="Rectangle 83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4420" name="Rectangle 84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1" name="AutoShape 85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2" name="AutoShape 86"/>
          <p:cNvSpPr>
            <a:spLocks noChangeArrowheads="1"/>
          </p:cNvSpPr>
          <p:nvPr/>
        </p:nvSpPr>
        <p:spPr bwMode="auto">
          <a:xfrm>
            <a:off x="6178550" y="1835150"/>
            <a:ext cx="1587500" cy="139700"/>
          </a:xfrm>
          <a:prstGeom prst="rightArrow">
            <a:avLst>
              <a:gd name="adj1" fmla="val 50000"/>
              <a:gd name="adj2" fmla="val 56823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3" name="AutoShape 87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4" name="AutoShape 88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5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6" name="AutoShape 90"/>
          <p:cNvSpPr>
            <a:spLocks noChangeArrowheads="1"/>
          </p:cNvSpPr>
          <p:nvPr/>
        </p:nvSpPr>
        <p:spPr bwMode="auto">
          <a:xfrm>
            <a:off x="1911350" y="12255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7" name="Rectangle 91"/>
          <p:cNvSpPr>
            <a:spLocks noChangeArrowheads="1"/>
          </p:cNvSpPr>
          <p:nvPr/>
        </p:nvSpPr>
        <p:spPr bwMode="auto">
          <a:xfrm>
            <a:off x="4579374" y="3803061"/>
            <a:ext cx="2965556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Fuel pump is now operating,</a:t>
            </a:r>
          </a:p>
          <a:p>
            <a:r>
              <a:rPr lang="en-US" altLang="en-US" sz="1800" dirty="0"/>
              <a:t>fuel is passing through the</a:t>
            </a:r>
          </a:p>
          <a:p>
            <a:r>
              <a:rPr lang="en-US" altLang="en-US" sz="1800" dirty="0"/>
              <a:t>pump causing the check valve</a:t>
            </a:r>
          </a:p>
          <a:p>
            <a:r>
              <a:rPr lang="en-US" altLang="en-US" sz="1800" dirty="0"/>
              <a:t>to open thus allowing fuel</a:t>
            </a:r>
          </a:p>
          <a:p>
            <a:r>
              <a:rPr lang="en-US" altLang="en-US" sz="1800" dirty="0"/>
              <a:t>pressure into the system.</a:t>
            </a:r>
          </a:p>
        </p:txBody>
      </p:sp>
      <p:sp>
        <p:nvSpPr>
          <p:cNvPr id="14428" name="Rectangle 92"/>
          <p:cNvSpPr>
            <a:spLocks noChangeArrowheads="1"/>
          </p:cNvSpPr>
          <p:nvPr/>
        </p:nvSpPr>
        <p:spPr bwMode="auto">
          <a:xfrm>
            <a:off x="7529513" y="747713"/>
            <a:ext cx="1575753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Check</a:t>
            </a:r>
          </a:p>
          <a:p>
            <a:r>
              <a:rPr lang="en-US" altLang="en-US" b="1" dirty="0"/>
              <a:t>valve open</a:t>
            </a:r>
          </a:p>
        </p:txBody>
      </p:sp>
      <p:sp>
        <p:nvSpPr>
          <p:cNvPr id="14429" name="Freeform 93"/>
          <p:cNvSpPr>
            <a:spLocks/>
          </p:cNvSpPr>
          <p:nvPr/>
        </p:nvSpPr>
        <p:spPr bwMode="auto">
          <a:xfrm>
            <a:off x="2438400" y="20574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30" name="Freeform 94"/>
          <p:cNvSpPr>
            <a:spLocks/>
          </p:cNvSpPr>
          <p:nvPr/>
        </p:nvSpPr>
        <p:spPr bwMode="auto">
          <a:xfrm>
            <a:off x="3429000" y="20574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72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5364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5362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63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5365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5369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5367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68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370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5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5375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5386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5376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7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8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9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5385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5383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5380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381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382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5384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5394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5392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5387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88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89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0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1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5393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5396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9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5397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8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02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5400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01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5403" name="Freeform 43"/>
          <p:cNvSpPr>
            <a:spLocks/>
          </p:cNvSpPr>
          <p:nvPr/>
        </p:nvSpPr>
        <p:spPr bwMode="auto">
          <a:xfrm>
            <a:off x="7239000" y="17526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0 h 145"/>
              <a:gd name="T4" fmla="*/ 96 w 241"/>
              <a:gd name="T5" fmla="*/ 144 h 145"/>
              <a:gd name="T6" fmla="*/ 144 w 241"/>
              <a:gd name="T7" fmla="*/ 0 h 145"/>
              <a:gd name="T8" fmla="*/ 192 w 241"/>
              <a:gd name="T9" fmla="*/ 144 h 145"/>
              <a:gd name="T10" fmla="*/ 240 w 241"/>
              <a:gd name="T11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0"/>
                </a:lnTo>
                <a:lnTo>
                  <a:pt x="96" y="144"/>
                </a:lnTo>
                <a:lnTo>
                  <a:pt x="144" y="0"/>
                </a:lnTo>
                <a:lnTo>
                  <a:pt x="192" y="144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4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5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6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7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8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9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0" name="Oval 50"/>
          <p:cNvSpPr>
            <a:spLocks noChangeArrowheads="1"/>
          </p:cNvSpPr>
          <p:nvPr/>
        </p:nvSpPr>
        <p:spPr bwMode="auto">
          <a:xfrm>
            <a:off x="19875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1" name="Freeform 51"/>
          <p:cNvSpPr>
            <a:spLocks/>
          </p:cNvSpPr>
          <p:nvPr/>
        </p:nvSpPr>
        <p:spPr bwMode="auto">
          <a:xfrm>
            <a:off x="1905000" y="2362200"/>
            <a:ext cx="77788" cy="153988"/>
          </a:xfrm>
          <a:custGeom>
            <a:avLst/>
            <a:gdLst>
              <a:gd name="T0" fmla="*/ 48 w 49"/>
              <a:gd name="T1" fmla="*/ 96 h 97"/>
              <a:gd name="T2" fmla="*/ 48 w 49"/>
              <a:gd name="T3" fmla="*/ 0 h 97"/>
              <a:gd name="T4" fmla="*/ 32 w 49"/>
              <a:gd name="T5" fmla="*/ 96 h 97"/>
              <a:gd name="T6" fmla="*/ 16 w 49"/>
              <a:gd name="T7" fmla="*/ 0 h 97"/>
              <a:gd name="T8" fmla="*/ 0 w 49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7">
                <a:moveTo>
                  <a:pt x="48" y="96"/>
                </a:moveTo>
                <a:lnTo>
                  <a:pt x="48" y="0"/>
                </a:lnTo>
                <a:lnTo>
                  <a:pt x="32" y="96"/>
                </a:lnTo>
                <a:lnTo>
                  <a:pt x="16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2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3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4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5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6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7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420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5418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19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23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5421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22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35" name="Group 75"/>
          <p:cNvGrpSpPr>
            <a:grpSpLocks/>
          </p:cNvGrpSpPr>
          <p:nvPr/>
        </p:nvGrpSpPr>
        <p:grpSpPr bwMode="auto">
          <a:xfrm>
            <a:off x="1763713" y="3405188"/>
            <a:ext cx="1231900" cy="1231900"/>
            <a:chOff x="1111" y="2145"/>
            <a:chExt cx="776" cy="776"/>
          </a:xfrm>
        </p:grpSpPr>
        <p:grpSp>
          <p:nvGrpSpPr>
            <p:cNvPr id="15429" name="Group 69"/>
            <p:cNvGrpSpPr>
              <a:grpSpLocks/>
            </p:cNvGrpSpPr>
            <p:nvPr/>
          </p:nvGrpSpPr>
          <p:grpSpPr bwMode="auto">
            <a:xfrm>
              <a:off x="1169" y="2203"/>
              <a:ext cx="704" cy="704"/>
              <a:chOff x="1169" y="2203"/>
              <a:chExt cx="704" cy="704"/>
            </a:xfrm>
          </p:grpSpPr>
          <p:sp>
            <p:nvSpPr>
              <p:cNvPr id="15424" name="Oval 64"/>
              <p:cNvSpPr>
                <a:spLocks noChangeArrowheads="1"/>
              </p:cNvSpPr>
              <p:nvPr/>
            </p:nvSpPr>
            <p:spPr bwMode="auto">
              <a:xfrm rot="3840000">
                <a:off x="1169" y="2203"/>
                <a:ext cx="704" cy="704"/>
              </a:xfrm>
              <a:prstGeom prst="ellipse">
                <a:avLst/>
              </a:prstGeom>
              <a:solidFill>
                <a:schemeClr val="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5" name="Rectangle 65"/>
              <p:cNvSpPr>
                <a:spLocks noChangeArrowheads="1"/>
              </p:cNvSpPr>
              <p:nvPr/>
            </p:nvSpPr>
            <p:spPr bwMode="auto">
              <a:xfrm rot="3840000">
                <a:off x="1317" y="2253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6" name="Rectangle 66"/>
              <p:cNvSpPr>
                <a:spLocks noChangeArrowheads="1"/>
              </p:cNvSpPr>
              <p:nvPr/>
            </p:nvSpPr>
            <p:spPr bwMode="auto">
              <a:xfrm rot="3840000">
                <a:off x="1548" y="2728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7" name="Rectangle 67"/>
              <p:cNvSpPr>
                <a:spLocks noChangeArrowheads="1"/>
              </p:cNvSpPr>
              <p:nvPr/>
            </p:nvSpPr>
            <p:spPr bwMode="auto">
              <a:xfrm rot="3840000">
                <a:off x="1694" y="2352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8" name="Rectangle 68"/>
              <p:cNvSpPr>
                <a:spLocks noChangeArrowheads="1"/>
              </p:cNvSpPr>
              <p:nvPr/>
            </p:nvSpPr>
            <p:spPr bwMode="auto">
              <a:xfrm rot="3840000">
                <a:off x="1219" y="2583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430" name="Oval 70"/>
            <p:cNvSpPr>
              <a:spLocks noChangeArrowheads="1"/>
            </p:cNvSpPr>
            <p:nvPr/>
          </p:nvSpPr>
          <p:spPr bwMode="auto">
            <a:xfrm rot="3840000">
              <a:off x="1759" y="2344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1" name="Oval 71"/>
            <p:cNvSpPr>
              <a:spLocks noChangeArrowheads="1"/>
            </p:cNvSpPr>
            <p:nvPr/>
          </p:nvSpPr>
          <p:spPr bwMode="auto">
            <a:xfrm rot="3840000">
              <a:off x="1111" y="2660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2" name="Oval 72"/>
            <p:cNvSpPr>
              <a:spLocks noChangeArrowheads="1"/>
            </p:cNvSpPr>
            <p:nvPr/>
          </p:nvSpPr>
          <p:spPr bwMode="auto">
            <a:xfrm rot="3840000">
              <a:off x="1288" y="2145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3" name="Oval 73"/>
            <p:cNvSpPr>
              <a:spLocks noChangeArrowheads="1"/>
            </p:cNvSpPr>
            <p:nvPr/>
          </p:nvSpPr>
          <p:spPr bwMode="auto">
            <a:xfrm rot="3840000">
              <a:off x="1604" y="2793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4" name="Oval 74"/>
            <p:cNvSpPr>
              <a:spLocks noChangeArrowheads="1"/>
            </p:cNvSpPr>
            <p:nvPr/>
          </p:nvSpPr>
          <p:spPr bwMode="auto">
            <a:xfrm rot="3840000">
              <a:off x="1453" y="2487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40" name="Group 80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5436" name="Rectangle 76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7" name="Rectangle 77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8" name="Rectangle 78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5439" name="Rectangle 79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5442" name="Rectangle 82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5443" name="Rectangle 83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4" name="AutoShape 84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5" name="AutoShape 85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6" name="AutoShape 86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7" name="Freeform 87"/>
          <p:cNvSpPr>
            <a:spLocks/>
          </p:cNvSpPr>
          <p:nvPr/>
        </p:nvSpPr>
        <p:spPr bwMode="auto">
          <a:xfrm>
            <a:off x="7924800" y="1447800"/>
            <a:ext cx="915988" cy="1068388"/>
          </a:xfrm>
          <a:custGeom>
            <a:avLst/>
            <a:gdLst>
              <a:gd name="T0" fmla="*/ 48 w 577"/>
              <a:gd name="T1" fmla="*/ 0 h 673"/>
              <a:gd name="T2" fmla="*/ 480 w 577"/>
              <a:gd name="T3" fmla="*/ 672 h 673"/>
              <a:gd name="T4" fmla="*/ 240 w 577"/>
              <a:gd name="T5" fmla="*/ 288 h 673"/>
              <a:gd name="T6" fmla="*/ 576 w 577"/>
              <a:gd name="T7" fmla="*/ 48 h 673"/>
              <a:gd name="T8" fmla="*/ 0 w 577"/>
              <a:gd name="T9" fmla="*/ 43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7" h="673">
                <a:moveTo>
                  <a:pt x="48" y="0"/>
                </a:moveTo>
                <a:lnTo>
                  <a:pt x="480" y="672"/>
                </a:lnTo>
                <a:lnTo>
                  <a:pt x="240" y="288"/>
                </a:lnTo>
                <a:lnTo>
                  <a:pt x="576" y="48"/>
                </a:lnTo>
                <a:lnTo>
                  <a:pt x="0" y="432"/>
                </a:lnTo>
              </a:path>
            </a:pathLst>
          </a:custGeom>
          <a:noFill/>
          <a:ln w="508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8" name="AutoShape 88"/>
          <p:cNvSpPr>
            <a:spLocks noChangeArrowheads="1"/>
          </p:cNvSpPr>
          <p:nvPr/>
        </p:nvSpPr>
        <p:spPr bwMode="auto">
          <a:xfrm flipH="1">
            <a:off x="2292350" y="2368550"/>
            <a:ext cx="1054100" cy="139700"/>
          </a:xfrm>
          <a:prstGeom prst="rightArrow">
            <a:avLst>
              <a:gd name="adj1" fmla="val 50000"/>
              <a:gd name="adj2" fmla="val 377308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9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0" name="AutoShape 90"/>
          <p:cNvSpPr>
            <a:spLocks noChangeArrowheads="1"/>
          </p:cNvSpPr>
          <p:nvPr/>
        </p:nvSpPr>
        <p:spPr bwMode="auto">
          <a:xfrm>
            <a:off x="1987550" y="1225550"/>
            <a:ext cx="292100" cy="292100"/>
          </a:xfrm>
          <a:prstGeom prst="rightArrow">
            <a:avLst>
              <a:gd name="adj1" fmla="val 50000"/>
              <a:gd name="adj2" fmla="val 5000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1" name="Rectangle 91"/>
          <p:cNvSpPr>
            <a:spLocks noChangeArrowheads="1"/>
          </p:cNvSpPr>
          <p:nvPr/>
        </p:nvSpPr>
        <p:spPr bwMode="auto">
          <a:xfrm>
            <a:off x="4862513" y="3871913"/>
            <a:ext cx="2798844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Please note, if there is a </a:t>
            </a:r>
          </a:p>
          <a:p>
            <a:r>
              <a:rPr lang="en-US" altLang="en-US" sz="1800" dirty="0"/>
              <a:t>restriction in the system, a </a:t>
            </a:r>
          </a:p>
          <a:p>
            <a:r>
              <a:rPr lang="en-US" altLang="en-US" sz="1800" dirty="0"/>
              <a:t>safety valve at the suction</a:t>
            </a:r>
          </a:p>
          <a:p>
            <a:r>
              <a:rPr lang="en-US" altLang="en-US" sz="1800" dirty="0"/>
              <a:t>end of  the pump will open,</a:t>
            </a:r>
          </a:p>
          <a:p>
            <a:r>
              <a:rPr lang="en-US" altLang="en-US" sz="1800" dirty="0"/>
              <a:t>thus causing a pressure drop</a:t>
            </a:r>
          </a:p>
          <a:p>
            <a:r>
              <a:rPr lang="en-US" altLang="en-US" sz="1800" dirty="0"/>
              <a:t>in the pump.</a:t>
            </a:r>
          </a:p>
        </p:txBody>
      </p:sp>
      <p:sp>
        <p:nvSpPr>
          <p:cNvPr id="15452" name="Freeform 92"/>
          <p:cNvSpPr>
            <a:spLocks/>
          </p:cNvSpPr>
          <p:nvPr/>
        </p:nvSpPr>
        <p:spPr bwMode="auto">
          <a:xfrm>
            <a:off x="304800" y="2514600"/>
            <a:ext cx="1754188" cy="2897188"/>
          </a:xfrm>
          <a:custGeom>
            <a:avLst/>
            <a:gdLst>
              <a:gd name="T0" fmla="*/ 1104 w 1105"/>
              <a:gd name="T1" fmla="*/ 0 h 1825"/>
              <a:gd name="T2" fmla="*/ 0 w 1105"/>
              <a:gd name="T3" fmla="*/ 576 h 1825"/>
              <a:gd name="T4" fmla="*/ 0 w 1105"/>
              <a:gd name="T5" fmla="*/ 182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05" h="1825">
                <a:moveTo>
                  <a:pt x="1104" y="0"/>
                </a:moveTo>
                <a:lnTo>
                  <a:pt x="0" y="576"/>
                </a:lnTo>
                <a:lnTo>
                  <a:pt x="0" y="1824"/>
                </a:lnTo>
              </a:path>
            </a:pathLst>
          </a:custGeom>
          <a:noFill/>
          <a:ln w="12700" cap="rnd" cmpd="sng">
            <a:solidFill>
              <a:srgbClr val="00FF00"/>
            </a:solidFill>
            <a:prstDash val="solid"/>
            <a:round/>
            <a:headEnd type="triangl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3" name="Rectangle 93"/>
          <p:cNvSpPr>
            <a:spLocks noChangeArrowheads="1"/>
          </p:cNvSpPr>
          <p:nvPr/>
        </p:nvSpPr>
        <p:spPr bwMode="auto">
          <a:xfrm>
            <a:off x="164887" y="5314950"/>
            <a:ext cx="316272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Safety valve has opened</a:t>
            </a:r>
          </a:p>
        </p:txBody>
      </p:sp>
      <p:sp>
        <p:nvSpPr>
          <p:cNvPr id="15454" name="Rectangle 94"/>
          <p:cNvSpPr>
            <a:spLocks noChangeArrowheads="1"/>
          </p:cNvSpPr>
          <p:nvPr/>
        </p:nvSpPr>
        <p:spPr bwMode="auto">
          <a:xfrm>
            <a:off x="7605713" y="2271713"/>
            <a:ext cx="1530869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System</a:t>
            </a:r>
          </a:p>
          <a:p>
            <a:r>
              <a:rPr lang="en-US" altLang="en-US" dirty="0"/>
              <a:t>Restriction</a:t>
            </a:r>
          </a:p>
        </p:txBody>
      </p:sp>
      <p:sp>
        <p:nvSpPr>
          <p:cNvPr id="15455" name="Freeform 95"/>
          <p:cNvSpPr>
            <a:spLocks/>
          </p:cNvSpPr>
          <p:nvPr/>
        </p:nvSpPr>
        <p:spPr bwMode="auto">
          <a:xfrm>
            <a:off x="2438400" y="22860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6" name="Freeform 96"/>
          <p:cNvSpPr>
            <a:spLocks/>
          </p:cNvSpPr>
          <p:nvPr/>
        </p:nvSpPr>
        <p:spPr bwMode="auto">
          <a:xfrm>
            <a:off x="3429000" y="22860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9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639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638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638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38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638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639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639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1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639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641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640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640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640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640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40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640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641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641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641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41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641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642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2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642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2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42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642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2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4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644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4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645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645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5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6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645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646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646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646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8" name="Rectangle 84"/>
          <p:cNvSpPr>
            <a:spLocks noChangeArrowheads="1"/>
          </p:cNvSpPr>
          <p:nvPr/>
        </p:nvSpPr>
        <p:spPr bwMode="auto">
          <a:xfrm>
            <a:off x="4100513" y="3871913"/>
            <a:ext cx="404040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Pump has now been switch </a:t>
            </a:r>
            <a:r>
              <a:rPr lang="en-US" altLang="en-US" dirty="0" smtClean="0"/>
              <a:t>off</a:t>
            </a:r>
            <a:endParaRPr lang="en-US" altLang="en-US" b="1" dirty="0">
              <a:solidFill>
                <a:srgbClr val="FAFD00"/>
              </a:solidFill>
            </a:endParaRP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FF"/>
          </a:fgClr>
          <a:bgClr>
            <a:srgbClr val="FFFFFF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184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184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184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184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184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184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184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84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184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184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184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184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184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184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185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184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5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185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5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508" name="Rectangle 76"/>
          <p:cNvSpPr>
            <a:spLocks noChangeArrowheads="1"/>
          </p:cNvSpPr>
          <p:nvPr/>
        </p:nvSpPr>
        <p:spPr bwMode="auto">
          <a:xfrm>
            <a:off x="3262313" y="61913"/>
            <a:ext cx="334611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TEST</a:t>
            </a:r>
          </a:p>
        </p:txBody>
      </p:sp>
      <p:sp>
        <p:nvSpPr>
          <p:cNvPr id="18509" name="Rectangle 77"/>
          <p:cNvSpPr>
            <a:spLocks noChangeArrowheads="1"/>
          </p:cNvSpPr>
          <p:nvPr/>
        </p:nvSpPr>
        <p:spPr bwMode="auto">
          <a:xfrm>
            <a:off x="61913" y="4397375"/>
            <a:ext cx="6569107" cy="230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1. Disconnect the fuel </a:t>
            </a:r>
            <a:r>
              <a:rPr lang="en-US" altLang="en-US" sz="1800" dirty="0" smtClean="0"/>
              <a:t>supply </a:t>
            </a:r>
            <a:r>
              <a:rPr lang="en-US" altLang="en-US" sz="1800" dirty="0"/>
              <a:t>to the fuel rail.</a:t>
            </a:r>
          </a:p>
          <a:p>
            <a:r>
              <a:rPr lang="en-US" altLang="en-US" sz="1800" dirty="0"/>
              <a:t>2. Connect pressure gauge to high pressure </a:t>
            </a:r>
            <a:r>
              <a:rPr lang="en-US" altLang="en-US" sz="1800" dirty="0" smtClean="0"/>
              <a:t>fuel </a:t>
            </a:r>
            <a:r>
              <a:rPr lang="en-US" altLang="en-US" sz="1800" dirty="0"/>
              <a:t>line.</a:t>
            </a:r>
          </a:p>
          <a:p>
            <a:r>
              <a:rPr lang="en-US" altLang="en-US" sz="1800" dirty="0"/>
              <a:t>3. Start the engine and note the reading in bar.</a:t>
            </a:r>
          </a:p>
          <a:p>
            <a:r>
              <a:rPr lang="en-US" altLang="en-US" sz="1800" dirty="0"/>
              <a:t>	2 to 3 bar multi-point injection systems</a:t>
            </a:r>
          </a:p>
          <a:p>
            <a:r>
              <a:rPr lang="en-US" altLang="en-US" sz="1800" dirty="0"/>
              <a:t>	1 to 1.5 bar single point injection systems</a:t>
            </a:r>
          </a:p>
          <a:p>
            <a:r>
              <a:rPr lang="en-US" altLang="en-US" sz="1800" dirty="0"/>
              <a:t>4. Disconnect the vacuum pipe to the pressure and record the reading</a:t>
            </a:r>
          </a:p>
          <a:p>
            <a:r>
              <a:rPr lang="en-US" altLang="en-US" sz="1800" dirty="0"/>
              <a:t>    in bar.  Note! this does not apply to systems with fuel </a:t>
            </a:r>
            <a:r>
              <a:rPr lang="en-US" altLang="en-US" sz="1800" dirty="0" smtClean="0"/>
              <a:t>pressure </a:t>
            </a:r>
          </a:p>
          <a:p>
            <a:r>
              <a:rPr lang="en-US" altLang="en-US" sz="1800" dirty="0"/>
              <a:t> </a:t>
            </a:r>
            <a:r>
              <a:rPr lang="en-US" altLang="en-US" sz="1800" dirty="0" smtClean="0"/>
              <a:t>   regulators </a:t>
            </a:r>
            <a:r>
              <a:rPr lang="en-US" altLang="en-US" sz="1800" dirty="0"/>
              <a:t>not fitted with vacuum pipes.</a:t>
            </a:r>
          </a:p>
        </p:txBody>
      </p:sp>
      <p:sp>
        <p:nvSpPr>
          <p:cNvPr id="185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25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25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25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25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25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25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25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25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25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25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25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25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25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25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25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25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6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25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4" name="Rectangle 76"/>
          <p:cNvSpPr>
            <a:spLocks noChangeArrowheads="1"/>
          </p:cNvSpPr>
          <p:nvPr/>
        </p:nvSpPr>
        <p:spPr bwMode="auto">
          <a:xfrm>
            <a:off x="3262313" y="61913"/>
            <a:ext cx="32039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VIBRATION DAMPER</a:t>
            </a:r>
          </a:p>
        </p:txBody>
      </p:sp>
      <p:sp>
        <p:nvSpPr>
          <p:cNvPr id="226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610" name="Group 82"/>
          <p:cNvGrpSpPr>
            <a:grpSpLocks/>
          </p:cNvGrpSpPr>
          <p:nvPr/>
        </p:nvGrpSpPr>
        <p:grpSpPr bwMode="auto">
          <a:xfrm>
            <a:off x="6902450" y="577850"/>
            <a:ext cx="1054100" cy="673100"/>
            <a:chOff x="4348" y="364"/>
            <a:chExt cx="664" cy="424"/>
          </a:xfrm>
        </p:grpSpPr>
        <p:sp>
          <p:nvSpPr>
            <p:cNvPr id="22607" name="Rectangle 79"/>
            <p:cNvSpPr>
              <a:spLocks noChangeArrowheads="1"/>
            </p:cNvSpPr>
            <p:nvPr/>
          </p:nvSpPr>
          <p:spPr bwMode="auto">
            <a:xfrm>
              <a:off x="4531" y="364"/>
              <a:ext cx="359" cy="42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8" name="Rectangle 80"/>
            <p:cNvSpPr>
              <a:spLocks noChangeArrowheads="1"/>
            </p:cNvSpPr>
            <p:nvPr/>
          </p:nvSpPr>
          <p:spPr bwMode="auto">
            <a:xfrm>
              <a:off x="4348" y="508"/>
              <a:ext cx="175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9" name="Rectangle 81"/>
            <p:cNvSpPr>
              <a:spLocks noChangeArrowheads="1"/>
            </p:cNvSpPr>
            <p:nvPr/>
          </p:nvSpPr>
          <p:spPr bwMode="auto">
            <a:xfrm>
              <a:off x="4898" y="508"/>
              <a:ext cx="11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11" name="Rectangle 83"/>
          <p:cNvSpPr>
            <a:spLocks noChangeArrowheads="1"/>
          </p:cNvSpPr>
          <p:nvPr/>
        </p:nvSpPr>
        <p:spPr bwMode="auto">
          <a:xfrm>
            <a:off x="7397750" y="539750"/>
            <a:ext cx="139700" cy="7493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12" name="Rectangle 84"/>
          <p:cNvSpPr>
            <a:spLocks noChangeArrowheads="1"/>
          </p:cNvSpPr>
          <p:nvPr/>
        </p:nvSpPr>
        <p:spPr bwMode="auto">
          <a:xfrm>
            <a:off x="6883400" y="330200"/>
            <a:ext cx="1320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5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355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4044950" y="1225550"/>
            <a:ext cx="5207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Freeform 8"/>
          <p:cNvSpPr>
            <a:spLocks/>
          </p:cNvSpPr>
          <p:nvPr/>
        </p:nvSpPr>
        <p:spPr bwMode="auto">
          <a:xfrm>
            <a:off x="4038600" y="1219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1" name="Freeform 9"/>
          <p:cNvSpPr>
            <a:spLocks/>
          </p:cNvSpPr>
          <p:nvPr/>
        </p:nvSpPr>
        <p:spPr bwMode="auto">
          <a:xfrm>
            <a:off x="4038600" y="1371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2" name="Freeform 10"/>
          <p:cNvSpPr>
            <a:spLocks/>
          </p:cNvSpPr>
          <p:nvPr/>
        </p:nvSpPr>
        <p:spPr bwMode="auto">
          <a:xfrm>
            <a:off x="4038600" y="1524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3" name="Freeform 11"/>
          <p:cNvSpPr>
            <a:spLocks/>
          </p:cNvSpPr>
          <p:nvPr/>
        </p:nvSpPr>
        <p:spPr bwMode="auto">
          <a:xfrm>
            <a:off x="4038600" y="1676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4" name="Freeform 12"/>
          <p:cNvSpPr>
            <a:spLocks/>
          </p:cNvSpPr>
          <p:nvPr/>
        </p:nvSpPr>
        <p:spPr bwMode="auto">
          <a:xfrm>
            <a:off x="4038600" y="1828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5" name="Freeform 13"/>
          <p:cNvSpPr>
            <a:spLocks/>
          </p:cNvSpPr>
          <p:nvPr/>
        </p:nvSpPr>
        <p:spPr bwMode="auto">
          <a:xfrm>
            <a:off x="4038600" y="1981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6" name="Freeform 14"/>
          <p:cNvSpPr>
            <a:spLocks/>
          </p:cNvSpPr>
          <p:nvPr/>
        </p:nvSpPr>
        <p:spPr bwMode="auto">
          <a:xfrm>
            <a:off x="4191000" y="2133600"/>
            <a:ext cx="382588" cy="77788"/>
          </a:xfrm>
          <a:custGeom>
            <a:avLst/>
            <a:gdLst>
              <a:gd name="T0" fmla="*/ 0 w 241"/>
              <a:gd name="T1" fmla="*/ 48 h 49"/>
              <a:gd name="T2" fmla="*/ 240 w 241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49">
                <a:moveTo>
                  <a:pt x="0" y="48"/>
                </a:moveTo>
                <a:lnTo>
                  <a:pt x="2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7" name="Freeform 15"/>
          <p:cNvSpPr>
            <a:spLocks/>
          </p:cNvSpPr>
          <p:nvPr/>
        </p:nvSpPr>
        <p:spPr bwMode="auto">
          <a:xfrm>
            <a:off x="4038600" y="1295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8" name="Freeform 16"/>
          <p:cNvSpPr>
            <a:spLocks/>
          </p:cNvSpPr>
          <p:nvPr/>
        </p:nvSpPr>
        <p:spPr bwMode="auto">
          <a:xfrm>
            <a:off x="4038600" y="1447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9" name="Freeform 17"/>
          <p:cNvSpPr>
            <a:spLocks/>
          </p:cNvSpPr>
          <p:nvPr/>
        </p:nvSpPr>
        <p:spPr bwMode="auto">
          <a:xfrm>
            <a:off x="4038600" y="1600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0" name="Freeform 18"/>
          <p:cNvSpPr>
            <a:spLocks/>
          </p:cNvSpPr>
          <p:nvPr/>
        </p:nvSpPr>
        <p:spPr bwMode="auto">
          <a:xfrm>
            <a:off x="4038600" y="1752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1" name="Freeform 19"/>
          <p:cNvSpPr>
            <a:spLocks/>
          </p:cNvSpPr>
          <p:nvPr/>
        </p:nvSpPr>
        <p:spPr bwMode="auto">
          <a:xfrm>
            <a:off x="1905000" y="2362200"/>
            <a:ext cx="4802188" cy="1220788"/>
          </a:xfrm>
          <a:custGeom>
            <a:avLst/>
            <a:gdLst>
              <a:gd name="T0" fmla="*/ 0 w 3025"/>
              <a:gd name="T1" fmla="*/ 240 h 769"/>
              <a:gd name="T2" fmla="*/ 0 w 3025"/>
              <a:gd name="T3" fmla="*/ 432 h 769"/>
              <a:gd name="T4" fmla="*/ 816 w 3025"/>
              <a:gd name="T5" fmla="*/ 432 h 769"/>
              <a:gd name="T6" fmla="*/ 816 w 3025"/>
              <a:gd name="T7" fmla="*/ 624 h 769"/>
              <a:gd name="T8" fmla="*/ 720 w 3025"/>
              <a:gd name="T9" fmla="*/ 768 h 769"/>
              <a:gd name="T10" fmla="*/ 1152 w 3025"/>
              <a:gd name="T11" fmla="*/ 768 h 769"/>
              <a:gd name="T12" fmla="*/ 1152 w 3025"/>
              <a:gd name="T13" fmla="*/ 720 h 769"/>
              <a:gd name="T14" fmla="*/ 1920 w 3025"/>
              <a:gd name="T15" fmla="*/ 720 h 769"/>
              <a:gd name="T16" fmla="*/ 1920 w 3025"/>
              <a:gd name="T17" fmla="*/ 768 h 769"/>
              <a:gd name="T18" fmla="*/ 2304 w 3025"/>
              <a:gd name="T19" fmla="*/ 768 h 769"/>
              <a:gd name="T20" fmla="*/ 2208 w 3025"/>
              <a:gd name="T21" fmla="*/ 672 h 769"/>
              <a:gd name="T22" fmla="*/ 2208 w 3025"/>
              <a:gd name="T23" fmla="*/ 432 h 769"/>
              <a:gd name="T24" fmla="*/ 3024 w 3025"/>
              <a:gd name="T25" fmla="*/ 432 h 769"/>
              <a:gd name="T26" fmla="*/ 3024 w 3025"/>
              <a:gd name="T27" fmla="*/ 240 h 769"/>
              <a:gd name="T28" fmla="*/ 2208 w 3025"/>
              <a:gd name="T29" fmla="*/ 240 h 769"/>
              <a:gd name="T30" fmla="*/ 2208 w 3025"/>
              <a:gd name="T31" fmla="*/ 48 h 769"/>
              <a:gd name="T32" fmla="*/ 2160 w 3025"/>
              <a:gd name="T33" fmla="*/ 0 h 769"/>
              <a:gd name="T34" fmla="*/ 864 w 3025"/>
              <a:gd name="T35" fmla="*/ 0 h 769"/>
              <a:gd name="T36" fmla="*/ 816 w 3025"/>
              <a:gd name="T37" fmla="*/ 48 h 769"/>
              <a:gd name="T38" fmla="*/ 816 w 3025"/>
              <a:gd name="T39" fmla="*/ 240 h 769"/>
              <a:gd name="T40" fmla="*/ 0 w 3025"/>
              <a:gd name="T41" fmla="*/ 24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3025" h="769">
                <a:moveTo>
                  <a:pt x="0" y="240"/>
                </a:moveTo>
                <a:lnTo>
                  <a:pt x="0" y="432"/>
                </a:lnTo>
                <a:lnTo>
                  <a:pt x="816" y="432"/>
                </a:lnTo>
                <a:lnTo>
                  <a:pt x="816" y="624"/>
                </a:lnTo>
                <a:lnTo>
                  <a:pt x="720" y="768"/>
                </a:lnTo>
                <a:lnTo>
                  <a:pt x="1152" y="768"/>
                </a:lnTo>
                <a:lnTo>
                  <a:pt x="1152" y="720"/>
                </a:lnTo>
                <a:lnTo>
                  <a:pt x="1920" y="720"/>
                </a:lnTo>
                <a:lnTo>
                  <a:pt x="1920" y="768"/>
                </a:lnTo>
                <a:lnTo>
                  <a:pt x="2304" y="768"/>
                </a:lnTo>
                <a:lnTo>
                  <a:pt x="2208" y="672"/>
                </a:lnTo>
                <a:lnTo>
                  <a:pt x="2208" y="432"/>
                </a:lnTo>
                <a:lnTo>
                  <a:pt x="3024" y="432"/>
                </a:lnTo>
                <a:lnTo>
                  <a:pt x="3024" y="240"/>
                </a:lnTo>
                <a:lnTo>
                  <a:pt x="2208" y="240"/>
                </a:lnTo>
                <a:lnTo>
                  <a:pt x="2208" y="48"/>
                </a:lnTo>
                <a:lnTo>
                  <a:pt x="2160" y="0"/>
                </a:lnTo>
                <a:lnTo>
                  <a:pt x="864" y="0"/>
                </a:lnTo>
                <a:lnTo>
                  <a:pt x="816" y="48"/>
                </a:lnTo>
                <a:lnTo>
                  <a:pt x="816" y="240"/>
                </a:lnTo>
                <a:lnTo>
                  <a:pt x="0" y="24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2" name="Freeform 20"/>
          <p:cNvSpPr>
            <a:spLocks/>
          </p:cNvSpPr>
          <p:nvPr/>
        </p:nvSpPr>
        <p:spPr bwMode="auto">
          <a:xfrm>
            <a:off x="4038600" y="1905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3" name="Freeform 21"/>
          <p:cNvSpPr>
            <a:spLocks/>
          </p:cNvSpPr>
          <p:nvPr/>
        </p:nvSpPr>
        <p:spPr bwMode="auto">
          <a:xfrm>
            <a:off x="4038600" y="2057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4197350" y="2216150"/>
            <a:ext cx="2159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77" name="Group 25"/>
          <p:cNvGrpSpPr>
            <a:grpSpLocks/>
          </p:cNvGrpSpPr>
          <p:nvPr/>
        </p:nvGrpSpPr>
        <p:grpSpPr bwMode="auto">
          <a:xfrm>
            <a:off x="4044950" y="2368550"/>
            <a:ext cx="520700" cy="977900"/>
            <a:chOff x="2548" y="1492"/>
            <a:chExt cx="328" cy="616"/>
          </a:xfrm>
        </p:grpSpPr>
        <p:sp>
          <p:nvSpPr>
            <p:cNvPr id="23575" name="Rectangle 23"/>
            <p:cNvSpPr>
              <a:spLocks noChangeArrowheads="1"/>
            </p:cNvSpPr>
            <p:nvPr/>
          </p:nvSpPr>
          <p:spPr bwMode="auto">
            <a:xfrm>
              <a:off x="2548" y="1492"/>
              <a:ext cx="328" cy="5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76" name="AutoShape 24"/>
            <p:cNvSpPr>
              <a:spLocks noChangeArrowheads="1"/>
            </p:cNvSpPr>
            <p:nvPr/>
          </p:nvSpPr>
          <p:spPr bwMode="auto">
            <a:xfrm rot="-10800000" flipH="1" flipV="1">
              <a:off x="2548" y="2072"/>
              <a:ext cx="328" cy="3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78" name="Freeform 26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9" name="Freeform 27"/>
          <p:cNvSpPr>
            <a:spLocks/>
          </p:cNvSpPr>
          <p:nvPr/>
        </p:nvSpPr>
        <p:spPr bwMode="auto">
          <a:xfrm>
            <a:off x="3581400" y="46482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84" name="Group 32"/>
          <p:cNvGrpSpPr>
            <a:grpSpLocks/>
          </p:cNvGrpSpPr>
          <p:nvPr/>
        </p:nvGrpSpPr>
        <p:grpSpPr bwMode="auto">
          <a:xfrm>
            <a:off x="4197350" y="4578350"/>
            <a:ext cx="292100" cy="596900"/>
            <a:chOff x="2644" y="2884"/>
            <a:chExt cx="184" cy="376"/>
          </a:xfrm>
        </p:grpSpPr>
        <p:sp>
          <p:nvSpPr>
            <p:cNvPr id="23580" name="Rectangle 28"/>
            <p:cNvSpPr>
              <a:spLocks noChangeArrowheads="1"/>
            </p:cNvSpPr>
            <p:nvPr/>
          </p:nvSpPr>
          <p:spPr bwMode="auto">
            <a:xfrm>
              <a:off x="2692" y="2939"/>
              <a:ext cx="88" cy="10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1" name="AutoShape 29"/>
            <p:cNvSpPr>
              <a:spLocks noChangeArrowheads="1"/>
            </p:cNvSpPr>
            <p:nvPr/>
          </p:nvSpPr>
          <p:spPr bwMode="auto">
            <a:xfrm flipV="1">
              <a:off x="2692" y="2884"/>
              <a:ext cx="88" cy="47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2" name="AutoShape 30"/>
            <p:cNvSpPr>
              <a:spLocks noChangeArrowheads="1"/>
            </p:cNvSpPr>
            <p:nvPr/>
          </p:nvSpPr>
          <p:spPr bwMode="auto">
            <a:xfrm flipV="1">
              <a:off x="2644" y="3049"/>
              <a:ext cx="184" cy="4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3" name="Rectangle 31"/>
            <p:cNvSpPr>
              <a:spLocks noChangeArrowheads="1"/>
            </p:cNvSpPr>
            <p:nvPr/>
          </p:nvSpPr>
          <p:spPr bwMode="auto">
            <a:xfrm>
              <a:off x="2644" y="3103"/>
              <a:ext cx="184" cy="157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85" name="Freeform 33"/>
          <p:cNvSpPr>
            <a:spLocks/>
          </p:cNvSpPr>
          <p:nvPr/>
        </p:nvSpPr>
        <p:spPr bwMode="auto">
          <a:xfrm>
            <a:off x="4191000" y="5105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6" name="Freeform 34"/>
          <p:cNvSpPr>
            <a:spLocks/>
          </p:cNvSpPr>
          <p:nvPr/>
        </p:nvSpPr>
        <p:spPr bwMode="auto">
          <a:xfrm>
            <a:off x="4191000" y="5029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7" name="Freeform 35"/>
          <p:cNvSpPr>
            <a:spLocks/>
          </p:cNvSpPr>
          <p:nvPr/>
        </p:nvSpPr>
        <p:spPr bwMode="auto">
          <a:xfrm>
            <a:off x="4191000" y="4953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8" name="Rectangle 36" descr="50%"/>
          <p:cNvSpPr>
            <a:spLocks noChangeArrowheads="1"/>
          </p:cNvSpPr>
          <p:nvPr/>
        </p:nvSpPr>
        <p:spPr bwMode="auto">
          <a:xfrm>
            <a:off x="40449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89" name="Rectangle 37" descr="50%"/>
          <p:cNvSpPr>
            <a:spLocks noChangeArrowheads="1"/>
          </p:cNvSpPr>
          <p:nvPr/>
        </p:nvSpPr>
        <p:spPr bwMode="auto">
          <a:xfrm>
            <a:off x="45021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92" name="Group 40"/>
          <p:cNvGrpSpPr>
            <a:grpSpLocks/>
          </p:cNvGrpSpPr>
          <p:nvPr/>
        </p:nvGrpSpPr>
        <p:grpSpPr bwMode="auto">
          <a:xfrm>
            <a:off x="4044950" y="5187950"/>
            <a:ext cx="596900" cy="139700"/>
            <a:chOff x="2548" y="3268"/>
            <a:chExt cx="376" cy="88"/>
          </a:xfrm>
        </p:grpSpPr>
        <p:sp>
          <p:nvSpPr>
            <p:cNvPr id="23590" name="Rectangle 38"/>
            <p:cNvSpPr>
              <a:spLocks noChangeArrowheads="1"/>
            </p:cNvSpPr>
            <p:nvPr/>
          </p:nvSpPr>
          <p:spPr bwMode="auto">
            <a:xfrm>
              <a:off x="2548" y="3268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1" name="Rectangle 39"/>
            <p:cNvSpPr>
              <a:spLocks noChangeArrowheads="1"/>
            </p:cNvSpPr>
            <p:nvPr/>
          </p:nvSpPr>
          <p:spPr bwMode="auto">
            <a:xfrm>
              <a:off x="2644" y="3268"/>
              <a:ext cx="184" cy="8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96" name="Group 44"/>
          <p:cNvGrpSpPr>
            <a:grpSpLocks/>
          </p:cNvGrpSpPr>
          <p:nvPr/>
        </p:nvGrpSpPr>
        <p:grpSpPr bwMode="auto">
          <a:xfrm>
            <a:off x="4044950" y="5340350"/>
            <a:ext cx="596900" cy="444500"/>
            <a:chOff x="2548" y="3364"/>
            <a:chExt cx="376" cy="280"/>
          </a:xfrm>
        </p:grpSpPr>
        <p:sp>
          <p:nvSpPr>
            <p:cNvPr id="23593" name="Rectangle 41"/>
            <p:cNvSpPr>
              <a:spLocks noChangeArrowheads="1"/>
            </p:cNvSpPr>
            <p:nvPr/>
          </p:nvSpPr>
          <p:spPr bwMode="auto">
            <a:xfrm>
              <a:off x="2644" y="3364"/>
              <a:ext cx="18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4" name="Rectangle 42"/>
            <p:cNvSpPr>
              <a:spLocks noChangeArrowheads="1"/>
            </p:cNvSpPr>
            <p:nvPr/>
          </p:nvSpPr>
          <p:spPr bwMode="auto">
            <a:xfrm>
              <a:off x="2692" y="3508"/>
              <a:ext cx="88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5" name="Rectangle 43"/>
            <p:cNvSpPr>
              <a:spLocks noChangeArrowheads="1"/>
            </p:cNvSpPr>
            <p:nvPr/>
          </p:nvSpPr>
          <p:spPr bwMode="auto">
            <a:xfrm>
              <a:off x="2548" y="3556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97" name="Freeform 45"/>
          <p:cNvSpPr>
            <a:spLocks/>
          </p:cNvSpPr>
          <p:nvPr/>
        </p:nvSpPr>
        <p:spPr bwMode="auto">
          <a:xfrm>
            <a:off x="4191000" y="5334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8" name="Freeform 46"/>
          <p:cNvSpPr>
            <a:spLocks/>
          </p:cNvSpPr>
          <p:nvPr/>
        </p:nvSpPr>
        <p:spPr bwMode="auto">
          <a:xfrm>
            <a:off x="4191000" y="5410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9" name="Freeform 47"/>
          <p:cNvSpPr>
            <a:spLocks/>
          </p:cNvSpPr>
          <p:nvPr/>
        </p:nvSpPr>
        <p:spPr bwMode="auto">
          <a:xfrm>
            <a:off x="4191000" y="5486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00" name="Rectangle 48"/>
          <p:cNvSpPr>
            <a:spLocks noChangeArrowheads="1"/>
          </p:cNvSpPr>
          <p:nvPr/>
        </p:nvSpPr>
        <p:spPr bwMode="auto">
          <a:xfrm>
            <a:off x="4197350" y="5645150"/>
            <a:ext cx="2921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1" name="Oval 4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2" name="Oval 5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3" name="Oval 51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4" name="Oval 52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5" name="Oval 5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6" name="Rectangle 5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7" name="Oval 5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8" name="Oval 56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9" name="Rectangle 57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10" name="Oval 58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613" name="Group 61"/>
          <p:cNvGrpSpPr>
            <a:grpSpLocks/>
          </p:cNvGrpSpPr>
          <p:nvPr/>
        </p:nvGrpSpPr>
        <p:grpSpPr bwMode="auto">
          <a:xfrm>
            <a:off x="5416550" y="2673350"/>
            <a:ext cx="1282700" cy="444500"/>
            <a:chOff x="3412" y="1684"/>
            <a:chExt cx="808" cy="280"/>
          </a:xfrm>
        </p:grpSpPr>
        <p:sp>
          <p:nvSpPr>
            <p:cNvPr id="23611" name="Rectangle 59" descr="Wide upward diagonal"/>
            <p:cNvSpPr>
              <a:spLocks noChangeArrowheads="1"/>
            </p:cNvSpPr>
            <p:nvPr/>
          </p:nvSpPr>
          <p:spPr bwMode="auto">
            <a:xfrm>
              <a:off x="3412" y="1684"/>
              <a:ext cx="808" cy="28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12" name="Rectangle 60"/>
            <p:cNvSpPr>
              <a:spLocks noChangeArrowheads="1"/>
            </p:cNvSpPr>
            <p:nvPr/>
          </p:nvSpPr>
          <p:spPr bwMode="auto">
            <a:xfrm>
              <a:off x="3412" y="1732"/>
              <a:ext cx="763" cy="184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14" name="Freeform 62"/>
          <p:cNvSpPr>
            <a:spLocks/>
          </p:cNvSpPr>
          <p:nvPr/>
        </p:nvSpPr>
        <p:spPr bwMode="auto">
          <a:xfrm>
            <a:off x="19050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5" name="Freeform 63"/>
          <p:cNvSpPr>
            <a:spLocks/>
          </p:cNvSpPr>
          <p:nvPr/>
        </p:nvSpPr>
        <p:spPr bwMode="auto">
          <a:xfrm>
            <a:off x="54102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6" name="Rectangle 64"/>
          <p:cNvSpPr>
            <a:spLocks noChangeArrowheads="1"/>
          </p:cNvSpPr>
          <p:nvPr/>
        </p:nvSpPr>
        <p:spPr bwMode="auto">
          <a:xfrm>
            <a:off x="2805113" y="-14288"/>
            <a:ext cx="336912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VIBRATION DAMPER</a:t>
            </a:r>
          </a:p>
        </p:txBody>
      </p:sp>
      <p:sp>
        <p:nvSpPr>
          <p:cNvPr id="23617" name="Rectangle 65"/>
          <p:cNvSpPr>
            <a:spLocks noChangeArrowheads="1"/>
          </p:cNvSpPr>
          <p:nvPr/>
        </p:nvSpPr>
        <p:spPr bwMode="auto">
          <a:xfrm>
            <a:off x="1890713" y="2119313"/>
            <a:ext cx="336632" cy="37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r>
              <a:rPr lang="en-US" altLang="en-US" b="1" dirty="0"/>
              <a:t>3</a:t>
            </a:r>
          </a:p>
          <a:p>
            <a:r>
              <a:rPr lang="en-US" altLang="en-US" b="1" dirty="0"/>
              <a:t>4</a:t>
            </a:r>
          </a:p>
          <a:p>
            <a:r>
              <a:rPr lang="en-US" altLang="en-US" b="1" dirty="0"/>
              <a:t>5</a:t>
            </a:r>
          </a:p>
          <a:p>
            <a:endParaRPr lang="en-US" altLang="en-US" b="1" dirty="0"/>
          </a:p>
          <a:p>
            <a:r>
              <a:rPr lang="en-US" altLang="en-US" b="1" dirty="0"/>
              <a:t>6</a:t>
            </a:r>
          </a:p>
        </p:txBody>
      </p:sp>
      <p:sp>
        <p:nvSpPr>
          <p:cNvPr id="23618" name="Rectangle 66"/>
          <p:cNvSpPr>
            <a:spLocks noChangeArrowheads="1"/>
          </p:cNvSpPr>
          <p:nvPr/>
        </p:nvSpPr>
        <p:spPr bwMode="auto">
          <a:xfrm>
            <a:off x="3643313" y="1433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2</a:t>
            </a:r>
          </a:p>
        </p:txBody>
      </p:sp>
      <p:sp>
        <p:nvSpPr>
          <p:cNvPr id="23619" name="AutoShape 67"/>
          <p:cNvSpPr>
            <a:spLocks noChangeArrowheads="1"/>
          </p:cNvSpPr>
          <p:nvPr/>
        </p:nvSpPr>
        <p:spPr bwMode="auto">
          <a:xfrm flipH="1">
            <a:off x="8445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0" name="AutoShape 68"/>
          <p:cNvSpPr>
            <a:spLocks noChangeArrowheads="1"/>
          </p:cNvSpPr>
          <p:nvPr/>
        </p:nvSpPr>
        <p:spPr bwMode="auto">
          <a:xfrm flipH="1">
            <a:off x="66357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1" name="Rectangle 69"/>
          <p:cNvSpPr>
            <a:spLocks noChangeArrowheads="1"/>
          </p:cNvSpPr>
          <p:nvPr/>
        </p:nvSpPr>
        <p:spPr bwMode="auto">
          <a:xfrm>
            <a:off x="6081713" y="21193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</p:txBody>
      </p:sp>
      <p:sp>
        <p:nvSpPr>
          <p:cNvPr id="23622" name="Freeform 70"/>
          <p:cNvSpPr>
            <a:spLocks/>
          </p:cNvSpPr>
          <p:nvPr/>
        </p:nvSpPr>
        <p:spPr bwMode="auto">
          <a:xfrm>
            <a:off x="2133600" y="3657600"/>
            <a:ext cx="1220788" cy="534988"/>
          </a:xfrm>
          <a:custGeom>
            <a:avLst/>
            <a:gdLst>
              <a:gd name="T0" fmla="*/ 0 w 769"/>
              <a:gd name="T1" fmla="*/ 336 h 337"/>
              <a:gd name="T2" fmla="*/ 768 w 76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69" h="337">
                <a:moveTo>
                  <a:pt x="0" y="336"/>
                </a:move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3" name="Freeform 71"/>
          <p:cNvSpPr>
            <a:spLocks/>
          </p:cNvSpPr>
          <p:nvPr/>
        </p:nvSpPr>
        <p:spPr bwMode="auto">
          <a:xfrm>
            <a:off x="2057400" y="4419600"/>
            <a:ext cx="1754188" cy="77788"/>
          </a:xfrm>
          <a:custGeom>
            <a:avLst/>
            <a:gdLst>
              <a:gd name="T0" fmla="*/ 0 w 1105"/>
              <a:gd name="T1" fmla="*/ 48 h 49"/>
              <a:gd name="T2" fmla="*/ 1104 w 110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49">
                <a:moveTo>
                  <a:pt x="0" y="48"/>
                </a:moveTo>
                <a:lnTo>
                  <a:pt x="110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4" name="Freeform 72"/>
          <p:cNvSpPr>
            <a:spLocks/>
          </p:cNvSpPr>
          <p:nvPr/>
        </p:nvSpPr>
        <p:spPr bwMode="auto">
          <a:xfrm>
            <a:off x="2133600" y="4876800"/>
            <a:ext cx="992188" cy="77788"/>
          </a:xfrm>
          <a:custGeom>
            <a:avLst/>
            <a:gdLst>
              <a:gd name="T0" fmla="*/ 0 w 625"/>
              <a:gd name="T1" fmla="*/ 48 h 49"/>
              <a:gd name="T2" fmla="*/ 624 w 62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49">
                <a:moveTo>
                  <a:pt x="0" y="48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5" name="Freeform 73"/>
          <p:cNvSpPr>
            <a:spLocks/>
          </p:cNvSpPr>
          <p:nvPr/>
        </p:nvSpPr>
        <p:spPr bwMode="auto">
          <a:xfrm>
            <a:off x="2133600" y="5638800"/>
            <a:ext cx="2058988" cy="77788"/>
          </a:xfrm>
          <a:custGeom>
            <a:avLst/>
            <a:gdLst>
              <a:gd name="T0" fmla="*/ 0 w 1297"/>
              <a:gd name="T1" fmla="*/ 0 h 49"/>
              <a:gd name="T2" fmla="*/ 1296 w 1297"/>
              <a:gd name="T3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97" h="49">
                <a:moveTo>
                  <a:pt x="0" y="0"/>
                </a:moveTo>
                <a:lnTo>
                  <a:pt x="1296" y="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7" name="Rectangle 75"/>
          <p:cNvSpPr>
            <a:spLocks noChangeArrowheads="1"/>
          </p:cNvSpPr>
          <p:nvPr/>
        </p:nvSpPr>
        <p:spPr bwMode="auto">
          <a:xfrm>
            <a:off x="1011315" y="365103"/>
            <a:ext cx="8191346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Because of pressure variations </a:t>
            </a:r>
            <a:r>
              <a:rPr lang="en-US" altLang="en-US" sz="1800" dirty="0" smtClean="0"/>
              <a:t>in </a:t>
            </a:r>
            <a:r>
              <a:rPr lang="en-US" altLang="en-US" sz="1800" dirty="0"/>
              <a:t>the fuel system, a pulsation damper is fitted into </a:t>
            </a:r>
            <a:r>
              <a:rPr lang="en-US" altLang="en-US" sz="1800" dirty="0" smtClean="0"/>
              <a:t>the</a:t>
            </a:r>
            <a:endParaRPr lang="en-US" altLang="en-US" sz="1800" dirty="0"/>
          </a:p>
          <a:p>
            <a:r>
              <a:rPr lang="en-US" altLang="en-US" sz="1800" dirty="0"/>
              <a:t>fuel line between the fuel pump and the fuel filter.  This reduces noise resulting in</a:t>
            </a:r>
          </a:p>
          <a:p>
            <a:r>
              <a:rPr lang="en-US" altLang="en-US" sz="1800" dirty="0"/>
              <a:t>pressure variations created by the injectors and pressure regulator.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81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4578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588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3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4589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8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4594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2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4599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6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4603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4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07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08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9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0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615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4611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16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7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8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4625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4623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4619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0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1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2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24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2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4630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4626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7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8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9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1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9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4637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4633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8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46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4644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4640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45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50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4647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8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9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51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2" name="Rectangle 76"/>
          <p:cNvSpPr>
            <a:spLocks noChangeArrowheads="1"/>
          </p:cNvSpPr>
          <p:nvPr/>
        </p:nvSpPr>
        <p:spPr bwMode="auto">
          <a:xfrm>
            <a:off x="3262313" y="61913"/>
            <a:ext cx="210833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FILTER</a:t>
            </a:r>
          </a:p>
        </p:txBody>
      </p:sp>
      <p:sp>
        <p:nvSpPr>
          <p:cNvPr id="24653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4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5" name="Rectangle 79"/>
          <p:cNvSpPr>
            <a:spLocks noChangeArrowheads="1"/>
          </p:cNvSpPr>
          <p:nvPr/>
        </p:nvSpPr>
        <p:spPr bwMode="auto">
          <a:xfrm>
            <a:off x="5283200" y="558800"/>
            <a:ext cx="1320800" cy="8636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val 2"/>
          <p:cNvSpPr>
            <a:spLocks noChangeArrowheads="1"/>
          </p:cNvSpPr>
          <p:nvPr/>
        </p:nvSpPr>
        <p:spPr bwMode="auto">
          <a:xfrm>
            <a:off x="996950" y="3206750"/>
            <a:ext cx="139700" cy="6731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Freeform 3"/>
          <p:cNvSpPr>
            <a:spLocks/>
          </p:cNvSpPr>
          <p:nvPr/>
        </p:nvSpPr>
        <p:spPr bwMode="auto">
          <a:xfrm>
            <a:off x="1600200" y="3200400"/>
            <a:ext cx="1588" cy="763588"/>
          </a:xfrm>
          <a:custGeom>
            <a:avLst/>
            <a:gdLst>
              <a:gd name="T0" fmla="*/ 0 w 1"/>
              <a:gd name="T1" fmla="*/ 0 h 481"/>
              <a:gd name="T2" fmla="*/ 0 w 1"/>
              <a:gd name="T3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0"/>
                </a:moveTo>
                <a:lnTo>
                  <a:pt x="0" y="480"/>
                </a:lnTo>
              </a:path>
            </a:pathLst>
          </a:custGeom>
          <a:gradFill rotWithShape="0">
            <a:gsLst>
              <a:gs pos="0">
                <a:srgbClr val="618FFD">
                  <a:gamma/>
                  <a:shade val="29804"/>
                  <a:invGamma/>
                </a:srgbClr>
              </a:gs>
              <a:gs pos="50000">
                <a:srgbClr val="618FFD"/>
              </a:gs>
              <a:gs pos="100000">
                <a:srgbClr val="618FFD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4" name="Freeform 4"/>
          <p:cNvSpPr>
            <a:spLocks/>
          </p:cNvSpPr>
          <p:nvPr/>
        </p:nvSpPr>
        <p:spPr bwMode="auto">
          <a:xfrm>
            <a:off x="1143000" y="2133600"/>
            <a:ext cx="7240588" cy="2897188"/>
          </a:xfrm>
          <a:custGeom>
            <a:avLst/>
            <a:gdLst>
              <a:gd name="T0" fmla="*/ 0 w 4561"/>
              <a:gd name="T1" fmla="*/ 1104 h 1825"/>
              <a:gd name="T2" fmla="*/ 0 w 4561"/>
              <a:gd name="T3" fmla="*/ 672 h 1825"/>
              <a:gd name="T4" fmla="*/ 288 w 4561"/>
              <a:gd name="T5" fmla="*/ 672 h 1825"/>
              <a:gd name="T6" fmla="*/ 288 w 4561"/>
              <a:gd name="T7" fmla="*/ 432 h 1825"/>
              <a:gd name="T8" fmla="*/ 1008 w 4561"/>
              <a:gd name="T9" fmla="*/ 0 h 1825"/>
              <a:gd name="T10" fmla="*/ 3504 w 4561"/>
              <a:gd name="T11" fmla="*/ 0 h 1825"/>
              <a:gd name="T12" fmla="*/ 4224 w 4561"/>
              <a:gd name="T13" fmla="*/ 480 h 1825"/>
              <a:gd name="T14" fmla="*/ 4224 w 4561"/>
              <a:gd name="T15" fmla="*/ 720 h 1825"/>
              <a:gd name="T16" fmla="*/ 4560 w 4561"/>
              <a:gd name="T17" fmla="*/ 720 h 1825"/>
              <a:gd name="T18" fmla="*/ 4560 w 4561"/>
              <a:gd name="T19" fmla="*/ 1152 h 1825"/>
              <a:gd name="T20" fmla="*/ 4224 w 4561"/>
              <a:gd name="T21" fmla="*/ 1152 h 1825"/>
              <a:gd name="T22" fmla="*/ 4224 w 4561"/>
              <a:gd name="T23" fmla="*/ 1440 h 1825"/>
              <a:gd name="T24" fmla="*/ 3504 w 4561"/>
              <a:gd name="T25" fmla="*/ 1824 h 1825"/>
              <a:gd name="T26" fmla="*/ 1008 w 4561"/>
              <a:gd name="T27" fmla="*/ 1824 h 1825"/>
              <a:gd name="T28" fmla="*/ 288 w 4561"/>
              <a:gd name="T29" fmla="*/ 1392 h 1825"/>
              <a:gd name="T30" fmla="*/ 288 w 4561"/>
              <a:gd name="T31" fmla="*/ 1104 h 1825"/>
              <a:gd name="T32" fmla="*/ 0 w 4561"/>
              <a:gd name="T33" fmla="*/ 110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561" h="1825">
                <a:moveTo>
                  <a:pt x="0" y="1104"/>
                </a:moveTo>
                <a:lnTo>
                  <a:pt x="0" y="672"/>
                </a:lnTo>
                <a:lnTo>
                  <a:pt x="288" y="672"/>
                </a:lnTo>
                <a:lnTo>
                  <a:pt x="288" y="432"/>
                </a:lnTo>
                <a:lnTo>
                  <a:pt x="1008" y="0"/>
                </a:lnTo>
                <a:lnTo>
                  <a:pt x="3504" y="0"/>
                </a:lnTo>
                <a:lnTo>
                  <a:pt x="4224" y="480"/>
                </a:lnTo>
                <a:lnTo>
                  <a:pt x="4224" y="720"/>
                </a:lnTo>
                <a:lnTo>
                  <a:pt x="4560" y="720"/>
                </a:lnTo>
                <a:lnTo>
                  <a:pt x="4560" y="1152"/>
                </a:lnTo>
                <a:lnTo>
                  <a:pt x="4224" y="1152"/>
                </a:lnTo>
                <a:lnTo>
                  <a:pt x="4224" y="1440"/>
                </a:lnTo>
                <a:lnTo>
                  <a:pt x="3504" y="1824"/>
                </a:lnTo>
                <a:lnTo>
                  <a:pt x="1008" y="1824"/>
                </a:lnTo>
                <a:lnTo>
                  <a:pt x="288" y="1392"/>
                </a:lnTo>
                <a:lnTo>
                  <a:pt x="288" y="1104"/>
                </a:lnTo>
                <a:lnTo>
                  <a:pt x="0" y="1104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1066800" y="3200400"/>
            <a:ext cx="457200" cy="685800"/>
          </a:xfrm>
          <a:prstGeom prst="rect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1447800" y="2819400"/>
            <a:ext cx="304800" cy="15240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89804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89804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AutoShape 7"/>
          <p:cNvSpPr>
            <a:spLocks noChangeArrowheads="1"/>
          </p:cNvSpPr>
          <p:nvPr/>
        </p:nvSpPr>
        <p:spPr bwMode="auto">
          <a:xfrm>
            <a:off x="41973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gradFill rotWithShape="0">
            <a:gsLst>
              <a:gs pos="0">
                <a:srgbClr val="FFFFFF">
                  <a:gamma/>
                  <a:shade val="29804"/>
                  <a:invGamma/>
                </a:srgbClr>
              </a:gs>
              <a:gs pos="50000">
                <a:srgbClr val="FFFFFF"/>
              </a:gs>
              <a:gs pos="100000">
                <a:srgbClr val="FFFFFF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1438381" y="784530"/>
            <a:ext cx="6295635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filter has an arrow on </a:t>
            </a:r>
            <a:r>
              <a:rPr lang="en-US" altLang="en-US" sz="1800" dirty="0" smtClean="0"/>
              <a:t>it’s </a:t>
            </a:r>
            <a:r>
              <a:rPr lang="en-US" altLang="en-US" sz="1800" dirty="0"/>
              <a:t>body, this indicates the way it is</a:t>
            </a:r>
          </a:p>
          <a:p>
            <a:r>
              <a:rPr lang="en-US" altLang="en-US" sz="1800" dirty="0"/>
              <a:t>fitted to the fuel system. 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arrow shows direction of flow from</a:t>
            </a:r>
          </a:p>
          <a:p>
            <a:r>
              <a:rPr lang="en-US" altLang="en-US" sz="1800" dirty="0"/>
              <a:t>the fuel tank.</a:t>
            </a:r>
          </a:p>
        </p:txBody>
      </p:sp>
      <p:sp>
        <p:nvSpPr>
          <p:cNvPr id="25611" name="Freeform 11"/>
          <p:cNvSpPr>
            <a:spLocks/>
          </p:cNvSpPr>
          <p:nvPr/>
        </p:nvSpPr>
        <p:spPr bwMode="auto">
          <a:xfrm>
            <a:off x="7848600" y="2895600"/>
            <a:ext cx="1588" cy="1525588"/>
          </a:xfrm>
          <a:custGeom>
            <a:avLst/>
            <a:gdLst>
              <a:gd name="T0" fmla="*/ 0 w 1"/>
              <a:gd name="T1" fmla="*/ 0 h 961"/>
              <a:gd name="T2" fmla="*/ 0 w 1"/>
              <a:gd name="T3" fmla="*/ 960 h 96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61">
                <a:moveTo>
                  <a:pt x="0" y="0"/>
                </a:moveTo>
                <a:lnTo>
                  <a:pt x="0" y="96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2514600" y="2141538"/>
            <a:ext cx="230188" cy="2889250"/>
            <a:chOff x="1584" y="1349"/>
            <a:chExt cx="145" cy="1820"/>
          </a:xfrm>
        </p:grpSpPr>
        <p:sp>
          <p:nvSpPr>
            <p:cNvPr id="25612" name="Arc 12"/>
            <p:cNvSpPr>
              <a:spLocks/>
            </p:cNvSpPr>
            <p:nvPr/>
          </p:nvSpPr>
          <p:spPr bwMode="auto">
            <a:xfrm>
              <a:off x="1589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rc 13"/>
            <p:cNvSpPr>
              <a:spLocks/>
            </p:cNvSpPr>
            <p:nvPr/>
          </p:nvSpPr>
          <p:spPr bwMode="auto">
            <a:xfrm rot="10800000">
              <a:off x="1584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5617" name="Group 17"/>
          <p:cNvGrpSpPr>
            <a:grpSpLocks/>
          </p:cNvGrpSpPr>
          <p:nvPr/>
        </p:nvGrpSpPr>
        <p:grpSpPr bwMode="auto">
          <a:xfrm>
            <a:off x="6477000" y="2141538"/>
            <a:ext cx="230188" cy="2889250"/>
            <a:chOff x="4080" y="1349"/>
            <a:chExt cx="145" cy="1820"/>
          </a:xfrm>
        </p:grpSpPr>
        <p:sp>
          <p:nvSpPr>
            <p:cNvPr id="25615" name="Arc 15"/>
            <p:cNvSpPr>
              <a:spLocks/>
            </p:cNvSpPr>
            <p:nvPr/>
          </p:nvSpPr>
          <p:spPr bwMode="auto">
            <a:xfrm>
              <a:off x="4085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6" name="Arc 16"/>
            <p:cNvSpPr>
              <a:spLocks/>
            </p:cNvSpPr>
            <p:nvPr/>
          </p:nvSpPr>
          <p:spPr bwMode="auto">
            <a:xfrm rot="10800000">
              <a:off x="4080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18" name="Oval 18"/>
          <p:cNvSpPr>
            <a:spLocks noChangeArrowheads="1"/>
          </p:cNvSpPr>
          <p:nvPr/>
        </p:nvSpPr>
        <p:spPr bwMode="auto">
          <a:xfrm>
            <a:off x="7702550" y="2901950"/>
            <a:ext cx="292100" cy="15113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9" name="Freeform 19"/>
          <p:cNvSpPr>
            <a:spLocks/>
          </p:cNvSpPr>
          <p:nvPr/>
        </p:nvSpPr>
        <p:spPr bwMode="auto">
          <a:xfrm>
            <a:off x="7848600" y="3276600"/>
            <a:ext cx="534988" cy="687388"/>
          </a:xfrm>
          <a:custGeom>
            <a:avLst/>
            <a:gdLst>
              <a:gd name="T0" fmla="*/ 0 w 337"/>
              <a:gd name="T1" fmla="*/ 0 h 433"/>
              <a:gd name="T2" fmla="*/ 0 w 337"/>
              <a:gd name="T3" fmla="*/ 432 h 433"/>
              <a:gd name="T4" fmla="*/ 336 w 337"/>
              <a:gd name="T5" fmla="*/ 432 h 433"/>
              <a:gd name="T6" fmla="*/ 336 w 337"/>
              <a:gd name="T7" fmla="*/ 0 h 433"/>
              <a:gd name="T8" fmla="*/ 0 w 337"/>
              <a:gd name="T9" fmla="*/ 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7" h="433">
                <a:moveTo>
                  <a:pt x="0" y="0"/>
                </a:moveTo>
                <a:lnTo>
                  <a:pt x="0" y="432"/>
                </a:lnTo>
                <a:lnTo>
                  <a:pt x="336" y="432"/>
                </a:lnTo>
                <a:lnTo>
                  <a:pt x="336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0" name="Freeform 20"/>
          <p:cNvSpPr>
            <a:spLocks/>
          </p:cNvSpPr>
          <p:nvPr/>
        </p:nvSpPr>
        <p:spPr bwMode="auto">
          <a:xfrm>
            <a:off x="1066800" y="38862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23" name="Group 23"/>
          <p:cNvGrpSpPr>
            <a:grpSpLocks/>
          </p:cNvGrpSpPr>
          <p:nvPr/>
        </p:nvGrpSpPr>
        <p:grpSpPr bwMode="auto">
          <a:xfrm>
            <a:off x="1446213" y="2827338"/>
            <a:ext cx="155575" cy="1517650"/>
            <a:chOff x="911" y="1781"/>
            <a:chExt cx="98" cy="956"/>
          </a:xfrm>
        </p:grpSpPr>
        <p:sp>
          <p:nvSpPr>
            <p:cNvPr id="25621" name="Arc 21"/>
            <p:cNvSpPr>
              <a:spLocks/>
            </p:cNvSpPr>
            <p:nvPr/>
          </p:nvSpPr>
          <p:spPr bwMode="auto">
            <a:xfrm>
              <a:off x="917" y="1781"/>
              <a:ext cx="92" cy="476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365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2" name="Arc 22"/>
            <p:cNvSpPr>
              <a:spLocks/>
            </p:cNvSpPr>
            <p:nvPr/>
          </p:nvSpPr>
          <p:spPr bwMode="auto">
            <a:xfrm rot="10800000">
              <a:off x="911" y="2261"/>
              <a:ext cx="93" cy="476"/>
            </a:xfrm>
            <a:custGeom>
              <a:avLst/>
              <a:gdLst>
                <a:gd name="G0" fmla="+- 235 0 0"/>
                <a:gd name="G1" fmla="+- 21600 0 0"/>
                <a:gd name="G2" fmla="+- 21600 0 0"/>
                <a:gd name="T0" fmla="*/ 0 w 21835"/>
                <a:gd name="T1" fmla="*/ 1 h 21600"/>
                <a:gd name="T2" fmla="*/ 21835 w 21835"/>
                <a:gd name="T3" fmla="*/ 21600 h 21600"/>
                <a:gd name="T4" fmla="*/ 235 w 2183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835" h="21600" fill="none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</a:path>
                <a:path w="21835" h="21600" stroke="0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  <a:lnTo>
                    <a:pt x="235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24" name="Oval 24"/>
          <p:cNvSpPr>
            <a:spLocks noChangeArrowheads="1"/>
          </p:cNvSpPr>
          <p:nvPr/>
        </p:nvSpPr>
        <p:spPr bwMode="auto">
          <a:xfrm>
            <a:off x="7772400" y="3276600"/>
            <a:ext cx="152400" cy="6858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5" name="Oval 25"/>
          <p:cNvSpPr>
            <a:spLocks noChangeArrowheads="1"/>
          </p:cNvSpPr>
          <p:nvPr/>
        </p:nvSpPr>
        <p:spPr bwMode="auto">
          <a:xfrm>
            <a:off x="8312150" y="3282950"/>
            <a:ext cx="139700" cy="6731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6" name="Freeform 26"/>
          <p:cNvSpPr>
            <a:spLocks/>
          </p:cNvSpPr>
          <p:nvPr/>
        </p:nvSpPr>
        <p:spPr bwMode="auto">
          <a:xfrm>
            <a:off x="1066800" y="32004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Freeform 2" descr="Wide upward diagonal"/>
          <p:cNvSpPr>
            <a:spLocks/>
          </p:cNvSpPr>
          <p:nvPr/>
        </p:nvSpPr>
        <p:spPr bwMode="auto">
          <a:xfrm>
            <a:off x="1600200" y="2133600"/>
            <a:ext cx="6249988" cy="2897188"/>
          </a:xfrm>
          <a:custGeom>
            <a:avLst/>
            <a:gdLst>
              <a:gd name="T0" fmla="*/ 0 w 3937"/>
              <a:gd name="T1" fmla="*/ 1395 h 1825"/>
              <a:gd name="T2" fmla="*/ 0 w 3937"/>
              <a:gd name="T3" fmla="*/ 429 h 1825"/>
              <a:gd name="T4" fmla="*/ 716 w 3937"/>
              <a:gd name="T5" fmla="*/ 0 h 1825"/>
              <a:gd name="T6" fmla="*/ 3220 w 3937"/>
              <a:gd name="T7" fmla="*/ 0 h 1825"/>
              <a:gd name="T8" fmla="*/ 3936 w 3937"/>
              <a:gd name="T9" fmla="*/ 483 h 1825"/>
              <a:gd name="T10" fmla="*/ 3936 w 3937"/>
              <a:gd name="T11" fmla="*/ 1395 h 1825"/>
              <a:gd name="T12" fmla="*/ 3220 w 3937"/>
              <a:gd name="T13" fmla="*/ 1824 h 1825"/>
              <a:gd name="T14" fmla="*/ 716 w 3937"/>
              <a:gd name="T15" fmla="*/ 1824 h 1825"/>
              <a:gd name="T16" fmla="*/ 0 w 3937"/>
              <a:gd name="T17" fmla="*/ 1395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937" h="1825">
                <a:moveTo>
                  <a:pt x="0" y="1395"/>
                </a:moveTo>
                <a:lnTo>
                  <a:pt x="0" y="429"/>
                </a:lnTo>
                <a:lnTo>
                  <a:pt x="716" y="0"/>
                </a:lnTo>
                <a:lnTo>
                  <a:pt x="3220" y="0"/>
                </a:lnTo>
                <a:lnTo>
                  <a:pt x="3936" y="483"/>
                </a:lnTo>
                <a:lnTo>
                  <a:pt x="3936" y="1395"/>
                </a:lnTo>
                <a:lnTo>
                  <a:pt x="3220" y="1824"/>
                </a:lnTo>
                <a:lnTo>
                  <a:pt x="716" y="1824"/>
                </a:lnTo>
                <a:lnTo>
                  <a:pt x="0" y="1395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7" name="Freeform 3"/>
          <p:cNvSpPr>
            <a:spLocks/>
          </p:cNvSpPr>
          <p:nvPr/>
        </p:nvSpPr>
        <p:spPr bwMode="auto">
          <a:xfrm>
            <a:off x="1828800" y="2286000"/>
            <a:ext cx="5868988" cy="2592388"/>
          </a:xfrm>
          <a:custGeom>
            <a:avLst/>
            <a:gdLst>
              <a:gd name="T0" fmla="*/ 0 w 3697"/>
              <a:gd name="T1" fmla="*/ 1248 h 1633"/>
              <a:gd name="T2" fmla="*/ 0 w 3697"/>
              <a:gd name="T3" fmla="*/ 384 h 1633"/>
              <a:gd name="T4" fmla="*/ 672 w 3697"/>
              <a:gd name="T5" fmla="*/ 0 h 1633"/>
              <a:gd name="T6" fmla="*/ 3024 w 3697"/>
              <a:gd name="T7" fmla="*/ 0 h 1633"/>
              <a:gd name="T8" fmla="*/ 3696 w 3697"/>
              <a:gd name="T9" fmla="*/ 432 h 1633"/>
              <a:gd name="T10" fmla="*/ 3696 w 3697"/>
              <a:gd name="T11" fmla="*/ 1248 h 1633"/>
              <a:gd name="T12" fmla="*/ 3024 w 3697"/>
              <a:gd name="T13" fmla="*/ 1632 h 1633"/>
              <a:gd name="T14" fmla="*/ 672 w 3697"/>
              <a:gd name="T15" fmla="*/ 1632 h 1633"/>
              <a:gd name="T16" fmla="*/ 0 w 3697"/>
              <a:gd name="T17" fmla="*/ 1248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697" h="1633">
                <a:moveTo>
                  <a:pt x="0" y="1248"/>
                </a:moveTo>
                <a:lnTo>
                  <a:pt x="0" y="384"/>
                </a:lnTo>
                <a:lnTo>
                  <a:pt x="672" y="0"/>
                </a:lnTo>
                <a:lnTo>
                  <a:pt x="3024" y="0"/>
                </a:lnTo>
                <a:lnTo>
                  <a:pt x="3696" y="432"/>
                </a:lnTo>
                <a:lnTo>
                  <a:pt x="3696" y="1248"/>
                </a:lnTo>
                <a:lnTo>
                  <a:pt x="3024" y="1632"/>
                </a:lnTo>
                <a:lnTo>
                  <a:pt x="672" y="1632"/>
                </a:lnTo>
                <a:lnTo>
                  <a:pt x="0" y="1248"/>
                </a:lnTo>
              </a:path>
            </a:pathLst>
          </a:custGeom>
          <a:solidFill>
            <a:schemeClr val="hlink"/>
          </a:solid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2901950" y="2901950"/>
            <a:ext cx="749300" cy="12065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9" name="Rectangle 5" descr="Narrow horizontal"/>
          <p:cNvSpPr>
            <a:spLocks noChangeArrowheads="1"/>
          </p:cNvSpPr>
          <p:nvPr/>
        </p:nvSpPr>
        <p:spPr bwMode="auto">
          <a:xfrm>
            <a:off x="3454400" y="3835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Rectangle 6" descr="Narrow horizontal"/>
          <p:cNvSpPr>
            <a:spLocks noChangeArrowheads="1"/>
          </p:cNvSpPr>
          <p:nvPr/>
        </p:nvSpPr>
        <p:spPr bwMode="auto">
          <a:xfrm>
            <a:off x="3454400" y="2311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Freeform 7"/>
          <p:cNvSpPr>
            <a:spLocks/>
          </p:cNvSpPr>
          <p:nvPr/>
        </p:nvSpPr>
        <p:spPr bwMode="auto">
          <a:xfrm>
            <a:off x="6172200" y="2286000"/>
            <a:ext cx="1588" cy="2592388"/>
          </a:xfrm>
          <a:custGeom>
            <a:avLst/>
            <a:gdLst>
              <a:gd name="T0" fmla="*/ 0 w 1"/>
              <a:gd name="T1" fmla="*/ 0 h 1633"/>
              <a:gd name="T2" fmla="*/ 0 w 1"/>
              <a:gd name="T3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633">
                <a:moveTo>
                  <a:pt x="0" y="0"/>
                </a:moveTo>
                <a:lnTo>
                  <a:pt x="0" y="16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Rectangle 8" descr="Dark horizontal"/>
          <p:cNvSpPr>
            <a:spLocks noChangeArrowheads="1"/>
          </p:cNvSpPr>
          <p:nvPr/>
        </p:nvSpPr>
        <p:spPr bwMode="auto">
          <a:xfrm>
            <a:off x="6330950" y="2292350"/>
            <a:ext cx="215900" cy="2578100"/>
          </a:xfrm>
          <a:prstGeom prst="rect">
            <a:avLst/>
          </a:prstGeom>
          <a:pattFill prst="dkHorz">
            <a:fgClr>
              <a:schemeClr val="hlink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3206750" y="2901950"/>
            <a:ext cx="215900" cy="1206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3435350" y="3359150"/>
            <a:ext cx="368300" cy="444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6637" name="Group 13"/>
          <p:cNvGrpSpPr>
            <a:grpSpLocks/>
          </p:cNvGrpSpPr>
          <p:nvPr/>
        </p:nvGrpSpPr>
        <p:grpSpPr bwMode="auto">
          <a:xfrm>
            <a:off x="1168400" y="3225800"/>
            <a:ext cx="635000" cy="635000"/>
            <a:chOff x="736" y="2032"/>
            <a:chExt cx="400" cy="400"/>
          </a:xfrm>
        </p:grpSpPr>
        <p:sp>
          <p:nvSpPr>
            <p:cNvPr id="26635" name="Rectangle 11" descr="Wide upward diagonal"/>
            <p:cNvSpPr>
              <a:spLocks noChangeArrowheads="1"/>
            </p:cNvSpPr>
            <p:nvPr/>
          </p:nvSpPr>
          <p:spPr bwMode="auto">
            <a:xfrm>
              <a:off x="736" y="2032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Rectangle 12"/>
            <p:cNvSpPr>
              <a:spLocks noChangeArrowheads="1"/>
            </p:cNvSpPr>
            <p:nvPr/>
          </p:nvSpPr>
          <p:spPr bwMode="auto">
            <a:xfrm>
              <a:off x="736" y="2128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6640" name="Group 16"/>
          <p:cNvGrpSpPr>
            <a:grpSpLocks/>
          </p:cNvGrpSpPr>
          <p:nvPr/>
        </p:nvGrpSpPr>
        <p:grpSpPr bwMode="auto">
          <a:xfrm>
            <a:off x="7721600" y="3302000"/>
            <a:ext cx="635000" cy="635000"/>
            <a:chOff x="4864" y="2080"/>
            <a:chExt cx="400" cy="400"/>
          </a:xfrm>
        </p:grpSpPr>
        <p:sp>
          <p:nvSpPr>
            <p:cNvPr id="26638" name="Rectangle 14" descr="Wide upward diagonal"/>
            <p:cNvSpPr>
              <a:spLocks noChangeArrowheads="1"/>
            </p:cNvSpPr>
            <p:nvPr/>
          </p:nvSpPr>
          <p:spPr bwMode="auto">
            <a:xfrm>
              <a:off x="4864" y="2080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9" name="Rectangle 15"/>
            <p:cNvSpPr>
              <a:spLocks noChangeArrowheads="1"/>
            </p:cNvSpPr>
            <p:nvPr/>
          </p:nvSpPr>
          <p:spPr bwMode="auto">
            <a:xfrm>
              <a:off x="4864" y="2176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641" name="AutoShape 17"/>
          <p:cNvSpPr>
            <a:spLocks noChangeArrowheads="1"/>
          </p:cNvSpPr>
          <p:nvPr/>
        </p:nvSpPr>
        <p:spPr bwMode="auto">
          <a:xfrm>
            <a:off x="4197350" y="2597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2" name="AutoShape 18"/>
          <p:cNvSpPr>
            <a:spLocks noChangeArrowheads="1"/>
          </p:cNvSpPr>
          <p:nvPr/>
        </p:nvSpPr>
        <p:spPr bwMode="auto">
          <a:xfrm>
            <a:off x="4197350" y="4197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3" name="AutoShape 19"/>
          <p:cNvSpPr>
            <a:spLocks noChangeArrowheads="1"/>
          </p:cNvSpPr>
          <p:nvPr/>
        </p:nvSpPr>
        <p:spPr bwMode="auto">
          <a:xfrm>
            <a:off x="234950" y="3359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4" name="AutoShape 20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5" name="AutoShape 21"/>
          <p:cNvSpPr>
            <a:spLocks noChangeArrowheads="1"/>
          </p:cNvSpPr>
          <p:nvPr/>
        </p:nvSpPr>
        <p:spPr bwMode="auto">
          <a:xfrm>
            <a:off x="77787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Rectangle 22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6651" name="Rectangle 27"/>
          <p:cNvSpPr>
            <a:spLocks noChangeArrowheads="1"/>
          </p:cNvSpPr>
          <p:nvPr/>
        </p:nvSpPr>
        <p:spPr bwMode="auto">
          <a:xfrm>
            <a:off x="2273229" y="5316538"/>
            <a:ext cx="4466757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Paper cartridge with a </a:t>
            </a:r>
            <a:r>
              <a:rPr lang="en-US" altLang="en-US" sz="1800" dirty="0" smtClean="0"/>
              <a:t>separation </a:t>
            </a:r>
            <a:r>
              <a:rPr lang="en-US" altLang="en-US" sz="1800" dirty="0"/>
              <a:t>mesh of 8 to 10  Micron </a:t>
            </a:r>
            <a:r>
              <a:rPr lang="en-US" altLang="en-US" sz="1800" dirty="0" smtClean="0"/>
              <a:t>and a surface </a:t>
            </a:r>
            <a:r>
              <a:rPr lang="en-US" altLang="en-US" sz="1800" dirty="0"/>
              <a:t>area of 3000cm squared.</a:t>
            </a:r>
          </a:p>
          <a:p>
            <a:r>
              <a:rPr lang="en-US" altLang="en-US" sz="1800" dirty="0"/>
              <a:t>The direction of flow is shown by the arrows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765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6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6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766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766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767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767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7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8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768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8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69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769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769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69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0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770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769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0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770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770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771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771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2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771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2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4" name="Rectangle 76"/>
          <p:cNvSpPr>
            <a:spLocks noChangeArrowheads="1"/>
          </p:cNvSpPr>
          <p:nvPr/>
        </p:nvSpPr>
        <p:spPr bwMode="auto">
          <a:xfrm>
            <a:off x="3262313" y="61913"/>
            <a:ext cx="444211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7725" name="Rectangle 77"/>
          <p:cNvSpPr>
            <a:spLocks noChangeArrowheads="1"/>
          </p:cNvSpPr>
          <p:nvPr/>
        </p:nvSpPr>
        <p:spPr bwMode="auto">
          <a:xfrm>
            <a:off x="61913" y="4397375"/>
            <a:ext cx="5895846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 fuel pressure regulator keeps the fuel pressure constant,</a:t>
            </a:r>
          </a:p>
          <a:p>
            <a:r>
              <a:rPr lang="en-US" altLang="en-US" sz="1800" dirty="0"/>
              <a:t>regardless of the delivery and </a:t>
            </a:r>
            <a:r>
              <a:rPr lang="en-US" altLang="en-US" sz="1800" dirty="0" smtClean="0"/>
              <a:t>volume </a:t>
            </a:r>
            <a:r>
              <a:rPr lang="en-US" altLang="en-US" sz="1800" dirty="0"/>
              <a:t>of fuel.</a:t>
            </a:r>
          </a:p>
          <a:p>
            <a:r>
              <a:rPr lang="en-US" altLang="en-US" sz="1800" dirty="0"/>
              <a:t>The excessive fuel will flow back to the tank via a return line,</a:t>
            </a:r>
          </a:p>
          <a:p>
            <a:r>
              <a:rPr lang="en-US" altLang="en-US" sz="1800" dirty="0"/>
              <a:t>so that </a:t>
            </a:r>
            <a:r>
              <a:rPr lang="en-US" altLang="en-US" sz="1800" dirty="0" smtClean="0"/>
              <a:t>it will </a:t>
            </a:r>
            <a:r>
              <a:rPr lang="en-US" altLang="en-US" sz="1800" dirty="0"/>
              <a:t>be cool and vapor lock free fuel for the injection</a:t>
            </a:r>
          </a:p>
          <a:p>
            <a:r>
              <a:rPr lang="en-US" altLang="en-US" sz="1800" dirty="0"/>
              <a:t>valves.</a:t>
            </a:r>
          </a:p>
          <a:p>
            <a:pPr eaLnBrk="1" hangingPunct="1"/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2772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7" name="Rectangle 79"/>
          <p:cNvSpPr>
            <a:spLocks noChangeArrowheads="1"/>
          </p:cNvSpPr>
          <p:nvPr/>
        </p:nvSpPr>
        <p:spPr bwMode="auto">
          <a:xfrm>
            <a:off x="5969000" y="2235200"/>
            <a:ext cx="1549400" cy="2235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867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867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7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69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868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69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2" name="Rectangle 30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2870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8704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8705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870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0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1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2" name="Rectangle 40"/>
          <p:cNvSpPr>
            <a:spLocks noChangeArrowheads="1"/>
          </p:cNvSpPr>
          <p:nvPr/>
        </p:nvSpPr>
        <p:spPr bwMode="auto">
          <a:xfrm>
            <a:off x="2500313" y="61913"/>
            <a:ext cx="444211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8713" name="Rectangle 41"/>
          <p:cNvSpPr>
            <a:spLocks noChangeArrowheads="1"/>
          </p:cNvSpPr>
          <p:nvPr/>
        </p:nvSpPr>
        <p:spPr bwMode="auto">
          <a:xfrm>
            <a:off x="991476" y="783629"/>
            <a:ext cx="1796968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solidFill>
                  <a:schemeClr val="tx2"/>
                </a:solidFill>
              </a:rPr>
              <a:t>Rest position</a:t>
            </a:r>
          </a:p>
        </p:txBody>
      </p:sp>
      <p:sp>
        <p:nvSpPr>
          <p:cNvPr id="28714" name="Rectangle 42"/>
          <p:cNvSpPr>
            <a:spLocks noChangeArrowheads="1"/>
          </p:cNvSpPr>
          <p:nvPr/>
        </p:nvSpPr>
        <p:spPr bwMode="auto">
          <a:xfrm>
            <a:off x="2506255" y="5075657"/>
            <a:ext cx="4057683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will control the pressure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the system, when </a:t>
            </a:r>
            <a:r>
              <a:rPr lang="en-US" altLang="en-US" sz="1800" dirty="0" smtClean="0"/>
              <a:t>the fuel </a:t>
            </a:r>
            <a:r>
              <a:rPr lang="en-US" altLang="en-US" sz="1800" dirty="0"/>
              <a:t>pressure increases </a:t>
            </a:r>
            <a:r>
              <a:rPr lang="en-US" altLang="en-US" sz="1800" dirty="0" smtClean="0"/>
              <a:t>it </a:t>
            </a:r>
            <a:r>
              <a:rPr lang="en-US" altLang="en-US" sz="1800" dirty="0"/>
              <a:t>will exert a downward force on the</a:t>
            </a:r>
          </a:p>
          <a:p>
            <a:r>
              <a:rPr lang="en-US" altLang="en-US" sz="1800" dirty="0" smtClean="0"/>
              <a:t>diaphragm, </a:t>
            </a:r>
            <a:r>
              <a:rPr lang="en-US" altLang="en-US" sz="1800" dirty="0"/>
              <a:t>thus opening the return valve to the tank. </a:t>
            </a:r>
            <a:endParaRPr lang="en-US" altLang="en-US" b="1" dirty="0">
              <a:solidFill>
                <a:srgbClr val="FAFD00"/>
              </a:solidFill>
            </a:endParaRPr>
          </a:p>
        </p:txBody>
      </p:sp>
      <p:pic>
        <p:nvPicPr>
          <p:cNvPr id="28715" name="Picture 43" descr="A:\MVC-033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609600"/>
            <a:ext cx="25908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01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9699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0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02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4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9711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2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3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15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</a:t>
            </a:r>
            <a:r>
              <a:rPr lang="en-US" altLang="en-US" dirty="0">
                <a:solidFill>
                  <a:srgbClr val="FAFD00"/>
                </a:solidFill>
              </a:rPr>
              <a:t> </a:t>
            </a:r>
            <a:r>
              <a:rPr lang="en-US" altLang="en-US" dirty="0"/>
              <a:t>fuel tank</a:t>
            </a:r>
          </a:p>
        </p:txBody>
      </p:sp>
      <p:sp>
        <p:nvSpPr>
          <p:cNvPr id="29722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9723" name="Rectangle 27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9724" name="Rectangle 28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9725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6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7" name="Freeform 31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8" name="Freeform 32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33" name="Group 37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29729" name="Rectangle 33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0" name="Rectangle 34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1" name="Freeform 35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2" name="Freeform 36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34" name="Freeform 38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5" name="Freeform 39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6" name="Rectangle 40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41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Freeform 42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9" name="Freeform 43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0" name="Freeform 44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1" name="Rectangle 45"/>
          <p:cNvSpPr>
            <a:spLocks noChangeArrowheads="1"/>
          </p:cNvSpPr>
          <p:nvPr/>
        </p:nvSpPr>
        <p:spPr bwMode="auto">
          <a:xfrm>
            <a:off x="880700" y="245270"/>
            <a:ext cx="2908300" cy="14620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Regulator has opened due</a:t>
            </a:r>
          </a:p>
          <a:p>
            <a:r>
              <a:rPr lang="en-US" altLang="en-US" sz="1800" dirty="0"/>
              <a:t>to an increase in pressure.</a:t>
            </a:r>
          </a:p>
          <a:p>
            <a:r>
              <a:rPr lang="en-US" altLang="en-US" sz="1800" dirty="0"/>
              <a:t>The regulator will continue</a:t>
            </a:r>
          </a:p>
          <a:p>
            <a:r>
              <a:rPr lang="en-US" altLang="en-US" sz="1800" dirty="0"/>
              <a:t>to open and close, to </a:t>
            </a:r>
          </a:p>
          <a:p>
            <a:r>
              <a:rPr lang="en-US" altLang="en-US" sz="1800" dirty="0"/>
              <a:t>regulate system pressure 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725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0723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24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8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9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1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5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739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0736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7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8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0740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1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6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7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8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0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0751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0752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0753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30754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5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6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7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8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9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1749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1747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48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2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3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763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1760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1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2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764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2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1775" name="Rectangle 31"/>
          <p:cNvSpPr>
            <a:spLocks noChangeArrowheads="1"/>
          </p:cNvSpPr>
          <p:nvPr/>
        </p:nvSpPr>
        <p:spPr bwMode="auto">
          <a:xfrm>
            <a:off x="86195" y="2012558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1776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1777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31778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9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0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1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2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3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4" name="Rectangle 40"/>
          <p:cNvSpPr>
            <a:spLocks noChangeArrowheads="1"/>
          </p:cNvSpPr>
          <p:nvPr/>
        </p:nvSpPr>
        <p:spPr bwMode="auto">
          <a:xfrm>
            <a:off x="61913" y="61913"/>
            <a:ext cx="3010441" cy="8284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Purpose of the vacuum</a:t>
            </a:r>
          </a:p>
          <a:p>
            <a:r>
              <a:rPr lang="en-US" altLang="en-US" dirty="0"/>
              <a:t>connection</a:t>
            </a:r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5207000" y="4292600"/>
            <a:ext cx="3302000" cy="711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95536" y="5113179"/>
            <a:ext cx="8352927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chamber of  the pressure regulator is connected with the Plenum chamber </a:t>
            </a:r>
            <a:r>
              <a:rPr lang="en-US" altLang="en-US" sz="1800" dirty="0" smtClean="0"/>
              <a:t>by way </a:t>
            </a:r>
            <a:r>
              <a:rPr lang="en-US" altLang="en-US" sz="1800" dirty="0"/>
              <a:t>of a hose.  In this manner the fuel pressure 2.5 +  or - 0.2 bar will be influenced to </a:t>
            </a:r>
            <a:r>
              <a:rPr lang="en-US" altLang="en-US" sz="1800" dirty="0" smtClean="0"/>
              <a:t>a degree </a:t>
            </a:r>
            <a:r>
              <a:rPr lang="en-US" altLang="en-US" sz="1800" dirty="0"/>
              <a:t>depending on the intake manifold depression.</a:t>
            </a:r>
          </a:p>
          <a:p>
            <a:r>
              <a:rPr lang="en-US" altLang="en-US" sz="1800" dirty="0"/>
              <a:t>The difference between  injection pressure and intake pressure will always  remain </a:t>
            </a:r>
            <a:r>
              <a:rPr lang="en-US" altLang="en-US" sz="1800" dirty="0" smtClean="0"/>
              <a:t>constant and </a:t>
            </a:r>
            <a:r>
              <a:rPr lang="en-US" altLang="en-US" sz="1800" dirty="0"/>
              <a:t>the volume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fuel injected </a:t>
            </a:r>
            <a:r>
              <a:rPr lang="en-US" altLang="en-US" sz="1800" dirty="0" smtClean="0"/>
              <a:t>from </a:t>
            </a:r>
            <a:r>
              <a:rPr lang="en-US" altLang="en-US" sz="1800" dirty="0"/>
              <a:t>the </a:t>
            </a:r>
            <a:r>
              <a:rPr lang="en-US" altLang="en-US" sz="1800" dirty="0" smtClean="0"/>
              <a:t>injection </a:t>
            </a:r>
            <a:r>
              <a:rPr lang="en-US" altLang="en-US" sz="1800" dirty="0"/>
              <a:t>valves will only depend on opening </a:t>
            </a:r>
            <a:r>
              <a:rPr lang="en-US" altLang="en-US" sz="1800" dirty="0" smtClean="0"/>
              <a:t>period</a:t>
            </a:r>
            <a:r>
              <a:rPr lang="en-US" altLang="en-US" sz="1800" dirty="0"/>
              <a:t>.      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773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2771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2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6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2786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2783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4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5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2787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1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2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2794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2795" name="Rectangle 27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2796" name="Rectangle 28"/>
          <p:cNvSpPr>
            <a:spLocks noChangeArrowheads="1"/>
          </p:cNvSpPr>
          <p:nvPr/>
        </p:nvSpPr>
        <p:spPr bwMode="auto">
          <a:xfrm>
            <a:off x="7072313" y="4481513"/>
            <a:ext cx="195444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>
                <a:solidFill>
                  <a:srgbClr val="FAFD00"/>
                </a:solidFill>
              </a:rPr>
              <a:t> </a:t>
            </a:r>
            <a:r>
              <a:rPr lang="en-US" altLang="en-US" dirty="0" smtClean="0"/>
              <a:t>High Vacuum</a:t>
            </a:r>
            <a:endParaRPr lang="en-US" altLang="en-US" dirty="0"/>
          </a:p>
        </p:txBody>
      </p:sp>
      <p:sp>
        <p:nvSpPr>
          <p:cNvPr id="32797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8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9" name="Freeform 31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804" name="Group 36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32800" name="Rectangle 32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1" name="Rectangle 33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2" name="Freeform 34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03" name="Freeform 35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805" name="Freeform 37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6" name="Freeform 38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7" name="Rectangle 39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8" name="Oval 40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9" name="Freeform 41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0" name="Freeform 42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1" name="Freeform 43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2" name="Rectangle 44"/>
          <p:cNvSpPr>
            <a:spLocks noChangeArrowheads="1"/>
          </p:cNvSpPr>
          <p:nvPr/>
        </p:nvSpPr>
        <p:spPr bwMode="auto">
          <a:xfrm>
            <a:off x="138113" y="61913"/>
            <a:ext cx="2908300" cy="9128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The engine is at idle producing a high manifold depression. </a:t>
            </a:r>
          </a:p>
        </p:txBody>
      </p:sp>
      <p:sp>
        <p:nvSpPr>
          <p:cNvPr id="32813" name="Rectangle 45" descr="Wide upward diagonal"/>
          <p:cNvSpPr>
            <a:spLocks noChangeArrowheads="1"/>
          </p:cNvSpPr>
          <p:nvPr/>
        </p:nvSpPr>
        <p:spPr bwMode="auto">
          <a:xfrm>
            <a:off x="3282950" y="56451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4" name="Rectangle 46" descr="Wide upward diagonal"/>
          <p:cNvSpPr>
            <a:spLocks noChangeArrowheads="1"/>
          </p:cNvSpPr>
          <p:nvPr/>
        </p:nvSpPr>
        <p:spPr bwMode="auto">
          <a:xfrm>
            <a:off x="3282950" y="65595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5" name="Rectangle 47"/>
          <p:cNvSpPr>
            <a:spLocks noChangeArrowheads="1"/>
          </p:cNvSpPr>
          <p:nvPr/>
        </p:nvSpPr>
        <p:spPr bwMode="auto">
          <a:xfrm rot="2100000">
            <a:off x="4273550" y="5797550"/>
            <a:ext cx="139700" cy="7493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6" name="Oval 48"/>
          <p:cNvSpPr>
            <a:spLocks noChangeArrowheads="1"/>
          </p:cNvSpPr>
          <p:nvPr/>
        </p:nvSpPr>
        <p:spPr bwMode="auto">
          <a:xfrm>
            <a:off x="4273550" y="61023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7" name="AutoShape 49"/>
          <p:cNvSpPr>
            <a:spLocks noChangeArrowheads="1"/>
          </p:cNvSpPr>
          <p:nvPr/>
        </p:nvSpPr>
        <p:spPr bwMode="auto">
          <a:xfrm>
            <a:off x="1835150" y="6026150"/>
            <a:ext cx="1435100" cy="292100"/>
          </a:xfrm>
          <a:prstGeom prst="rightArrow">
            <a:avLst>
              <a:gd name="adj1" fmla="val 50000"/>
              <a:gd name="adj2" fmla="val 24567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8" name="Rectangle 50"/>
          <p:cNvSpPr>
            <a:spLocks noChangeArrowheads="1"/>
          </p:cNvSpPr>
          <p:nvPr/>
        </p:nvSpPr>
        <p:spPr bwMode="auto">
          <a:xfrm>
            <a:off x="290513" y="5921375"/>
            <a:ext cx="1905651" cy="643766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AIR SUPPLY</a:t>
            </a:r>
          </a:p>
          <a:p>
            <a:r>
              <a:rPr lang="en-US" altLang="en-US" sz="1800" dirty="0"/>
              <a:t>TO THE ENGINE</a:t>
            </a:r>
          </a:p>
        </p:txBody>
      </p:sp>
      <p:sp>
        <p:nvSpPr>
          <p:cNvPr id="32819" name="Rectangle 51"/>
          <p:cNvSpPr>
            <a:spLocks noChangeArrowheads="1"/>
          </p:cNvSpPr>
          <p:nvPr/>
        </p:nvSpPr>
        <p:spPr bwMode="auto">
          <a:xfrm>
            <a:off x="4862513" y="6073775"/>
            <a:ext cx="29686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MANIFOLD DEPRESSION</a:t>
            </a:r>
          </a:p>
        </p:txBody>
      </p:sp>
      <p:sp>
        <p:nvSpPr>
          <p:cNvPr id="32820" name="Freeform 52"/>
          <p:cNvSpPr>
            <a:spLocks/>
          </p:cNvSpPr>
          <p:nvPr/>
        </p:nvSpPr>
        <p:spPr bwMode="auto">
          <a:xfrm>
            <a:off x="5029200" y="4724400"/>
            <a:ext cx="1754188" cy="1220788"/>
          </a:xfrm>
          <a:custGeom>
            <a:avLst/>
            <a:gdLst>
              <a:gd name="T0" fmla="*/ 816 w 1105"/>
              <a:gd name="T1" fmla="*/ 0 h 769"/>
              <a:gd name="T2" fmla="*/ 1104 w 1105"/>
              <a:gd name="T3" fmla="*/ 0 h 769"/>
              <a:gd name="T4" fmla="*/ 1104 w 1105"/>
              <a:gd name="T5" fmla="*/ 384 h 769"/>
              <a:gd name="T6" fmla="*/ 0 w 1105"/>
              <a:gd name="T7" fmla="*/ 384 h 769"/>
              <a:gd name="T8" fmla="*/ 0 w 110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05" h="769">
                <a:moveTo>
                  <a:pt x="816" y="0"/>
                </a:moveTo>
                <a:lnTo>
                  <a:pt x="1104" y="0"/>
                </a:lnTo>
                <a:lnTo>
                  <a:pt x="1104" y="384"/>
                </a:lnTo>
                <a:lnTo>
                  <a:pt x="0" y="384"/>
                </a:lnTo>
                <a:lnTo>
                  <a:pt x="0" y="768"/>
                </a:lnTo>
              </a:path>
            </a:pathLst>
          </a:custGeom>
          <a:noFill/>
          <a:ln w="762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379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379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79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1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380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1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6783388" y="4227200"/>
            <a:ext cx="18262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 smtClean="0"/>
              <a:t>Low Vacuum</a:t>
            </a:r>
            <a:endParaRPr lang="en-US" altLang="en-US" dirty="0"/>
          </a:p>
        </p:txBody>
      </p:sp>
      <p:sp>
        <p:nvSpPr>
          <p:cNvPr id="3382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0" name="Freeform 38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1" name="Rectangle 39"/>
          <p:cNvSpPr>
            <a:spLocks noChangeArrowheads="1"/>
          </p:cNvSpPr>
          <p:nvPr/>
        </p:nvSpPr>
        <p:spPr bwMode="auto">
          <a:xfrm>
            <a:off x="214313" y="206375"/>
            <a:ext cx="2155825" cy="118745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Throttle has been</a:t>
            </a:r>
          </a:p>
          <a:p>
            <a:r>
              <a:rPr lang="en-US" altLang="en-US" sz="1800" b="1"/>
              <a:t>openend and the</a:t>
            </a:r>
          </a:p>
          <a:p>
            <a:r>
              <a:rPr lang="en-US" altLang="en-US" sz="1800" b="1"/>
              <a:t>manifold depression</a:t>
            </a:r>
          </a:p>
          <a:p>
            <a:r>
              <a:rPr lang="en-US" altLang="en-US" sz="1800" b="1"/>
              <a:t>has reduced</a:t>
            </a:r>
          </a:p>
        </p:txBody>
      </p:sp>
      <p:sp>
        <p:nvSpPr>
          <p:cNvPr id="33832" name="Rectangle 40" descr="Wide upward diagonal"/>
          <p:cNvSpPr>
            <a:spLocks noChangeArrowheads="1"/>
          </p:cNvSpPr>
          <p:nvPr/>
        </p:nvSpPr>
        <p:spPr bwMode="auto">
          <a:xfrm>
            <a:off x="3130550" y="56451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33" name="Rectangle 41" descr="Wide upward diagonal"/>
          <p:cNvSpPr>
            <a:spLocks noChangeArrowheads="1"/>
          </p:cNvSpPr>
          <p:nvPr/>
        </p:nvSpPr>
        <p:spPr bwMode="auto">
          <a:xfrm>
            <a:off x="3130550" y="65595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36" name="Group 44"/>
          <p:cNvGrpSpPr>
            <a:grpSpLocks/>
          </p:cNvGrpSpPr>
          <p:nvPr/>
        </p:nvGrpSpPr>
        <p:grpSpPr bwMode="auto">
          <a:xfrm>
            <a:off x="3854450" y="6140450"/>
            <a:ext cx="825500" cy="139700"/>
            <a:chOff x="2428" y="3868"/>
            <a:chExt cx="520" cy="88"/>
          </a:xfrm>
        </p:grpSpPr>
        <p:sp>
          <p:nvSpPr>
            <p:cNvPr id="33834" name="Rectangle 42"/>
            <p:cNvSpPr>
              <a:spLocks noChangeArrowheads="1"/>
            </p:cNvSpPr>
            <p:nvPr/>
          </p:nvSpPr>
          <p:spPr bwMode="auto">
            <a:xfrm rot="4620000">
              <a:off x="2644" y="3652"/>
              <a:ext cx="88" cy="520"/>
            </a:xfrm>
            <a:prstGeom prst="rect">
              <a:avLst/>
            </a:prstGeom>
            <a:solidFill>
              <a:srgbClr val="FC012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5" name="Oval 43"/>
            <p:cNvSpPr>
              <a:spLocks noChangeArrowheads="1"/>
            </p:cNvSpPr>
            <p:nvPr/>
          </p:nvSpPr>
          <p:spPr bwMode="auto">
            <a:xfrm>
              <a:off x="2644" y="3892"/>
              <a:ext cx="88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37" name="Freeform 45"/>
          <p:cNvSpPr>
            <a:spLocks/>
          </p:cNvSpPr>
          <p:nvPr/>
        </p:nvSpPr>
        <p:spPr bwMode="auto">
          <a:xfrm>
            <a:off x="5105400" y="4724400"/>
            <a:ext cx="1677988" cy="1068388"/>
          </a:xfrm>
          <a:custGeom>
            <a:avLst/>
            <a:gdLst>
              <a:gd name="T0" fmla="*/ 768 w 1057"/>
              <a:gd name="T1" fmla="*/ 0 h 673"/>
              <a:gd name="T2" fmla="*/ 1056 w 1057"/>
              <a:gd name="T3" fmla="*/ 0 h 673"/>
              <a:gd name="T4" fmla="*/ 1056 w 1057"/>
              <a:gd name="T5" fmla="*/ 336 h 673"/>
              <a:gd name="T6" fmla="*/ 0 w 1057"/>
              <a:gd name="T7" fmla="*/ 336 h 673"/>
              <a:gd name="T8" fmla="*/ 0 w 1057"/>
              <a:gd name="T9" fmla="*/ 67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7" h="673">
                <a:moveTo>
                  <a:pt x="768" y="0"/>
                </a:moveTo>
                <a:lnTo>
                  <a:pt x="1056" y="0"/>
                </a:lnTo>
                <a:lnTo>
                  <a:pt x="1056" y="336"/>
                </a:lnTo>
                <a:lnTo>
                  <a:pt x="0" y="336"/>
                </a:lnTo>
                <a:lnTo>
                  <a:pt x="0" y="672"/>
                </a:lnTo>
              </a:path>
            </a:pathLst>
          </a:custGeom>
          <a:noFill/>
          <a:ln w="76200" cap="rnd" cmpd="sng">
            <a:solidFill>
              <a:schemeClr val="fol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3686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87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3687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3687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3688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3688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3689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0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3689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0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691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3691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3690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3691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3691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3692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3692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2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3693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3692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3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3693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3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0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3694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3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2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5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8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9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5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6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7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8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15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7909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0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1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2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3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4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16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8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595313" y="1662113"/>
            <a:ext cx="787715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7     6                                  5        4           3                   2         1</a:t>
            </a:r>
          </a:p>
        </p:txBody>
      </p:sp>
      <p:sp>
        <p:nvSpPr>
          <p:cNvPr id="37920" name="Freeform 32"/>
          <p:cNvSpPr>
            <a:spLocks/>
          </p:cNvSpPr>
          <p:nvPr/>
        </p:nvSpPr>
        <p:spPr bwMode="auto">
          <a:xfrm>
            <a:off x="762000" y="1981200"/>
            <a:ext cx="1588" cy="1754188"/>
          </a:xfrm>
          <a:custGeom>
            <a:avLst/>
            <a:gdLst>
              <a:gd name="T0" fmla="*/ 0 w 1"/>
              <a:gd name="T1" fmla="*/ 0 h 1105"/>
              <a:gd name="T2" fmla="*/ 0 w 1"/>
              <a:gd name="T3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105">
                <a:moveTo>
                  <a:pt x="0" y="0"/>
                </a:moveTo>
                <a:lnTo>
                  <a:pt x="0" y="110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1" name="Freeform 33"/>
          <p:cNvSpPr>
            <a:spLocks/>
          </p:cNvSpPr>
          <p:nvPr/>
        </p:nvSpPr>
        <p:spPr bwMode="auto">
          <a:xfrm>
            <a:off x="12954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2" name="Freeform 34"/>
          <p:cNvSpPr>
            <a:spLocks/>
          </p:cNvSpPr>
          <p:nvPr/>
        </p:nvSpPr>
        <p:spPr bwMode="auto">
          <a:xfrm>
            <a:off x="40386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3" name="Freeform 35"/>
          <p:cNvSpPr>
            <a:spLocks/>
          </p:cNvSpPr>
          <p:nvPr/>
        </p:nvSpPr>
        <p:spPr bwMode="auto">
          <a:xfrm>
            <a:off x="4800600" y="2057400"/>
            <a:ext cx="1588" cy="1601788"/>
          </a:xfrm>
          <a:custGeom>
            <a:avLst/>
            <a:gdLst>
              <a:gd name="T0" fmla="*/ 0 w 1"/>
              <a:gd name="T1" fmla="*/ 0 h 1009"/>
              <a:gd name="T2" fmla="*/ 0 w 1"/>
              <a:gd name="T3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009">
                <a:moveTo>
                  <a:pt x="0" y="0"/>
                </a:moveTo>
                <a:lnTo>
                  <a:pt x="0" y="100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4" name="Freeform 36"/>
          <p:cNvSpPr>
            <a:spLocks/>
          </p:cNvSpPr>
          <p:nvPr/>
        </p:nvSpPr>
        <p:spPr bwMode="auto">
          <a:xfrm>
            <a:off x="8229600" y="2133600"/>
            <a:ext cx="1588" cy="1906588"/>
          </a:xfrm>
          <a:custGeom>
            <a:avLst/>
            <a:gdLst>
              <a:gd name="T0" fmla="*/ 0 w 1"/>
              <a:gd name="T1" fmla="*/ 0 h 1201"/>
              <a:gd name="T2" fmla="*/ 0 w 1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01">
                <a:moveTo>
                  <a:pt x="0" y="0"/>
                </a:moveTo>
                <a:lnTo>
                  <a:pt x="0" y="120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5" name="Freeform 37"/>
          <p:cNvSpPr>
            <a:spLocks/>
          </p:cNvSpPr>
          <p:nvPr/>
        </p:nvSpPr>
        <p:spPr bwMode="auto">
          <a:xfrm>
            <a:off x="5791200" y="2057400"/>
            <a:ext cx="1588" cy="1220788"/>
          </a:xfrm>
          <a:custGeom>
            <a:avLst/>
            <a:gdLst>
              <a:gd name="T0" fmla="*/ 0 w 1"/>
              <a:gd name="T1" fmla="*/ 0 h 769"/>
              <a:gd name="T2" fmla="*/ 0 w 1"/>
              <a:gd name="T3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769">
                <a:moveTo>
                  <a:pt x="0" y="0"/>
                </a:move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6" name="Freeform 38"/>
          <p:cNvSpPr>
            <a:spLocks/>
          </p:cNvSpPr>
          <p:nvPr/>
        </p:nvSpPr>
        <p:spPr bwMode="auto">
          <a:xfrm>
            <a:off x="6934200" y="2057400"/>
            <a:ext cx="458788" cy="1220788"/>
          </a:xfrm>
          <a:custGeom>
            <a:avLst/>
            <a:gdLst>
              <a:gd name="T0" fmla="*/ 288 w 289"/>
              <a:gd name="T1" fmla="*/ 0 h 769"/>
              <a:gd name="T2" fmla="*/ 288 w 289"/>
              <a:gd name="T3" fmla="*/ 480 h 769"/>
              <a:gd name="T4" fmla="*/ 0 w 289"/>
              <a:gd name="T5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769">
                <a:moveTo>
                  <a:pt x="288" y="0"/>
                </a:moveTo>
                <a:lnTo>
                  <a:pt x="288" y="480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7" name="Rectangle 39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61913" y="5159375"/>
            <a:ext cx="8524771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An </a:t>
            </a:r>
            <a:r>
              <a:rPr lang="en-US" altLang="en-US" sz="1800" dirty="0" smtClean="0"/>
              <a:t>electromagnetic injection </a:t>
            </a:r>
            <a:r>
              <a:rPr lang="en-US" altLang="en-US" sz="1800" dirty="0"/>
              <a:t>valve (or fuel injector) is  located in the intake port </a:t>
            </a:r>
          </a:p>
          <a:p>
            <a:r>
              <a:rPr lang="en-US" altLang="en-US" sz="1800" dirty="0"/>
              <a:t>immediately in front of  the intake valve of each cylinder.</a:t>
            </a:r>
          </a:p>
          <a:p>
            <a:r>
              <a:rPr lang="en-US" altLang="en-US" sz="1800" dirty="0"/>
              <a:t>These injection valves are connected parallel </a:t>
            </a:r>
            <a:r>
              <a:rPr lang="en-US" altLang="en-US" sz="1800" dirty="0" smtClean="0"/>
              <a:t>and </a:t>
            </a:r>
            <a:r>
              <a:rPr lang="en-US" altLang="en-US" sz="1800" dirty="0"/>
              <a:t>inject fuel simultaneously once for each</a:t>
            </a:r>
          </a:p>
          <a:p>
            <a:r>
              <a:rPr lang="en-US" altLang="en-US" sz="1800" dirty="0"/>
              <a:t>turn of the crankshaft.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8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3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9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0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1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939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8933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4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5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6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7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38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940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2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8944" name="Rectangle 32"/>
          <p:cNvSpPr>
            <a:spLocks noChangeArrowheads="1"/>
          </p:cNvSpPr>
          <p:nvPr/>
        </p:nvSpPr>
        <p:spPr bwMode="auto">
          <a:xfrm>
            <a:off x="61913" y="5159375"/>
            <a:ext cx="2381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 </a:t>
            </a:r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214313" y="1281113"/>
            <a:ext cx="3686175" cy="454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Injector in the off postition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0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2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9945" name="Group 9"/>
          <p:cNvGrpSpPr>
            <a:grpSpLocks/>
          </p:cNvGrpSpPr>
          <p:nvPr/>
        </p:nvGrpSpPr>
        <p:grpSpPr bwMode="auto">
          <a:xfrm>
            <a:off x="4044950" y="3511550"/>
            <a:ext cx="1892300" cy="1054100"/>
            <a:chOff x="2548" y="2212"/>
            <a:chExt cx="1192" cy="664"/>
          </a:xfrm>
        </p:grpSpPr>
        <p:sp>
          <p:nvSpPr>
            <p:cNvPr id="39943" name="Rectangle 7" descr="50%"/>
            <p:cNvSpPr>
              <a:spLocks noChangeArrowheads="1"/>
            </p:cNvSpPr>
            <p:nvPr/>
          </p:nvSpPr>
          <p:spPr bwMode="auto">
            <a:xfrm>
              <a:off x="2548" y="221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4" name="Rectangle 8" descr="50%"/>
            <p:cNvSpPr>
              <a:spLocks noChangeArrowheads="1"/>
            </p:cNvSpPr>
            <p:nvPr/>
          </p:nvSpPr>
          <p:spPr bwMode="auto">
            <a:xfrm>
              <a:off x="2548" y="269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6" name="Freeform 10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7" name="Freeform 11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8" name="Rectangle 12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Freeform 13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55" name="Group 19"/>
          <p:cNvGrpSpPr>
            <a:grpSpLocks/>
          </p:cNvGrpSpPr>
          <p:nvPr/>
        </p:nvGrpSpPr>
        <p:grpSpPr bwMode="auto">
          <a:xfrm>
            <a:off x="3200400" y="3968750"/>
            <a:ext cx="915988" cy="139700"/>
            <a:chOff x="2016" y="2500"/>
            <a:chExt cx="577" cy="88"/>
          </a:xfrm>
        </p:grpSpPr>
        <p:sp>
          <p:nvSpPr>
            <p:cNvPr id="39952" name="Rectangle 16" descr="Light downward diagonal"/>
            <p:cNvSpPr>
              <a:spLocks noChangeArrowheads="1"/>
            </p:cNvSpPr>
            <p:nvPr/>
          </p:nvSpPr>
          <p:spPr bwMode="auto">
            <a:xfrm>
              <a:off x="2020" y="2500"/>
              <a:ext cx="568" cy="88"/>
            </a:xfrm>
            <a:prstGeom prst="rect">
              <a:avLst/>
            </a:prstGeom>
            <a:pattFill prst="ltDnDiag">
              <a:fgClr>
                <a:srgbClr val="AD69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3" name="Freeform 17"/>
            <p:cNvSpPr>
              <a:spLocks/>
            </p:cNvSpPr>
            <p:nvPr/>
          </p:nvSpPr>
          <p:spPr bwMode="auto">
            <a:xfrm>
              <a:off x="2256" y="2544"/>
              <a:ext cx="337" cy="1"/>
            </a:xfrm>
            <a:custGeom>
              <a:avLst/>
              <a:gdLst>
                <a:gd name="T0" fmla="*/ 336 w 337"/>
                <a:gd name="T1" fmla="*/ 0 h 1"/>
                <a:gd name="T2" fmla="*/ 0 w 33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7" h="1">
                  <a:moveTo>
                    <a:pt x="336" y="0"/>
                  </a:moveTo>
                  <a:lnTo>
                    <a:pt x="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4" name="Freeform 18"/>
            <p:cNvSpPr>
              <a:spLocks/>
            </p:cNvSpPr>
            <p:nvPr/>
          </p:nvSpPr>
          <p:spPr bwMode="auto">
            <a:xfrm>
              <a:off x="2016" y="2544"/>
              <a:ext cx="241" cy="1"/>
            </a:xfrm>
            <a:custGeom>
              <a:avLst/>
              <a:gdLst>
                <a:gd name="T0" fmla="*/ 0 w 241"/>
                <a:gd name="T1" fmla="*/ 0 h 1"/>
                <a:gd name="T2" fmla="*/ 240 w 24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41" h="1">
                  <a:moveTo>
                    <a:pt x="0" y="0"/>
                  </a:moveTo>
                  <a:lnTo>
                    <a:pt x="24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56" name="Freeform 20"/>
          <p:cNvSpPr>
            <a:spLocks/>
          </p:cNvSpPr>
          <p:nvPr/>
        </p:nvSpPr>
        <p:spPr bwMode="auto">
          <a:xfrm>
            <a:off x="4114800" y="3962400"/>
            <a:ext cx="1220788" cy="153988"/>
          </a:xfrm>
          <a:custGeom>
            <a:avLst/>
            <a:gdLst>
              <a:gd name="T0" fmla="*/ 0 w 769"/>
              <a:gd name="T1" fmla="*/ 0 h 97"/>
              <a:gd name="T2" fmla="*/ 0 w 769"/>
              <a:gd name="T3" fmla="*/ 96 h 97"/>
              <a:gd name="T4" fmla="*/ 43 w 769"/>
              <a:gd name="T5" fmla="*/ 0 h 97"/>
              <a:gd name="T6" fmla="*/ 85 w 769"/>
              <a:gd name="T7" fmla="*/ 96 h 97"/>
              <a:gd name="T8" fmla="*/ 128 w 769"/>
              <a:gd name="T9" fmla="*/ 0 h 97"/>
              <a:gd name="T10" fmla="*/ 171 w 769"/>
              <a:gd name="T11" fmla="*/ 96 h 97"/>
              <a:gd name="T12" fmla="*/ 213 w 769"/>
              <a:gd name="T13" fmla="*/ 0 h 97"/>
              <a:gd name="T14" fmla="*/ 256 w 769"/>
              <a:gd name="T15" fmla="*/ 96 h 97"/>
              <a:gd name="T16" fmla="*/ 299 w 769"/>
              <a:gd name="T17" fmla="*/ 0 h 97"/>
              <a:gd name="T18" fmla="*/ 341 w 769"/>
              <a:gd name="T19" fmla="*/ 96 h 97"/>
              <a:gd name="T20" fmla="*/ 384 w 769"/>
              <a:gd name="T21" fmla="*/ 0 h 97"/>
              <a:gd name="T22" fmla="*/ 427 w 769"/>
              <a:gd name="T23" fmla="*/ 96 h 97"/>
              <a:gd name="T24" fmla="*/ 469 w 769"/>
              <a:gd name="T25" fmla="*/ 0 h 97"/>
              <a:gd name="T26" fmla="*/ 512 w 769"/>
              <a:gd name="T27" fmla="*/ 96 h 97"/>
              <a:gd name="T28" fmla="*/ 555 w 769"/>
              <a:gd name="T29" fmla="*/ 0 h 97"/>
              <a:gd name="T30" fmla="*/ 597 w 769"/>
              <a:gd name="T31" fmla="*/ 96 h 97"/>
              <a:gd name="T32" fmla="*/ 640 w 769"/>
              <a:gd name="T33" fmla="*/ 0 h 97"/>
              <a:gd name="T34" fmla="*/ 683 w 769"/>
              <a:gd name="T35" fmla="*/ 96 h 97"/>
              <a:gd name="T36" fmla="*/ 725 w 769"/>
              <a:gd name="T37" fmla="*/ 0 h 97"/>
              <a:gd name="T38" fmla="*/ 768 w 769"/>
              <a:gd name="T39" fmla="*/ 96 h 97"/>
              <a:gd name="T40" fmla="*/ 768 w 769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769" h="97">
                <a:moveTo>
                  <a:pt x="0" y="0"/>
                </a:moveTo>
                <a:lnTo>
                  <a:pt x="0" y="96"/>
                </a:lnTo>
                <a:lnTo>
                  <a:pt x="43" y="0"/>
                </a:lnTo>
                <a:lnTo>
                  <a:pt x="85" y="96"/>
                </a:lnTo>
                <a:lnTo>
                  <a:pt x="128" y="0"/>
                </a:lnTo>
                <a:lnTo>
                  <a:pt x="171" y="96"/>
                </a:lnTo>
                <a:lnTo>
                  <a:pt x="213" y="0"/>
                </a:lnTo>
                <a:lnTo>
                  <a:pt x="256" y="96"/>
                </a:lnTo>
                <a:lnTo>
                  <a:pt x="299" y="0"/>
                </a:lnTo>
                <a:lnTo>
                  <a:pt x="341" y="96"/>
                </a:lnTo>
                <a:lnTo>
                  <a:pt x="384" y="0"/>
                </a:lnTo>
                <a:lnTo>
                  <a:pt x="427" y="96"/>
                </a:lnTo>
                <a:lnTo>
                  <a:pt x="469" y="0"/>
                </a:lnTo>
                <a:lnTo>
                  <a:pt x="512" y="96"/>
                </a:lnTo>
                <a:lnTo>
                  <a:pt x="555" y="0"/>
                </a:lnTo>
                <a:lnTo>
                  <a:pt x="597" y="96"/>
                </a:lnTo>
                <a:lnTo>
                  <a:pt x="640" y="0"/>
                </a:lnTo>
                <a:lnTo>
                  <a:pt x="683" y="96"/>
                </a:lnTo>
                <a:lnTo>
                  <a:pt x="725" y="0"/>
                </a:lnTo>
                <a:lnTo>
                  <a:pt x="768" y="96"/>
                </a:ln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7" name="Freeform 21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65" name="Group 29"/>
          <p:cNvGrpSpPr>
            <a:grpSpLocks/>
          </p:cNvGrpSpPr>
          <p:nvPr/>
        </p:nvGrpSpPr>
        <p:grpSpPr bwMode="auto">
          <a:xfrm>
            <a:off x="685800" y="3816350"/>
            <a:ext cx="2508250" cy="444500"/>
            <a:chOff x="432" y="2404"/>
            <a:chExt cx="1580" cy="280"/>
          </a:xfrm>
        </p:grpSpPr>
        <p:sp>
          <p:nvSpPr>
            <p:cNvPr id="39959" name="Rectangle 23"/>
            <p:cNvSpPr>
              <a:spLocks noChangeArrowheads="1"/>
            </p:cNvSpPr>
            <p:nvPr/>
          </p:nvSpPr>
          <p:spPr bwMode="auto">
            <a:xfrm>
              <a:off x="628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0" name="Rectangle 24"/>
            <p:cNvSpPr>
              <a:spLocks noChangeArrowheads="1"/>
            </p:cNvSpPr>
            <p:nvPr/>
          </p:nvSpPr>
          <p:spPr bwMode="auto">
            <a:xfrm>
              <a:off x="868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1" name="Rectangle 25"/>
            <p:cNvSpPr>
              <a:spLocks noChangeArrowheads="1"/>
            </p:cNvSpPr>
            <p:nvPr/>
          </p:nvSpPr>
          <p:spPr bwMode="auto">
            <a:xfrm>
              <a:off x="1156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2" name="AutoShape 26"/>
            <p:cNvSpPr>
              <a:spLocks noChangeArrowheads="1"/>
            </p:cNvSpPr>
            <p:nvPr/>
          </p:nvSpPr>
          <p:spPr bwMode="auto">
            <a:xfrm>
              <a:off x="1684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3" name="Freeform 27"/>
            <p:cNvSpPr>
              <a:spLocks/>
            </p:cNvSpPr>
            <p:nvPr/>
          </p:nvSpPr>
          <p:spPr bwMode="auto">
            <a:xfrm>
              <a:off x="432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AutoShape 28"/>
            <p:cNvSpPr>
              <a:spLocks noChangeArrowheads="1"/>
            </p:cNvSpPr>
            <p:nvPr/>
          </p:nvSpPr>
          <p:spPr bwMode="auto">
            <a:xfrm rot="16200000">
              <a:off x="532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66" name="AutoShape 30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7" name="Freeform 31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8" name="AutoShape 32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9970" name="Rectangle 34"/>
          <p:cNvSpPr>
            <a:spLocks noChangeArrowheads="1"/>
          </p:cNvSpPr>
          <p:nvPr/>
        </p:nvSpPr>
        <p:spPr bwMode="auto">
          <a:xfrm>
            <a:off x="152400" y="5001759"/>
            <a:ext cx="8672247" cy="14747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If the magnet is excited and the nozzle needle is lifted off of it’s seat  by approx. 0.15mm,</a:t>
            </a:r>
          </a:p>
          <a:p>
            <a:r>
              <a:rPr lang="en-US" altLang="en-US" sz="1800" dirty="0"/>
              <a:t>the fuel can be let  out through the  calibrated annular  gap at  the existing pressure.  The</a:t>
            </a:r>
          </a:p>
          <a:p>
            <a:r>
              <a:rPr lang="en-US" altLang="en-US" sz="1800" dirty="0"/>
              <a:t>fine atomization is caused </a:t>
            </a:r>
            <a:r>
              <a:rPr lang="en-US" altLang="en-US" sz="1800" dirty="0" smtClean="0"/>
              <a:t>by </a:t>
            </a:r>
            <a:r>
              <a:rPr lang="en-US" altLang="en-US" sz="1800" dirty="0"/>
              <a:t>a ground spraying </a:t>
            </a:r>
            <a:r>
              <a:rPr lang="en-US" altLang="en-US" sz="1800" dirty="0" err="1"/>
              <a:t>pintle</a:t>
            </a:r>
            <a:r>
              <a:rPr lang="en-US" altLang="en-US" sz="1800" dirty="0"/>
              <a:t> at the front end of the nozzle needle.</a:t>
            </a:r>
          </a:p>
          <a:p>
            <a:r>
              <a:rPr lang="en-US" altLang="en-US" sz="1800" dirty="0"/>
              <a:t>The lifting and dropping times of the valve are </a:t>
            </a:r>
            <a:r>
              <a:rPr lang="en-US" altLang="en-US" sz="1800" dirty="0" smtClean="0"/>
              <a:t>less </a:t>
            </a:r>
            <a:r>
              <a:rPr lang="en-US" altLang="en-US" sz="1800" dirty="0"/>
              <a:t>than 1ms;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opening time between</a:t>
            </a:r>
          </a:p>
          <a:p>
            <a:r>
              <a:rPr lang="en-US" altLang="en-US" sz="1800" dirty="0"/>
              <a:t>2 and 10ms.</a:t>
            </a:r>
          </a:p>
        </p:txBody>
      </p:sp>
      <p:sp>
        <p:nvSpPr>
          <p:cNvPr id="39971" name="Freeform 35"/>
          <p:cNvSpPr>
            <a:spLocks/>
          </p:cNvSpPr>
          <p:nvPr/>
        </p:nvSpPr>
        <p:spPr bwMode="auto">
          <a:xfrm>
            <a:off x="6781800" y="4038600"/>
            <a:ext cx="2058988" cy="77788"/>
          </a:xfrm>
          <a:custGeom>
            <a:avLst/>
            <a:gdLst>
              <a:gd name="T0" fmla="*/ 1296 w 1297"/>
              <a:gd name="T1" fmla="*/ 0 h 49"/>
              <a:gd name="T2" fmla="*/ 912 w 1297"/>
              <a:gd name="T3" fmla="*/ 0 h 49"/>
              <a:gd name="T4" fmla="*/ 432 w 1297"/>
              <a:gd name="T5" fmla="*/ 48 h 49"/>
              <a:gd name="T6" fmla="*/ 0 w 1297"/>
              <a:gd name="T7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0"/>
                </a:moveTo>
                <a:lnTo>
                  <a:pt x="912" y="0"/>
                </a:lnTo>
                <a:lnTo>
                  <a:pt x="432" y="48"/>
                </a:lnTo>
                <a:lnTo>
                  <a:pt x="0" y="4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6"/>
          <p:cNvSpPr>
            <a:spLocks/>
          </p:cNvSpPr>
          <p:nvPr/>
        </p:nvSpPr>
        <p:spPr bwMode="auto">
          <a:xfrm>
            <a:off x="6781800" y="3962400"/>
            <a:ext cx="2058988" cy="77788"/>
          </a:xfrm>
          <a:custGeom>
            <a:avLst/>
            <a:gdLst>
              <a:gd name="T0" fmla="*/ 1296 w 1297"/>
              <a:gd name="T1" fmla="*/ 48 h 49"/>
              <a:gd name="T2" fmla="*/ 912 w 1297"/>
              <a:gd name="T3" fmla="*/ 48 h 49"/>
              <a:gd name="T4" fmla="*/ 432 w 1297"/>
              <a:gd name="T5" fmla="*/ 0 h 49"/>
              <a:gd name="T6" fmla="*/ 0 w 1297"/>
              <a:gd name="T7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48"/>
                </a:moveTo>
                <a:lnTo>
                  <a:pt x="912" y="48"/>
                </a:lnTo>
                <a:lnTo>
                  <a:pt x="432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Freeform 37"/>
          <p:cNvSpPr>
            <a:spLocks/>
          </p:cNvSpPr>
          <p:nvPr/>
        </p:nvSpPr>
        <p:spPr bwMode="auto">
          <a:xfrm>
            <a:off x="3200400" y="4038600"/>
            <a:ext cx="3125788" cy="1588"/>
          </a:xfrm>
          <a:custGeom>
            <a:avLst/>
            <a:gdLst>
              <a:gd name="T0" fmla="*/ 1968 w 1969"/>
              <a:gd name="T1" fmla="*/ 0 h 1"/>
              <a:gd name="T2" fmla="*/ 0 w 196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69" h="1">
                <a:moveTo>
                  <a:pt x="196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4" name="Freeform 38"/>
          <p:cNvSpPr>
            <a:spLocks/>
          </p:cNvSpPr>
          <p:nvPr/>
        </p:nvSpPr>
        <p:spPr bwMode="auto">
          <a:xfrm>
            <a:off x="533400" y="4038600"/>
            <a:ext cx="2135188" cy="1588"/>
          </a:xfrm>
          <a:custGeom>
            <a:avLst/>
            <a:gdLst>
              <a:gd name="T0" fmla="*/ 1344 w 1345"/>
              <a:gd name="T1" fmla="*/ 0 h 1"/>
              <a:gd name="T2" fmla="*/ 0 w 134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345" h="1">
                <a:moveTo>
                  <a:pt x="134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5" name="Freeform 39" descr="50%"/>
          <p:cNvSpPr>
            <a:spLocks/>
          </p:cNvSpPr>
          <p:nvPr/>
        </p:nvSpPr>
        <p:spPr bwMode="auto">
          <a:xfrm>
            <a:off x="152400" y="3657600"/>
            <a:ext cx="534988" cy="687388"/>
          </a:xfrm>
          <a:custGeom>
            <a:avLst/>
            <a:gdLst>
              <a:gd name="T0" fmla="*/ 336 w 337"/>
              <a:gd name="T1" fmla="*/ 240 h 433"/>
              <a:gd name="T2" fmla="*/ 0 w 337"/>
              <a:gd name="T3" fmla="*/ 0 h 433"/>
              <a:gd name="T4" fmla="*/ 0 w 337"/>
              <a:gd name="T5" fmla="*/ 432 h 433"/>
              <a:gd name="T6" fmla="*/ 336 w 337"/>
              <a:gd name="T7" fmla="*/ 24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7" h="433">
                <a:moveTo>
                  <a:pt x="336" y="240"/>
                </a:moveTo>
                <a:lnTo>
                  <a:pt x="0" y="0"/>
                </a:lnTo>
                <a:lnTo>
                  <a:pt x="0" y="432"/>
                </a:lnTo>
                <a:lnTo>
                  <a:pt x="336" y="240"/>
                </a:lnTo>
              </a:path>
            </a:pathLst>
          </a:custGeom>
          <a:pattFill prst="pct50">
            <a:fgClr>
              <a:srgbClr val="D93192"/>
            </a:fgClr>
            <a:bgClr>
              <a:schemeClr val="bg1"/>
            </a:bgClr>
          </a:pattFill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Rectangle 40"/>
          <p:cNvSpPr>
            <a:spLocks noChangeArrowheads="1"/>
          </p:cNvSpPr>
          <p:nvPr/>
        </p:nvSpPr>
        <p:spPr bwMode="auto">
          <a:xfrm>
            <a:off x="1329531" y="1048063"/>
            <a:ext cx="2685031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is switch on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4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6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7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0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1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5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7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8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9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0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987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40981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82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83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84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85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86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0988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9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0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1" name="Rectangle 31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40992" name="Rectangle 32"/>
          <p:cNvSpPr>
            <a:spLocks noChangeArrowheads="1"/>
          </p:cNvSpPr>
          <p:nvPr/>
        </p:nvSpPr>
        <p:spPr bwMode="auto">
          <a:xfrm>
            <a:off x="1016890" y="1031984"/>
            <a:ext cx="4490846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has now been switched off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Freeform 2"/>
          <p:cNvSpPr>
            <a:spLocks/>
          </p:cNvSpPr>
          <p:nvPr/>
        </p:nvSpPr>
        <p:spPr bwMode="auto">
          <a:xfrm>
            <a:off x="152400" y="1600200"/>
            <a:ext cx="1068388" cy="3430588"/>
          </a:xfrm>
          <a:custGeom>
            <a:avLst/>
            <a:gdLst>
              <a:gd name="T0" fmla="*/ 0 w 673"/>
              <a:gd name="T1" fmla="*/ 166 h 2161"/>
              <a:gd name="T2" fmla="*/ 336 w 673"/>
              <a:gd name="T3" fmla="*/ 166 h 2161"/>
              <a:gd name="T4" fmla="*/ 336 w 673"/>
              <a:gd name="T5" fmla="*/ 0 h 2161"/>
              <a:gd name="T6" fmla="*/ 672 w 673"/>
              <a:gd name="T7" fmla="*/ 0 h 2161"/>
              <a:gd name="T8" fmla="*/ 672 w 673"/>
              <a:gd name="T9" fmla="*/ 2160 h 2161"/>
              <a:gd name="T10" fmla="*/ 336 w 673"/>
              <a:gd name="T11" fmla="*/ 2160 h 2161"/>
              <a:gd name="T12" fmla="*/ 336 w 673"/>
              <a:gd name="T13" fmla="*/ 1938 h 2161"/>
              <a:gd name="T14" fmla="*/ 0 w 673"/>
              <a:gd name="T15" fmla="*/ 1938 h 2161"/>
              <a:gd name="T16" fmla="*/ 0 w 673"/>
              <a:gd name="T17" fmla="*/ 166 h 2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73" h="2161">
                <a:moveTo>
                  <a:pt x="0" y="166"/>
                </a:moveTo>
                <a:lnTo>
                  <a:pt x="336" y="166"/>
                </a:lnTo>
                <a:lnTo>
                  <a:pt x="336" y="0"/>
                </a:lnTo>
                <a:lnTo>
                  <a:pt x="672" y="0"/>
                </a:lnTo>
                <a:lnTo>
                  <a:pt x="672" y="2160"/>
                </a:lnTo>
                <a:lnTo>
                  <a:pt x="336" y="2160"/>
                </a:lnTo>
                <a:lnTo>
                  <a:pt x="336" y="1938"/>
                </a:lnTo>
                <a:lnTo>
                  <a:pt x="0" y="1938"/>
                </a:lnTo>
                <a:lnTo>
                  <a:pt x="0" y="166"/>
                </a:lnTo>
              </a:path>
            </a:pathLst>
          </a:custGeom>
          <a:solidFill>
            <a:schemeClr val="fol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7" name="Oval 3"/>
          <p:cNvSpPr>
            <a:spLocks noChangeArrowheads="1"/>
          </p:cNvSpPr>
          <p:nvPr/>
        </p:nvSpPr>
        <p:spPr bwMode="auto">
          <a:xfrm>
            <a:off x="996950" y="1758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Oval 4"/>
          <p:cNvSpPr>
            <a:spLocks noChangeArrowheads="1"/>
          </p:cNvSpPr>
          <p:nvPr/>
        </p:nvSpPr>
        <p:spPr bwMode="auto">
          <a:xfrm>
            <a:off x="996950" y="1987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Oval 5"/>
          <p:cNvSpPr>
            <a:spLocks noChangeArrowheads="1"/>
          </p:cNvSpPr>
          <p:nvPr/>
        </p:nvSpPr>
        <p:spPr bwMode="auto">
          <a:xfrm>
            <a:off x="996950" y="2216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Oval 6"/>
          <p:cNvSpPr>
            <a:spLocks noChangeArrowheads="1"/>
          </p:cNvSpPr>
          <p:nvPr/>
        </p:nvSpPr>
        <p:spPr bwMode="auto">
          <a:xfrm>
            <a:off x="996950" y="2444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Oval 7"/>
          <p:cNvSpPr>
            <a:spLocks noChangeArrowheads="1"/>
          </p:cNvSpPr>
          <p:nvPr/>
        </p:nvSpPr>
        <p:spPr bwMode="auto">
          <a:xfrm>
            <a:off x="996950" y="2673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Oval 8"/>
          <p:cNvSpPr>
            <a:spLocks noChangeArrowheads="1"/>
          </p:cNvSpPr>
          <p:nvPr/>
        </p:nvSpPr>
        <p:spPr bwMode="auto">
          <a:xfrm>
            <a:off x="996950" y="2901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Oval 9"/>
          <p:cNvSpPr>
            <a:spLocks noChangeArrowheads="1"/>
          </p:cNvSpPr>
          <p:nvPr/>
        </p:nvSpPr>
        <p:spPr bwMode="auto">
          <a:xfrm>
            <a:off x="996950" y="3130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Oval 10"/>
          <p:cNvSpPr>
            <a:spLocks noChangeArrowheads="1"/>
          </p:cNvSpPr>
          <p:nvPr/>
        </p:nvSpPr>
        <p:spPr bwMode="auto">
          <a:xfrm>
            <a:off x="996950" y="3359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Oval 11"/>
          <p:cNvSpPr>
            <a:spLocks noChangeArrowheads="1"/>
          </p:cNvSpPr>
          <p:nvPr/>
        </p:nvSpPr>
        <p:spPr bwMode="auto">
          <a:xfrm>
            <a:off x="996950" y="3587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Oval 12"/>
          <p:cNvSpPr>
            <a:spLocks noChangeArrowheads="1"/>
          </p:cNvSpPr>
          <p:nvPr/>
        </p:nvSpPr>
        <p:spPr bwMode="auto">
          <a:xfrm>
            <a:off x="996950" y="3816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Oval 13"/>
          <p:cNvSpPr>
            <a:spLocks noChangeArrowheads="1"/>
          </p:cNvSpPr>
          <p:nvPr/>
        </p:nvSpPr>
        <p:spPr bwMode="auto">
          <a:xfrm>
            <a:off x="996950" y="4044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Oval 14"/>
          <p:cNvSpPr>
            <a:spLocks noChangeArrowheads="1"/>
          </p:cNvSpPr>
          <p:nvPr/>
        </p:nvSpPr>
        <p:spPr bwMode="auto">
          <a:xfrm>
            <a:off x="996950" y="4273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Oval 15"/>
          <p:cNvSpPr>
            <a:spLocks noChangeArrowheads="1"/>
          </p:cNvSpPr>
          <p:nvPr/>
        </p:nvSpPr>
        <p:spPr bwMode="auto">
          <a:xfrm>
            <a:off x="996950" y="4502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0" name="Oval 16"/>
          <p:cNvSpPr>
            <a:spLocks noChangeArrowheads="1"/>
          </p:cNvSpPr>
          <p:nvPr/>
        </p:nvSpPr>
        <p:spPr bwMode="auto">
          <a:xfrm>
            <a:off x="463550" y="1911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1" name="Oval 17"/>
          <p:cNvSpPr>
            <a:spLocks noChangeArrowheads="1"/>
          </p:cNvSpPr>
          <p:nvPr/>
        </p:nvSpPr>
        <p:spPr bwMode="auto">
          <a:xfrm>
            <a:off x="463550" y="2139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2" name="Oval 18"/>
          <p:cNvSpPr>
            <a:spLocks noChangeArrowheads="1"/>
          </p:cNvSpPr>
          <p:nvPr/>
        </p:nvSpPr>
        <p:spPr bwMode="auto">
          <a:xfrm>
            <a:off x="463550" y="236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3" name="Oval 19"/>
          <p:cNvSpPr>
            <a:spLocks noChangeArrowheads="1"/>
          </p:cNvSpPr>
          <p:nvPr/>
        </p:nvSpPr>
        <p:spPr bwMode="auto">
          <a:xfrm>
            <a:off x="463550" y="2597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4" name="Oval 20"/>
          <p:cNvSpPr>
            <a:spLocks noChangeArrowheads="1"/>
          </p:cNvSpPr>
          <p:nvPr/>
        </p:nvSpPr>
        <p:spPr bwMode="auto">
          <a:xfrm>
            <a:off x="463550" y="2825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5" name="Oval 21"/>
          <p:cNvSpPr>
            <a:spLocks noChangeArrowheads="1"/>
          </p:cNvSpPr>
          <p:nvPr/>
        </p:nvSpPr>
        <p:spPr bwMode="auto">
          <a:xfrm>
            <a:off x="463550" y="3054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6" name="Oval 22"/>
          <p:cNvSpPr>
            <a:spLocks noChangeArrowheads="1"/>
          </p:cNvSpPr>
          <p:nvPr/>
        </p:nvSpPr>
        <p:spPr bwMode="auto">
          <a:xfrm>
            <a:off x="463550" y="3282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7" name="Oval 23"/>
          <p:cNvSpPr>
            <a:spLocks noChangeArrowheads="1"/>
          </p:cNvSpPr>
          <p:nvPr/>
        </p:nvSpPr>
        <p:spPr bwMode="auto">
          <a:xfrm>
            <a:off x="463550" y="3511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8" name="Oval 24"/>
          <p:cNvSpPr>
            <a:spLocks noChangeArrowheads="1"/>
          </p:cNvSpPr>
          <p:nvPr/>
        </p:nvSpPr>
        <p:spPr bwMode="auto">
          <a:xfrm>
            <a:off x="463550" y="3740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9" name="Oval 25"/>
          <p:cNvSpPr>
            <a:spLocks noChangeArrowheads="1"/>
          </p:cNvSpPr>
          <p:nvPr/>
        </p:nvSpPr>
        <p:spPr bwMode="auto">
          <a:xfrm>
            <a:off x="463550" y="3968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0" name="Oval 26"/>
          <p:cNvSpPr>
            <a:spLocks noChangeArrowheads="1"/>
          </p:cNvSpPr>
          <p:nvPr/>
        </p:nvSpPr>
        <p:spPr bwMode="auto">
          <a:xfrm>
            <a:off x="463550" y="4197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1" name="Oval 27"/>
          <p:cNvSpPr>
            <a:spLocks noChangeArrowheads="1"/>
          </p:cNvSpPr>
          <p:nvPr/>
        </p:nvSpPr>
        <p:spPr bwMode="auto">
          <a:xfrm>
            <a:off x="463550" y="4425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2016" name="Group 32"/>
          <p:cNvGrpSpPr>
            <a:grpSpLocks/>
          </p:cNvGrpSpPr>
          <p:nvPr/>
        </p:nvGrpSpPr>
        <p:grpSpPr bwMode="auto">
          <a:xfrm>
            <a:off x="1682750" y="5486400"/>
            <a:ext cx="520700" cy="755650"/>
            <a:chOff x="1060" y="3456"/>
            <a:chExt cx="328" cy="476"/>
          </a:xfrm>
        </p:grpSpPr>
        <p:sp>
          <p:nvSpPr>
            <p:cNvPr id="42012" name="Rectangle 28"/>
            <p:cNvSpPr>
              <a:spLocks noChangeArrowheads="1"/>
            </p:cNvSpPr>
            <p:nvPr/>
          </p:nvSpPr>
          <p:spPr bwMode="auto">
            <a:xfrm>
              <a:off x="1060" y="3460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3" name="Rectangle 29"/>
            <p:cNvSpPr>
              <a:spLocks noChangeArrowheads="1"/>
            </p:cNvSpPr>
            <p:nvPr/>
          </p:nvSpPr>
          <p:spPr bwMode="auto">
            <a:xfrm>
              <a:off x="1252" y="3604"/>
              <a:ext cx="88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4" name="Freeform 30"/>
            <p:cNvSpPr>
              <a:spLocks/>
            </p:cNvSpPr>
            <p:nvPr/>
          </p:nvSpPr>
          <p:spPr bwMode="auto">
            <a:xfrm>
              <a:off x="1104" y="3456"/>
              <a:ext cx="193" cy="433"/>
            </a:xfrm>
            <a:custGeom>
              <a:avLst/>
              <a:gdLst>
                <a:gd name="T0" fmla="*/ 0 w 193"/>
                <a:gd name="T1" fmla="*/ 0 h 433"/>
                <a:gd name="T2" fmla="*/ 0 w 193"/>
                <a:gd name="T3" fmla="*/ 432 h 433"/>
                <a:gd name="T4" fmla="*/ 192 w 193"/>
                <a:gd name="T5" fmla="*/ 432 h 433"/>
                <a:gd name="T6" fmla="*/ 192 w 193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3" h="433">
                  <a:moveTo>
                    <a:pt x="0" y="0"/>
                  </a:moveTo>
                  <a:lnTo>
                    <a:pt x="0" y="432"/>
                  </a:lnTo>
                  <a:lnTo>
                    <a:pt x="192" y="432"/>
                  </a:lnTo>
                  <a:lnTo>
                    <a:pt x="192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15" name="Freeform 31"/>
            <p:cNvSpPr>
              <a:spLocks/>
            </p:cNvSpPr>
            <p:nvPr/>
          </p:nvSpPr>
          <p:spPr bwMode="auto">
            <a:xfrm>
              <a:off x="1296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21" name="Group 37"/>
          <p:cNvGrpSpPr>
            <a:grpSpLocks/>
          </p:cNvGrpSpPr>
          <p:nvPr/>
        </p:nvGrpSpPr>
        <p:grpSpPr bwMode="auto">
          <a:xfrm>
            <a:off x="2444750" y="5486400"/>
            <a:ext cx="368300" cy="755650"/>
            <a:chOff x="1540" y="3456"/>
            <a:chExt cx="232" cy="476"/>
          </a:xfrm>
        </p:grpSpPr>
        <p:sp>
          <p:nvSpPr>
            <p:cNvPr id="42017" name="Rectangle 33"/>
            <p:cNvSpPr>
              <a:spLocks noChangeArrowheads="1"/>
            </p:cNvSpPr>
            <p:nvPr/>
          </p:nvSpPr>
          <p:spPr bwMode="auto">
            <a:xfrm>
              <a:off x="1540" y="3460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8" name="Rectangle 34"/>
            <p:cNvSpPr>
              <a:spLocks noChangeArrowheads="1"/>
            </p:cNvSpPr>
            <p:nvPr/>
          </p:nvSpPr>
          <p:spPr bwMode="auto">
            <a:xfrm>
              <a:off x="1677" y="3604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9" name="Freeform 35"/>
            <p:cNvSpPr>
              <a:spLocks/>
            </p:cNvSpPr>
            <p:nvPr/>
          </p:nvSpPr>
          <p:spPr bwMode="auto">
            <a:xfrm>
              <a:off x="1570" y="3456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20" name="Freeform 36"/>
            <p:cNvSpPr>
              <a:spLocks/>
            </p:cNvSpPr>
            <p:nvPr/>
          </p:nvSpPr>
          <p:spPr bwMode="auto">
            <a:xfrm>
              <a:off x="1707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42" name="Group 58"/>
          <p:cNvGrpSpPr>
            <a:grpSpLocks/>
          </p:cNvGrpSpPr>
          <p:nvPr/>
        </p:nvGrpSpPr>
        <p:grpSpPr bwMode="auto">
          <a:xfrm>
            <a:off x="6711950" y="5562600"/>
            <a:ext cx="1739900" cy="755650"/>
            <a:chOff x="4228" y="3504"/>
            <a:chExt cx="1096" cy="476"/>
          </a:xfrm>
        </p:grpSpPr>
        <p:grpSp>
          <p:nvGrpSpPr>
            <p:cNvPr id="42026" name="Group 42"/>
            <p:cNvGrpSpPr>
              <a:grpSpLocks/>
            </p:cNvGrpSpPr>
            <p:nvPr/>
          </p:nvGrpSpPr>
          <p:grpSpPr bwMode="auto">
            <a:xfrm>
              <a:off x="4228" y="3504"/>
              <a:ext cx="232" cy="476"/>
              <a:chOff x="4228" y="3504"/>
              <a:chExt cx="232" cy="476"/>
            </a:xfrm>
          </p:grpSpPr>
          <p:sp>
            <p:nvSpPr>
              <p:cNvPr id="42022" name="Rectangle 38"/>
              <p:cNvSpPr>
                <a:spLocks noChangeArrowheads="1"/>
              </p:cNvSpPr>
              <p:nvPr/>
            </p:nvSpPr>
            <p:spPr bwMode="auto">
              <a:xfrm>
                <a:off x="4228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3" name="Rectangle 39"/>
              <p:cNvSpPr>
                <a:spLocks noChangeArrowheads="1"/>
              </p:cNvSpPr>
              <p:nvPr/>
            </p:nvSpPr>
            <p:spPr bwMode="auto">
              <a:xfrm>
                <a:off x="4365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4" name="Freeform 40"/>
              <p:cNvSpPr>
                <a:spLocks/>
              </p:cNvSpPr>
              <p:nvPr/>
            </p:nvSpPr>
            <p:spPr bwMode="auto">
              <a:xfrm>
                <a:off x="4258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25" name="Freeform 41"/>
              <p:cNvSpPr>
                <a:spLocks/>
              </p:cNvSpPr>
              <p:nvPr/>
            </p:nvSpPr>
            <p:spPr bwMode="auto">
              <a:xfrm>
                <a:off x="4395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1" name="Group 47"/>
            <p:cNvGrpSpPr>
              <a:grpSpLocks/>
            </p:cNvGrpSpPr>
            <p:nvPr/>
          </p:nvGrpSpPr>
          <p:grpSpPr bwMode="auto">
            <a:xfrm>
              <a:off x="4516" y="3504"/>
              <a:ext cx="232" cy="476"/>
              <a:chOff x="4516" y="3504"/>
              <a:chExt cx="232" cy="476"/>
            </a:xfrm>
          </p:grpSpPr>
          <p:sp>
            <p:nvSpPr>
              <p:cNvPr id="42027" name="Rectangle 43"/>
              <p:cNvSpPr>
                <a:spLocks noChangeArrowheads="1"/>
              </p:cNvSpPr>
              <p:nvPr/>
            </p:nvSpPr>
            <p:spPr bwMode="auto">
              <a:xfrm>
                <a:off x="4516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8" name="Rectangle 44"/>
              <p:cNvSpPr>
                <a:spLocks noChangeArrowheads="1"/>
              </p:cNvSpPr>
              <p:nvPr/>
            </p:nvSpPr>
            <p:spPr bwMode="auto">
              <a:xfrm>
                <a:off x="4653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9" name="Freeform 45"/>
              <p:cNvSpPr>
                <a:spLocks/>
              </p:cNvSpPr>
              <p:nvPr/>
            </p:nvSpPr>
            <p:spPr bwMode="auto">
              <a:xfrm>
                <a:off x="4546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0" name="Freeform 46"/>
              <p:cNvSpPr>
                <a:spLocks/>
              </p:cNvSpPr>
              <p:nvPr/>
            </p:nvSpPr>
            <p:spPr bwMode="auto">
              <a:xfrm>
                <a:off x="4683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6" name="Group 52"/>
            <p:cNvGrpSpPr>
              <a:grpSpLocks/>
            </p:cNvGrpSpPr>
            <p:nvPr/>
          </p:nvGrpSpPr>
          <p:grpSpPr bwMode="auto">
            <a:xfrm>
              <a:off x="4804" y="3504"/>
              <a:ext cx="232" cy="476"/>
              <a:chOff x="4804" y="3504"/>
              <a:chExt cx="232" cy="476"/>
            </a:xfrm>
          </p:grpSpPr>
          <p:sp>
            <p:nvSpPr>
              <p:cNvPr id="42032" name="Rectangle 48"/>
              <p:cNvSpPr>
                <a:spLocks noChangeArrowheads="1"/>
              </p:cNvSpPr>
              <p:nvPr/>
            </p:nvSpPr>
            <p:spPr bwMode="auto">
              <a:xfrm>
                <a:off x="4804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3" name="Rectangle 49"/>
              <p:cNvSpPr>
                <a:spLocks noChangeArrowheads="1"/>
              </p:cNvSpPr>
              <p:nvPr/>
            </p:nvSpPr>
            <p:spPr bwMode="auto">
              <a:xfrm>
                <a:off x="4941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4" name="Freeform 50"/>
              <p:cNvSpPr>
                <a:spLocks/>
              </p:cNvSpPr>
              <p:nvPr/>
            </p:nvSpPr>
            <p:spPr bwMode="auto">
              <a:xfrm>
                <a:off x="4834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5" name="Freeform 51"/>
              <p:cNvSpPr>
                <a:spLocks/>
              </p:cNvSpPr>
              <p:nvPr/>
            </p:nvSpPr>
            <p:spPr bwMode="auto">
              <a:xfrm>
                <a:off x="4971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41" name="Group 57"/>
            <p:cNvGrpSpPr>
              <a:grpSpLocks/>
            </p:cNvGrpSpPr>
            <p:nvPr/>
          </p:nvGrpSpPr>
          <p:grpSpPr bwMode="auto">
            <a:xfrm>
              <a:off x="5092" y="3504"/>
              <a:ext cx="232" cy="476"/>
              <a:chOff x="5092" y="3504"/>
              <a:chExt cx="232" cy="476"/>
            </a:xfrm>
          </p:grpSpPr>
          <p:sp>
            <p:nvSpPr>
              <p:cNvPr id="42037" name="Rectangle 53"/>
              <p:cNvSpPr>
                <a:spLocks noChangeArrowheads="1"/>
              </p:cNvSpPr>
              <p:nvPr/>
            </p:nvSpPr>
            <p:spPr bwMode="auto">
              <a:xfrm>
                <a:off x="5092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8" name="Rectangle 54"/>
              <p:cNvSpPr>
                <a:spLocks noChangeArrowheads="1"/>
              </p:cNvSpPr>
              <p:nvPr/>
            </p:nvSpPr>
            <p:spPr bwMode="auto">
              <a:xfrm>
                <a:off x="5229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9" name="Freeform 55"/>
              <p:cNvSpPr>
                <a:spLocks/>
              </p:cNvSpPr>
              <p:nvPr/>
            </p:nvSpPr>
            <p:spPr bwMode="auto">
              <a:xfrm>
                <a:off x="5122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40" name="Freeform 56"/>
              <p:cNvSpPr>
                <a:spLocks/>
              </p:cNvSpPr>
              <p:nvPr/>
            </p:nvSpPr>
            <p:spPr bwMode="auto">
              <a:xfrm>
                <a:off x="5259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2043" name="Freeform 59"/>
          <p:cNvSpPr>
            <a:spLocks/>
          </p:cNvSpPr>
          <p:nvPr/>
        </p:nvSpPr>
        <p:spPr bwMode="auto">
          <a:xfrm>
            <a:off x="1905000" y="6019800"/>
            <a:ext cx="230188" cy="230188"/>
          </a:xfrm>
          <a:custGeom>
            <a:avLst/>
            <a:gdLst>
              <a:gd name="T0" fmla="*/ 0 w 145"/>
              <a:gd name="T1" fmla="*/ 144 h 145"/>
              <a:gd name="T2" fmla="*/ 144 w 145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145">
                <a:moveTo>
                  <a:pt x="0" y="144"/>
                </a:move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2048" name="Group 64"/>
          <p:cNvGrpSpPr>
            <a:grpSpLocks/>
          </p:cNvGrpSpPr>
          <p:nvPr/>
        </p:nvGrpSpPr>
        <p:grpSpPr bwMode="auto">
          <a:xfrm>
            <a:off x="5111750" y="5562600"/>
            <a:ext cx="368300" cy="755650"/>
            <a:chOff x="3220" y="3504"/>
            <a:chExt cx="232" cy="476"/>
          </a:xfrm>
        </p:grpSpPr>
        <p:sp>
          <p:nvSpPr>
            <p:cNvPr id="42044" name="Rectangle 60"/>
            <p:cNvSpPr>
              <a:spLocks noChangeArrowheads="1"/>
            </p:cNvSpPr>
            <p:nvPr/>
          </p:nvSpPr>
          <p:spPr bwMode="auto">
            <a:xfrm>
              <a:off x="3220" y="3508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5" name="Rectangle 61"/>
            <p:cNvSpPr>
              <a:spLocks noChangeArrowheads="1"/>
            </p:cNvSpPr>
            <p:nvPr/>
          </p:nvSpPr>
          <p:spPr bwMode="auto">
            <a:xfrm>
              <a:off x="3357" y="3652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6" name="Freeform 62"/>
            <p:cNvSpPr>
              <a:spLocks/>
            </p:cNvSpPr>
            <p:nvPr/>
          </p:nvSpPr>
          <p:spPr bwMode="auto">
            <a:xfrm>
              <a:off x="3250" y="3504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47" name="Freeform 63"/>
            <p:cNvSpPr>
              <a:spLocks/>
            </p:cNvSpPr>
            <p:nvPr/>
          </p:nvSpPr>
          <p:spPr bwMode="auto">
            <a:xfrm>
              <a:off x="3387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4" name="Group 70"/>
          <p:cNvGrpSpPr>
            <a:grpSpLocks/>
          </p:cNvGrpSpPr>
          <p:nvPr/>
        </p:nvGrpSpPr>
        <p:grpSpPr bwMode="auto">
          <a:xfrm>
            <a:off x="5873750" y="5562600"/>
            <a:ext cx="520700" cy="755650"/>
            <a:chOff x="3700" y="3504"/>
            <a:chExt cx="328" cy="476"/>
          </a:xfrm>
        </p:grpSpPr>
        <p:sp>
          <p:nvSpPr>
            <p:cNvPr id="42049" name="Rectangle 65"/>
            <p:cNvSpPr>
              <a:spLocks noChangeArrowheads="1"/>
            </p:cNvSpPr>
            <p:nvPr/>
          </p:nvSpPr>
          <p:spPr bwMode="auto">
            <a:xfrm>
              <a:off x="3700" y="3508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0" name="Rectangle 66"/>
            <p:cNvSpPr>
              <a:spLocks noChangeArrowheads="1"/>
            </p:cNvSpPr>
            <p:nvPr/>
          </p:nvSpPr>
          <p:spPr bwMode="auto">
            <a:xfrm>
              <a:off x="3912" y="3652"/>
              <a:ext cx="75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1" name="Freeform 67"/>
            <p:cNvSpPr>
              <a:spLocks/>
            </p:cNvSpPr>
            <p:nvPr/>
          </p:nvSpPr>
          <p:spPr bwMode="auto">
            <a:xfrm>
              <a:off x="3949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2" name="Freeform 68"/>
            <p:cNvSpPr>
              <a:spLocks/>
            </p:cNvSpPr>
            <p:nvPr/>
          </p:nvSpPr>
          <p:spPr bwMode="auto">
            <a:xfrm>
              <a:off x="3792" y="3504"/>
              <a:ext cx="49" cy="193"/>
            </a:xfrm>
            <a:custGeom>
              <a:avLst/>
              <a:gdLst>
                <a:gd name="T0" fmla="*/ 0 w 49"/>
                <a:gd name="T1" fmla="*/ 0 h 193"/>
                <a:gd name="T2" fmla="*/ 0 w 49"/>
                <a:gd name="T3" fmla="*/ 144 h 193"/>
                <a:gd name="T4" fmla="*/ 48 w 49"/>
                <a:gd name="T5" fmla="*/ 192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193">
                  <a:moveTo>
                    <a:pt x="0" y="0"/>
                  </a:moveTo>
                  <a:lnTo>
                    <a:pt x="0" y="144"/>
                  </a:lnTo>
                  <a:lnTo>
                    <a:pt x="48" y="19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3" name="Freeform 69"/>
            <p:cNvSpPr>
              <a:spLocks/>
            </p:cNvSpPr>
            <p:nvPr/>
          </p:nvSpPr>
          <p:spPr bwMode="auto">
            <a:xfrm>
              <a:off x="3792" y="3696"/>
              <a:ext cx="145" cy="241"/>
            </a:xfrm>
            <a:custGeom>
              <a:avLst/>
              <a:gdLst>
                <a:gd name="T0" fmla="*/ 144 w 145"/>
                <a:gd name="T1" fmla="*/ 144 h 241"/>
                <a:gd name="T2" fmla="*/ 144 w 145"/>
                <a:gd name="T3" fmla="*/ 240 h 241"/>
                <a:gd name="T4" fmla="*/ 0 w 145"/>
                <a:gd name="T5" fmla="*/ 240 h 241"/>
                <a:gd name="T6" fmla="*/ 0 w 145"/>
                <a:gd name="T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5" h="241">
                  <a:moveTo>
                    <a:pt x="144" y="144"/>
                  </a:moveTo>
                  <a:lnTo>
                    <a:pt x="144" y="240"/>
                  </a:lnTo>
                  <a:lnTo>
                    <a:pt x="0" y="240"/>
                  </a:ln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9" name="Group 75"/>
          <p:cNvGrpSpPr>
            <a:grpSpLocks/>
          </p:cNvGrpSpPr>
          <p:nvPr/>
        </p:nvGrpSpPr>
        <p:grpSpPr bwMode="auto">
          <a:xfrm>
            <a:off x="2901950" y="5486400"/>
            <a:ext cx="444500" cy="755650"/>
            <a:chOff x="1828" y="3456"/>
            <a:chExt cx="280" cy="476"/>
          </a:xfrm>
        </p:grpSpPr>
        <p:sp>
          <p:nvSpPr>
            <p:cNvPr id="42055" name="Rectangle 71"/>
            <p:cNvSpPr>
              <a:spLocks noChangeArrowheads="1"/>
            </p:cNvSpPr>
            <p:nvPr/>
          </p:nvSpPr>
          <p:spPr bwMode="auto">
            <a:xfrm>
              <a:off x="1828" y="3460"/>
              <a:ext cx="280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6" name="Freeform 72"/>
            <p:cNvSpPr>
              <a:spLocks/>
            </p:cNvSpPr>
            <p:nvPr/>
          </p:nvSpPr>
          <p:spPr bwMode="auto">
            <a:xfrm>
              <a:off x="1872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432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432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7" name="Freeform 73"/>
            <p:cNvSpPr>
              <a:spLocks/>
            </p:cNvSpPr>
            <p:nvPr/>
          </p:nvSpPr>
          <p:spPr bwMode="auto">
            <a:xfrm>
              <a:off x="2016" y="3456"/>
              <a:ext cx="49" cy="433"/>
            </a:xfrm>
            <a:custGeom>
              <a:avLst/>
              <a:gdLst>
                <a:gd name="T0" fmla="*/ 48 w 49"/>
                <a:gd name="T1" fmla="*/ 0 h 433"/>
                <a:gd name="T2" fmla="*/ 48 w 49"/>
                <a:gd name="T3" fmla="*/ 432 h 433"/>
                <a:gd name="T4" fmla="*/ 0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48" y="0"/>
                  </a:moveTo>
                  <a:lnTo>
                    <a:pt x="48" y="432"/>
                  </a:lnTo>
                  <a:lnTo>
                    <a:pt x="0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8" name="Freeform 74"/>
            <p:cNvSpPr>
              <a:spLocks/>
            </p:cNvSpPr>
            <p:nvPr/>
          </p:nvSpPr>
          <p:spPr bwMode="auto">
            <a:xfrm>
              <a:off x="1968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384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384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71" name="Group 87"/>
          <p:cNvGrpSpPr>
            <a:grpSpLocks/>
          </p:cNvGrpSpPr>
          <p:nvPr/>
        </p:nvGrpSpPr>
        <p:grpSpPr bwMode="auto">
          <a:xfrm>
            <a:off x="3587750" y="5486400"/>
            <a:ext cx="1054100" cy="908050"/>
            <a:chOff x="2260" y="3456"/>
            <a:chExt cx="664" cy="572"/>
          </a:xfrm>
        </p:grpSpPr>
        <p:sp>
          <p:nvSpPr>
            <p:cNvPr id="42060" name="Rectangle 76"/>
            <p:cNvSpPr>
              <a:spLocks noChangeArrowheads="1"/>
            </p:cNvSpPr>
            <p:nvPr/>
          </p:nvSpPr>
          <p:spPr bwMode="auto">
            <a:xfrm>
              <a:off x="2260" y="3460"/>
              <a:ext cx="664" cy="56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1" name="Rectangle 77"/>
            <p:cNvSpPr>
              <a:spLocks noChangeArrowheads="1"/>
            </p:cNvSpPr>
            <p:nvPr/>
          </p:nvSpPr>
          <p:spPr bwMode="auto">
            <a:xfrm>
              <a:off x="2404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2" name="Rectangle 78"/>
            <p:cNvSpPr>
              <a:spLocks noChangeArrowheads="1"/>
            </p:cNvSpPr>
            <p:nvPr/>
          </p:nvSpPr>
          <p:spPr bwMode="auto">
            <a:xfrm>
              <a:off x="2596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3" name="Rectangle 79"/>
            <p:cNvSpPr>
              <a:spLocks noChangeArrowheads="1"/>
            </p:cNvSpPr>
            <p:nvPr/>
          </p:nvSpPr>
          <p:spPr bwMode="auto">
            <a:xfrm>
              <a:off x="2500" y="3796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4" name="Freeform 80"/>
            <p:cNvSpPr>
              <a:spLocks/>
            </p:cNvSpPr>
            <p:nvPr/>
          </p:nvSpPr>
          <p:spPr bwMode="auto">
            <a:xfrm>
              <a:off x="2304" y="3456"/>
              <a:ext cx="193" cy="385"/>
            </a:xfrm>
            <a:custGeom>
              <a:avLst/>
              <a:gdLst>
                <a:gd name="T0" fmla="*/ 0 w 193"/>
                <a:gd name="T1" fmla="*/ 0 h 385"/>
                <a:gd name="T2" fmla="*/ 0 w 193"/>
                <a:gd name="T3" fmla="*/ 384 h 385"/>
                <a:gd name="T4" fmla="*/ 192 w 193"/>
                <a:gd name="T5" fmla="*/ 384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0"/>
                  </a:moveTo>
                  <a:lnTo>
                    <a:pt x="0" y="384"/>
                  </a:lnTo>
                  <a:lnTo>
                    <a:pt x="192" y="38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5" name="Freeform 81"/>
            <p:cNvSpPr>
              <a:spLocks/>
            </p:cNvSpPr>
            <p:nvPr/>
          </p:nvSpPr>
          <p:spPr bwMode="auto">
            <a:xfrm>
              <a:off x="2352" y="3456"/>
              <a:ext cx="49" cy="241"/>
            </a:xfrm>
            <a:custGeom>
              <a:avLst/>
              <a:gdLst>
                <a:gd name="T0" fmla="*/ 0 w 49"/>
                <a:gd name="T1" fmla="*/ 0 h 241"/>
                <a:gd name="T2" fmla="*/ 0 w 49"/>
                <a:gd name="T3" fmla="*/ 240 h 241"/>
                <a:gd name="T4" fmla="*/ 48 w 49"/>
                <a:gd name="T5" fmla="*/ 24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0"/>
                  </a:moveTo>
                  <a:lnTo>
                    <a:pt x="0" y="240"/>
                  </a:lnTo>
                  <a:lnTo>
                    <a:pt x="48" y="24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6" name="Freeform 82"/>
            <p:cNvSpPr>
              <a:spLocks/>
            </p:cNvSpPr>
            <p:nvPr/>
          </p:nvSpPr>
          <p:spPr bwMode="auto">
            <a:xfrm>
              <a:off x="2736" y="3456"/>
              <a:ext cx="49" cy="241"/>
            </a:xfrm>
            <a:custGeom>
              <a:avLst/>
              <a:gdLst>
                <a:gd name="T0" fmla="*/ 0 w 49"/>
                <a:gd name="T1" fmla="*/ 240 h 241"/>
                <a:gd name="T2" fmla="*/ 48 w 49"/>
                <a:gd name="T3" fmla="*/ 240 h 241"/>
                <a:gd name="T4" fmla="*/ 48 w 49"/>
                <a:gd name="T5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240"/>
                  </a:moveTo>
                  <a:lnTo>
                    <a:pt x="48" y="240"/>
                  </a:ln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7" name="Freeform 83"/>
            <p:cNvSpPr>
              <a:spLocks/>
            </p:cNvSpPr>
            <p:nvPr/>
          </p:nvSpPr>
          <p:spPr bwMode="auto">
            <a:xfrm>
              <a:off x="2640" y="3456"/>
              <a:ext cx="193" cy="385"/>
            </a:xfrm>
            <a:custGeom>
              <a:avLst/>
              <a:gdLst>
                <a:gd name="T0" fmla="*/ 0 w 193"/>
                <a:gd name="T1" fmla="*/ 384 h 385"/>
                <a:gd name="T2" fmla="*/ 192 w 193"/>
                <a:gd name="T3" fmla="*/ 384 h 385"/>
                <a:gd name="T4" fmla="*/ 192 w 193"/>
                <a:gd name="T5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384"/>
                  </a:moveTo>
                  <a:lnTo>
                    <a:pt x="192" y="384"/>
                  </a:lnTo>
                  <a:lnTo>
                    <a:pt x="19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8" name="Freeform 84"/>
            <p:cNvSpPr>
              <a:spLocks/>
            </p:cNvSpPr>
            <p:nvPr/>
          </p:nvSpPr>
          <p:spPr bwMode="auto">
            <a:xfrm>
              <a:off x="2544" y="3696"/>
              <a:ext cx="49" cy="1"/>
            </a:xfrm>
            <a:custGeom>
              <a:avLst/>
              <a:gdLst>
                <a:gd name="T0" fmla="*/ 0 w 49"/>
                <a:gd name="T1" fmla="*/ 0 h 1"/>
                <a:gd name="T2" fmla="*/ 48 w 49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9" h="1">
                  <a:moveTo>
                    <a:pt x="0" y="0"/>
                  </a:move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9" name="Freeform 85"/>
            <p:cNvSpPr>
              <a:spLocks/>
            </p:cNvSpPr>
            <p:nvPr/>
          </p:nvSpPr>
          <p:spPr bwMode="auto">
            <a:xfrm>
              <a:off x="2400" y="3552"/>
              <a:ext cx="97" cy="241"/>
            </a:xfrm>
            <a:custGeom>
              <a:avLst/>
              <a:gdLst>
                <a:gd name="T0" fmla="*/ 0 w 97"/>
                <a:gd name="T1" fmla="*/ 240 h 241"/>
                <a:gd name="T2" fmla="*/ 96 w 97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7" h="241">
                  <a:moveTo>
                    <a:pt x="0" y="240"/>
                  </a:moveTo>
                  <a:lnTo>
                    <a:pt x="96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70" name="Freeform 86"/>
            <p:cNvSpPr>
              <a:spLocks/>
            </p:cNvSpPr>
            <p:nvPr/>
          </p:nvSpPr>
          <p:spPr bwMode="auto">
            <a:xfrm>
              <a:off x="2448" y="3456"/>
              <a:ext cx="433" cy="481"/>
            </a:xfrm>
            <a:custGeom>
              <a:avLst/>
              <a:gdLst>
                <a:gd name="T0" fmla="*/ 144 w 433"/>
                <a:gd name="T1" fmla="*/ 373 h 481"/>
                <a:gd name="T2" fmla="*/ 0 w 433"/>
                <a:gd name="T3" fmla="*/ 480 h 481"/>
                <a:gd name="T4" fmla="*/ 432 w 433"/>
                <a:gd name="T5" fmla="*/ 480 h 481"/>
                <a:gd name="T6" fmla="*/ 432 w 433"/>
                <a:gd name="T7" fmla="*/ 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3" h="481">
                  <a:moveTo>
                    <a:pt x="144" y="373"/>
                  </a:moveTo>
                  <a:lnTo>
                    <a:pt x="0" y="480"/>
                  </a:lnTo>
                  <a:lnTo>
                    <a:pt x="432" y="480"/>
                  </a:lnTo>
                  <a:lnTo>
                    <a:pt x="43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1433513" y="6470650"/>
            <a:ext cx="77581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AFD00"/>
                </a:solidFill>
              </a:rPr>
              <a:t>COOLANT        AIR         THROTTLE    AIR FLOW               COLD START  THERMO-TIME         INJECTORS                       BATTERY</a:t>
            </a:r>
          </a:p>
          <a:p>
            <a:r>
              <a:rPr lang="en-US" altLang="en-US" sz="1000" b="1">
                <a:solidFill>
                  <a:srgbClr val="FAFD00"/>
                </a:solidFill>
              </a:rPr>
              <a:t>SENSOR            VALVE   SWITCH         FLOW METER        VALVE              SWITCH</a:t>
            </a:r>
          </a:p>
        </p:txBody>
      </p:sp>
      <p:grpSp>
        <p:nvGrpSpPr>
          <p:cNvPr id="42076" name="Group 92"/>
          <p:cNvGrpSpPr>
            <a:grpSpLocks/>
          </p:cNvGrpSpPr>
          <p:nvPr/>
        </p:nvGrpSpPr>
        <p:grpSpPr bwMode="auto">
          <a:xfrm>
            <a:off x="5187950" y="2444750"/>
            <a:ext cx="825500" cy="1739900"/>
            <a:chOff x="3268" y="1540"/>
            <a:chExt cx="520" cy="1096"/>
          </a:xfrm>
        </p:grpSpPr>
        <p:sp>
          <p:nvSpPr>
            <p:cNvPr id="42073" name="Rectangle 89"/>
            <p:cNvSpPr>
              <a:spLocks noChangeArrowheads="1"/>
            </p:cNvSpPr>
            <p:nvPr/>
          </p:nvSpPr>
          <p:spPr bwMode="auto">
            <a:xfrm>
              <a:off x="3316" y="1924"/>
              <a:ext cx="424" cy="71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4" name="Rectangle 90"/>
            <p:cNvSpPr>
              <a:spLocks noChangeArrowheads="1"/>
            </p:cNvSpPr>
            <p:nvPr/>
          </p:nvSpPr>
          <p:spPr bwMode="auto">
            <a:xfrm>
              <a:off x="3268" y="1828"/>
              <a:ext cx="520" cy="8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5" name="AutoShape 91"/>
            <p:cNvSpPr>
              <a:spLocks noChangeArrowheads="1"/>
            </p:cNvSpPr>
            <p:nvPr/>
          </p:nvSpPr>
          <p:spPr bwMode="auto">
            <a:xfrm flipV="1">
              <a:off x="3460" y="1540"/>
              <a:ext cx="136" cy="28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7169150" y="1149350"/>
            <a:ext cx="1511300" cy="16637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7473950" y="1758950"/>
            <a:ext cx="520700" cy="4445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8083550" y="1835150"/>
            <a:ext cx="3683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0" name="Freeform 96"/>
          <p:cNvSpPr>
            <a:spLocks/>
          </p:cNvSpPr>
          <p:nvPr/>
        </p:nvSpPr>
        <p:spPr bwMode="auto">
          <a:xfrm>
            <a:off x="7543800" y="18288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144 h 145"/>
              <a:gd name="T4" fmla="*/ 48 w 241"/>
              <a:gd name="T5" fmla="*/ 0 h 145"/>
              <a:gd name="T6" fmla="*/ 144 w 241"/>
              <a:gd name="T7" fmla="*/ 0 h 145"/>
              <a:gd name="T8" fmla="*/ 144 w 241"/>
              <a:gd name="T9" fmla="*/ 144 h 145"/>
              <a:gd name="T10" fmla="*/ 240 w 241"/>
              <a:gd name="T11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144"/>
                </a:lnTo>
                <a:lnTo>
                  <a:pt x="48" y="0"/>
                </a:lnTo>
                <a:lnTo>
                  <a:pt x="144" y="0"/>
                </a:lnTo>
                <a:lnTo>
                  <a:pt x="144" y="144"/>
                </a:lnTo>
                <a:lnTo>
                  <a:pt x="24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1" name="Freeform 97"/>
          <p:cNvSpPr>
            <a:spLocks/>
          </p:cNvSpPr>
          <p:nvPr/>
        </p:nvSpPr>
        <p:spPr bwMode="auto">
          <a:xfrm>
            <a:off x="7162800" y="1752600"/>
            <a:ext cx="1449388" cy="992188"/>
          </a:xfrm>
          <a:custGeom>
            <a:avLst/>
            <a:gdLst>
              <a:gd name="T0" fmla="*/ 0 w 913"/>
              <a:gd name="T1" fmla="*/ 624 h 625"/>
              <a:gd name="T2" fmla="*/ 912 w 913"/>
              <a:gd name="T3" fmla="*/ 624 h 625"/>
              <a:gd name="T4" fmla="*/ 912 w 913"/>
              <a:gd name="T5" fmla="*/ 192 h 625"/>
              <a:gd name="T6" fmla="*/ 816 w 913"/>
              <a:gd name="T7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625">
                <a:moveTo>
                  <a:pt x="0" y="624"/>
                </a:moveTo>
                <a:lnTo>
                  <a:pt x="912" y="624"/>
                </a:lnTo>
                <a:lnTo>
                  <a:pt x="912" y="192"/>
                </a:lnTo>
                <a:lnTo>
                  <a:pt x="81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2" name="Freeform 98"/>
          <p:cNvSpPr>
            <a:spLocks/>
          </p:cNvSpPr>
          <p:nvPr/>
        </p:nvSpPr>
        <p:spPr bwMode="auto">
          <a:xfrm>
            <a:off x="7162800" y="1219200"/>
            <a:ext cx="1449388" cy="611188"/>
          </a:xfrm>
          <a:custGeom>
            <a:avLst/>
            <a:gdLst>
              <a:gd name="T0" fmla="*/ 0 w 913"/>
              <a:gd name="T1" fmla="*/ 0 h 385"/>
              <a:gd name="T2" fmla="*/ 912 w 913"/>
              <a:gd name="T3" fmla="*/ 0 h 385"/>
              <a:gd name="T4" fmla="*/ 912 w 913"/>
              <a:gd name="T5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13" h="385">
                <a:moveTo>
                  <a:pt x="0" y="0"/>
                </a:moveTo>
                <a:lnTo>
                  <a:pt x="912" y="0"/>
                </a:lnTo>
                <a:lnTo>
                  <a:pt x="912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3" name="Freeform 99"/>
          <p:cNvSpPr>
            <a:spLocks/>
          </p:cNvSpPr>
          <p:nvPr/>
        </p:nvSpPr>
        <p:spPr bwMode="auto">
          <a:xfrm>
            <a:off x="7162800" y="2209800"/>
            <a:ext cx="611188" cy="382588"/>
          </a:xfrm>
          <a:custGeom>
            <a:avLst/>
            <a:gdLst>
              <a:gd name="T0" fmla="*/ 0 w 385"/>
              <a:gd name="T1" fmla="*/ 240 h 241"/>
              <a:gd name="T2" fmla="*/ 384 w 385"/>
              <a:gd name="T3" fmla="*/ 240 h 241"/>
              <a:gd name="T4" fmla="*/ 384 w 385"/>
              <a:gd name="T5" fmla="*/ 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5" h="241">
                <a:moveTo>
                  <a:pt x="0" y="240"/>
                </a:moveTo>
                <a:lnTo>
                  <a:pt x="384" y="240"/>
                </a:lnTo>
                <a:lnTo>
                  <a:pt x="38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4" name="Freeform 100"/>
          <p:cNvSpPr>
            <a:spLocks/>
          </p:cNvSpPr>
          <p:nvPr/>
        </p:nvSpPr>
        <p:spPr bwMode="auto">
          <a:xfrm>
            <a:off x="7162800" y="2209800"/>
            <a:ext cx="458788" cy="153988"/>
          </a:xfrm>
          <a:custGeom>
            <a:avLst/>
            <a:gdLst>
              <a:gd name="T0" fmla="*/ 0 w 289"/>
              <a:gd name="T1" fmla="*/ 96 h 97"/>
              <a:gd name="T2" fmla="*/ 288 w 289"/>
              <a:gd name="T3" fmla="*/ 96 h 97"/>
              <a:gd name="T4" fmla="*/ 288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0" y="96"/>
                </a:moveTo>
                <a:lnTo>
                  <a:pt x="288" y="96"/>
                </a:ln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5" name="Freeform 101"/>
          <p:cNvSpPr>
            <a:spLocks/>
          </p:cNvSpPr>
          <p:nvPr/>
        </p:nvSpPr>
        <p:spPr bwMode="auto">
          <a:xfrm>
            <a:off x="7162800" y="1600200"/>
            <a:ext cx="458788" cy="153988"/>
          </a:xfrm>
          <a:custGeom>
            <a:avLst/>
            <a:gdLst>
              <a:gd name="T0" fmla="*/ 288 w 289"/>
              <a:gd name="T1" fmla="*/ 96 h 97"/>
              <a:gd name="T2" fmla="*/ 288 w 289"/>
              <a:gd name="T3" fmla="*/ 0 h 97"/>
              <a:gd name="T4" fmla="*/ 0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288" y="96"/>
                </a:moveTo>
                <a:lnTo>
                  <a:pt x="288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6" name="Freeform 102"/>
          <p:cNvSpPr>
            <a:spLocks/>
          </p:cNvSpPr>
          <p:nvPr/>
        </p:nvSpPr>
        <p:spPr bwMode="auto">
          <a:xfrm>
            <a:off x="7162800" y="1981200"/>
            <a:ext cx="306388" cy="1588"/>
          </a:xfrm>
          <a:custGeom>
            <a:avLst/>
            <a:gdLst>
              <a:gd name="T0" fmla="*/ 192 w 193"/>
              <a:gd name="T1" fmla="*/ 0 h 1"/>
              <a:gd name="T2" fmla="*/ 0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192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7" name="Freeform 103"/>
          <p:cNvSpPr>
            <a:spLocks/>
          </p:cNvSpPr>
          <p:nvPr/>
        </p:nvSpPr>
        <p:spPr bwMode="auto">
          <a:xfrm>
            <a:off x="7162800" y="13716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8" name="Freeform 104"/>
          <p:cNvSpPr>
            <a:spLocks/>
          </p:cNvSpPr>
          <p:nvPr/>
        </p:nvSpPr>
        <p:spPr bwMode="auto">
          <a:xfrm>
            <a:off x="8153400" y="1828800"/>
            <a:ext cx="153988" cy="306388"/>
          </a:xfrm>
          <a:custGeom>
            <a:avLst/>
            <a:gdLst>
              <a:gd name="T0" fmla="*/ 0 w 97"/>
              <a:gd name="T1" fmla="*/ 192 h 193"/>
              <a:gd name="T2" fmla="*/ 96 w 97"/>
              <a:gd name="T3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9" name="Freeform 105"/>
          <p:cNvSpPr>
            <a:spLocks/>
          </p:cNvSpPr>
          <p:nvPr/>
        </p:nvSpPr>
        <p:spPr bwMode="auto">
          <a:xfrm>
            <a:off x="7924800" y="1600200"/>
            <a:ext cx="306388" cy="230188"/>
          </a:xfrm>
          <a:custGeom>
            <a:avLst/>
            <a:gdLst>
              <a:gd name="T0" fmla="*/ 192 w 193"/>
              <a:gd name="T1" fmla="*/ 144 h 145"/>
              <a:gd name="T2" fmla="*/ 192 w 193"/>
              <a:gd name="T3" fmla="*/ 0 h 145"/>
              <a:gd name="T4" fmla="*/ 0 w 193"/>
              <a:gd name="T5" fmla="*/ 0 h 145"/>
              <a:gd name="T6" fmla="*/ 0 w 193"/>
              <a:gd name="T7" fmla="*/ 96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45">
                <a:moveTo>
                  <a:pt x="192" y="144"/>
                </a:moveTo>
                <a:lnTo>
                  <a:pt x="192" y="0"/>
                </a:lnTo>
                <a:lnTo>
                  <a:pt x="0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0" name="Freeform 106"/>
          <p:cNvSpPr>
            <a:spLocks/>
          </p:cNvSpPr>
          <p:nvPr/>
        </p:nvSpPr>
        <p:spPr bwMode="auto">
          <a:xfrm>
            <a:off x="7924800" y="2133600"/>
            <a:ext cx="306388" cy="306388"/>
          </a:xfrm>
          <a:custGeom>
            <a:avLst/>
            <a:gdLst>
              <a:gd name="T0" fmla="*/ 0 w 193"/>
              <a:gd name="T1" fmla="*/ 48 h 193"/>
              <a:gd name="T2" fmla="*/ 0 w 193"/>
              <a:gd name="T3" fmla="*/ 192 h 193"/>
              <a:gd name="T4" fmla="*/ 192 w 193"/>
              <a:gd name="T5" fmla="*/ 192 h 193"/>
              <a:gd name="T6" fmla="*/ 192 w 193"/>
              <a:gd name="T7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93">
                <a:moveTo>
                  <a:pt x="0" y="48"/>
                </a:moveTo>
                <a:lnTo>
                  <a:pt x="0" y="192"/>
                </a:ln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1" name="Oval 107"/>
          <p:cNvSpPr>
            <a:spLocks noChangeArrowheads="1"/>
          </p:cNvSpPr>
          <p:nvPr/>
        </p:nvSpPr>
        <p:spPr bwMode="auto">
          <a:xfrm>
            <a:off x="5187950" y="1149350"/>
            <a:ext cx="368300" cy="3683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2" name="Rectangle 108"/>
          <p:cNvSpPr>
            <a:spLocks noChangeArrowheads="1"/>
          </p:cNvSpPr>
          <p:nvPr/>
        </p:nvSpPr>
        <p:spPr bwMode="auto">
          <a:xfrm>
            <a:off x="5873750" y="1225550"/>
            <a:ext cx="5207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3" name="Freeform 109"/>
          <p:cNvSpPr>
            <a:spLocks/>
          </p:cNvSpPr>
          <p:nvPr/>
        </p:nvSpPr>
        <p:spPr bwMode="auto">
          <a:xfrm>
            <a:off x="5791200" y="13716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4" name="Oval 110"/>
          <p:cNvSpPr>
            <a:spLocks noChangeArrowheads="1"/>
          </p:cNvSpPr>
          <p:nvPr/>
        </p:nvSpPr>
        <p:spPr bwMode="auto">
          <a:xfrm>
            <a:off x="7702550" y="4044950"/>
            <a:ext cx="673100" cy="6731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5" name="Oval 111"/>
          <p:cNvSpPr>
            <a:spLocks noChangeArrowheads="1"/>
          </p:cNvSpPr>
          <p:nvPr/>
        </p:nvSpPr>
        <p:spPr bwMode="auto">
          <a:xfrm>
            <a:off x="8159750" y="4425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6" name="Oval 112"/>
          <p:cNvSpPr>
            <a:spLocks noChangeArrowheads="1"/>
          </p:cNvSpPr>
          <p:nvPr/>
        </p:nvSpPr>
        <p:spPr bwMode="auto">
          <a:xfrm>
            <a:off x="7778750" y="4349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7" name="Oval 113"/>
          <p:cNvSpPr>
            <a:spLocks noChangeArrowheads="1"/>
          </p:cNvSpPr>
          <p:nvPr/>
        </p:nvSpPr>
        <p:spPr bwMode="auto">
          <a:xfrm>
            <a:off x="8007350" y="4121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8" name="Rectangle 114"/>
          <p:cNvSpPr>
            <a:spLocks noChangeArrowheads="1"/>
          </p:cNvSpPr>
          <p:nvPr/>
        </p:nvSpPr>
        <p:spPr bwMode="auto">
          <a:xfrm>
            <a:off x="5111750" y="4425950"/>
            <a:ext cx="977900" cy="520700"/>
          </a:xfrm>
          <a:prstGeom prst="rect">
            <a:avLst/>
          </a:prstGeom>
          <a:gradFill rotWithShape="0">
            <a:gsLst>
              <a:gs pos="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9" name="Rectangle 115"/>
          <p:cNvSpPr>
            <a:spLocks noChangeArrowheads="1"/>
          </p:cNvSpPr>
          <p:nvPr/>
        </p:nvSpPr>
        <p:spPr bwMode="auto">
          <a:xfrm>
            <a:off x="669925" y="1744663"/>
            <a:ext cx="2476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0" name="Rectangle 116"/>
          <p:cNvSpPr>
            <a:spLocks noChangeArrowheads="1"/>
          </p:cNvSpPr>
          <p:nvPr/>
        </p:nvSpPr>
        <p:spPr bwMode="auto">
          <a:xfrm>
            <a:off x="974725" y="1744663"/>
            <a:ext cx="31115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1" name="Rectangle 117"/>
          <p:cNvSpPr>
            <a:spLocks noChangeArrowheads="1"/>
          </p:cNvSpPr>
          <p:nvPr/>
        </p:nvSpPr>
        <p:spPr bwMode="auto">
          <a:xfrm>
            <a:off x="5167313" y="1128713"/>
            <a:ext cx="4683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M</a:t>
            </a:r>
          </a:p>
        </p:txBody>
      </p:sp>
      <p:sp>
        <p:nvSpPr>
          <p:cNvPr id="42102" name="Rectangle 118"/>
          <p:cNvSpPr>
            <a:spLocks noChangeArrowheads="1"/>
          </p:cNvSpPr>
          <p:nvPr/>
        </p:nvSpPr>
        <p:spPr bwMode="auto">
          <a:xfrm>
            <a:off x="8540750" y="5568950"/>
            <a:ext cx="520700" cy="825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3" name="Oval 119"/>
          <p:cNvSpPr>
            <a:spLocks noChangeArrowheads="1"/>
          </p:cNvSpPr>
          <p:nvPr/>
        </p:nvSpPr>
        <p:spPr bwMode="auto">
          <a:xfrm>
            <a:off x="8693150" y="5645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4" name="Oval 120"/>
          <p:cNvSpPr>
            <a:spLocks noChangeArrowheads="1"/>
          </p:cNvSpPr>
          <p:nvPr/>
        </p:nvSpPr>
        <p:spPr bwMode="auto">
          <a:xfrm>
            <a:off x="8693150" y="617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5" name="Rectangle 121"/>
          <p:cNvSpPr>
            <a:spLocks noChangeArrowheads="1"/>
          </p:cNvSpPr>
          <p:nvPr/>
        </p:nvSpPr>
        <p:spPr bwMode="auto">
          <a:xfrm>
            <a:off x="1204913" y="1571625"/>
            <a:ext cx="257175" cy="100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 b="1">
                <a:solidFill>
                  <a:srgbClr val="FFFFFF"/>
                </a:solidFill>
              </a:rPr>
              <a:t>1</a:t>
            </a: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r>
              <a:rPr lang="en-US" altLang="en-US" sz="12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42106" name="Rectangle 122"/>
          <p:cNvSpPr>
            <a:spLocks noChangeArrowheads="1"/>
          </p:cNvSpPr>
          <p:nvPr/>
        </p:nvSpPr>
        <p:spPr bwMode="auto">
          <a:xfrm>
            <a:off x="5243513" y="3019425"/>
            <a:ext cx="7905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 b="1">
                <a:solidFill>
                  <a:srgbClr val="FFFFFF"/>
                </a:solidFill>
              </a:rPr>
              <a:t>1          15</a:t>
            </a:r>
          </a:p>
        </p:txBody>
      </p:sp>
      <p:sp>
        <p:nvSpPr>
          <p:cNvPr id="42107" name="Rectangle 123"/>
          <p:cNvSpPr>
            <a:spLocks noChangeArrowheads="1"/>
          </p:cNvSpPr>
          <p:nvPr/>
        </p:nvSpPr>
        <p:spPr bwMode="auto">
          <a:xfrm>
            <a:off x="5243513" y="2889250"/>
            <a:ext cx="741362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-              +</a:t>
            </a:r>
          </a:p>
        </p:txBody>
      </p:sp>
      <p:sp>
        <p:nvSpPr>
          <p:cNvPr id="42108" name="Rectangle 124"/>
          <p:cNvSpPr>
            <a:spLocks noChangeArrowheads="1"/>
          </p:cNvSpPr>
          <p:nvPr/>
        </p:nvSpPr>
        <p:spPr bwMode="auto">
          <a:xfrm>
            <a:off x="7148513" y="1441450"/>
            <a:ext cx="307975" cy="146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/>
              <a:t>50</a:t>
            </a:r>
          </a:p>
          <a:p>
            <a:endParaRPr lang="en-US" altLang="en-US" sz="1000" b="1"/>
          </a:p>
          <a:p>
            <a:r>
              <a:rPr lang="en-US" altLang="en-US" sz="1000" b="1"/>
              <a:t>31</a:t>
            </a:r>
          </a:p>
          <a:p>
            <a:endParaRPr lang="en-US" altLang="en-US" sz="1000" b="1"/>
          </a:p>
          <a:p>
            <a:endParaRPr lang="en-US" altLang="en-US" sz="1000" b="1"/>
          </a:p>
          <a:p>
            <a:r>
              <a:rPr lang="en-US" altLang="en-US" sz="1000" b="1"/>
              <a:t>1</a:t>
            </a:r>
          </a:p>
          <a:p>
            <a:r>
              <a:rPr lang="en-US" altLang="en-US" sz="1000" b="1"/>
              <a:t>15</a:t>
            </a:r>
          </a:p>
          <a:p>
            <a:endParaRPr lang="en-US" altLang="en-US" sz="1000" b="1"/>
          </a:p>
          <a:p>
            <a:r>
              <a:rPr lang="en-US" altLang="en-US" sz="1000" b="1"/>
              <a:t>30</a:t>
            </a:r>
          </a:p>
        </p:txBody>
      </p:sp>
      <p:sp>
        <p:nvSpPr>
          <p:cNvPr id="42109" name="Rectangle 125"/>
          <p:cNvSpPr>
            <a:spLocks noChangeArrowheads="1"/>
          </p:cNvSpPr>
          <p:nvPr/>
        </p:nvSpPr>
        <p:spPr bwMode="auto">
          <a:xfrm>
            <a:off x="7148513" y="984250"/>
            <a:ext cx="37782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87</a:t>
            </a:r>
            <a:endParaRPr lang="en-US" altLang="en-US" sz="1000" b="1">
              <a:solidFill>
                <a:schemeClr val="tx2"/>
              </a:solidFill>
            </a:endParaRPr>
          </a:p>
          <a:p>
            <a:endParaRPr lang="en-US" altLang="en-US" sz="1000" b="1">
              <a:solidFill>
                <a:schemeClr val="tx2"/>
              </a:solidFill>
            </a:endParaRPr>
          </a:p>
          <a:p>
            <a:r>
              <a:rPr lang="en-US" altLang="en-US" sz="1000" b="1">
                <a:solidFill>
                  <a:schemeClr val="tx2"/>
                </a:solidFill>
              </a:rPr>
              <a:t>87b</a:t>
            </a:r>
          </a:p>
        </p:txBody>
      </p:sp>
      <p:sp>
        <p:nvSpPr>
          <p:cNvPr id="42110" name="Rectangle 126"/>
          <p:cNvSpPr>
            <a:spLocks noChangeArrowheads="1"/>
          </p:cNvSpPr>
          <p:nvPr/>
        </p:nvSpPr>
        <p:spPr bwMode="auto">
          <a:xfrm>
            <a:off x="7529513" y="785813"/>
            <a:ext cx="12477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Control  relay</a:t>
            </a:r>
          </a:p>
        </p:txBody>
      </p:sp>
      <p:sp>
        <p:nvSpPr>
          <p:cNvPr id="42111" name="Rectangle 127"/>
          <p:cNvSpPr>
            <a:spLocks noChangeArrowheads="1"/>
          </p:cNvSpPr>
          <p:nvPr/>
        </p:nvSpPr>
        <p:spPr bwMode="auto">
          <a:xfrm>
            <a:off x="5167313" y="4519613"/>
            <a:ext cx="782637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FFFFF"/>
                </a:solidFill>
              </a:rPr>
              <a:t>Ignition</a:t>
            </a:r>
          </a:p>
          <a:p>
            <a:r>
              <a:rPr lang="en-US" altLang="en-US" sz="1400" b="1">
                <a:solidFill>
                  <a:srgbClr val="FFFFFF"/>
                </a:solidFill>
              </a:rPr>
              <a:t>module</a:t>
            </a:r>
          </a:p>
        </p:txBody>
      </p:sp>
      <p:sp>
        <p:nvSpPr>
          <p:cNvPr id="42112" name="Rectangle 128"/>
          <p:cNvSpPr>
            <a:spLocks noChangeArrowheads="1"/>
          </p:cNvSpPr>
          <p:nvPr/>
        </p:nvSpPr>
        <p:spPr bwMode="auto">
          <a:xfrm>
            <a:off x="7529513" y="4672013"/>
            <a:ext cx="782637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Ignition</a:t>
            </a:r>
          </a:p>
          <a:p>
            <a:r>
              <a:rPr lang="en-US" altLang="en-US" sz="1400" b="1">
                <a:solidFill>
                  <a:srgbClr val="FAFD00"/>
                </a:solidFill>
              </a:rPr>
              <a:t>switch</a:t>
            </a:r>
          </a:p>
        </p:txBody>
      </p:sp>
      <p:sp>
        <p:nvSpPr>
          <p:cNvPr id="42113" name="Rectangle 129"/>
          <p:cNvSpPr>
            <a:spLocks noChangeArrowheads="1"/>
          </p:cNvSpPr>
          <p:nvPr/>
        </p:nvSpPr>
        <p:spPr bwMode="auto">
          <a:xfrm>
            <a:off x="214313" y="1120775"/>
            <a:ext cx="6635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ECU</a:t>
            </a:r>
          </a:p>
        </p:txBody>
      </p:sp>
      <p:sp>
        <p:nvSpPr>
          <p:cNvPr id="42114" name="Rectangle 130"/>
          <p:cNvSpPr>
            <a:spLocks noChangeArrowheads="1"/>
          </p:cNvSpPr>
          <p:nvPr/>
        </p:nvSpPr>
        <p:spPr bwMode="auto">
          <a:xfrm>
            <a:off x="4786313" y="785813"/>
            <a:ext cx="15367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Fuel pump    Fuse</a:t>
            </a:r>
          </a:p>
        </p:txBody>
      </p:sp>
      <p:sp>
        <p:nvSpPr>
          <p:cNvPr id="42115" name="Rectangle 131"/>
          <p:cNvSpPr>
            <a:spLocks noChangeArrowheads="1"/>
          </p:cNvSpPr>
          <p:nvPr/>
        </p:nvSpPr>
        <p:spPr bwMode="auto">
          <a:xfrm>
            <a:off x="1662113" y="-14288"/>
            <a:ext cx="5884862" cy="454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>
                <a:solidFill>
                  <a:srgbClr val="FAFD00"/>
                </a:solidFill>
              </a:rPr>
              <a:t>INJECTION SYSTEM WIRING LAYOUT</a:t>
            </a:r>
          </a:p>
        </p:txBody>
      </p:sp>
      <p:sp>
        <p:nvSpPr>
          <p:cNvPr id="42116" name="Rectangle 132"/>
          <p:cNvSpPr>
            <a:spLocks noChangeArrowheads="1"/>
          </p:cNvSpPr>
          <p:nvPr/>
        </p:nvSpPr>
        <p:spPr bwMode="auto">
          <a:xfrm>
            <a:off x="61913" y="358775"/>
            <a:ext cx="4752975" cy="6381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chemeClr val="tx2"/>
                </a:solidFill>
              </a:rPr>
              <a:t>Please complete the following wires into</a:t>
            </a:r>
          </a:p>
          <a:p>
            <a:r>
              <a:rPr lang="en-US" altLang="en-US" sz="1800" b="1">
                <a:solidFill>
                  <a:schemeClr val="tx2"/>
                </a:solidFill>
              </a:rPr>
              <a:t>your work book, along with component names</a:t>
            </a:r>
            <a:r>
              <a:rPr lang="en-US" altLang="en-US" sz="1800" b="1">
                <a:solidFill>
                  <a:srgbClr val="FAFD00"/>
                </a:solidFill>
              </a:rPr>
              <a:t>.</a:t>
            </a:r>
          </a:p>
        </p:txBody>
      </p:sp>
      <p:sp>
        <p:nvSpPr>
          <p:cNvPr id="42117" name="Freeform 133"/>
          <p:cNvSpPr>
            <a:spLocks/>
          </p:cNvSpPr>
          <p:nvPr/>
        </p:nvSpPr>
        <p:spPr bwMode="auto">
          <a:xfrm>
            <a:off x="6705600" y="609600"/>
            <a:ext cx="2287588" cy="4954588"/>
          </a:xfrm>
          <a:custGeom>
            <a:avLst/>
            <a:gdLst>
              <a:gd name="T0" fmla="*/ 288 w 1441"/>
              <a:gd name="T1" fmla="*/ 384 h 3121"/>
              <a:gd name="T2" fmla="*/ 0 w 1441"/>
              <a:gd name="T3" fmla="*/ 384 h 3121"/>
              <a:gd name="T4" fmla="*/ 0 w 1441"/>
              <a:gd name="T5" fmla="*/ 0 h 3121"/>
              <a:gd name="T6" fmla="*/ 1440 w 1441"/>
              <a:gd name="T7" fmla="*/ 0 h 3121"/>
              <a:gd name="T8" fmla="*/ 1440 w 1441"/>
              <a:gd name="T9" fmla="*/ 2880 h 3121"/>
              <a:gd name="T10" fmla="*/ 192 w 1441"/>
              <a:gd name="T11" fmla="*/ 2880 h 3121"/>
              <a:gd name="T12" fmla="*/ 192 w 1441"/>
              <a:gd name="T13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1" h="3121">
                <a:moveTo>
                  <a:pt x="288" y="384"/>
                </a:moveTo>
                <a:lnTo>
                  <a:pt x="0" y="384"/>
                </a:lnTo>
                <a:lnTo>
                  <a:pt x="0" y="0"/>
                </a:lnTo>
                <a:lnTo>
                  <a:pt x="1440" y="0"/>
                </a:lnTo>
                <a:lnTo>
                  <a:pt x="1440" y="2880"/>
                </a:lnTo>
                <a:lnTo>
                  <a:pt x="192" y="2880"/>
                </a:lnTo>
                <a:lnTo>
                  <a:pt x="192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18" name="Oval 134"/>
          <p:cNvSpPr>
            <a:spLocks noChangeArrowheads="1"/>
          </p:cNvSpPr>
          <p:nvPr/>
        </p:nvSpPr>
        <p:spPr bwMode="auto">
          <a:xfrm>
            <a:off x="6940550" y="5492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2122" name="Group 138"/>
          <p:cNvGrpSpPr>
            <a:grpSpLocks/>
          </p:cNvGrpSpPr>
          <p:nvPr/>
        </p:nvGrpSpPr>
        <p:grpSpPr bwMode="auto">
          <a:xfrm>
            <a:off x="7467600" y="5181600"/>
            <a:ext cx="915988" cy="382588"/>
            <a:chOff x="4704" y="3264"/>
            <a:chExt cx="577" cy="241"/>
          </a:xfrm>
        </p:grpSpPr>
        <p:sp>
          <p:nvSpPr>
            <p:cNvPr id="42119" name="Freeform 135"/>
            <p:cNvSpPr>
              <a:spLocks/>
            </p:cNvSpPr>
            <p:nvPr/>
          </p:nvSpPr>
          <p:spPr bwMode="auto">
            <a:xfrm>
              <a:off x="4704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0" name="Freeform 136"/>
            <p:cNvSpPr>
              <a:spLocks/>
            </p:cNvSpPr>
            <p:nvPr/>
          </p:nvSpPr>
          <p:spPr bwMode="auto">
            <a:xfrm>
              <a:off x="4992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1" name="Freeform 137"/>
            <p:cNvSpPr>
              <a:spLocks/>
            </p:cNvSpPr>
            <p:nvPr/>
          </p:nvSpPr>
          <p:spPr bwMode="auto">
            <a:xfrm>
              <a:off x="5280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123" name="Oval 139"/>
          <p:cNvSpPr>
            <a:spLocks noChangeArrowheads="1"/>
          </p:cNvSpPr>
          <p:nvPr/>
        </p:nvSpPr>
        <p:spPr bwMode="auto">
          <a:xfrm>
            <a:off x="7397750" y="5492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4" name="Oval 140"/>
          <p:cNvSpPr>
            <a:spLocks noChangeArrowheads="1"/>
          </p:cNvSpPr>
          <p:nvPr/>
        </p:nvSpPr>
        <p:spPr bwMode="auto">
          <a:xfrm>
            <a:off x="7854950" y="5492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5" name="Oval 141"/>
          <p:cNvSpPr>
            <a:spLocks noChangeArrowheads="1"/>
          </p:cNvSpPr>
          <p:nvPr/>
        </p:nvSpPr>
        <p:spPr bwMode="auto">
          <a:xfrm>
            <a:off x="8312150" y="5492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6" name="Oval 142"/>
          <p:cNvSpPr>
            <a:spLocks noChangeArrowheads="1"/>
          </p:cNvSpPr>
          <p:nvPr/>
        </p:nvSpPr>
        <p:spPr bwMode="auto">
          <a:xfrm>
            <a:off x="7397750" y="5111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7" name="Oval 143"/>
          <p:cNvSpPr>
            <a:spLocks noChangeArrowheads="1"/>
          </p:cNvSpPr>
          <p:nvPr/>
        </p:nvSpPr>
        <p:spPr bwMode="auto">
          <a:xfrm>
            <a:off x="7854950" y="5111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8" name="Oval 144"/>
          <p:cNvSpPr>
            <a:spLocks noChangeArrowheads="1"/>
          </p:cNvSpPr>
          <p:nvPr/>
        </p:nvSpPr>
        <p:spPr bwMode="auto">
          <a:xfrm>
            <a:off x="8312150" y="5111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29" name="Freeform 145"/>
          <p:cNvSpPr>
            <a:spLocks/>
          </p:cNvSpPr>
          <p:nvPr/>
        </p:nvSpPr>
        <p:spPr bwMode="auto">
          <a:xfrm>
            <a:off x="1066800" y="4343400"/>
            <a:ext cx="7088188" cy="1296988"/>
          </a:xfrm>
          <a:custGeom>
            <a:avLst/>
            <a:gdLst>
              <a:gd name="T0" fmla="*/ 4464 w 4465"/>
              <a:gd name="T1" fmla="*/ 816 h 817"/>
              <a:gd name="T2" fmla="*/ 4464 w 4465"/>
              <a:gd name="T3" fmla="*/ 624 h 817"/>
              <a:gd name="T4" fmla="*/ 2160 w 4465"/>
              <a:gd name="T5" fmla="*/ 624 h 817"/>
              <a:gd name="T6" fmla="*/ 0 w 4465"/>
              <a:gd name="T7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465" h="817">
                <a:moveTo>
                  <a:pt x="4464" y="816"/>
                </a:moveTo>
                <a:lnTo>
                  <a:pt x="4464" y="624"/>
                </a:lnTo>
                <a:lnTo>
                  <a:pt x="2160" y="624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0" name="Oval 146"/>
          <p:cNvSpPr>
            <a:spLocks noChangeArrowheads="1"/>
          </p:cNvSpPr>
          <p:nvPr/>
        </p:nvSpPr>
        <p:spPr bwMode="auto">
          <a:xfrm>
            <a:off x="7626350" y="5264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31" name="Oval 147"/>
          <p:cNvSpPr>
            <a:spLocks noChangeArrowheads="1"/>
          </p:cNvSpPr>
          <p:nvPr/>
        </p:nvSpPr>
        <p:spPr bwMode="auto">
          <a:xfrm>
            <a:off x="7169150" y="5264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32" name="Oval 148"/>
          <p:cNvSpPr>
            <a:spLocks noChangeArrowheads="1"/>
          </p:cNvSpPr>
          <p:nvPr/>
        </p:nvSpPr>
        <p:spPr bwMode="auto">
          <a:xfrm>
            <a:off x="6711950" y="5264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33" name="Freeform 149"/>
          <p:cNvSpPr>
            <a:spLocks/>
          </p:cNvSpPr>
          <p:nvPr/>
        </p:nvSpPr>
        <p:spPr bwMode="auto">
          <a:xfrm>
            <a:off x="67818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4" name="Freeform 150"/>
          <p:cNvSpPr>
            <a:spLocks/>
          </p:cNvSpPr>
          <p:nvPr/>
        </p:nvSpPr>
        <p:spPr bwMode="auto">
          <a:xfrm>
            <a:off x="72390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5" name="Freeform 151"/>
          <p:cNvSpPr>
            <a:spLocks/>
          </p:cNvSpPr>
          <p:nvPr/>
        </p:nvSpPr>
        <p:spPr bwMode="auto">
          <a:xfrm>
            <a:off x="76962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6" name="Freeform 152"/>
          <p:cNvSpPr>
            <a:spLocks/>
          </p:cNvSpPr>
          <p:nvPr/>
        </p:nvSpPr>
        <p:spPr bwMode="auto">
          <a:xfrm>
            <a:off x="1066800" y="45720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816 w 913"/>
              <a:gd name="T3" fmla="*/ 288 h 1153"/>
              <a:gd name="T4" fmla="*/ 816 w 913"/>
              <a:gd name="T5" fmla="*/ 1152 h 1153"/>
              <a:gd name="T6" fmla="*/ 720 w 913"/>
              <a:gd name="T7" fmla="*/ 1152 h 1153"/>
              <a:gd name="T8" fmla="*/ 912 w 913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816" y="288"/>
                </a:lnTo>
                <a:lnTo>
                  <a:pt x="816" y="1152"/>
                </a:lnTo>
                <a:lnTo>
                  <a:pt x="720" y="1152"/>
                </a:lnTo>
                <a:lnTo>
                  <a:pt x="912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7" name="Rectangle 153"/>
          <p:cNvSpPr>
            <a:spLocks noChangeArrowheads="1"/>
          </p:cNvSpPr>
          <p:nvPr/>
        </p:nvSpPr>
        <p:spPr bwMode="auto">
          <a:xfrm>
            <a:off x="1204913" y="4184650"/>
            <a:ext cx="30797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12</a:t>
            </a:r>
          </a:p>
          <a:p>
            <a:endParaRPr lang="en-US" altLang="en-US" sz="1000" b="1">
              <a:solidFill>
                <a:srgbClr val="FFFFFF"/>
              </a:solidFill>
            </a:endParaRPr>
          </a:p>
          <a:p>
            <a:r>
              <a:rPr lang="en-US" altLang="en-US" sz="1000" b="1">
                <a:solidFill>
                  <a:srgbClr val="FFFFFF"/>
                </a:solidFill>
              </a:rPr>
              <a:t>13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4301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1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4301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1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4302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4302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4301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302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03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4302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3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4302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303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4302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303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3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43035" name="Rectangle 27"/>
          <p:cNvSpPr>
            <a:spLocks noChangeArrowheads="1"/>
          </p:cNvSpPr>
          <p:nvPr/>
        </p:nvSpPr>
        <p:spPr bwMode="auto">
          <a:xfrm>
            <a:off x="595313" y="442913"/>
            <a:ext cx="251357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 TEST</a:t>
            </a:r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43037" name="Oval 29"/>
          <p:cNvSpPr>
            <a:spLocks noChangeArrowheads="1"/>
          </p:cNvSpPr>
          <p:nvPr/>
        </p:nvSpPr>
        <p:spPr bwMode="auto">
          <a:xfrm>
            <a:off x="4578350" y="4654550"/>
            <a:ext cx="1511300" cy="15113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8" name="Freeform 30"/>
          <p:cNvSpPr>
            <a:spLocks/>
          </p:cNvSpPr>
          <p:nvPr/>
        </p:nvSpPr>
        <p:spPr bwMode="auto">
          <a:xfrm>
            <a:off x="4495800" y="533400"/>
            <a:ext cx="2211388" cy="4954588"/>
          </a:xfrm>
          <a:custGeom>
            <a:avLst/>
            <a:gdLst>
              <a:gd name="T0" fmla="*/ 1392 w 1393"/>
              <a:gd name="T1" fmla="*/ 144 h 3121"/>
              <a:gd name="T2" fmla="*/ 1392 w 1393"/>
              <a:gd name="T3" fmla="*/ 0 h 3121"/>
              <a:gd name="T4" fmla="*/ 0 w 1393"/>
              <a:gd name="T5" fmla="*/ 0 h 3121"/>
              <a:gd name="T6" fmla="*/ 0 w 1393"/>
              <a:gd name="T7" fmla="*/ 3120 h 3121"/>
              <a:gd name="T8" fmla="*/ 96 w 1393"/>
              <a:gd name="T9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93" h="3121">
                <a:moveTo>
                  <a:pt x="1392" y="144"/>
                </a:moveTo>
                <a:lnTo>
                  <a:pt x="1392" y="0"/>
                </a:lnTo>
                <a:lnTo>
                  <a:pt x="0" y="0"/>
                </a:lnTo>
                <a:lnTo>
                  <a:pt x="0" y="3120"/>
                </a:lnTo>
                <a:lnTo>
                  <a:pt x="96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9" name="Freeform 31"/>
          <p:cNvSpPr>
            <a:spLocks/>
          </p:cNvSpPr>
          <p:nvPr/>
        </p:nvSpPr>
        <p:spPr bwMode="auto">
          <a:xfrm>
            <a:off x="5029200" y="609600"/>
            <a:ext cx="1754188" cy="4878388"/>
          </a:xfrm>
          <a:custGeom>
            <a:avLst/>
            <a:gdLst>
              <a:gd name="T0" fmla="*/ 1104 w 1105"/>
              <a:gd name="T1" fmla="*/ 96 h 3073"/>
              <a:gd name="T2" fmla="*/ 1104 w 1105"/>
              <a:gd name="T3" fmla="*/ 0 h 3073"/>
              <a:gd name="T4" fmla="*/ 0 w 1105"/>
              <a:gd name="T5" fmla="*/ 0 h 3073"/>
              <a:gd name="T6" fmla="*/ 0 w 1105"/>
              <a:gd name="T7" fmla="*/ 1920 h 3073"/>
              <a:gd name="T8" fmla="*/ 912 w 1105"/>
              <a:gd name="T9" fmla="*/ 1920 h 3073"/>
              <a:gd name="T10" fmla="*/ 912 w 1105"/>
              <a:gd name="T11" fmla="*/ 3072 h 3073"/>
              <a:gd name="T12" fmla="*/ 672 w 1105"/>
              <a:gd name="T13" fmla="*/ 3072 h 30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5" h="3073">
                <a:moveTo>
                  <a:pt x="1104" y="96"/>
                </a:moveTo>
                <a:lnTo>
                  <a:pt x="1104" y="0"/>
                </a:lnTo>
                <a:lnTo>
                  <a:pt x="0" y="0"/>
                </a:lnTo>
                <a:lnTo>
                  <a:pt x="0" y="1920"/>
                </a:lnTo>
                <a:lnTo>
                  <a:pt x="912" y="1920"/>
                </a:lnTo>
                <a:lnTo>
                  <a:pt x="912" y="3072"/>
                </a:lnTo>
                <a:lnTo>
                  <a:pt x="672" y="307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0" name="Rectangle 32"/>
          <p:cNvSpPr>
            <a:spLocks noChangeArrowheads="1"/>
          </p:cNvSpPr>
          <p:nvPr/>
        </p:nvSpPr>
        <p:spPr bwMode="auto">
          <a:xfrm>
            <a:off x="4862513" y="5167313"/>
            <a:ext cx="1111250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OHMS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40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40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40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40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40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40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0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40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40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40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40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40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40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41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40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1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41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08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4410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1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2" name="Rectangle 80"/>
          <p:cNvSpPr>
            <a:spLocks noChangeArrowheads="1"/>
          </p:cNvSpPr>
          <p:nvPr/>
        </p:nvSpPr>
        <p:spPr bwMode="auto">
          <a:xfrm>
            <a:off x="158750" y="1377950"/>
            <a:ext cx="2654300" cy="181610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3" name="Rectangle 81" descr="Large grid"/>
          <p:cNvSpPr>
            <a:spLocks noChangeArrowheads="1"/>
          </p:cNvSpPr>
          <p:nvPr/>
        </p:nvSpPr>
        <p:spPr bwMode="auto">
          <a:xfrm>
            <a:off x="311150" y="1530350"/>
            <a:ext cx="1435100" cy="1358900"/>
          </a:xfrm>
          <a:prstGeom prst="rect">
            <a:avLst/>
          </a:prstGeom>
          <a:pattFill prst="lgGrid">
            <a:fgClr>
              <a:srgbClr val="FFFFFF"/>
            </a:fgClr>
            <a:bgClr>
              <a:srgbClr val="00FF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4" name="Oval 82"/>
          <p:cNvSpPr>
            <a:spLocks noChangeArrowheads="1"/>
          </p:cNvSpPr>
          <p:nvPr/>
        </p:nvSpPr>
        <p:spPr bwMode="auto">
          <a:xfrm>
            <a:off x="1987550" y="16065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5" name="Oval 83"/>
          <p:cNvSpPr>
            <a:spLocks noChangeArrowheads="1"/>
          </p:cNvSpPr>
          <p:nvPr/>
        </p:nvSpPr>
        <p:spPr bwMode="auto">
          <a:xfrm>
            <a:off x="1987550" y="20637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6" name="Oval 84"/>
          <p:cNvSpPr>
            <a:spLocks noChangeArrowheads="1"/>
          </p:cNvSpPr>
          <p:nvPr/>
        </p:nvSpPr>
        <p:spPr bwMode="auto">
          <a:xfrm>
            <a:off x="2063750" y="16827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7" name="Oval 85"/>
          <p:cNvSpPr>
            <a:spLocks noChangeArrowheads="1"/>
          </p:cNvSpPr>
          <p:nvPr/>
        </p:nvSpPr>
        <p:spPr bwMode="auto">
          <a:xfrm>
            <a:off x="2063750" y="21399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120" name="Group 88"/>
          <p:cNvGrpSpPr>
            <a:grpSpLocks/>
          </p:cNvGrpSpPr>
          <p:nvPr/>
        </p:nvGrpSpPr>
        <p:grpSpPr bwMode="auto">
          <a:xfrm>
            <a:off x="1987550" y="2597150"/>
            <a:ext cx="292100" cy="292100"/>
            <a:chOff x="1252" y="1636"/>
            <a:chExt cx="184" cy="184"/>
          </a:xfrm>
        </p:grpSpPr>
        <p:sp>
          <p:nvSpPr>
            <p:cNvPr id="44118" name="Oval 86"/>
            <p:cNvSpPr>
              <a:spLocks noChangeArrowheads="1"/>
            </p:cNvSpPr>
            <p:nvPr/>
          </p:nvSpPr>
          <p:spPr bwMode="auto">
            <a:xfrm>
              <a:off x="1252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19" name="Oval 87"/>
            <p:cNvSpPr>
              <a:spLocks noChangeArrowheads="1"/>
            </p:cNvSpPr>
            <p:nvPr/>
          </p:nvSpPr>
          <p:spPr bwMode="auto">
            <a:xfrm>
              <a:off x="1300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3" name="Group 91"/>
          <p:cNvGrpSpPr>
            <a:grpSpLocks/>
          </p:cNvGrpSpPr>
          <p:nvPr/>
        </p:nvGrpSpPr>
        <p:grpSpPr bwMode="auto">
          <a:xfrm>
            <a:off x="2444750" y="1606550"/>
            <a:ext cx="292100" cy="292100"/>
            <a:chOff x="1540" y="1012"/>
            <a:chExt cx="184" cy="184"/>
          </a:xfrm>
        </p:grpSpPr>
        <p:sp>
          <p:nvSpPr>
            <p:cNvPr id="44121" name="Oval 89"/>
            <p:cNvSpPr>
              <a:spLocks noChangeArrowheads="1"/>
            </p:cNvSpPr>
            <p:nvPr/>
          </p:nvSpPr>
          <p:spPr bwMode="auto">
            <a:xfrm>
              <a:off x="1540" y="1012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2" name="Oval 90"/>
            <p:cNvSpPr>
              <a:spLocks noChangeArrowheads="1"/>
            </p:cNvSpPr>
            <p:nvPr/>
          </p:nvSpPr>
          <p:spPr bwMode="auto">
            <a:xfrm>
              <a:off x="1588" y="1060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6" name="Group 94"/>
          <p:cNvGrpSpPr>
            <a:grpSpLocks/>
          </p:cNvGrpSpPr>
          <p:nvPr/>
        </p:nvGrpSpPr>
        <p:grpSpPr bwMode="auto">
          <a:xfrm>
            <a:off x="2444750" y="2063750"/>
            <a:ext cx="292100" cy="292100"/>
            <a:chOff x="1540" y="1300"/>
            <a:chExt cx="184" cy="184"/>
          </a:xfrm>
        </p:grpSpPr>
        <p:sp>
          <p:nvSpPr>
            <p:cNvPr id="44124" name="Oval 92"/>
            <p:cNvSpPr>
              <a:spLocks noChangeArrowheads="1"/>
            </p:cNvSpPr>
            <p:nvPr/>
          </p:nvSpPr>
          <p:spPr bwMode="auto">
            <a:xfrm>
              <a:off x="1540" y="1300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5" name="Oval 93"/>
            <p:cNvSpPr>
              <a:spLocks noChangeArrowheads="1"/>
            </p:cNvSpPr>
            <p:nvPr/>
          </p:nvSpPr>
          <p:spPr bwMode="auto">
            <a:xfrm>
              <a:off x="1588" y="134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9" name="Group 97"/>
          <p:cNvGrpSpPr>
            <a:grpSpLocks/>
          </p:cNvGrpSpPr>
          <p:nvPr/>
        </p:nvGrpSpPr>
        <p:grpSpPr bwMode="auto">
          <a:xfrm>
            <a:off x="2444750" y="2597150"/>
            <a:ext cx="292100" cy="292100"/>
            <a:chOff x="1540" y="1636"/>
            <a:chExt cx="184" cy="184"/>
          </a:xfrm>
        </p:grpSpPr>
        <p:sp>
          <p:nvSpPr>
            <p:cNvPr id="44127" name="Oval 95"/>
            <p:cNvSpPr>
              <a:spLocks noChangeArrowheads="1"/>
            </p:cNvSpPr>
            <p:nvPr/>
          </p:nvSpPr>
          <p:spPr bwMode="auto">
            <a:xfrm>
              <a:off x="1540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8" name="Oval 96"/>
            <p:cNvSpPr>
              <a:spLocks noChangeArrowheads="1"/>
            </p:cNvSpPr>
            <p:nvPr/>
          </p:nvSpPr>
          <p:spPr bwMode="auto">
            <a:xfrm>
              <a:off x="1588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30" name="Freeform 98"/>
          <p:cNvSpPr>
            <a:spLocks/>
          </p:cNvSpPr>
          <p:nvPr/>
        </p:nvSpPr>
        <p:spPr bwMode="auto">
          <a:xfrm>
            <a:off x="304800" y="1676400"/>
            <a:ext cx="763588" cy="992188"/>
          </a:xfrm>
          <a:custGeom>
            <a:avLst/>
            <a:gdLst>
              <a:gd name="T0" fmla="*/ 0 w 481"/>
              <a:gd name="T1" fmla="*/ 336 h 625"/>
              <a:gd name="T2" fmla="*/ 288 w 481"/>
              <a:gd name="T3" fmla="*/ 336 h 625"/>
              <a:gd name="T4" fmla="*/ 288 w 481"/>
              <a:gd name="T5" fmla="*/ 624 h 625"/>
              <a:gd name="T6" fmla="*/ 480 w 481"/>
              <a:gd name="T7" fmla="*/ 624 h 625"/>
              <a:gd name="T8" fmla="*/ 480 w 481"/>
              <a:gd name="T9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81" h="625">
                <a:moveTo>
                  <a:pt x="0" y="336"/>
                </a:moveTo>
                <a:lnTo>
                  <a:pt x="288" y="336"/>
                </a:lnTo>
                <a:lnTo>
                  <a:pt x="288" y="624"/>
                </a:lnTo>
                <a:lnTo>
                  <a:pt x="480" y="624"/>
                </a:ln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1" name="Arc 99"/>
          <p:cNvSpPr>
            <a:spLocks/>
          </p:cNvSpPr>
          <p:nvPr/>
        </p:nvSpPr>
        <p:spPr bwMode="auto">
          <a:xfrm rot="10800000">
            <a:off x="1066800" y="1760538"/>
            <a:ext cx="298450" cy="4508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2" name="Freeform 100"/>
          <p:cNvSpPr>
            <a:spLocks/>
          </p:cNvSpPr>
          <p:nvPr/>
        </p:nvSpPr>
        <p:spPr bwMode="auto">
          <a:xfrm>
            <a:off x="1371600" y="2209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3" name="Freeform 101"/>
          <p:cNvSpPr>
            <a:spLocks/>
          </p:cNvSpPr>
          <p:nvPr/>
        </p:nvSpPr>
        <p:spPr bwMode="auto">
          <a:xfrm>
            <a:off x="914400" y="3200400"/>
            <a:ext cx="4878388" cy="2592388"/>
          </a:xfrm>
          <a:custGeom>
            <a:avLst/>
            <a:gdLst>
              <a:gd name="T0" fmla="*/ 1344 w 3073"/>
              <a:gd name="T1" fmla="*/ 384 h 1633"/>
              <a:gd name="T2" fmla="*/ 1344 w 3073"/>
              <a:gd name="T3" fmla="*/ 0 h 1633"/>
              <a:gd name="T4" fmla="*/ 3072 w 3073"/>
              <a:gd name="T5" fmla="*/ 0 h 1633"/>
              <a:gd name="T6" fmla="*/ 3072 w 3073"/>
              <a:gd name="T7" fmla="*/ 1488 h 1633"/>
              <a:gd name="T8" fmla="*/ 0 w 3073"/>
              <a:gd name="T9" fmla="*/ 1488 h 1633"/>
              <a:gd name="T10" fmla="*/ 0 w 3073"/>
              <a:gd name="T11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73" h="1633">
                <a:moveTo>
                  <a:pt x="1344" y="384"/>
                </a:moveTo>
                <a:lnTo>
                  <a:pt x="1344" y="0"/>
                </a:lnTo>
                <a:lnTo>
                  <a:pt x="3072" y="0"/>
                </a:lnTo>
                <a:lnTo>
                  <a:pt x="3072" y="1488"/>
                </a:lnTo>
                <a:lnTo>
                  <a:pt x="0" y="1488"/>
                </a:lnTo>
                <a:lnTo>
                  <a:pt x="0" y="163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4" name="Freeform 102"/>
          <p:cNvSpPr>
            <a:spLocks/>
          </p:cNvSpPr>
          <p:nvPr/>
        </p:nvSpPr>
        <p:spPr bwMode="auto">
          <a:xfrm>
            <a:off x="2895600" y="3200400"/>
            <a:ext cx="153988" cy="458788"/>
          </a:xfrm>
          <a:custGeom>
            <a:avLst/>
            <a:gdLst>
              <a:gd name="T0" fmla="*/ 0 w 97"/>
              <a:gd name="T1" fmla="*/ 288 h 289"/>
              <a:gd name="T2" fmla="*/ 0 w 97"/>
              <a:gd name="T3" fmla="*/ 0 h 289"/>
              <a:gd name="T4" fmla="*/ 96 w 97"/>
              <a:gd name="T5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7" h="289">
                <a:moveTo>
                  <a:pt x="0" y="288"/>
                </a:moveTo>
                <a:lnTo>
                  <a:pt x="0" y="0"/>
                </a:ln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5" name="Freeform 103"/>
          <p:cNvSpPr>
            <a:spLocks/>
          </p:cNvSpPr>
          <p:nvPr/>
        </p:nvSpPr>
        <p:spPr bwMode="auto">
          <a:xfrm>
            <a:off x="3657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6" name="Freeform 104"/>
          <p:cNvSpPr>
            <a:spLocks/>
          </p:cNvSpPr>
          <p:nvPr/>
        </p:nvSpPr>
        <p:spPr bwMode="auto">
          <a:xfrm>
            <a:off x="3505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7" name="Freeform 105"/>
          <p:cNvSpPr>
            <a:spLocks/>
          </p:cNvSpPr>
          <p:nvPr/>
        </p:nvSpPr>
        <p:spPr bwMode="auto">
          <a:xfrm>
            <a:off x="41910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8" name="Freeform 106"/>
          <p:cNvSpPr>
            <a:spLocks/>
          </p:cNvSpPr>
          <p:nvPr/>
        </p:nvSpPr>
        <p:spPr bwMode="auto">
          <a:xfrm>
            <a:off x="4800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9" name="Freeform 107"/>
          <p:cNvSpPr>
            <a:spLocks/>
          </p:cNvSpPr>
          <p:nvPr/>
        </p:nvSpPr>
        <p:spPr bwMode="auto">
          <a:xfrm>
            <a:off x="4038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0" name="Freeform 108"/>
          <p:cNvSpPr>
            <a:spLocks/>
          </p:cNvSpPr>
          <p:nvPr/>
        </p:nvSpPr>
        <p:spPr bwMode="auto">
          <a:xfrm>
            <a:off x="4648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1" name="Oval 109"/>
          <p:cNvSpPr>
            <a:spLocks noChangeArrowheads="1"/>
          </p:cNvSpPr>
          <p:nvPr/>
        </p:nvSpPr>
        <p:spPr bwMode="auto">
          <a:xfrm>
            <a:off x="4635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2" name="Oval 110"/>
          <p:cNvSpPr>
            <a:spLocks noChangeArrowheads="1"/>
          </p:cNvSpPr>
          <p:nvPr/>
        </p:nvSpPr>
        <p:spPr bwMode="auto">
          <a:xfrm>
            <a:off x="7683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3" name="Freeform 111"/>
          <p:cNvSpPr>
            <a:spLocks/>
          </p:cNvSpPr>
          <p:nvPr/>
        </p:nvSpPr>
        <p:spPr bwMode="auto">
          <a:xfrm>
            <a:off x="838200" y="3048000"/>
            <a:ext cx="2211388" cy="763588"/>
          </a:xfrm>
          <a:custGeom>
            <a:avLst/>
            <a:gdLst>
              <a:gd name="T0" fmla="*/ 0 w 1393"/>
              <a:gd name="T1" fmla="*/ 0 h 481"/>
              <a:gd name="T2" fmla="*/ 0 w 1393"/>
              <a:gd name="T3" fmla="*/ 240 h 481"/>
              <a:gd name="T4" fmla="*/ 1248 w 1393"/>
              <a:gd name="T5" fmla="*/ 240 h 481"/>
              <a:gd name="T6" fmla="*/ 1392 w 1393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93" h="481">
                <a:moveTo>
                  <a:pt x="0" y="0"/>
                </a:moveTo>
                <a:lnTo>
                  <a:pt x="0" y="240"/>
                </a:lnTo>
                <a:lnTo>
                  <a:pt x="1248" y="240"/>
                </a:lnTo>
                <a:lnTo>
                  <a:pt x="1392" y="48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4" name="Freeform 112"/>
          <p:cNvSpPr>
            <a:spLocks/>
          </p:cNvSpPr>
          <p:nvPr/>
        </p:nvSpPr>
        <p:spPr bwMode="auto">
          <a:xfrm>
            <a:off x="533400" y="3048000"/>
            <a:ext cx="2363788" cy="763588"/>
          </a:xfrm>
          <a:custGeom>
            <a:avLst/>
            <a:gdLst>
              <a:gd name="T0" fmla="*/ 0 w 1489"/>
              <a:gd name="T1" fmla="*/ 0 h 481"/>
              <a:gd name="T2" fmla="*/ 0 w 1489"/>
              <a:gd name="T3" fmla="*/ 336 h 481"/>
              <a:gd name="T4" fmla="*/ 1344 w 1489"/>
              <a:gd name="T5" fmla="*/ 336 h 481"/>
              <a:gd name="T6" fmla="*/ 1488 w 1489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89" h="481">
                <a:moveTo>
                  <a:pt x="0" y="0"/>
                </a:moveTo>
                <a:lnTo>
                  <a:pt x="0" y="336"/>
                </a:lnTo>
                <a:lnTo>
                  <a:pt x="1344" y="336"/>
                </a:lnTo>
                <a:lnTo>
                  <a:pt x="1488" y="48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5" name="Rectangle 113"/>
          <p:cNvSpPr>
            <a:spLocks noChangeArrowheads="1"/>
          </p:cNvSpPr>
          <p:nvPr/>
        </p:nvSpPr>
        <p:spPr bwMode="auto">
          <a:xfrm>
            <a:off x="158750" y="5721350"/>
            <a:ext cx="1968500" cy="1054100"/>
          </a:xfrm>
          <a:prstGeom prst="rect">
            <a:avLst/>
          </a:prstGeom>
          <a:gradFill rotWithShape="0">
            <a:gsLst>
              <a:gs pos="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6" name="Freeform 114"/>
          <p:cNvSpPr>
            <a:spLocks/>
          </p:cNvSpPr>
          <p:nvPr/>
        </p:nvSpPr>
        <p:spPr bwMode="auto">
          <a:xfrm>
            <a:off x="2133600" y="6096000"/>
            <a:ext cx="839788" cy="382588"/>
          </a:xfrm>
          <a:custGeom>
            <a:avLst/>
            <a:gdLst>
              <a:gd name="T0" fmla="*/ 0 w 529"/>
              <a:gd name="T1" fmla="*/ 0 h 241"/>
              <a:gd name="T2" fmla="*/ 384 w 529"/>
              <a:gd name="T3" fmla="*/ 0 h 241"/>
              <a:gd name="T4" fmla="*/ 384 w 529"/>
              <a:gd name="T5" fmla="*/ 240 h 241"/>
              <a:gd name="T6" fmla="*/ 240 w 529"/>
              <a:gd name="T7" fmla="*/ 240 h 241"/>
              <a:gd name="T8" fmla="*/ 528 w 529"/>
              <a:gd name="T9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9" h="241">
                <a:moveTo>
                  <a:pt x="0" y="0"/>
                </a:moveTo>
                <a:lnTo>
                  <a:pt x="384" y="0"/>
                </a:lnTo>
                <a:lnTo>
                  <a:pt x="384" y="240"/>
                </a:lnTo>
                <a:lnTo>
                  <a:pt x="240" y="240"/>
                </a:lnTo>
                <a:lnTo>
                  <a:pt x="528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262313" y="61913"/>
            <a:ext cx="45556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PULSE TIMES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5093" name="Group 37"/>
          <p:cNvGrpSpPr>
            <a:grpSpLocks/>
          </p:cNvGrpSpPr>
          <p:nvPr/>
        </p:nvGrpSpPr>
        <p:grpSpPr bwMode="auto">
          <a:xfrm>
            <a:off x="877366" y="1911350"/>
            <a:ext cx="2959100" cy="3035300"/>
            <a:chOff x="100" y="100"/>
            <a:chExt cx="1864" cy="1912"/>
          </a:xfrm>
        </p:grpSpPr>
        <p:grpSp>
          <p:nvGrpSpPr>
            <p:cNvPr id="45090" name="Group 34"/>
            <p:cNvGrpSpPr>
              <a:grpSpLocks/>
            </p:cNvGrpSpPr>
            <p:nvPr/>
          </p:nvGrpSpPr>
          <p:grpSpPr bwMode="auto">
            <a:xfrm>
              <a:off x="100" y="100"/>
              <a:ext cx="1864" cy="1912"/>
              <a:chOff x="100" y="100"/>
              <a:chExt cx="1864" cy="1912"/>
            </a:xfrm>
          </p:grpSpPr>
          <p:grpSp>
            <p:nvGrpSpPr>
              <p:cNvPr id="45066" name="Group 10"/>
              <p:cNvGrpSpPr>
                <a:grpSpLocks/>
              </p:cNvGrpSpPr>
              <p:nvPr/>
            </p:nvGrpSpPr>
            <p:grpSpPr bwMode="auto">
              <a:xfrm>
                <a:off x="1780" y="1540"/>
                <a:ext cx="184" cy="472"/>
                <a:chOff x="1780" y="1540"/>
                <a:chExt cx="184" cy="472"/>
              </a:xfrm>
            </p:grpSpPr>
            <p:grpSp>
              <p:nvGrpSpPr>
                <p:cNvPr id="45064" name="Group 8"/>
                <p:cNvGrpSpPr>
                  <a:grpSpLocks/>
                </p:cNvGrpSpPr>
                <p:nvPr/>
              </p:nvGrpSpPr>
              <p:grpSpPr bwMode="auto">
                <a:xfrm>
                  <a:off x="1780" y="1540"/>
                  <a:ext cx="184" cy="472"/>
                  <a:chOff x="1780" y="1540"/>
                  <a:chExt cx="184" cy="472"/>
                </a:xfrm>
              </p:grpSpPr>
              <p:sp>
                <p:nvSpPr>
                  <p:cNvPr id="45060" name="Rectangle 4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32"/>
                    <a:ext cx="184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1" name="Rectangle 5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80"/>
                    <a:ext cx="184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2" name="Rectangle 6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540"/>
                    <a:ext cx="88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0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0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3" name="Rectangle 7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924"/>
                    <a:ext cx="88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5065" name="Rectangle 9"/>
                <p:cNvSpPr>
                  <a:spLocks noChangeArrowheads="1"/>
                </p:cNvSpPr>
                <p:nvPr/>
              </p:nvSpPr>
              <p:spPr bwMode="auto">
                <a:xfrm>
                  <a:off x="1780" y="1636"/>
                  <a:ext cx="184" cy="88"/>
                </a:xfrm>
                <a:prstGeom prst="rect">
                  <a:avLst/>
                </a:prstGeom>
                <a:gradFill rotWithShape="0">
                  <a:gsLst>
                    <a:gs pos="0">
                      <a:srgbClr val="00AE00">
                        <a:gamma/>
                        <a:shade val="29804"/>
                        <a:invGamma/>
                      </a:srgbClr>
                    </a:gs>
                    <a:gs pos="100000">
                      <a:srgbClr val="00AE00"/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67" name="Rectangle 11"/>
              <p:cNvSpPr>
                <a:spLocks noChangeArrowheads="1"/>
              </p:cNvSpPr>
              <p:nvPr/>
            </p:nvSpPr>
            <p:spPr bwMode="auto">
              <a:xfrm>
                <a:off x="100" y="100"/>
                <a:ext cx="1672" cy="1144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8" name="Oval 12"/>
              <p:cNvSpPr>
                <a:spLocks noChangeArrowheads="1"/>
              </p:cNvSpPr>
              <p:nvPr/>
            </p:nvSpPr>
            <p:spPr bwMode="auto">
              <a:xfrm>
                <a:off x="1252" y="244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9" name="Oval 13"/>
              <p:cNvSpPr>
                <a:spLocks noChangeArrowheads="1"/>
              </p:cNvSpPr>
              <p:nvPr/>
            </p:nvSpPr>
            <p:spPr bwMode="auto">
              <a:xfrm>
                <a:off x="1252" y="532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0" name="Oval 14"/>
              <p:cNvSpPr>
                <a:spLocks noChangeArrowheads="1"/>
              </p:cNvSpPr>
              <p:nvPr/>
            </p:nvSpPr>
            <p:spPr bwMode="auto">
              <a:xfrm>
                <a:off x="1300" y="292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1" name="Oval 15"/>
              <p:cNvSpPr>
                <a:spLocks noChangeArrowheads="1"/>
              </p:cNvSpPr>
              <p:nvPr/>
            </p:nvSpPr>
            <p:spPr bwMode="auto">
              <a:xfrm>
                <a:off x="1300" y="580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5074" name="Group 18"/>
              <p:cNvGrpSpPr>
                <a:grpSpLocks/>
              </p:cNvGrpSpPr>
              <p:nvPr/>
            </p:nvGrpSpPr>
            <p:grpSpPr bwMode="auto">
              <a:xfrm>
                <a:off x="1252" y="868"/>
                <a:ext cx="184" cy="184"/>
                <a:chOff x="1252" y="868"/>
                <a:chExt cx="184" cy="184"/>
              </a:xfrm>
            </p:grpSpPr>
            <p:sp>
              <p:nvSpPr>
                <p:cNvPr id="45072" name="Oval 16"/>
                <p:cNvSpPr>
                  <a:spLocks noChangeArrowheads="1"/>
                </p:cNvSpPr>
                <p:nvPr/>
              </p:nvSpPr>
              <p:spPr bwMode="auto">
                <a:xfrm>
                  <a:off x="1252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3" name="Oval 17"/>
                <p:cNvSpPr>
                  <a:spLocks noChangeArrowheads="1"/>
                </p:cNvSpPr>
                <p:nvPr/>
              </p:nvSpPr>
              <p:spPr bwMode="auto">
                <a:xfrm>
                  <a:off x="1300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77" name="Group 21"/>
              <p:cNvGrpSpPr>
                <a:grpSpLocks/>
              </p:cNvGrpSpPr>
              <p:nvPr/>
            </p:nvGrpSpPr>
            <p:grpSpPr bwMode="auto">
              <a:xfrm>
                <a:off x="1540" y="244"/>
                <a:ext cx="184" cy="184"/>
                <a:chOff x="1540" y="244"/>
                <a:chExt cx="184" cy="184"/>
              </a:xfrm>
            </p:grpSpPr>
            <p:sp>
              <p:nvSpPr>
                <p:cNvPr id="45075" name="Oval 19"/>
                <p:cNvSpPr>
                  <a:spLocks noChangeArrowheads="1"/>
                </p:cNvSpPr>
                <p:nvPr/>
              </p:nvSpPr>
              <p:spPr bwMode="auto">
                <a:xfrm>
                  <a:off x="1540" y="244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6" name="Oval 20"/>
                <p:cNvSpPr>
                  <a:spLocks noChangeArrowheads="1"/>
                </p:cNvSpPr>
                <p:nvPr/>
              </p:nvSpPr>
              <p:spPr bwMode="auto">
                <a:xfrm>
                  <a:off x="1588" y="292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0" name="Group 24"/>
              <p:cNvGrpSpPr>
                <a:grpSpLocks/>
              </p:cNvGrpSpPr>
              <p:nvPr/>
            </p:nvGrpSpPr>
            <p:grpSpPr bwMode="auto">
              <a:xfrm>
                <a:off x="1540" y="532"/>
                <a:ext cx="184" cy="184"/>
                <a:chOff x="1540" y="532"/>
                <a:chExt cx="184" cy="184"/>
              </a:xfrm>
            </p:grpSpPr>
            <p:sp>
              <p:nvSpPr>
                <p:cNvPr id="45078" name="Oval 22"/>
                <p:cNvSpPr>
                  <a:spLocks noChangeArrowheads="1"/>
                </p:cNvSpPr>
                <p:nvPr/>
              </p:nvSpPr>
              <p:spPr bwMode="auto">
                <a:xfrm>
                  <a:off x="1540" y="532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9" name="Oval 23"/>
                <p:cNvSpPr>
                  <a:spLocks noChangeArrowheads="1"/>
                </p:cNvSpPr>
                <p:nvPr/>
              </p:nvSpPr>
              <p:spPr bwMode="auto">
                <a:xfrm>
                  <a:off x="1588" y="580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3" name="Group 27"/>
              <p:cNvGrpSpPr>
                <a:grpSpLocks/>
              </p:cNvGrpSpPr>
              <p:nvPr/>
            </p:nvGrpSpPr>
            <p:grpSpPr bwMode="auto">
              <a:xfrm>
                <a:off x="1540" y="868"/>
                <a:ext cx="184" cy="184"/>
                <a:chOff x="1540" y="868"/>
                <a:chExt cx="184" cy="184"/>
              </a:xfrm>
            </p:grpSpPr>
            <p:sp>
              <p:nvSpPr>
                <p:cNvPr id="45081" name="Oval 25"/>
                <p:cNvSpPr>
                  <a:spLocks noChangeArrowheads="1"/>
                </p:cNvSpPr>
                <p:nvPr/>
              </p:nvSpPr>
              <p:spPr bwMode="auto">
                <a:xfrm>
                  <a:off x="1540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82" name="Oval 26"/>
                <p:cNvSpPr>
                  <a:spLocks noChangeArrowheads="1"/>
                </p:cNvSpPr>
                <p:nvPr/>
              </p:nvSpPr>
              <p:spPr bwMode="auto">
                <a:xfrm>
                  <a:off x="1588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84" name="Freeform 28"/>
              <p:cNvSpPr>
                <a:spLocks/>
              </p:cNvSpPr>
              <p:nvPr/>
            </p:nvSpPr>
            <p:spPr bwMode="auto">
              <a:xfrm>
                <a:off x="528" y="1152"/>
                <a:ext cx="1393" cy="481"/>
              </a:xfrm>
              <a:custGeom>
                <a:avLst/>
                <a:gdLst>
                  <a:gd name="T0" fmla="*/ 0 w 1393"/>
                  <a:gd name="T1" fmla="*/ 0 h 481"/>
                  <a:gd name="T2" fmla="*/ 0 w 1393"/>
                  <a:gd name="T3" fmla="*/ 240 h 481"/>
                  <a:gd name="T4" fmla="*/ 1248 w 1393"/>
                  <a:gd name="T5" fmla="*/ 240 h 481"/>
                  <a:gd name="T6" fmla="*/ 1392 w 1393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93" h="481">
                    <a:moveTo>
                      <a:pt x="0" y="0"/>
                    </a:moveTo>
                    <a:lnTo>
                      <a:pt x="0" y="240"/>
                    </a:lnTo>
                    <a:lnTo>
                      <a:pt x="1248" y="240"/>
                    </a:lnTo>
                    <a:lnTo>
                      <a:pt x="1392" y="480"/>
                    </a:lnTo>
                  </a:path>
                </a:pathLst>
              </a:custGeom>
              <a:noFill/>
              <a:ln w="12700" cap="rnd" cmpd="sng">
                <a:solidFill>
                  <a:schemeClr val="hlink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5" name="Freeform 29"/>
              <p:cNvSpPr>
                <a:spLocks/>
              </p:cNvSpPr>
              <p:nvPr/>
            </p:nvSpPr>
            <p:spPr bwMode="auto">
              <a:xfrm>
                <a:off x="336" y="1152"/>
                <a:ext cx="1489" cy="481"/>
              </a:xfrm>
              <a:custGeom>
                <a:avLst/>
                <a:gdLst>
                  <a:gd name="T0" fmla="*/ 0 w 1489"/>
                  <a:gd name="T1" fmla="*/ 0 h 481"/>
                  <a:gd name="T2" fmla="*/ 0 w 1489"/>
                  <a:gd name="T3" fmla="*/ 336 h 481"/>
                  <a:gd name="T4" fmla="*/ 1344 w 1489"/>
                  <a:gd name="T5" fmla="*/ 336 h 481"/>
                  <a:gd name="T6" fmla="*/ 1488 w 1489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89" h="481">
                    <a:moveTo>
                      <a:pt x="0" y="0"/>
                    </a:moveTo>
                    <a:lnTo>
                      <a:pt x="0" y="336"/>
                    </a:lnTo>
                    <a:lnTo>
                      <a:pt x="1344" y="336"/>
                    </a:lnTo>
                    <a:lnTo>
                      <a:pt x="1488" y="48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6" name="Rectangle 30" descr="Large grid"/>
              <p:cNvSpPr>
                <a:spLocks noChangeArrowheads="1"/>
              </p:cNvSpPr>
              <p:nvPr/>
            </p:nvSpPr>
            <p:spPr bwMode="auto">
              <a:xfrm>
                <a:off x="196" y="196"/>
                <a:ext cx="904" cy="856"/>
              </a:xfrm>
              <a:prstGeom prst="rect">
                <a:avLst/>
              </a:prstGeom>
              <a:pattFill prst="lgGrid">
                <a:fgClr>
                  <a:srgbClr val="FFFFFF"/>
                </a:fgClr>
                <a:bgClr>
                  <a:srgbClr val="00FF00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7" name="Freeform 31"/>
              <p:cNvSpPr>
                <a:spLocks/>
              </p:cNvSpPr>
              <p:nvPr/>
            </p:nvSpPr>
            <p:spPr bwMode="auto">
              <a:xfrm>
                <a:off x="192" y="288"/>
                <a:ext cx="481" cy="625"/>
              </a:xfrm>
              <a:custGeom>
                <a:avLst/>
                <a:gdLst>
                  <a:gd name="T0" fmla="*/ 0 w 481"/>
                  <a:gd name="T1" fmla="*/ 336 h 625"/>
                  <a:gd name="T2" fmla="*/ 288 w 481"/>
                  <a:gd name="T3" fmla="*/ 336 h 625"/>
                  <a:gd name="T4" fmla="*/ 288 w 481"/>
                  <a:gd name="T5" fmla="*/ 624 h 625"/>
                  <a:gd name="T6" fmla="*/ 480 w 481"/>
                  <a:gd name="T7" fmla="*/ 624 h 625"/>
                  <a:gd name="T8" fmla="*/ 480 w 481"/>
                  <a:gd name="T9" fmla="*/ 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1" h="625">
                    <a:moveTo>
                      <a:pt x="0" y="336"/>
                    </a:moveTo>
                    <a:lnTo>
                      <a:pt x="288" y="336"/>
                    </a:lnTo>
                    <a:lnTo>
                      <a:pt x="288" y="624"/>
                    </a:lnTo>
                    <a:lnTo>
                      <a:pt x="480" y="624"/>
                    </a:lnTo>
                    <a:lnTo>
                      <a:pt x="48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8" name="Arc 32"/>
              <p:cNvSpPr>
                <a:spLocks/>
              </p:cNvSpPr>
              <p:nvPr/>
            </p:nvSpPr>
            <p:spPr bwMode="auto">
              <a:xfrm rot="10800000">
                <a:off x="672" y="341"/>
                <a:ext cx="188" cy="284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9" name="Freeform 33"/>
              <p:cNvSpPr>
                <a:spLocks/>
              </p:cNvSpPr>
              <p:nvPr/>
            </p:nvSpPr>
            <p:spPr bwMode="auto">
              <a:xfrm>
                <a:off x="864" y="624"/>
                <a:ext cx="193" cy="1"/>
              </a:xfrm>
              <a:custGeom>
                <a:avLst/>
                <a:gdLst>
                  <a:gd name="T0" fmla="*/ 0 w 193"/>
                  <a:gd name="T1" fmla="*/ 0 h 1"/>
                  <a:gd name="T2" fmla="*/ 192 w 19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93" h="1">
                    <a:moveTo>
                      <a:pt x="0" y="0"/>
                    </a:moveTo>
                    <a:lnTo>
                      <a:pt x="19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091" name="Oval 35"/>
            <p:cNvSpPr>
              <a:spLocks noChangeArrowheads="1"/>
            </p:cNvSpPr>
            <p:nvPr/>
          </p:nvSpPr>
          <p:spPr bwMode="auto">
            <a:xfrm>
              <a:off x="292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092" name="Oval 36"/>
            <p:cNvSpPr>
              <a:spLocks noChangeArrowheads="1"/>
            </p:cNvSpPr>
            <p:nvPr/>
          </p:nvSpPr>
          <p:spPr bwMode="auto">
            <a:xfrm>
              <a:off x="484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094" name="Rectangle 38"/>
          <p:cNvSpPr>
            <a:spLocks noChangeArrowheads="1"/>
          </p:cNvSpPr>
          <p:nvPr/>
        </p:nvSpPr>
        <p:spPr bwMode="auto">
          <a:xfrm>
            <a:off x="4653507" y="824428"/>
            <a:ext cx="2556791" cy="5352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u="sng" dirty="0"/>
              <a:t>ENGINE COLD</a:t>
            </a:r>
            <a:r>
              <a:rPr lang="en-US" altLang="en-US" sz="1800" dirty="0"/>
              <a:t>      </a:t>
            </a:r>
            <a:r>
              <a:rPr lang="en-US" altLang="en-US" sz="1800" dirty="0" err="1" smtClean="0"/>
              <a:t>ms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</a:t>
            </a:r>
            <a:r>
              <a:rPr lang="en-US" altLang="en-US" sz="1800" dirty="0" smtClean="0"/>
              <a:t> 4+</a:t>
            </a:r>
            <a:endParaRPr lang="en-US" altLang="en-US" sz="1800" dirty="0"/>
          </a:p>
          <a:p>
            <a:r>
              <a:rPr lang="en-US" altLang="en-US" sz="1800" dirty="0"/>
              <a:t>Idle                             </a:t>
            </a:r>
            <a:r>
              <a:rPr lang="en-US" altLang="en-US" sz="1800" dirty="0" smtClean="0"/>
              <a:t>4</a:t>
            </a:r>
            <a:endParaRPr lang="en-US" altLang="en-US" sz="1800" dirty="0"/>
          </a:p>
          <a:p>
            <a:endParaRPr lang="en-US" altLang="en-US" sz="1800" dirty="0"/>
          </a:p>
          <a:p>
            <a:endParaRPr lang="en-US" altLang="en-US" sz="1800" u="sng" dirty="0"/>
          </a:p>
          <a:p>
            <a:r>
              <a:rPr lang="en-US" altLang="en-US" sz="1800" u="sng" dirty="0"/>
              <a:t>ENGINE WARM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2.2</a:t>
            </a:r>
            <a:r>
              <a:rPr lang="en-US" altLang="en-US" sz="1800" dirty="0" smtClean="0"/>
              <a:t>+</a:t>
            </a:r>
          </a:p>
          <a:p>
            <a:endParaRPr lang="en-US" altLang="en-US" sz="1800" dirty="0"/>
          </a:p>
          <a:p>
            <a:r>
              <a:rPr lang="en-US" altLang="en-US" sz="1800" dirty="0"/>
              <a:t>Idle                           </a:t>
            </a:r>
            <a:r>
              <a:rPr lang="en-US" altLang="en-US" sz="1800" dirty="0" smtClean="0"/>
              <a:t> 2.5</a:t>
            </a:r>
          </a:p>
          <a:p>
            <a:endParaRPr lang="en-US" altLang="en-US" sz="1800" dirty="0"/>
          </a:p>
          <a:p>
            <a:r>
              <a:rPr lang="en-US" altLang="en-US" sz="1800" dirty="0" smtClean="0"/>
              <a:t>1000 </a:t>
            </a:r>
            <a:r>
              <a:rPr lang="en-US" altLang="en-US" sz="1800" dirty="0"/>
              <a:t>rpm                   </a:t>
            </a:r>
            <a:r>
              <a:rPr lang="en-US" altLang="en-US" sz="1800" dirty="0" smtClean="0"/>
              <a:t>2.4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2000 rpm                   2.3 </a:t>
            </a:r>
          </a:p>
          <a:p>
            <a:endParaRPr lang="en-US" altLang="en-US" sz="1800" dirty="0"/>
          </a:p>
          <a:p>
            <a:r>
              <a:rPr lang="en-US" altLang="en-US" sz="1800" dirty="0"/>
              <a:t>3000 rpm                   2.2 </a:t>
            </a:r>
          </a:p>
          <a:p>
            <a:endParaRPr lang="en-US" altLang="en-US" sz="1800" dirty="0"/>
          </a:p>
          <a:p>
            <a:r>
              <a:rPr lang="en-US" altLang="en-US" sz="1800" dirty="0"/>
              <a:t>Snap open throttle    </a:t>
            </a:r>
            <a:r>
              <a:rPr lang="en-US" altLang="en-US" sz="1800" dirty="0" smtClean="0"/>
              <a:t> 6+</a:t>
            </a:r>
            <a:endParaRPr lang="en-US" altLang="en-US" sz="1800" dirty="0"/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424113" y="61913"/>
            <a:ext cx="406617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SCOPE PATTERN</a:t>
            </a:r>
          </a:p>
        </p:txBody>
      </p:sp>
      <p:sp>
        <p:nvSpPr>
          <p:cNvPr id="46083" name="Freeform 3"/>
          <p:cNvSpPr>
            <a:spLocks/>
          </p:cNvSpPr>
          <p:nvPr/>
        </p:nvSpPr>
        <p:spPr bwMode="auto">
          <a:xfrm>
            <a:off x="1981200" y="533400"/>
            <a:ext cx="1906588" cy="2439988"/>
          </a:xfrm>
          <a:custGeom>
            <a:avLst/>
            <a:gdLst>
              <a:gd name="T0" fmla="*/ 0 w 1201"/>
              <a:gd name="T1" fmla="*/ 912 h 1537"/>
              <a:gd name="T2" fmla="*/ 624 w 1201"/>
              <a:gd name="T3" fmla="*/ 912 h 1537"/>
              <a:gd name="T4" fmla="*/ 624 w 1201"/>
              <a:gd name="T5" fmla="*/ 1536 h 1537"/>
              <a:gd name="T6" fmla="*/ 1200 w 1201"/>
              <a:gd name="T7" fmla="*/ 1536 h 1537"/>
              <a:gd name="T8" fmla="*/ 1200 w 1201"/>
              <a:gd name="T9" fmla="*/ 0 h 15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01" h="1537">
                <a:moveTo>
                  <a:pt x="0" y="912"/>
                </a:moveTo>
                <a:lnTo>
                  <a:pt x="624" y="912"/>
                </a:lnTo>
                <a:lnTo>
                  <a:pt x="624" y="1536"/>
                </a:lnTo>
                <a:lnTo>
                  <a:pt x="1200" y="1536"/>
                </a:ln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4" name="Arc 4"/>
          <p:cNvSpPr>
            <a:spLocks/>
          </p:cNvSpPr>
          <p:nvPr/>
        </p:nvSpPr>
        <p:spPr bwMode="auto">
          <a:xfrm rot="10800000">
            <a:off x="3886200" y="617538"/>
            <a:ext cx="1289050" cy="13652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Freeform 5"/>
          <p:cNvSpPr>
            <a:spLocks/>
          </p:cNvSpPr>
          <p:nvPr/>
        </p:nvSpPr>
        <p:spPr bwMode="auto">
          <a:xfrm>
            <a:off x="5105400" y="1981200"/>
            <a:ext cx="1373188" cy="1588"/>
          </a:xfrm>
          <a:custGeom>
            <a:avLst/>
            <a:gdLst>
              <a:gd name="T0" fmla="*/ 0 w 865"/>
              <a:gd name="T1" fmla="*/ 0 h 1"/>
              <a:gd name="T2" fmla="*/ 864 w 86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65" h="1">
                <a:moveTo>
                  <a:pt x="0" y="0"/>
                </a:move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966913" y="1966913"/>
            <a:ext cx="2611293" cy="1567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A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>
                <a:solidFill>
                  <a:srgbClr val="FAFD00"/>
                </a:solidFill>
              </a:rPr>
              <a:t>            </a:t>
            </a:r>
            <a:r>
              <a:rPr lang="en-US" altLang="en-US" b="1" dirty="0"/>
              <a:t>B</a:t>
            </a:r>
            <a:r>
              <a:rPr lang="en-US" altLang="en-US" b="1" dirty="0">
                <a:solidFill>
                  <a:srgbClr val="FAFD00"/>
                </a:solidFill>
              </a:rPr>
              <a:t>              </a:t>
            </a:r>
            <a:r>
              <a:rPr lang="en-US" altLang="en-US" b="1" dirty="0"/>
              <a:t>C</a:t>
            </a:r>
          </a:p>
        </p:txBody>
      </p:sp>
      <p:sp>
        <p:nvSpPr>
          <p:cNvPr id="46087" name="Freeform 7"/>
          <p:cNvSpPr>
            <a:spLocks/>
          </p:cNvSpPr>
          <p:nvPr/>
        </p:nvSpPr>
        <p:spPr bwMode="auto">
          <a:xfrm>
            <a:off x="2209800" y="19812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8" name="Freeform 8"/>
          <p:cNvSpPr>
            <a:spLocks/>
          </p:cNvSpPr>
          <p:nvPr/>
        </p:nvSpPr>
        <p:spPr bwMode="auto">
          <a:xfrm>
            <a:off x="3200400" y="2971800"/>
            <a:ext cx="306388" cy="306388"/>
          </a:xfrm>
          <a:custGeom>
            <a:avLst/>
            <a:gdLst>
              <a:gd name="T0" fmla="*/ 0 w 193"/>
              <a:gd name="T1" fmla="*/ 192 h 193"/>
              <a:gd name="T2" fmla="*/ 192 w 193"/>
              <a:gd name="T3" fmla="*/ 192 h 193"/>
              <a:gd name="T4" fmla="*/ 192 w 193"/>
              <a:gd name="T5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192"/>
                </a:move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9" name="Freeform 9"/>
          <p:cNvSpPr>
            <a:spLocks/>
          </p:cNvSpPr>
          <p:nvPr/>
        </p:nvSpPr>
        <p:spPr bwMode="auto">
          <a:xfrm>
            <a:off x="3886200" y="762000"/>
            <a:ext cx="1068388" cy="2516188"/>
          </a:xfrm>
          <a:custGeom>
            <a:avLst/>
            <a:gdLst>
              <a:gd name="T0" fmla="*/ 384 w 673"/>
              <a:gd name="T1" fmla="*/ 1584 h 1585"/>
              <a:gd name="T2" fmla="*/ 672 w 673"/>
              <a:gd name="T3" fmla="*/ 1584 h 1585"/>
              <a:gd name="T4" fmla="*/ 672 w 673"/>
              <a:gd name="T5" fmla="*/ 1344 h 1585"/>
              <a:gd name="T6" fmla="*/ 672 w 673"/>
              <a:gd name="T7" fmla="*/ 192 h 1585"/>
              <a:gd name="T8" fmla="*/ 0 w 673"/>
              <a:gd name="T9" fmla="*/ 0 h 1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3" h="1585">
                <a:moveTo>
                  <a:pt x="384" y="1584"/>
                </a:moveTo>
                <a:lnTo>
                  <a:pt x="672" y="1584"/>
                </a:lnTo>
                <a:lnTo>
                  <a:pt x="672" y="1344"/>
                </a:lnTo>
                <a:lnTo>
                  <a:pt x="672" y="192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671513" y="4321175"/>
            <a:ext cx="6774356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Please can you identify what is happening to the injector at A, B, and C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710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1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711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711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712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712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713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4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713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4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715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715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714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715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715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716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716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6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717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716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7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717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7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0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718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86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7183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4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5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0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7187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8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9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4" name="Group 90"/>
          <p:cNvGrpSpPr>
            <a:grpSpLocks/>
          </p:cNvGrpSpPr>
          <p:nvPr/>
        </p:nvGrpSpPr>
        <p:grpSpPr bwMode="auto">
          <a:xfrm>
            <a:off x="3892550" y="4425950"/>
            <a:ext cx="444500" cy="1282700"/>
            <a:chOff x="2452" y="2788"/>
            <a:chExt cx="280" cy="808"/>
          </a:xfrm>
        </p:grpSpPr>
        <p:sp>
          <p:nvSpPr>
            <p:cNvPr id="47191" name="AutoShape 87" descr="50%"/>
            <p:cNvSpPr>
              <a:spLocks noChangeArrowheads="1"/>
            </p:cNvSpPr>
            <p:nvPr/>
          </p:nvSpPr>
          <p:spPr bwMode="auto">
            <a:xfrm flipV="1">
              <a:off x="254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2" name="Rectangle 88" descr="Zig zag"/>
            <p:cNvSpPr>
              <a:spLocks noChangeArrowheads="1"/>
            </p:cNvSpPr>
            <p:nvPr/>
          </p:nvSpPr>
          <p:spPr bwMode="auto">
            <a:xfrm>
              <a:off x="245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3" name="Rectangle 89"/>
            <p:cNvSpPr>
              <a:spLocks noChangeArrowheads="1"/>
            </p:cNvSpPr>
            <p:nvPr/>
          </p:nvSpPr>
          <p:spPr bwMode="auto">
            <a:xfrm>
              <a:off x="245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8" name="Group 94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7195" name="AutoShape 91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6" name="Rectangle 92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7" name="Rectangle 93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99" name="Rectangle 95"/>
          <p:cNvSpPr>
            <a:spLocks noChangeArrowheads="1"/>
          </p:cNvSpPr>
          <p:nvPr/>
        </p:nvSpPr>
        <p:spPr bwMode="auto">
          <a:xfrm>
            <a:off x="-14288" y="5692775"/>
            <a:ext cx="6511399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 smtClean="0"/>
              <a:t>Position </a:t>
            </a:r>
            <a:r>
              <a:rPr lang="en-US" altLang="en-US" sz="1800" dirty="0"/>
              <a:t>the injection valves over a suitable containers .</a:t>
            </a:r>
          </a:p>
          <a:p>
            <a:r>
              <a:rPr lang="en-US" altLang="en-US" sz="1800" dirty="0"/>
              <a:t>Briefly operate the starter motor and check that an even cone shaped</a:t>
            </a:r>
          </a:p>
          <a:p>
            <a:r>
              <a:rPr lang="en-US" altLang="en-US" sz="1800" dirty="0"/>
              <a:t>spray is </a:t>
            </a:r>
            <a:r>
              <a:rPr lang="en-US" altLang="en-US" sz="1800" dirty="0" smtClean="0"/>
              <a:t>delivered </a:t>
            </a:r>
            <a:r>
              <a:rPr lang="en-US" altLang="en-US" sz="1800" dirty="0"/>
              <a:t>from each injector.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81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81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81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81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81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81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81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81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81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81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81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81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81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81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81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81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81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4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82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10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8207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8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9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14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8211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2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3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15" name="AutoShape 87" descr="50%"/>
          <p:cNvSpPr>
            <a:spLocks noChangeArrowheads="1"/>
          </p:cNvSpPr>
          <p:nvPr/>
        </p:nvSpPr>
        <p:spPr bwMode="auto">
          <a:xfrm flipV="1">
            <a:off x="4044950" y="4425950"/>
            <a:ext cx="1397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pattFill prst="pct50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6" name="Rectangle 88" descr="Zig zag"/>
          <p:cNvSpPr>
            <a:spLocks noChangeArrowheads="1"/>
          </p:cNvSpPr>
          <p:nvPr/>
        </p:nvSpPr>
        <p:spPr bwMode="auto">
          <a:xfrm>
            <a:off x="3892550" y="4806950"/>
            <a:ext cx="444500" cy="9017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7" name="Rectangle 89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21" name="Group 93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8218" name="AutoShape 90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9" name="Rectangle 91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20" name="Rectangle 92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22" name="Rectangle 94"/>
          <p:cNvSpPr>
            <a:spLocks noChangeArrowheads="1"/>
          </p:cNvSpPr>
          <p:nvPr/>
        </p:nvSpPr>
        <p:spPr bwMode="auto">
          <a:xfrm>
            <a:off x="-14288" y="6149975"/>
            <a:ext cx="5774018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A, B, and D are correct C is not acceptable as it is more than</a:t>
            </a:r>
          </a:p>
          <a:p>
            <a:r>
              <a:rPr lang="en-US" altLang="en-US" sz="1800" dirty="0"/>
              <a:t>10% greater in delivery.</a:t>
            </a:r>
          </a:p>
        </p:txBody>
      </p:sp>
      <p:sp>
        <p:nvSpPr>
          <p:cNvPr id="48223" name="Rectangle 95"/>
          <p:cNvSpPr>
            <a:spLocks noChangeArrowheads="1"/>
          </p:cNvSpPr>
          <p:nvPr/>
        </p:nvSpPr>
        <p:spPr bwMode="auto">
          <a:xfrm>
            <a:off x="2881313" y="5692775"/>
            <a:ext cx="2085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/>
              <a:t>A       B       C        D</a:t>
            </a:r>
          </a:p>
        </p:txBody>
      </p:sp>
      <p:sp>
        <p:nvSpPr>
          <p:cNvPr id="48224" name="Freeform 96"/>
          <p:cNvSpPr>
            <a:spLocks/>
          </p:cNvSpPr>
          <p:nvPr/>
        </p:nvSpPr>
        <p:spPr bwMode="auto">
          <a:xfrm>
            <a:off x="3810000" y="4876800"/>
            <a:ext cx="611188" cy="687388"/>
          </a:xfrm>
          <a:custGeom>
            <a:avLst/>
            <a:gdLst>
              <a:gd name="T0" fmla="*/ 0 w 385"/>
              <a:gd name="T1" fmla="*/ 0 h 433"/>
              <a:gd name="T2" fmla="*/ 384 w 385"/>
              <a:gd name="T3" fmla="*/ 432 h 433"/>
              <a:gd name="T4" fmla="*/ 144 w 385"/>
              <a:gd name="T5" fmla="*/ 192 h 433"/>
              <a:gd name="T6" fmla="*/ 336 w 385"/>
              <a:gd name="T7" fmla="*/ 0 h 433"/>
              <a:gd name="T8" fmla="*/ 0 w 385"/>
              <a:gd name="T9" fmla="*/ 336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433">
                <a:moveTo>
                  <a:pt x="0" y="0"/>
                </a:moveTo>
                <a:lnTo>
                  <a:pt x="384" y="432"/>
                </a:lnTo>
                <a:lnTo>
                  <a:pt x="144" y="192"/>
                </a:lnTo>
                <a:lnTo>
                  <a:pt x="336" y="0"/>
                </a:lnTo>
                <a:lnTo>
                  <a:pt x="0" y="336"/>
                </a:lnTo>
              </a:path>
            </a:pathLst>
          </a:custGeom>
          <a:noFill/>
          <a:ln w="762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5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915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6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915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6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916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917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917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8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917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8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9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918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9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9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920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919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919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0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920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920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1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921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920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1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922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921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2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922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22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28" name="Rectangle 76"/>
          <p:cNvSpPr>
            <a:spLocks noChangeArrowheads="1"/>
          </p:cNvSpPr>
          <p:nvPr/>
        </p:nvSpPr>
        <p:spPr bwMode="auto">
          <a:xfrm>
            <a:off x="1966913" y="138113"/>
            <a:ext cx="509216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LEAK RATE TEST</a:t>
            </a:r>
          </a:p>
        </p:txBody>
      </p:sp>
      <p:sp>
        <p:nvSpPr>
          <p:cNvPr id="4922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1" name="Rectangle 79" descr="Zig zag"/>
          <p:cNvSpPr>
            <a:spLocks noChangeArrowheads="1"/>
          </p:cNvSpPr>
          <p:nvPr/>
        </p:nvSpPr>
        <p:spPr bwMode="auto">
          <a:xfrm>
            <a:off x="2749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2" name="Rectangle 80"/>
          <p:cNvSpPr>
            <a:spLocks noChangeArrowheads="1"/>
          </p:cNvSpPr>
          <p:nvPr/>
        </p:nvSpPr>
        <p:spPr bwMode="auto">
          <a:xfrm>
            <a:off x="2749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3" name="Rectangle 81" descr="Zig zag"/>
          <p:cNvSpPr>
            <a:spLocks noChangeArrowheads="1"/>
          </p:cNvSpPr>
          <p:nvPr/>
        </p:nvSpPr>
        <p:spPr bwMode="auto">
          <a:xfrm>
            <a:off x="3359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4" name="Rectangle 82"/>
          <p:cNvSpPr>
            <a:spLocks noChangeArrowheads="1"/>
          </p:cNvSpPr>
          <p:nvPr/>
        </p:nvSpPr>
        <p:spPr bwMode="auto">
          <a:xfrm>
            <a:off x="3359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5" name="Rectangle 83" descr="Zig zag"/>
          <p:cNvSpPr>
            <a:spLocks noChangeArrowheads="1"/>
          </p:cNvSpPr>
          <p:nvPr/>
        </p:nvSpPr>
        <p:spPr bwMode="auto">
          <a:xfrm>
            <a:off x="3892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6" name="Rectangle 84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7" name="Rectangle 85" descr="Zig zag"/>
          <p:cNvSpPr>
            <a:spLocks noChangeArrowheads="1"/>
          </p:cNvSpPr>
          <p:nvPr/>
        </p:nvSpPr>
        <p:spPr bwMode="auto">
          <a:xfrm>
            <a:off x="4502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8" name="Rectangle 86"/>
          <p:cNvSpPr>
            <a:spLocks noChangeArrowheads="1"/>
          </p:cNvSpPr>
          <p:nvPr/>
        </p:nvSpPr>
        <p:spPr bwMode="auto">
          <a:xfrm>
            <a:off x="4502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9" name="Rectangle 87"/>
          <p:cNvSpPr>
            <a:spLocks noChangeArrowheads="1"/>
          </p:cNvSpPr>
          <p:nvPr/>
        </p:nvSpPr>
        <p:spPr bwMode="auto">
          <a:xfrm>
            <a:off x="-14288" y="5692775"/>
            <a:ext cx="6285248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With the injector valves positioned over the containers.</a:t>
            </a:r>
          </a:p>
          <a:p>
            <a:r>
              <a:rPr lang="en-US" altLang="en-US" sz="1800" dirty="0"/>
              <a:t>Turn on the ignition for 5 seconds.  No more than </a:t>
            </a:r>
            <a:r>
              <a:rPr lang="en-US" altLang="en-US" sz="1800" dirty="0" smtClean="0"/>
              <a:t>2 </a:t>
            </a:r>
            <a:r>
              <a:rPr lang="en-US" altLang="en-US" sz="1800" dirty="0"/>
              <a:t>drops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fuel</a:t>
            </a:r>
          </a:p>
          <a:p>
            <a:r>
              <a:rPr lang="en-US" altLang="en-US" sz="1800" dirty="0"/>
              <a:t>per minute should leak </a:t>
            </a:r>
            <a:r>
              <a:rPr lang="en-US" altLang="en-US" sz="1800" dirty="0" smtClean="0"/>
              <a:t>from </a:t>
            </a:r>
            <a:r>
              <a:rPr lang="en-US" altLang="en-US" sz="1800" dirty="0"/>
              <a:t>each injector. </a:t>
            </a:r>
          </a:p>
        </p:txBody>
      </p:sp>
      <p:sp>
        <p:nvSpPr>
          <p:cNvPr id="49240" name="Oval 88"/>
          <p:cNvSpPr>
            <a:spLocks noChangeArrowheads="1"/>
          </p:cNvSpPr>
          <p:nvPr/>
        </p:nvSpPr>
        <p:spPr bwMode="auto">
          <a:xfrm>
            <a:off x="2978150" y="4959350"/>
            <a:ext cx="63500" cy="63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41" name="Freeform 89"/>
          <p:cNvSpPr>
            <a:spLocks/>
          </p:cNvSpPr>
          <p:nvPr/>
        </p:nvSpPr>
        <p:spPr bwMode="auto">
          <a:xfrm>
            <a:off x="2895600" y="4876800"/>
            <a:ext cx="230188" cy="230188"/>
          </a:xfrm>
          <a:custGeom>
            <a:avLst/>
            <a:gdLst>
              <a:gd name="T0" fmla="*/ 0 w 145"/>
              <a:gd name="T1" fmla="*/ 0 h 145"/>
              <a:gd name="T2" fmla="*/ 48 w 145"/>
              <a:gd name="T3" fmla="*/ 144 h 145"/>
              <a:gd name="T4" fmla="*/ 144 w 145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45" h="145">
                <a:moveTo>
                  <a:pt x="0" y="0"/>
                </a:moveTo>
                <a:lnTo>
                  <a:pt x="48" y="144"/>
                </a:ln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5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02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3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4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12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207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1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17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213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5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6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2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1218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9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0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1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6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1223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4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5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30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1227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8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9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4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39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51235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6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7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8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40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1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2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249" name="Group 49"/>
          <p:cNvGrpSpPr>
            <a:grpSpLocks/>
          </p:cNvGrpSpPr>
          <p:nvPr/>
        </p:nvGrpSpPr>
        <p:grpSpPr bwMode="auto">
          <a:xfrm>
            <a:off x="2901950" y="3663950"/>
            <a:ext cx="292100" cy="749300"/>
            <a:chOff x="1828" y="2308"/>
            <a:chExt cx="184" cy="472"/>
          </a:xfrm>
        </p:grpSpPr>
        <p:grpSp>
          <p:nvGrpSpPr>
            <p:cNvPr id="51247" name="Group 47"/>
            <p:cNvGrpSpPr>
              <a:grpSpLocks/>
            </p:cNvGrpSpPr>
            <p:nvPr/>
          </p:nvGrpSpPr>
          <p:grpSpPr bwMode="auto">
            <a:xfrm>
              <a:off x="1828" y="2308"/>
              <a:ext cx="184" cy="472"/>
              <a:chOff x="1828" y="2308"/>
              <a:chExt cx="184" cy="472"/>
            </a:xfrm>
          </p:grpSpPr>
          <p:sp>
            <p:nvSpPr>
              <p:cNvPr id="51243" name="Rectangle 43"/>
              <p:cNvSpPr>
                <a:spLocks noChangeArrowheads="1"/>
              </p:cNvSpPr>
              <p:nvPr/>
            </p:nvSpPr>
            <p:spPr bwMode="auto">
              <a:xfrm>
                <a:off x="1828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4" name="Rectangle 44"/>
              <p:cNvSpPr>
                <a:spLocks noChangeArrowheads="1"/>
              </p:cNvSpPr>
              <p:nvPr/>
            </p:nvSpPr>
            <p:spPr bwMode="auto">
              <a:xfrm>
                <a:off x="1828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5" name="Rectangle 45"/>
              <p:cNvSpPr>
                <a:spLocks noChangeArrowheads="1"/>
              </p:cNvSpPr>
              <p:nvPr/>
            </p:nvSpPr>
            <p:spPr bwMode="auto">
              <a:xfrm>
                <a:off x="1876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6" name="Rectangle 46"/>
              <p:cNvSpPr>
                <a:spLocks noChangeArrowheads="1"/>
              </p:cNvSpPr>
              <p:nvPr/>
            </p:nvSpPr>
            <p:spPr bwMode="auto">
              <a:xfrm>
                <a:off x="1876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48" name="Rectangle 48"/>
            <p:cNvSpPr>
              <a:spLocks noChangeArrowheads="1"/>
            </p:cNvSpPr>
            <p:nvPr/>
          </p:nvSpPr>
          <p:spPr bwMode="auto">
            <a:xfrm>
              <a:off x="1828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56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1254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1250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1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2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3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55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63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1261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1257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8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9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0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2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0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1268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1264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5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6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7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9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4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1271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2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3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75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6" name="Rectangle 76"/>
          <p:cNvSpPr>
            <a:spLocks noChangeArrowheads="1"/>
          </p:cNvSpPr>
          <p:nvPr/>
        </p:nvSpPr>
        <p:spPr bwMode="auto">
          <a:xfrm>
            <a:off x="2728913" y="61913"/>
            <a:ext cx="354930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COLD START INJECTOR</a:t>
            </a:r>
          </a:p>
        </p:txBody>
      </p:sp>
      <p:sp>
        <p:nvSpPr>
          <p:cNvPr id="51277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8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9" name="Rectangle 79"/>
          <p:cNvSpPr>
            <a:spLocks noChangeArrowheads="1"/>
          </p:cNvSpPr>
          <p:nvPr/>
        </p:nvSpPr>
        <p:spPr bwMode="auto">
          <a:xfrm>
            <a:off x="3378200" y="1397000"/>
            <a:ext cx="2311400" cy="23114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33" name="Group 9"/>
          <p:cNvGrpSpPr>
            <a:grpSpLocks/>
          </p:cNvGrpSpPr>
          <p:nvPr/>
        </p:nvGrpSpPr>
        <p:grpSpPr bwMode="auto">
          <a:xfrm>
            <a:off x="5645150" y="3816350"/>
            <a:ext cx="3187700" cy="2120900"/>
            <a:chOff x="3556" y="2404"/>
            <a:chExt cx="2008" cy="1336"/>
          </a:xfrm>
        </p:grpSpPr>
        <p:sp>
          <p:nvSpPr>
            <p:cNvPr id="52226" name="Rectangle 2" descr="Light upward diagonal"/>
            <p:cNvSpPr>
              <a:spLocks noChangeArrowheads="1"/>
            </p:cNvSpPr>
            <p:nvPr/>
          </p:nvSpPr>
          <p:spPr bwMode="auto">
            <a:xfrm>
              <a:off x="4324" y="2404"/>
              <a:ext cx="328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7" name="Rectangle 3"/>
            <p:cNvSpPr>
              <a:spLocks noChangeArrowheads="1"/>
            </p:cNvSpPr>
            <p:nvPr/>
          </p:nvSpPr>
          <p:spPr bwMode="auto">
            <a:xfrm>
              <a:off x="4660" y="2404"/>
              <a:ext cx="712" cy="133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8" name="Rectangle 4" descr="Light upward diagonal"/>
            <p:cNvSpPr>
              <a:spLocks noChangeArrowheads="1"/>
            </p:cNvSpPr>
            <p:nvPr/>
          </p:nvSpPr>
          <p:spPr bwMode="auto">
            <a:xfrm>
              <a:off x="5380" y="2404"/>
              <a:ext cx="184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9" name="Rectangle 5"/>
            <p:cNvSpPr>
              <a:spLocks noChangeArrowheads="1"/>
            </p:cNvSpPr>
            <p:nvPr/>
          </p:nvSpPr>
          <p:spPr bwMode="auto">
            <a:xfrm>
              <a:off x="3844" y="2788"/>
              <a:ext cx="472" cy="52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0" name="Rectangle 6"/>
            <p:cNvSpPr>
              <a:spLocks noChangeArrowheads="1"/>
            </p:cNvSpPr>
            <p:nvPr/>
          </p:nvSpPr>
          <p:spPr bwMode="auto">
            <a:xfrm>
              <a:off x="3844" y="2932"/>
              <a:ext cx="472" cy="184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1" name="Rectangle 7"/>
            <p:cNvSpPr>
              <a:spLocks noChangeArrowheads="1"/>
            </p:cNvSpPr>
            <p:nvPr/>
          </p:nvSpPr>
          <p:spPr bwMode="auto">
            <a:xfrm>
              <a:off x="3556" y="2884"/>
              <a:ext cx="280" cy="328"/>
            </a:xfrm>
            <a:prstGeom prst="rect">
              <a:avLst/>
            </a:prstGeom>
            <a:solidFill>
              <a:srgbClr val="7144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2" name="Rectangle 8"/>
            <p:cNvSpPr>
              <a:spLocks noChangeArrowheads="1"/>
            </p:cNvSpPr>
            <p:nvPr/>
          </p:nvSpPr>
          <p:spPr bwMode="auto">
            <a:xfrm>
              <a:off x="4324" y="2932"/>
              <a:ext cx="904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539750" y="5645150"/>
            <a:ext cx="1739900" cy="1054100"/>
          </a:xfrm>
          <a:prstGeom prst="rect">
            <a:avLst/>
          </a:prstGeom>
          <a:gradFill rotWithShape="0">
            <a:gsLst>
              <a:gs pos="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AutoShape 11"/>
          <p:cNvSpPr>
            <a:spLocks noChangeArrowheads="1"/>
          </p:cNvSpPr>
          <p:nvPr/>
        </p:nvSpPr>
        <p:spPr bwMode="auto">
          <a:xfrm flipV="1">
            <a:off x="6921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AutoShape 12"/>
          <p:cNvSpPr>
            <a:spLocks noChangeArrowheads="1"/>
          </p:cNvSpPr>
          <p:nvPr/>
        </p:nvSpPr>
        <p:spPr bwMode="auto">
          <a:xfrm flipV="1">
            <a:off x="17589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3587750" y="5645150"/>
            <a:ext cx="673100" cy="4445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 flipV="1">
            <a:off x="3740150" y="6102350"/>
            <a:ext cx="368300" cy="5207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Oval 15"/>
          <p:cNvSpPr>
            <a:spLocks noChangeArrowheads="1"/>
          </p:cNvSpPr>
          <p:nvPr/>
        </p:nvSpPr>
        <p:spPr bwMode="auto">
          <a:xfrm>
            <a:off x="3892550" y="6483350"/>
            <a:ext cx="63500" cy="635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Freeform 16"/>
          <p:cNvSpPr>
            <a:spLocks/>
          </p:cNvSpPr>
          <p:nvPr/>
        </p:nvSpPr>
        <p:spPr bwMode="auto">
          <a:xfrm>
            <a:off x="3733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1" name="Freeform 17"/>
          <p:cNvSpPr>
            <a:spLocks/>
          </p:cNvSpPr>
          <p:nvPr/>
        </p:nvSpPr>
        <p:spPr bwMode="auto">
          <a:xfrm>
            <a:off x="4114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2" name="Rectangle 18"/>
          <p:cNvSpPr>
            <a:spLocks noChangeArrowheads="1"/>
          </p:cNvSpPr>
          <p:nvPr/>
        </p:nvSpPr>
        <p:spPr bwMode="auto">
          <a:xfrm>
            <a:off x="615950" y="2520950"/>
            <a:ext cx="825500" cy="901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3" name="Rectangle 19"/>
          <p:cNvSpPr>
            <a:spLocks noChangeArrowheads="1"/>
          </p:cNvSpPr>
          <p:nvPr/>
        </p:nvSpPr>
        <p:spPr bwMode="auto">
          <a:xfrm>
            <a:off x="920750" y="3435350"/>
            <a:ext cx="2159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4" name="AutoShape 20"/>
          <p:cNvSpPr>
            <a:spLocks noChangeArrowheads="1"/>
          </p:cNvSpPr>
          <p:nvPr/>
        </p:nvSpPr>
        <p:spPr bwMode="auto">
          <a:xfrm>
            <a:off x="1149350" y="1835150"/>
            <a:ext cx="596900" cy="673100"/>
          </a:xfrm>
          <a:prstGeom prst="diamond">
            <a:avLst/>
          </a:prstGeom>
          <a:gradFill rotWithShape="0">
            <a:gsLst>
              <a:gs pos="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5" name="Rectangle 21"/>
          <p:cNvSpPr>
            <a:spLocks noChangeArrowheads="1"/>
          </p:cNvSpPr>
          <p:nvPr/>
        </p:nvSpPr>
        <p:spPr bwMode="auto">
          <a:xfrm>
            <a:off x="539750" y="2368550"/>
            <a:ext cx="977900" cy="139700"/>
          </a:xfrm>
          <a:prstGeom prst="rect">
            <a:avLst/>
          </a:prstGeom>
          <a:gradFill rotWithShape="0">
            <a:gsLst>
              <a:gs pos="0">
                <a:srgbClr val="063DE8">
                  <a:gamma/>
                  <a:shade val="29804"/>
                  <a:invGamma/>
                </a:srgbClr>
              </a:gs>
              <a:gs pos="5000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768350" y="2139950"/>
            <a:ext cx="5207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7" name="Rectangle 23"/>
          <p:cNvSpPr>
            <a:spLocks noChangeArrowheads="1"/>
          </p:cNvSpPr>
          <p:nvPr/>
        </p:nvSpPr>
        <p:spPr bwMode="auto">
          <a:xfrm>
            <a:off x="692150" y="1835150"/>
            <a:ext cx="673100" cy="2921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8" name="Rectangle 24"/>
          <p:cNvSpPr>
            <a:spLocks noChangeArrowheads="1"/>
          </p:cNvSpPr>
          <p:nvPr/>
        </p:nvSpPr>
        <p:spPr bwMode="auto">
          <a:xfrm>
            <a:off x="158750" y="1911350"/>
            <a:ext cx="5207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9" name="Freeform 25"/>
          <p:cNvSpPr>
            <a:spLocks/>
          </p:cNvSpPr>
          <p:nvPr/>
        </p:nvSpPr>
        <p:spPr bwMode="auto">
          <a:xfrm>
            <a:off x="0" y="5105400"/>
            <a:ext cx="839788" cy="382588"/>
          </a:xfrm>
          <a:custGeom>
            <a:avLst/>
            <a:gdLst>
              <a:gd name="T0" fmla="*/ 528 w 529"/>
              <a:gd name="T1" fmla="*/ 192 h 241"/>
              <a:gd name="T2" fmla="*/ 528 w 529"/>
              <a:gd name="T3" fmla="*/ 0 h 241"/>
              <a:gd name="T4" fmla="*/ 96 w 529"/>
              <a:gd name="T5" fmla="*/ 0 h 241"/>
              <a:gd name="T6" fmla="*/ 96 w 529"/>
              <a:gd name="T7" fmla="*/ 240 h 241"/>
              <a:gd name="T8" fmla="*/ 0 w 529"/>
              <a:gd name="T9" fmla="*/ 240 h 241"/>
              <a:gd name="T10" fmla="*/ 192 w 529"/>
              <a:gd name="T11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9" h="241">
                <a:moveTo>
                  <a:pt x="528" y="192"/>
                </a:moveTo>
                <a:lnTo>
                  <a:pt x="528" y="0"/>
                </a:lnTo>
                <a:lnTo>
                  <a:pt x="96" y="0"/>
                </a:lnTo>
                <a:lnTo>
                  <a:pt x="96" y="240"/>
                </a:lnTo>
                <a:lnTo>
                  <a:pt x="0" y="240"/>
                </a:lnTo>
                <a:lnTo>
                  <a:pt x="192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0" name="Freeform 26"/>
          <p:cNvSpPr>
            <a:spLocks/>
          </p:cNvSpPr>
          <p:nvPr/>
        </p:nvSpPr>
        <p:spPr bwMode="auto">
          <a:xfrm>
            <a:off x="1905000" y="5181600"/>
            <a:ext cx="1830388" cy="382588"/>
          </a:xfrm>
          <a:custGeom>
            <a:avLst/>
            <a:gdLst>
              <a:gd name="T0" fmla="*/ 0 w 1153"/>
              <a:gd name="T1" fmla="*/ 171 h 241"/>
              <a:gd name="T2" fmla="*/ 0 w 1153"/>
              <a:gd name="T3" fmla="*/ 0 h 241"/>
              <a:gd name="T4" fmla="*/ 1152 w 1153"/>
              <a:gd name="T5" fmla="*/ 0 h 241"/>
              <a:gd name="T6" fmla="*/ 1152 w 1153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3" h="241">
                <a:moveTo>
                  <a:pt x="0" y="171"/>
                </a:moveTo>
                <a:lnTo>
                  <a:pt x="0" y="0"/>
                </a:lnTo>
                <a:lnTo>
                  <a:pt x="1152" y="0"/>
                </a:lnTo>
                <a:lnTo>
                  <a:pt x="1152" y="24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1" name="Freeform 27"/>
          <p:cNvSpPr>
            <a:spLocks/>
          </p:cNvSpPr>
          <p:nvPr/>
        </p:nvSpPr>
        <p:spPr bwMode="auto">
          <a:xfrm>
            <a:off x="4114800" y="4953000"/>
            <a:ext cx="1525588" cy="534988"/>
          </a:xfrm>
          <a:custGeom>
            <a:avLst/>
            <a:gdLst>
              <a:gd name="T0" fmla="*/ 0 w 961"/>
              <a:gd name="T1" fmla="*/ 336 h 337"/>
              <a:gd name="T2" fmla="*/ 0 w 961"/>
              <a:gd name="T3" fmla="*/ 0 h 337"/>
              <a:gd name="T4" fmla="*/ 960 w 961"/>
              <a:gd name="T5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61" h="337">
                <a:moveTo>
                  <a:pt x="0" y="336"/>
                </a:moveTo>
                <a:lnTo>
                  <a:pt x="0" y="0"/>
                </a:ln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2" name="Freeform 28"/>
          <p:cNvSpPr>
            <a:spLocks/>
          </p:cNvSpPr>
          <p:nvPr/>
        </p:nvSpPr>
        <p:spPr bwMode="auto">
          <a:xfrm>
            <a:off x="1524000" y="1524000"/>
            <a:ext cx="4116388" cy="3201988"/>
          </a:xfrm>
          <a:custGeom>
            <a:avLst/>
            <a:gdLst>
              <a:gd name="T0" fmla="*/ 2592 w 2593"/>
              <a:gd name="T1" fmla="*/ 2016 h 2017"/>
              <a:gd name="T2" fmla="*/ 1056 w 2593"/>
              <a:gd name="T3" fmla="*/ 2016 h 2017"/>
              <a:gd name="T4" fmla="*/ 1056 w 2593"/>
              <a:gd name="T5" fmla="*/ 0 h 2017"/>
              <a:gd name="T6" fmla="*/ 288 w 2593"/>
              <a:gd name="T7" fmla="*/ 0 h 2017"/>
              <a:gd name="T8" fmla="*/ 0 w 2593"/>
              <a:gd name="T9" fmla="*/ 240 h 2017"/>
              <a:gd name="T10" fmla="*/ 36 w 2593"/>
              <a:gd name="T11" fmla="*/ 264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93" h="2017">
                <a:moveTo>
                  <a:pt x="2592" y="2016"/>
                </a:moveTo>
                <a:lnTo>
                  <a:pt x="1056" y="2016"/>
                </a:lnTo>
                <a:lnTo>
                  <a:pt x="1056" y="0"/>
                </a:lnTo>
                <a:lnTo>
                  <a:pt x="288" y="0"/>
                </a:lnTo>
                <a:lnTo>
                  <a:pt x="0" y="240"/>
                </a:lnTo>
                <a:lnTo>
                  <a:pt x="36" y="264"/>
                </a:lnTo>
              </a:path>
            </a:pathLst>
          </a:custGeom>
          <a:noFill/>
          <a:ln w="12700" cap="rnd" cmpd="sng">
            <a:solidFill>
              <a:srgbClr val="7144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3" name="Freeform 29"/>
          <p:cNvSpPr>
            <a:spLocks/>
          </p:cNvSpPr>
          <p:nvPr/>
        </p:nvSpPr>
        <p:spPr bwMode="auto">
          <a:xfrm>
            <a:off x="1676400" y="1752600"/>
            <a:ext cx="2439988" cy="3201988"/>
          </a:xfrm>
          <a:custGeom>
            <a:avLst/>
            <a:gdLst>
              <a:gd name="T0" fmla="*/ 1536 w 1537"/>
              <a:gd name="T1" fmla="*/ 2016 h 2017"/>
              <a:gd name="T2" fmla="*/ 624 w 1537"/>
              <a:gd name="T3" fmla="*/ 2016 h 2017"/>
              <a:gd name="T4" fmla="*/ 624 w 1537"/>
              <a:gd name="T5" fmla="*/ 0 h 2017"/>
              <a:gd name="T6" fmla="*/ 240 w 1537"/>
              <a:gd name="T7" fmla="*/ 0 h 2017"/>
              <a:gd name="T8" fmla="*/ 0 w 1537"/>
              <a:gd name="T9" fmla="*/ 192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7" h="2017">
                <a:moveTo>
                  <a:pt x="1536" y="2016"/>
                </a:moveTo>
                <a:lnTo>
                  <a:pt x="624" y="2016"/>
                </a:lnTo>
                <a:lnTo>
                  <a:pt x="624" y="0"/>
                </a:lnTo>
                <a:lnTo>
                  <a:pt x="240" y="0"/>
                </a:lnTo>
                <a:lnTo>
                  <a:pt x="0" y="192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4" name="Rectangle 30"/>
          <p:cNvSpPr>
            <a:spLocks noChangeArrowheads="1"/>
          </p:cNvSpPr>
          <p:nvPr/>
        </p:nvSpPr>
        <p:spPr bwMode="auto">
          <a:xfrm>
            <a:off x="2043113" y="61913"/>
            <a:ext cx="485735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u="sng" dirty="0"/>
              <a:t>COLD START INJECTOR CIRCUIT</a:t>
            </a:r>
          </a:p>
        </p:txBody>
      </p:sp>
      <p:sp>
        <p:nvSpPr>
          <p:cNvPr id="52255" name="Rectangle 31"/>
          <p:cNvSpPr>
            <a:spLocks noChangeArrowheads="1"/>
          </p:cNvSpPr>
          <p:nvPr/>
        </p:nvSpPr>
        <p:spPr bwMode="auto">
          <a:xfrm>
            <a:off x="1136649" y="739775"/>
            <a:ext cx="5955631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Only operates during cranking when the engine is cold for a period of up to 8 </a:t>
            </a:r>
            <a:r>
              <a:rPr lang="en-US" altLang="en-US" sz="1800" dirty="0" smtClean="0"/>
              <a:t>seconds</a:t>
            </a:r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52256" name="Rectangle 32"/>
          <p:cNvSpPr>
            <a:spLocks noChangeArrowheads="1"/>
          </p:cNvSpPr>
          <p:nvPr/>
        </p:nvSpPr>
        <p:spPr bwMode="auto">
          <a:xfrm>
            <a:off x="3490913" y="1501775"/>
            <a:ext cx="5395709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injector gets </a:t>
            </a:r>
            <a:r>
              <a:rPr lang="en-US" altLang="en-US" sz="1800" dirty="0" smtClean="0"/>
              <a:t>it’s </a:t>
            </a:r>
            <a:r>
              <a:rPr lang="en-US" altLang="en-US" sz="1800" dirty="0"/>
              <a:t>earth through the thermal  time-</a:t>
            </a:r>
          </a:p>
          <a:p>
            <a:r>
              <a:rPr lang="en-US" altLang="en-US" sz="1800" dirty="0"/>
              <a:t>switch. Inside of the switch is a bi-metal strip and heater</a:t>
            </a:r>
          </a:p>
          <a:p>
            <a:r>
              <a:rPr lang="en-US" altLang="en-US" sz="1800" dirty="0"/>
              <a:t>coil.  When the injector is operated during cranking the</a:t>
            </a:r>
          </a:p>
          <a:p>
            <a:r>
              <a:rPr lang="en-US" altLang="en-US" sz="1800" dirty="0"/>
              <a:t>heater coil heats the bi-metal strip which will bend and</a:t>
            </a:r>
          </a:p>
          <a:p>
            <a:r>
              <a:rPr lang="en-US" altLang="en-US" sz="1800" dirty="0"/>
              <a:t>break the earth of the cold start valve. 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Fuelinjection2</Template>
  <TotalTime>130</TotalTime>
  <Pages>48</Pages>
  <Words>1233</Words>
  <Application>Microsoft Office PowerPoint</Application>
  <PresentationFormat>On-screen Show (4:3)</PresentationFormat>
  <Paragraphs>298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1" baseType="lpstr">
      <vt:lpstr>Arial</vt:lpstr>
      <vt:lpstr>Times New Roman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18</cp:revision>
  <cp:lastPrinted>1998-10-04T18:28:20Z</cp:lastPrinted>
  <dcterms:created xsi:type="dcterms:W3CDTF">2018-12-06T16:22:34Z</dcterms:created>
  <dcterms:modified xsi:type="dcterms:W3CDTF">2018-12-20T10:37:27Z</dcterms:modified>
</cp:coreProperties>
</file>