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handoutMasterIdLst>
    <p:handoutMasterId r:id="rId73"/>
  </p:handoutMasterIdLst>
  <p:sldIdLst>
    <p:sldId id="369" r:id="rId2"/>
    <p:sldId id="416" r:id="rId3"/>
    <p:sldId id="417" r:id="rId4"/>
    <p:sldId id="418" r:id="rId5"/>
    <p:sldId id="420" r:id="rId6"/>
    <p:sldId id="421" r:id="rId7"/>
    <p:sldId id="422" r:id="rId8"/>
    <p:sldId id="423" r:id="rId9"/>
    <p:sldId id="424" r:id="rId10"/>
    <p:sldId id="425" r:id="rId11"/>
    <p:sldId id="426" r:id="rId12"/>
    <p:sldId id="427" r:id="rId13"/>
    <p:sldId id="428" r:id="rId14"/>
    <p:sldId id="429" r:id="rId15"/>
    <p:sldId id="430" r:id="rId16"/>
    <p:sldId id="431" r:id="rId17"/>
    <p:sldId id="432" r:id="rId18"/>
    <p:sldId id="437" r:id="rId19"/>
    <p:sldId id="438" r:id="rId20"/>
    <p:sldId id="439" r:id="rId21"/>
    <p:sldId id="440" r:id="rId22"/>
    <p:sldId id="441" r:id="rId23"/>
    <p:sldId id="442" r:id="rId24"/>
    <p:sldId id="443" r:id="rId25"/>
    <p:sldId id="444" r:id="rId26"/>
    <p:sldId id="445" r:id="rId27"/>
    <p:sldId id="446" r:id="rId28"/>
    <p:sldId id="447" r:id="rId29"/>
    <p:sldId id="319" r:id="rId30"/>
    <p:sldId id="334" r:id="rId31"/>
    <p:sldId id="320" r:id="rId32"/>
    <p:sldId id="335" r:id="rId33"/>
    <p:sldId id="322" r:id="rId34"/>
    <p:sldId id="434" r:id="rId35"/>
    <p:sldId id="342" r:id="rId36"/>
    <p:sldId id="363" r:id="rId37"/>
    <p:sldId id="364" r:id="rId38"/>
    <p:sldId id="365" r:id="rId39"/>
    <p:sldId id="435" r:id="rId40"/>
    <p:sldId id="368" r:id="rId41"/>
    <p:sldId id="331" r:id="rId42"/>
    <p:sldId id="433" r:id="rId43"/>
    <p:sldId id="340" r:id="rId44"/>
    <p:sldId id="341" r:id="rId45"/>
    <p:sldId id="349" r:id="rId46"/>
    <p:sldId id="350" r:id="rId47"/>
    <p:sldId id="351" r:id="rId48"/>
    <p:sldId id="352" r:id="rId49"/>
    <p:sldId id="353" r:id="rId50"/>
    <p:sldId id="354" r:id="rId51"/>
    <p:sldId id="355" r:id="rId52"/>
    <p:sldId id="356" r:id="rId53"/>
    <p:sldId id="357" r:id="rId54"/>
    <p:sldId id="358" r:id="rId55"/>
    <p:sldId id="359" r:id="rId56"/>
    <p:sldId id="360" r:id="rId57"/>
    <p:sldId id="362" r:id="rId58"/>
    <p:sldId id="436" r:id="rId59"/>
    <p:sldId id="387" r:id="rId60"/>
    <p:sldId id="388" r:id="rId61"/>
    <p:sldId id="402" r:id="rId62"/>
    <p:sldId id="403" r:id="rId63"/>
    <p:sldId id="408" r:id="rId64"/>
    <p:sldId id="409" r:id="rId65"/>
    <p:sldId id="410" r:id="rId66"/>
    <p:sldId id="411" r:id="rId67"/>
    <p:sldId id="412" r:id="rId68"/>
    <p:sldId id="413" r:id="rId69"/>
    <p:sldId id="414" r:id="rId70"/>
    <p:sldId id="415" r:id="rId7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72"/>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356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16808DD-7609-402A-9520-A7CE83E8D2A5}" type="datetimeFigureOut">
              <a:rPr lang="en-GB" smtClean="0"/>
              <a:pPr/>
              <a:t>28/01/2018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455B2C2-5FD7-493E-ADE2-3A2CC1275FD2}" type="slidenum">
              <a:rPr lang="en-GB" smtClean="0"/>
              <a:pPr/>
              <a:t>‹#›</a:t>
            </a:fld>
            <a:endParaRPr lang="en-GB"/>
          </a:p>
        </p:txBody>
      </p:sp>
    </p:spTree>
    <p:extLst>
      <p:ext uri="{BB962C8B-B14F-4D97-AF65-F5344CB8AC3E}">
        <p14:creationId xmlns:p14="http://schemas.microsoft.com/office/powerpoint/2010/main" val="25614925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867E8E-C7CF-44A0-A617-FA8F8B8BCBB1}" type="datetimeFigureOut">
              <a:rPr lang="en-GB" smtClean="0"/>
              <a:pPr/>
              <a:t>28/01/2018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FF25242-C6BD-4F1D-BDDB-C7FDEED17765}" type="slidenum">
              <a:rPr lang="en-GB" smtClean="0"/>
              <a:pPr/>
              <a:t>‹#›</a:t>
            </a:fld>
            <a:endParaRPr lang="en-GB"/>
          </a:p>
        </p:txBody>
      </p:sp>
    </p:spTree>
    <p:extLst>
      <p:ext uri="{BB962C8B-B14F-4D97-AF65-F5344CB8AC3E}">
        <p14:creationId xmlns:p14="http://schemas.microsoft.com/office/powerpoint/2010/main" val="2015658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523D657-4F4B-4FC6-A3E8-C127D36B90F2}" type="slidenum">
              <a:rPr lang="en-GB" altLang="en-US">
                <a:latin typeface="Times New Roman" panose="02020603050405020304" pitchFamily="18" charset="0"/>
              </a:rPr>
              <a:pPr eaLnBrk="1" hangingPunct="1">
                <a:spcBef>
                  <a:spcPct val="0"/>
                </a:spcBef>
              </a:pPr>
              <a:t>2</a:t>
            </a:fld>
            <a:endParaRPr lang="en-GB" altLang="en-US">
              <a:latin typeface="Times New Roman" panose="02020603050405020304" pitchFamily="18" charset="0"/>
            </a:endParaRPr>
          </a:p>
        </p:txBody>
      </p:sp>
      <p:sp>
        <p:nvSpPr>
          <p:cNvPr id="73731" name="Rectangle 2"/>
          <p:cNvSpPr>
            <a:spLocks noGrp="1" noRot="1" noChangeAspect="1" noChangeArrowheads="1" noTextEdit="1"/>
          </p:cNvSpPr>
          <p:nvPr>
            <p:ph type="sldImg"/>
          </p:nvPr>
        </p:nvSpPr>
        <p:spPr>
          <a:ln/>
        </p:spPr>
      </p:sp>
      <p:sp>
        <p:nvSpPr>
          <p:cNvPr id="73732" name="Text Box 3"/>
          <p:cNvSpPr txBox="1">
            <a:spLocks noChangeArrowheads="1"/>
          </p:cNvSpPr>
          <p:nvPr/>
        </p:nvSpPr>
        <p:spPr bwMode="auto">
          <a:xfrm>
            <a:off x="982663" y="5129213"/>
            <a:ext cx="4683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50000"/>
              </a:spcBef>
            </a:pPr>
            <a:endParaRPr lang="en-US" altLang="en-US">
              <a:latin typeface="Times New Roman" panose="02020603050405020304" pitchFamily="18" charset="0"/>
            </a:endParaRPr>
          </a:p>
        </p:txBody>
      </p:sp>
    </p:spTree>
    <p:extLst>
      <p:ext uri="{BB962C8B-B14F-4D97-AF65-F5344CB8AC3E}">
        <p14:creationId xmlns:p14="http://schemas.microsoft.com/office/powerpoint/2010/main" val="2213355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panose="020B0604020202020204" pitchFamily="34" charset="0"/>
                <a:cs typeface="Arial" panose="020B0604020202020204" pitchFamily="34" charset="0"/>
              </a:defRPr>
            </a:lvl1pPr>
            <a:lvl2pPr marL="742950" indent="-285750" eaLnBrk="0" hangingPunct="0">
              <a:defRPr sz="2800">
                <a:solidFill>
                  <a:schemeClr val="tx1"/>
                </a:solidFill>
                <a:latin typeface="Arial" panose="020B0604020202020204" pitchFamily="34" charset="0"/>
                <a:cs typeface="Arial" panose="020B0604020202020204" pitchFamily="34" charset="0"/>
              </a:defRPr>
            </a:lvl2pPr>
            <a:lvl3pPr marL="1143000" indent="-228600" eaLnBrk="0" hangingPunct="0">
              <a:defRPr sz="2800">
                <a:solidFill>
                  <a:schemeClr val="tx1"/>
                </a:solidFill>
                <a:latin typeface="Arial" panose="020B0604020202020204" pitchFamily="34" charset="0"/>
                <a:cs typeface="Arial" panose="020B0604020202020204" pitchFamily="34" charset="0"/>
              </a:defRPr>
            </a:lvl3pPr>
            <a:lvl4pPr marL="1600200" indent="-228600" eaLnBrk="0" hangingPunct="0">
              <a:defRPr sz="2800">
                <a:solidFill>
                  <a:schemeClr val="tx1"/>
                </a:solidFill>
                <a:latin typeface="Arial" panose="020B0604020202020204" pitchFamily="34" charset="0"/>
                <a:cs typeface="Arial" panose="020B0604020202020204" pitchFamily="34" charset="0"/>
              </a:defRPr>
            </a:lvl4pPr>
            <a:lvl5pPr marL="2057400" indent="-228600" eaLnBrk="0" hangingPunct="0">
              <a:defRPr sz="28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9pPr>
          </a:lstStyle>
          <a:p>
            <a:pPr eaLnBrk="1" hangingPunct="1"/>
            <a:fld id="{99281C0E-AA85-439A-A823-D4CBCBA8BB61}" type="slidenum">
              <a:rPr lang="en-GB" altLang="en-US" sz="1200"/>
              <a:pPr eaLnBrk="1" hangingPunct="1"/>
              <a:t>3</a:t>
            </a:fld>
            <a:endParaRPr lang="en-GB" altLang="en-US" sz="1200"/>
          </a:p>
        </p:txBody>
      </p:sp>
      <p:sp>
        <p:nvSpPr>
          <p:cNvPr id="60419" name="Rectangle 2"/>
          <p:cNvSpPr>
            <a:spLocks noGrp="1" noRot="1" noChangeAspect="1" noChangeArrowheads="1" noTextEdit="1"/>
          </p:cNvSpPr>
          <p:nvPr>
            <p:ph type="sldImg"/>
          </p:nvPr>
        </p:nvSpPr>
        <p:spPr>
          <a:xfrm>
            <a:off x="90488" y="744538"/>
            <a:ext cx="6616700" cy="3722687"/>
          </a:xfrm>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This can create challenges when work-related stress appears on medical/sick notes. This also has implications for employers—what does wrs on a sick note mean to them.</a:t>
            </a:r>
          </a:p>
          <a:p>
            <a:pPr eaLnBrk="1" hangingPunct="1"/>
            <a:endParaRPr lang="en-GB" altLang="en-US" smtClean="0"/>
          </a:p>
          <a:p>
            <a:pPr eaLnBrk="1" hangingPunct="1"/>
            <a:r>
              <a:rPr lang="en-GB" altLang="en-US" smtClean="0"/>
              <a:t>HSE are currently working with the BMA and others to get info on this point and about what can be done</a:t>
            </a:r>
          </a:p>
        </p:txBody>
      </p:sp>
    </p:spTree>
    <p:extLst>
      <p:ext uri="{BB962C8B-B14F-4D97-AF65-F5344CB8AC3E}">
        <p14:creationId xmlns:p14="http://schemas.microsoft.com/office/powerpoint/2010/main" val="1097657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xfrm>
            <a:off x="90488" y="744538"/>
            <a:ext cx="6616700" cy="3722687"/>
          </a:xfrm>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panose="020B0604020202020204" pitchFamily="34" charset="0"/>
                <a:cs typeface="Arial" panose="020B0604020202020204" pitchFamily="34" charset="0"/>
              </a:defRPr>
            </a:lvl1pPr>
            <a:lvl2pPr marL="742950" indent="-285750" eaLnBrk="0" hangingPunct="0">
              <a:defRPr sz="2800">
                <a:solidFill>
                  <a:schemeClr val="tx1"/>
                </a:solidFill>
                <a:latin typeface="Arial" panose="020B0604020202020204" pitchFamily="34" charset="0"/>
                <a:cs typeface="Arial" panose="020B0604020202020204" pitchFamily="34" charset="0"/>
              </a:defRPr>
            </a:lvl2pPr>
            <a:lvl3pPr marL="1143000" indent="-228600" eaLnBrk="0" hangingPunct="0">
              <a:defRPr sz="2800">
                <a:solidFill>
                  <a:schemeClr val="tx1"/>
                </a:solidFill>
                <a:latin typeface="Arial" panose="020B0604020202020204" pitchFamily="34" charset="0"/>
                <a:cs typeface="Arial" panose="020B0604020202020204" pitchFamily="34" charset="0"/>
              </a:defRPr>
            </a:lvl3pPr>
            <a:lvl4pPr marL="1600200" indent="-228600" eaLnBrk="0" hangingPunct="0">
              <a:defRPr sz="2800">
                <a:solidFill>
                  <a:schemeClr val="tx1"/>
                </a:solidFill>
                <a:latin typeface="Arial" panose="020B0604020202020204" pitchFamily="34" charset="0"/>
                <a:cs typeface="Arial" panose="020B0604020202020204" pitchFamily="34" charset="0"/>
              </a:defRPr>
            </a:lvl4pPr>
            <a:lvl5pPr marL="2057400" indent="-228600" eaLnBrk="0" hangingPunct="0">
              <a:defRPr sz="28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9pPr>
          </a:lstStyle>
          <a:p>
            <a:pPr eaLnBrk="1" hangingPunct="1"/>
            <a:fld id="{EC033487-0F6B-4F48-81FE-4861ED33D0C1}" type="slidenum">
              <a:rPr lang="en-GB" altLang="en-US" sz="1200"/>
              <a:pPr eaLnBrk="1" hangingPunct="1"/>
              <a:t>9</a:t>
            </a:fld>
            <a:endParaRPr lang="en-GB" altLang="en-US" sz="1200"/>
          </a:p>
        </p:txBody>
      </p:sp>
    </p:spTree>
    <p:extLst>
      <p:ext uri="{BB962C8B-B14F-4D97-AF65-F5344CB8AC3E}">
        <p14:creationId xmlns:p14="http://schemas.microsoft.com/office/powerpoint/2010/main" val="4208186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F05BC824-C21A-45A4-9983-EC1D3E287BCA}" type="slidenum">
              <a:rPr lang="en-GB" altLang="en-US">
                <a:latin typeface="Times New Roman" panose="02020603050405020304" pitchFamily="18" charset="0"/>
              </a:rPr>
              <a:pPr eaLnBrk="1" hangingPunct="1">
                <a:spcBef>
                  <a:spcPct val="0"/>
                </a:spcBef>
              </a:pPr>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13437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E74DF40-DE73-4DC3-A4C1-96D4A19B2AAE}" type="slidenum">
              <a:rPr lang="en-GB" altLang="en-US">
                <a:latin typeface="Times New Roman" panose="02020603050405020304" pitchFamily="18" charset="0"/>
              </a:rPr>
              <a:pPr eaLnBrk="1" hangingPunct="1">
                <a:spcBef>
                  <a:spcPct val="0"/>
                </a:spcBef>
              </a:pPr>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91587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C2A5AF3C-ED90-4113-80F3-9075DC7E48B9}" type="slidenum">
              <a:rPr lang="en-GB" altLang="en-US">
                <a:latin typeface="Times New Roman" panose="02020603050405020304" pitchFamily="18" charset="0"/>
              </a:rPr>
              <a:pPr eaLnBrk="1" hangingPunct="1">
                <a:spcBef>
                  <a:spcPct val="0"/>
                </a:spcBef>
              </a:pPr>
              <a:t>16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45244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D3EE5D60-9712-4C25-9BDA-E97413656C6D}" type="slidenum">
              <a:rPr lang="en-GB" altLang="en-US">
                <a:latin typeface="Times New Roman" panose="02020603050405020304" pitchFamily="18" charset="0"/>
              </a:rPr>
              <a:pPr eaLnBrk="1" hangingPunct="1">
                <a:spcBef>
                  <a:spcPct val="0"/>
                </a:spcBef>
              </a:pPr>
              <a:t>17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807821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EEAEC301-1701-40C4-AC90-9CBA51C4D005}" type="slidenum">
              <a:rPr lang="en-GB" altLang="en-US">
                <a:latin typeface="Times New Roman" panose="02020603050405020304" pitchFamily="18" charset="0"/>
              </a:rPr>
              <a:pPr eaLnBrk="1" hangingPunct="1">
                <a:spcBef>
                  <a:spcPct val="0"/>
                </a:spcBef>
              </a:pPr>
              <a:t>24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364712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Illness Representations emerge as soon as a symptom is felt or a diagnosis received</a:t>
            </a:r>
          </a:p>
          <a:p>
            <a:r>
              <a:rPr lang="en-GB" dirty="0" smtClean="0"/>
              <a:t>Five consistent themes amongst individuals with a range of common conditions:</a:t>
            </a:r>
          </a:p>
          <a:p>
            <a:pPr lvl="1"/>
            <a:r>
              <a:rPr lang="en-GB" dirty="0" smtClean="0"/>
              <a:t>Identity (label, sign &amp; symptoms)</a:t>
            </a:r>
          </a:p>
          <a:p>
            <a:pPr lvl="1"/>
            <a:r>
              <a:rPr lang="en-GB" dirty="0" smtClean="0"/>
              <a:t>Consequences (e.g. emotional, physical)</a:t>
            </a:r>
          </a:p>
          <a:p>
            <a:pPr lvl="1"/>
            <a:r>
              <a:rPr lang="en-GB" dirty="0" smtClean="0"/>
              <a:t>Cause (genetic, psychological, environmental)</a:t>
            </a:r>
          </a:p>
          <a:p>
            <a:pPr lvl="1"/>
            <a:r>
              <a:rPr lang="en-GB" dirty="0" smtClean="0"/>
              <a:t>Timeline (acute, chronic, cyclical) </a:t>
            </a:r>
          </a:p>
          <a:p>
            <a:pPr lvl="1"/>
            <a:r>
              <a:rPr lang="en-GB" dirty="0" smtClean="0"/>
              <a:t>Curability or controllability</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30</a:t>
            </a:fld>
            <a:endParaRPr lang="en-GB"/>
          </a:p>
        </p:txBody>
      </p:sp>
    </p:spTree>
    <p:extLst>
      <p:ext uri="{BB962C8B-B14F-4D97-AF65-F5344CB8AC3E}">
        <p14:creationId xmlns:p14="http://schemas.microsoft.com/office/powerpoint/2010/main" val="3310782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GB" dirty="0" smtClean="0"/>
              <a:t>People form a disease prototype from their existing representations </a:t>
            </a:r>
            <a:r>
              <a:rPr lang="en-GB" i="1" dirty="0" smtClean="0"/>
              <a:t>e.g. a hangover </a:t>
            </a:r>
          </a:p>
          <a:p>
            <a:pPr>
              <a:defRPr/>
            </a:pPr>
            <a:r>
              <a:rPr lang="en-GB" dirty="0" smtClean="0"/>
              <a:t>Attempt to match new symptoms to existing prototypes </a:t>
            </a:r>
            <a:r>
              <a:rPr lang="en-GB" i="1" dirty="0" smtClean="0"/>
              <a:t>e.g. bad head from too many drinks last night = hangover </a:t>
            </a:r>
          </a:p>
          <a:p>
            <a:pPr>
              <a:defRPr/>
            </a:pPr>
            <a:r>
              <a:rPr lang="en-GB" dirty="0" smtClean="0"/>
              <a:t>Processing this information results in specific coping responses e.g. go back to bed </a:t>
            </a:r>
          </a:p>
          <a:p>
            <a:pPr marL="457200" indent="-457200">
              <a:defRPr/>
            </a:pPr>
            <a:r>
              <a:rPr lang="en-GB" dirty="0" smtClean="0"/>
              <a:t>If coping efforts unsuccessful, initial representation are re-considered.  Maybe it’s a cold instead = take a </a:t>
            </a:r>
            <a:r>
              <a:rPr lang="en-GB" dirty="0" err="1" smtClean="0"/>
              <a:t>lemsip</a:t>
            </a:r>
            <a:endParaRPr lang="en-GB" smtClean="0"/>
          </a:p>
          <a:p>
            <a:pPr marL="0" lvl="1" eaLnBrk="1" fontAlgn="auto" hangingPunct="1">
              <a:spcBef>
                <a:spcPts val="0"/>
              </a:spcBef>
              <a:spcAft>
                <a:spcPts val="0"/>
              </a:spcAft>
              <a:defRPr/>
            </a:pPr>
            <a:endParaRPr lang="en-GB" dirty="0" smtClean="0"/>
          </a:p>
          <a:p>
            <a:pPr>
              <a:defRPr/>
            </a:pPr>
            <a:endParaRPr lang="en-GB" dirty="0"/>
          </a:p>
        </p:txBody>
      </p:sp>
      <p:sp>
        <p:nvSpPr>
          <p:cNvPr id="57348" name="Slide Number Placeholder 3"/>
          <p:cNvSpPr>
            <a:spLocks noGrp="1"/>
          </p:cNvSpPr>
          <p:nvPr>
            <p:ph type="sldNum" sz="quarter" idx="5"/>
          </p:nvPr>
        </p:nvSpPr>
        <p:spPr>
          <a:noFill/>
        </p:spPr>
        <p:txBody>
          <a:bodyPr/>
          <a:lstStyle/>
          <a:p>
            <a:fld id="{0CC3DD11-F3B9-4FA0-AB5C-1B2283C067A6}" type="slidenum">
              <a:rPr lang="en-GB" smtClean="0"/>
              <a:pPr/>
              <a:t>31</a:t>
            </a:fld>
            <a:endParaRPr lang="en-GB" smtClean="0"/>
          </a:p>
        </p:txBody>
      </p:sp>
    </p:spTree>
    <p:extLst>
      <p:ext uri="{BB962C8B-B14F-4D97-AF65-F5344CB8AC3E}">
        <p14:creationId xmlns:p14="http://schemas.microsoft.com/office/powerpoint/2010/main" val="507881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indent="0">
              <a:buNone/>
            </a:pPr>
            <a:r>
              <a:rPr lang="en-GB" dirty="0" smtClean="0"/>
              <a:t>Illness representations associated with differences in a wide range of outcomes: </a:t>
            </a:r>
          </a:p>
          <a:p>
            <a:endParaRPr lang="en-GB" dirty="0" smtClean="0"/>
          </a:p>
          <a:p>
            <a:r>
              <a:rPr lang="en-GB" dirty="0" smtClean="0"/>
              <a:t>Seeking medical help</a:t>
            </a:r>
          </a:p>
          <a:p>
            <a:r>
              <a:rPr lang="en-GB" dirty="0" smtClean="0"/>
              <a:t>Adherence to medical treatment</a:t>
            </a:r>
          </a:p>
          <a:p>
            <a:r>
              <a:rPr lang="en-GB" dirty="0" smtClean="0"/>
              <a:t>Emotional reactions to symptoms</a:t>
            </a:r>
          </a:p>
          <a:p>
            <a:r>
              <a:rPr lang="en-GB" dirty="0" smtClean="0"/>
              <a:t>Engagement in self-care behaviour</a:t>
            </a:r>
          </a:p>
          <a:p>
            <a:r>
              <a:rPr lang="en-GB" dirty="0" smtClean="0"/>
              <a:t>Return to work </a:t>
            </a:r>
          </a:p>
          <a:p>
            <a:r>
              <a:rPr lang="en-GB" sz="2800" dirty="0" smtClean="0"/>
              <a:t>Such findings suggest illness perceptions can have an impact on how well an individual copes with or recovers from illness</a:t>
            </a:r>
          </a:p>
          <a:p>
            <a:endParaRPr lang="en-GB" sz="2800" dirty="0" smtClean="0"/>
          </a:p>
          <a:p>
            <a:r>
              <a:rPr lang="en-GB" sz="2800" dirty="0" smtClean="0"/>
              <a:t>May have direct effect on e.g. engagement in health-enhancing behaviours</a:t>
            </a:r>
          </a:p>
          <a:p>
            <a:endParaRPr lang="en-GB" sz="2800" dirty="0" smtClean="0"/>
          </a:p>
          <a:p>
            <a:r>
              <a:rPr lang="en-GB" sz="2800" dirty="0" smtClean="0"/>
              <a:t>Potential role for interventions in health psychology </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32</a:t>
            </a:fld>
            <a:endParaRPr lang="en-GB"/>
          </a:p>
        </p:txBody>
      </p:sp>
    </p:spTree>
    <p:extLst>
      <p:ext uri="{BB962C8B-B14F-4D97-AF65-F5344CB8AC3E}">
        <p14:creationId xmlns:p14="http://schemas.microsoft.com/office/powerpoint/2010/main" val="32847267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Both are chronic illnesses which have</a:t>
            </a:r>
            <a:r>
              <a:rPr lang="en-GB" baseline="0" dirty="0" smtClean="0"/>
              <a:t> common symptoms including fatigue and weakness</a:t>
            </a:r>
            <a:endParaRPr lang="en-GB" dirty="0" smtClean="0"/>
          </a:p>
          <a:p>
            <a:r>
              <a:rPr lang="en-GB" dirty="0" smtClean="0"/>
              <a:t>CFS: very limiting, no well-established</a:t>
            </a:r>
            <a:r>
              <a:rPr lang="en-GB" baseline="0" dirty="0" smtClean="0"/>
              <a:t> treatment</a:t>
            </a:r>
          </a:p>
          <a:p>
            <a:r>
              <a:rPr lang="en-GB" baseline="0" dirty="0" smtClean="0"/>
              <a:t>AD: associated with gastrointestinal problems which respond well to medication </a:t>
            </a:r>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37</a:t>
            </a:fld>
            <a:endParaRPr lang="en-GB"/>
          </a:p>
        </p:txBody>
      </p:sp>
    </p:spTree>
    <p:extLst>
      <p:ext uri="{BB962C8B-B14F-4D97-AF65-F5344CB8AC3E}">
        <p14:creationId xmlns:p14="http://schemas.microsoft.com/office/powerpoint/2010/main" val="3865204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Both are chronic illnesses which have</a:t>
            </a:r>
            <a:r>
              <a:rPr lang="en-GB" baseline="0" dirty="0" smtClean="0"/>
              <a:t> common symptoms including fatigue and weakness</a:t>
            </a:r>
            <a:endParaRPr lang="en-GB" dirty="0" smtClean="0"/>
          </a:p>
          <a:p>
            <a:r>
              <a:rPr lang="en-GB" dirty="0" smtClean="0"/>
              <a:t>CFS: very limiting, no well-established</a:t>
            </a:r>
            <a:r>
              <a:rPr lang="en-GB" baseline="0" dirty="0" smtClean="0"/>
              <a:t> treatment</a:t>
            </a:r>
          </a:p>
          <a:p>
            <a:r>
              <a:rPr lang="en-GB" baseline="0" dirty="0" smtClean="0"/>
              <a:t>AD: associated with gastrointestinal problems which respond well to medication </a:t>
            </a:r>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38</a:t>
            </a:fld>
            <a:endParaRPr lang="en-GB"/>
          </a:p>
        </p:txBody>
      </p:sp>
    </p:spTree>
    <p:extLst>
      <p:ext uri="{BB962C8B-B14F-4D97-AF65-F5344CB8AC3E}">
        <p14:creationId xmlns:p14="http://schemas.microsoft.com/office/powerpoint/2010/main" val="3976223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41</a:t>
            </a:fld>
            <a:endParaRPr lang="en-GB"/>
          </a:p>
        </p:txBody>
      </p:sp>
    </p:spTree>
    <p:extLst>
      <p:ext uri="{BB962C8B-B14F-4D97-AF65-F5344CB8AC3E}">
        <p14:creationId xmlns:p14="http://schemas.microsoft.com/office/powerpoint/2010/main" val="2787780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Illness Representations emerge as soon as a symptom is felt or a diagnosis received</a:t>
            </a:r>
          </a:p>
          <a:p>
            <a:r>
              <a:rPr lang="en-GB" dirty="0" smtClean="0"/>
              <a:t>Five consistent themes amongst individuals with a range of common conditions:</a:t>
            </a:r>
          </a:p>
          <a:p>
            <a:pPr lvl="1"/>
            <a:r>
              <a:rPr lang="en-GB" dirty="0" smtClean="0"/>
              <a:t>Identity (label, sign &amp; symptoms)</a:t>
            </a:r>
          </a:p>
          <a:p>
            <a:pPr lvl="1"/>
            <a:r>
              <a:rPr lang="en-GB" dirty="0" smtClean="0"/>
              <a:t>Consequences (e.g. emotional, physical)</a:t>
            </a:r>
          </a:p>
          <a:p>
            <a:pPr lvl="1"/>
            <a:r>
              <a:rPr lang="en-GB" dirty="0" smtClean="0"/>
              <a:t>Cause (genetic, psychological, environmental)</a:t>
            </a:r>
          </a:p>
          <a:p>
            <a:pPr lvl="1"/>
            <a:r>
              <a:rPr lang="en-GB" dirty="0" smtClean="0"/>
              <a:t>Timeline (acute, chronic, cyclical) </a:t>
            </a:r>
          </a:p>
          <a:p>
            <a:pPr lvl="1"/>
            <a:r>
              <a:rPr lang="en-GB" dirty="0" smtClean="0"/>
              <a:t>Curability or controllability</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42</a:t>
            </a:fld>
            <a:endParaRPr lang="en-GB"/>
          </a:p>
        </p:txBody>
      </p:sp>
    </p:spTree>
    <p:extLst>
      <p:ext uri="{BB962C8B-B14F-4D97-AF65-F5344CB8AC3E}">
        <p14:creationId xmlns:p14="http://schemas.microsoft.com/office/powerpoint/2010/main" val="18312511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8B5CA9C2-7E40-452A-8385-5B464480431E}" type="slidenum">
              <a:rPr lang="en-US" smtClean="0"/>
              <a:pPr/>
              <a:t>45</a:t>
            </a:fld>
            <a:endParaRPr lang="en-US"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r>
              <a:rPr lang="en-GB" smtClean="0">
                <a:latin typeface="Arial" charset="0"/>
              </a:rPr>
              <a:t>When faced with a health threat, a cognitive and emotional representation of that threat is formed by receiving and interpreting information from a variety of sources.  This representation is based around five specific dimensions: disease </a:t>
            </a:r>
            <a:r>
              <a:rPr lang="en-GB" i="1" smtClean="0">
                <a:latin typeface="Arial" charset="0"/>
              </a:rPr>
              <a:t>identity </a:t>
            </a:r>
            <a:r>
              <a:rPr lang="en-GB" smtClean="0">
                <a:latin typeface="Arial" charset="0"/>
              </a:rPr>
              <a:t>(label, signs and symptoms), </a:t>
            </a:r>
            <a:r>
              <a:rPr lang="en-GB" i="1" smtClean="0">
                <a:latin typeface="Arial" charset="0"/>
              </a:rPr>
              <a:t>consequences </a:t>
            </a:r>
            <a:r>
              <a:rPr lang="en-GB" smtClean="0">
                <a:latin typeface="Arial" charset="0"/>
              </a:rPr>
              <a:t>(physical, social, economic or emotional), </a:t>
            </a:r>
            <a:r>
              <a:rPr lang="en-GB" i="1" smtClean="0">
                <a:latin typeface="Arial" charset="0"/>
              </a:rPr>
              <a:t>causes </a:t>
            </a:r>
            <a:r>
              <a:rPr lang="en-GB" smtClean="0">
                <a:latin typeface="Arial" charset="0"/>
              </a:rPr>
              <a:t>(e.g. internal, genetic, environmental), </a:t>
            </a:r>
            <a:r>
              <a:rPr lang="en-GB" i="1" smtClean="0">
                <a:latin typeface="Arial" charset="0"/>
              </a:rPr>
              <a:t>timeline</a:t>
            </a:r>
            <a:r>
              <a:rPr lang="en-GB" smtClean="0">
                <a:latin typeface="Arial" charset="0"/>
              </a:rPr>
              <a:t> (acute, chronic or cyclic) and </a:t>
            </a:r>
            <a:r>
              <a:rPr lang="en-GB" i="1" smtClean="0">
                <a:latin typeface="Arial" charset="0"/>
              </a:rPr>
              <a:t>curability/controllability</a:t>
            </a:r>
            <a:r>
              <a:rPr lang="en-GB" smtClean="0">
                <a:latin typeface="Arial" charset="0"/>
              </a:rPr>
              <a:t> (degree of control over developing the illness, and whether the illness can be cured).  This illness representation leads to two parallel behaviour processes: a response to the threat itself (cognitive representation), and a response to the emotional representation of the threat.   For example, when an individual receives information about genetic risk, he or she will form an action plan to cope not only with that risk and its implications, but also with their emotional reaction to their risk.  The effectiveness of each of these strategies will be continuously evaluated and modified accordingly. </a:t>
            </a:r>
          </a:p>
        </p:txBody>
      </p:sp>
    </p:spTree>
    <p:extLst>
      <p:ext uri="{BB962C8B-B14F-4D97-AF65-F5344CB8AC3E}">
        <p14:creationId xmlns:p14="http://schemas.microsoft.com/office/powerpoint/2010/main" val="37282881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48</a:t>
            </a:fld>
            <a:endParaRPr lang="en-GB"/>
          </a:p>
        </p:txBody>
      </p:sp>
    </p:spTree>
    <p:extLst>
      <p:ext uri="{BB962C8B-B14F-4D97-AF65-F5344CB8AC3E}">
        <p14:creationId xmlns:p14="http://schemas.microsoft.com/office/powerpoint/2010/main" val="35911324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85058BF7-F793-40B7-BF22-08E7CA573E1E}" type="slidenum">
              <a:rPr lang="en-GB" smtClean="0"/>
              <a:pPr/>
              <a:t>49</a:t>
            </a:fld>
            <a:endParaRPr lang="en-GB"/>
          </a:p>
        </p:txBody>
      </p:sp>
      <p:sp>
        <p:nvSpPr>
          <p:cNvPr id="5" name="Notes Placeholder 4"/>
          <p:cNvSpPr>
            <a:spLocks noGrp="1"/>
          </p:cNvSpPr>
          <p:nvPr>
            <p:ph type="body" sz="quarter" idx="11"/>
          </p:nvPr>
        </p:nvSpPr>
        <p:spPr/>
        <p:txBody>
          <a:bodyPr>
            <a:normAutofit/>
          </a:bodyPr>
          <a:lstStyle/>
          <a:p>
            <a:r>
              <a:rPr lang="en-GB" dirty="0" smtClean="0"/>
              <a:t>At baseline and Time 2, the IPQ-R was anchored to </a:t>
            </a:r>
            <a:r>
              <a:rPr lang="en-GB" i="1" dirty="0" smtClean="0"/>
              <a:t>how you think you would feel if found to be at increased risk of cancer.</a:t>
            </a:r>
            <a:r>
              <a:rPr lang="en-GB" dirty="0" smtClean="0"/>
              <a:t>  At Time 3 (following the provision of risk information), it was anchored to </a:t>
            </a:r>
            <a:r>
              <a:rPr lang="en-GB" i="1" dirty="0" smtClean="0"/>
              <a:t>how you feel about the outcome of your risk assessment</a:t>
            </a:r>
            <a:r>
              <a:rPr lang="en-GB" dirty="0" smtClean="0"/>
              <a:t>; this wording being chosen in order to be applicable to participants receiving an average, moderate or high risk assessment result.   Agreement with each item was indicated through a five-point scale anchored from 1 (Strongly Disagree) to 5 (Strongly Agree).</a:t>
            </a:r>
          </a:p>
          <a:p>
            <a:r>
              <a:rPr lang="en-GB" dirty="0" smtClean="0"/>
              <a:t>In line with Moss-Morris et al. (2002) and Lancastle, Brain &amp; Phelps (2011), beliefs about curability and control over developing cancer were assessed through a personal control subscale (six items) measuring beliefs about self-efficacy and a treatment control subscale (four items) measuring strength of belief in the efficacy of screening and surgery in controlling their chances of developing cancer.  Beliefs about the consequence of being at genetic risk of cancer was measures through a six-item sub-scale and the extent to which participants felt they had a strong understanding of their genetic risk of cancer was assessed using a three-item sub-scale.  An identity sub-scale was not used in order to avoid the potential for increasing distress in healthy individuals.  The timeline scale was also removed as it was not applicable for the context of living with genetic risk i.e., genetic risk does not change, fluctuate or improve over time.  Finally, because of previously raised concerns (Rees et al., 2001) about the inclusion of the emotional representations subscale confounding the key outcome variables of psychological distress and positive and negative affect the decision was made to also remove this subscale.</a:t>
            </a:r>
            <a:r>
              <a:rPr lang="en-GB" b="1" dirty="0" smtClean="0"/>
              <a:t>  </a:t>
            </a:r>
            <a:endParaRPr lang="en-GB" dirty="0" smtClean="0"/>
          </a:p>
          <a:p>
            <a:endParaRPr lang="en-GB" dirty="0"/>
          </a:p>
        </p:txBody>
      </p:sp>
    </p:spTree>
    <p:extLst>
      <p:ext uri="{BB962C8B-B14F-4D97-AF65-F5344CB8AC3E}">
        <p14:creationId xmlns:p14="http://schemas.microsoft.com/office/powerpoint/2010/main" val="3235625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2400" dirty="0" smtClean="0">
                <a:latin typeface="Arial" pitchFamily="34" charset="0"/>
                <a:cs typeface="Arial" pitchFamily="34" charset="0"/>
              </a:rPr>
              <a:t>In step one, Illness representations explained 23% of the variance in cancer-specific distress at Time 2</a:t>
            </a:r>
          </a:p>
          <a:p>
            <a:pPr lvl="1"/>
            <a:r>
              <a:rPr lang="en-GB" sz="2000" dirty="0" smtClean="0">
                <a:latin typeface="Arial" pitchFamily="34" charset="0"/>
                <a:cs typeface="Arial" pitchFamily="34" charset="0"/>
              </a:rPr>
              <a:t>strong beliefs about the consequences of being at risk of cancer uniquely contributing to psychological distress.  </a:t>
            </a:r>
          </a:p>
          <a:p>
            <a:pPr lvl="1"/>
            <a:endParaRPr lang="en-GB" sz="2000" dirty="0" smtClean="0">
              <a:latin typeface="Arial" pitchFamily="34" charset="0"/>
              <a:cs typeface="Arial" pitchFamily="34" charset="0"/>
            </a:endParaRPr>
          </a:p>
          <a:p>
            <a:r>
              <a:rPr lang="en-GB" sz="2400" dirty="0" smtClean="0">
                <a:latin typeface="Arial" pitchFamily="34" charset="0"/>
                <a:cs typeface="Arial" pitchFamily="34" charset="0"/>
              </a:rPr>
              <a:t>In step two, no causal items uniquely contributed/no sig change overall</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In Step three, consequences and baseline distress made significant contribution.</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Model overall explained 53% of the variance in cancer specific distress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52</a:t>
            </a:fld>
            <a:endParaRPr lang="en-GB"/>
          </a:p>
        </p:txBody>
      </p:sp>
    </p:spTree>
    <p:extLst>
      <p:ext uri="{BB962C8B-B14F-4D97-AF65-F5344CB8AC3E}">
        <p14:creationId xmlns:p14="http://schemas.microsoft.com/office/powerpoint/2010/main" val="16503648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2400" dirty="0" smtClean="0">
                <a:latin typeface="Arial" pitchFamily="34" charset="0"/>
                <a:cs typeface="Arial" pitchFamily="34" charset="0"/>
              </a:rPr>
              <a:t>Step One: illness representations explained 26% of the variance in negative affect at Time 2 </a:t>
            </a:r>
          </a:p>
          <a:p>
            <a:pPr lvl="1"/>
            <a:r>
              <a:rPr lang="en-GB" sz="2000" dirty="0" smtClean="0">
                <a:latin typeface="Arial" pitchFamily="34" charset="0"/>
                <a:cs typeface="Arial" pitchFamily="34" charset="0"/>
              </a:rPr>
              <a:t>beliefs about greater consequences of being at risk (p=&lt;0.01) being the only variable making a unique contribution in step one. NB: Illness coherence (p=.08)  </a:t>
            </a:r>
          </a:p>
          <a:p>
            <a:pPr lvl="1"/>
            <a:endParaRPr lang="en-GB" sz="2000" dirty="0" smtClean="0">
              <a:latin typeface="Arial" pitchFamily="34" charset="0"/>
              <a:cs typeface="Arial" pitchFamily="34" charset="0"/>
            </a:endParaRPr>
          </a:p>
          <a:p>
            <a:r>
              <a:rPr lang="en-GB" sz="2400" dirty="0" smtClean="0">
                <a:latin typeface="Arial" pitchFamily="34" charset="0"/>
                <a:cs typeface="Arial" pitchFamily="34" charset="0"/>
              </a:rPr>
              <a:t>Step Two: no causal items uniquely contributed/no sig change overall.  Consequences uniquely contributed. NB: hereditary (p=0.08)</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In Step three, consequences and baseline distress made significant contribution.</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Model overall explained 46% of variance in NA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53</a:t>
            </a:fld>
            <a:endParaRPr lang="en-GB"/>
          </a:p>
        </p:txBody>
      </p:sp>
    </p:spTree>
    <p:extLst>
      <p:ext uri="{BB962C8B-B14F-4D97-AF65-F5344CB8AC3E}">
        <p14:creationId xmlns:p14="http://schemas.microsoft.com/office/powerpoint/2010/main" val="9597677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Arial" pitchFamily="34" charset="0"/>
                <a:cs typeface="Arial" pitchFamily="34" charset="0"/>
              </a:rPr>
              <a:t>Step One: IPQ-r variables explained 12% of the variance in positive affect at Time 2</a:t>
            </a:r>
          </a:p>
          <a:p>
            <a:endParaRPr lang="en-GB" sz="1200" dirty="0" smtClean="0">
              <a:latin typeface="Arial" pitchFamily="34" charset="0"/>
              <a:cs typeface="Arial" pitchFamily="34" charset="0"/>
            </a:endParaRPr>
          </a:p>
          <a:p>
            <a:r>
              <a:rPr lang="en-GB" sz="1200" dirty="0" smtClean="0">
                <a:latin typeface="Arial" pitchFamily="34" charset="0"/>
                <a:cs typeface="Arial" pitchFamily="34" charset="0"/>
              </a:rPr>
              <a:t>stronger beliefs in screening/surgery being able to control their chances of getting cancer(p=&lt;0.01) uniquely contributing to PA in step one, two and three</a:t>
            </a:r>
          </a:p>
          <a:p>
            <a:endParaRPr lang="en-GB" sz="1200" dirty="0" smtClean="0">
              <a:latin typeface="Arial" pitchFamily="34" charset="0"/>
              <a:cs typeface="Arial" pitchFamily="34" charset="0"/>
            </a:endParaRPr>
          </a:p>
          <a:p>
            <a:r>
              <a:rPr lang="en-GB" sz="1200" dirty="0" smtClean="0">
                <a:latin typeface="Arial" pitchFamily="34" charset="0"/>
                <a:cs typeface="Arial" pitchFamily="34" charset="0"/>
              </a:rPr>
              <a:t>Model as a whole explained 16.3% of variance in PA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54</a:t>
            </a:fld>
            <a:endParaRPr lang="en-GB"/>
          </a:p>
        </p:txBody>
      </p:sp>
    </p:spTree>
    <p:extLst>
      <p:ext uri="{BB962C8B-B14F-4D97-AF65-F5344CB8AC3E}">
        <p14:creationId xmlns:p14="http://schemas.microsoft.com/office/powerpoint/2010/main" val="13382857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56</a:t>
            </a:fld>
            <a:endParaRPr lang="en-GB"/>
          </a:p>
        </p:txBody>
      </p:sp>
    </p:spTree>
    <p:extLst>
      <p:ext uri="{BB962C8B-B14F-4D97-AF65-F5344CB8AC3E}">
        <p14:creationId xmlns:p14="http://schemas.microsoft.com/office/powerpoint/2010/main" val="4095641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p:spPr>
        <p:txBody>
          <a:bodyPr/>
          <a:lstStyle/>
          <a:p>
            <a:endParaRPr lang="en-US" smtClean="0"/>
          </a:p>
        </p:txBody>
      </p:sp>
      <p:sp>
        <p:nvSpPr>
          <p:cNvPr id="26628" name="Slide Number Placeholder 3"/>
          <p:cNvSpPr>
            <a:spLocks noGrp="1"/>
          </p:cNvSpPr>
          <p:nvPr>
            <p:ph type="sldNum" sz="quarter" idx="5"/>
          </p:nvPr>
        </p:nvSpPr>
        <p:spPr>
          <a:noFill/>
        </p:spPr>
        <p:txBody>
          <a:bodyPr/>
          <a:lstStyle/>
          <a:p>
            <a:fld id="{BF7C4B98-ADCA-48B6-9985-42A55BEC1CBA}" type="slidenum">
              <a:rPr lang="en-GB" smtClean="0"/>
              <a:pPr/>
              <a:t>57</a:t>
            </a:fld>
            <a:endParaRPr lang="en-GB" smtClean="0"/>
          </a:p>
        </p:txBody>
      </p:sp>
    </p:spTree>
    <p:extLst>
      <p:ext uri="{BB962C8B-B14F-4D97-AF65-F5344CB8AC3E}">
        <p14:creationId xmlns:p14="http://schemas.microsoft.com/office/powerpoint/2010/main" val="5673691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58</a:t>
            </a:fld>
            <a:endParaRPr lang="en-GB"/>
          </a:p>
        </p:txBody>
      </p:sp>
    </p:spTree>
    <p:extLst>
      <p:ext uri="{BB962C8B-B14F-4D97-AF65-F5344CB8AC3E}">
        <p14:creationId xmlns:p14="http://schemas.microsoft.com/office/powerpoint/2010/main" val="27877809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FDD36BAC-49EE-44A5-85EA-838ECB729895}" type="slidenum">
              <a:rPr lang="en-GB" altLang="en-US">
                <a:latin typeface="Times New Roman" panose="02020603050405020304" pitchFamily="18" charset="0"/>
              </a:rPr>
              <a:pPr eaLnBrk="1" hangingPunct="1">
                <a:spcBef>
                  <a:spcPct val="0"/>
                </a:spcBef>
              </a:pPr>
              <a:t>60</a:t>
            </a:fld>
            <a:endParaRPr lang="en-GB" altLang="en-US">
              <a:latin typeface="Times New Roman" panose="02020603050405020304" pitchFamily="18" charset="0"/>
            </a:endParaRPr>
          </a:p>
        </p:txBody>
      </p:sp>
      <p:sp>
        <p:nvSpPr>
          <p:cNvPr id="79875" name="Rectangle 2"/>
          <p:cNvSpPr>
            <a:spLocks noGrp="1" noRot="1" noChangeAspect="1" noChangeArrowheads="1" noTextEdit="1"/>
          </p:cNvSpPr>
          <p:nvPr>
            <p:ph type="sldImg"/>
          </p:nvPr>
        </p:nvSpPr>
        <p:spPr>
          <a:ln/>
        </p:spPr>
      </p:sp>
      <p:sp>
        <p:nvSpPr>
          <p:cNvPr id="79876" name="Rectangle 4"/>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40341682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8E7DDD87-E9A1-453B-B3B3-79B54DA75FC6}" type="slidenum">
              <a:rPr lang="en-GB" altLang="en-US">
                <a:latin typeface="Times New Roman" panose="02020603050405020304" pitchFamily="18" charset="0"/>
              </a:rPr>
              <a:pPr eaLnBrk="1" hangingPunct="1">
                <a:spcBef>
                  <a:spcPct val="0"/>
                </a:spcBef>
              </a:pPr>
              <a:t>61</a:t>
            </a:fld>
            <a:endParaRPr lang="en-GB" altLang="en-US">
              <a:latin typeface="Times New Roman" panose="02020603050405020304" pitchFamily="18"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However, the fact that intentions are not always translated into actual uptake of such services when available suggest that the process of cancer genetic risk assessment and predictive testing is a complex one for individuals to understand and cope with (e.g. Lerman et al., 1998; Biesecker et al., 2000; Geer et al., 2001). </a:t>
            </a:r>
          </a:p>
          <a:p>
            <a:pPr eaLnBrk="1" hangingPunct="1"/>
            <a:endParaRPr lang="en-GB" altLang="en-US" smtClean="0"/>
          </a:p>
          <a:p>
            <a:pPr eaLnBrk="1" hangingPunct="1"/>
            <a:r>
              <a:rPr lang="en-GB" altLang="en-US" smtClean="0"/>
              <a:t>A number of sub-groups have been identified as being more likely to experience distress when undergoing cancer genetic risk assessment.  These include younger individuals (e.g. Schwartz et al., 1995), those with a lower level of education (e.g. Vernon et al., 1997), those with pre-existing high levels of distress (e.g. Broadstock et al., 2000a) and those with a tendency to seek out relevant, potentially threatening, information (Schwartz et al., 1995; Nordin et al., 2002).</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12425499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1CC3C635-8E0F-47CA-84DD-1A884883B397}" type="slidenum">
              <a:rPr lang="en-GB" altLang="en-US">
                <a:latin typeface="Times New Roman" panose="02020603050405020304" pitchFamily="18" charset="0"/>
              </a:rPr>
              <a:pPr eaLnBrk="1" hangingPunct="1">
                <a:spcBef>
                  <a:spcPct val="0"/>
                </a:spcBef>
              </a:pPr>
              <a:t>62</a:t>
            </a:fld>
            <a:endParaRPr lang="en-GB" altLang="en-US">
              <a:latin typeface="Times New Roman" panose="02020603050405020304" pitchFamily="18" charset="0"/>
            </a:endParaRPr>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As well as being inherently undesirable, high levels of distress have been found to affect comprehension of risk information (Kent et al., 2000; Meiser et al., 2001a), reduce adherence to mammography and breast self examination (e.g. Lerman et al., 1991; Stefanek &amp; Wilcox, 1991; Diefenbach et al., 1999) and have been associated with a greater intention to undergo risk reducing prophylactic surgery in women at risk of inherited cancers (Meiser et al., 1999; van Dijk et al., 2003).  There is also evidence to suggest that those with the highest levels of distress may decline or drop out of the risk assessment or genetic testing process (Kent et al., 2000; Fry et al., 2003) and thus lose access to specialist support and advice.</a:t>
            </a:r>
          </a:p>
        </p:txBody>
      </p:sp>
    </p:spTree>
    <p:extLst>
      <p:ext uri="{BB962C8B-B14F-4D97-AF65-F5344CB8AC3E}">
        <p14:creationId xmlns:p14="http://schemas.microsoft.com/office/powerpoint/2010/main" val="9734062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4C18694-E4C9-4305-8A0A-089BC35AC6AA}" type="slidenum">
              <a:rPr lang="en-GB" altLang="en-US">
                <a:latin typeface="Times New Roman" panose="02020603050405020304" pitchFamily="18" charset="0"/>
              </a:rPr>
              <a:pPr eaLnBrk="1" hangingPunct="1">
                <a:spcBef>
                  <a:spcPct val="0"/>
                </a:spcBef>
              </a:pPr>
              <a:t>64</a:t>
            </a:fld>
            <a:endParaRPr lang="en-GB" altLang="en-US">
              <a:latin typeface="Times New Roman" panose="02020603050405020304" pitchFamily="18" charset="0"/>
            </a:endParaRPr>
          </a:p>
        </p:txBody>
      </p:sp>
      <p:sp>
        <p:nvSpPr>
          <p:cNvPr id="82947" name="Rectangle 2"/>
          <p:cNvSpPr>
            <a:spLocks noGrp="1" noRot="1" noChangeAspect="1" noChangeArrowheads="1" noTextEdit="1"/>
          </p:cNvSpPr>
          <p:nvPr>
            <p:ph type="sldImg"/>
          </p:nvPr>
        </p:nvSpPr>
        <p:spPr>
          <a:xfrm>
            <a:off x="950913" y="714375"/>
            <a:ext cx="4962525" cy="3722688"/>
          </a:xfrm>
          <a:ln/>
        </p:spPr>
      </p:sp>
      <p:sp>
        <p:nvSpPr>
          <p:cNvPr id="82948" name="Text Box 3"/>
          <p:cNvSpPr txBox="1">
            <a:spLocks noChangeArrowheads="1"/>
          </p:cNvSpPr>
          <p:nvPr/>
        </p:nvSpPr>
        <p:spPr bwMode="auto">
          <a:xfrm>
            <a:off x="950913" y="4746625"/>
            <a:ext cx="468153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50000"/>
              </a:spcBef>
            </a:pPr>
            <a:endParaRPr lang="en-US" altLang="en-US" sz="1400">
              <a:latin typeface="Times New Roman" panose="02020603050405020304" pitchFamily="18" charset="0"/>
            </a:endParaRPr>
          </a:p>
        </p:txBody>
      </p:sp>
      <p:sp>
        <p:nvSpPr>
          <p:cNvPr id="82949" name="Text Box 3"/>
          <p:cNvSpPr txBox="1">
            <a:spLocks noChangeArrowheads="1"/>
          </p:cNvSpPr>
          <p:nvPr/>
        </p:nvSpPr>
        <p:spPr bwMode="auto">
          <a:xfrm>
            <a:off x="1166813" y="4964113"/>
            <a:ext cx="468153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50000"/>
              </a:spcBef>
            </a:pPr>
            <a:endParaRPr lang="en-US" altLang="en-US" sz="1400">
              <a:latin typeface="Times New Roman" panose="02020603050405020304" pitchFamily="18" charset="0"/>
            </a:endParaRPr>
          </a:p>
        </p:txBody>
      </p:sp>
      <p:sp>
        <p:nvSpPr>
          <p:cNvPr id="82950" name="Notes Placeholder 2"/>
          <p:cNvSpPr>
            <a:spLocks noGrp="1"/>
          </p:cNvSpPr>
          <p:nvPr>
            <p:ph type="body" idx="1"/>
          </p:nvPr>
        </p:nvSpPr>
        <p:spPr>
          <a:xfrm>
            <a:off x="877888" y="474662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the “goodness of fit” between a chosen coping strategy and the changeability of the situation is an important factor in the degree of psychological distress experienced during a stressful encounter</a:t>
            </a:r>
          </a:p>
          <a:p>
            <a:endParaRPr lang="en-GB" altLang="en-US" smtClean="0"/>
          </a:p>
          <a:p>
            <a:r>
              <a:rPr lang="en-GB" altLang="en-US" smtClean="0"/>
              <a:t>Providing coping effectiveness training to individuals faced with stressful situations, whereby they learn appropriate coping strategies for different aspects of each situation, has been shown to reduce distress and improve mood .....</a:t>
            </a:r>
          </a:p>
          <a:p>
            <a:endParaRPr lang="en-GB" altLang="en-US" smtClean="0"/>
          </a:p>
          <a:p>
            <a:endParaRPr lang="en-GB" altLang="en-US" smtClean="0"/>
          </a:p>
          <a:p>
            <a:r>
              <a:rPr lang="en-GB" altLang="en-US" smtClean="0"/>
              <a:t>Generally, the evidence suggests that whilst strategies such as distraction provide immediate relief from distress, increased attention facilitates adaptation in the longer-term. </a:t>
            </a:r>
          </a:p>
          <a:p>
            <a:endParaRPr lang="en-GB" altLang="en-US" smtClean="0"/>
          </a:p>
          <a:p>
            <a:r>
              <a:rPr lang="en-GB" altLang="en-US" smtClean="0"/>
              <a:t>Attempts to suppress intrusive thoughts about a stressful event can subsequently result in more intrusive thoughts in the period after suppression Wegner et al. (1987) </a:t>
            </a:r>
          </a:p>
          <a:p>
            <a:endParaRPr lang="en-GB" altLang="en-US" smtClean="0"/>
          </a:p>
          <a:p>
            <a:endParaRPr lang="en-GB" altLang="en-US" smtClean="0"/>
          </a:p>
          <a:p>
            <a:endParaRPr lang="en-GB" altLang="en-US" smtClean="0"/>
          </a:p>
        </p:txBody>
      </p:sp>
    </p:spTree>
    <p:extLst>
      <p:ext uri="{BB962C8B-B14F-4D97-AF65-F5344CB8AC3E}">
        <p14:creationId xmlns:p14="http://schemas.microsoft.com/office/powerpoint/2010/main" val="16615287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Problem-focused coping for example is considered the most appropriate strategy in situations that are amenable to change.  Conversely, emotion-focused coping is considered more appropriate when an individual is in a situation where it is not possible to change or eliminate the source of the stress itself (Forsythe &amp; Compas, 1987; Chesney &amp; Folkman, 1994). </a:t>
            </a:r>
          </a:p>
        </p:txBody>
      </p:sp>
      <p:sp>
        <p:nvSpPr>
          <p:cNvPr id="31748"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890E222-8BD5-4700-9470-4EA6611CBD64}" type="slidenum">
              <a:rPr lang="en-GB" altLang="en-US">
                <a:latin typeface="Calibri" panose="020F0502020204030204" pitchFamily="34" charset="0"/>
              </a:rPr>
              <a:pPr eaLnBrk="1" hangingPunct="1"/>
              <a:t>65</a:t>
            </a:fld>
            <a:endParaRPr lang="en-GB" altLang="en-US">
              <a:latin typeface="Calibri" panose="020F0502020204030204" pitchFamily="34" charset="0"/>
            </a:endParaRPr>
          </a:p>
        </p:txBody>
      </p:sp>
    </p:spTree>
    <p:extLst>
      <p:ext uri="{BB962C8B-B14F-4D97-AF65-F5344CB8AC3E}">
        <p14:creationId xmlns:p14="http://schemas.microsoft.com/office/powerpoint/2010/main" val="5756600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B7D832A-6C8F-4B7A-BD09-82D1D7D2A3AD}" type="slidenum">
              <a:rPr lang="en-GB" altLang="en-US">
                <a:latin typeface="Times New Roman" panose="02020603050405020304" pitchFamily="18" charset="0"/>
              </a:rPr>
              <a:pPr eaLnBrk="1" hangingPunct="1">
                <a:spcBef>
                  <a:spcPct val="0"/>
                </a:spcBef>
              </a:pPr>
              <a:t>66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5421360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0D49BC8-5ACA-4134-81A1-39E5457A60A1}" type="slidenum">
              <a:rPr lang="en-US" altLang="en-US">
                <a:latin typeface="Times New Roman" panose="02020603050405020304" pitchFamily="18" charset="0"/>
              </a:rPr>
              <a:pPr eaLnBrk="1" hangingPunct="1">
                <a:spcBef>
                  <a:spcPct val="0"/>
                </a:spcBef>
              </a:pPr>
              <a:t>68</a:t>
            </a:fld>
            <a:endParaRPr lang="en-US" altLang="en-US">
              <a:latin typeface="Times New Roman" panose="02020603050405020304" pitchFamily="18" charset="0"/>
            </a:endParaRPr>
          </a:p>
        </p:txBody>
      </p:sp>
      <p:sp>
        <p:nvSpPr>
          <p:cNvPr id="83971" name="Rectangle 2"/>
          <p:cNvSpPr>
            <a:spLocks noGrp="1" noRot="1" noChangeAspect="1" noChangeArrowheads="1" noTextEdit="1"/>
          </p:cNvSpPr>
          <p:nvPr>
            <p:ph type="sldImg"/>
          </p:nvPr>
        </p:nvSpPr>
        <p:spPr>
          <a:ln/>
        </p:spPr>
      </p:sp>
      <p:sp>
        <p:nvSpPr>
          <p:cNvPr id="83972" name="Notes Placeholder 5"/>
          <p:cNvSpPr>
            <a:spLocks noGrp="1"/>
          </p:cNvSpPr>
          <p:nvPr/>
        </p:nvSpPr>
        <p:spPr bwMode="auto">
          <a:xfrm>
            <a:off x="906463" y="4714875"/>
            <a:ext cx="4984750"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endParaRPr lang="en-US" altLang="en-US"/>
          </a:p>
        </p:txBody>
      </p:sp>
    </p:spTree>
    <p:extLst>
      <p:ext uri="{BB962C8B-B14F-4D97-AF65-F5344CB8AC3E}">
        <p14:creationId xmlns:p14="http://schemas.microsoft.com/office/powerpoint/2010/main" val="2581167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515F451-41FA-4248-B165-E8C4D99583D8}" type="datetimeFigureOut">
              <a:rPr lang="en-GB" smtClean="0"/>
              <a:pPr/>
              <a:t>28/01/2018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endParaRPr lang="en-US"/>
          </a:p>
        </p:txBody>
      </p:sp>
      <p:sp>
        <p:nvSpPr>
          <p:cNvPr id="7" name="Slide Number Placeholder 6"/>
          <p:cNvSpPr>
            <a:spLocks noGrp="1"/>
          </p:cNvSpPr>
          <p:nvPr>
            <p:ph type="sldNum" sz="quarter" idx="12"/>
          </p:nvPr>
        </p:nvSpPr>
        <p:spPr/>
        <p:txBody>
          <a:bodyPr/>
          <a:lstStyle>
            <a:lvl1pPr>
              <a:defRPr/>
            </a:lvl1pPr>
          </a:lstStyle>
          <a:p>
            <a:fld id="{9FB6B0D9-2431-4A0C-8D92-3B7CC711DE16}" type="slidenum">
              <a:rPr lang="en-US" altLang="en-US"/>
              <a:pPr/>
              <a:t>‹#›</a:t>
            </a:fld>
            <a:endParaRPr lang="en-US" altLang="en-US"/>
          </a:p>
        </p:txBody>
      </p:sp>
    </p:spTree>
    <p:extLst>
      <p:ext uri="{BB962C8B-B14F-4D97-AF65-F5344CB8AC3E}">
        <p14:creationId xmlns:p14="http://schemas.microsoft.com/office/powerpoint/2010/main" val="3553208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15F451-41FA-4248-B165-E8C4D99583D8}" type="datetimeFigureOut">
              <a:rPr lang="en-GB" smtClean="0"/>
              <a:pPr/>
              <a:t>28/01/2018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87844A-66E0-4B0C-A108-22FFD7DCE41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XADIs-A1ii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uy-sports.com/fun_pictures/ostrich_head_sand2.gif"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ggi6dlwneuM"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www.uib.no/ipq/"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8.emf"/><Relationship Id="rId4" Type="http://schemas.openxmlformats.org/officeDocument/2006/relationships/oleObject" Target="../embeddings/oleObject1.bin"/></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hyperlink" Target="http://www.cancergeneticsstorybank.co.uk/howdoicope.htm" TargetMode="Externa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hyperlink" Target="http://www.cancergeneticsstorybank.co.uk/howdoicope.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8720"/>
            <a:ext cx="8229600" cy="1143000"/>
          </a:xfrm>
        </p:spPr>
        <p:txBody>
          <a:bodyPr/>
          <a:lstStyle/>
          <a:p>
            <a:r>
              <a:rPr lang="en-GB" dirty="0" smtClean="0"/>
              <a:t>Psychology</a:t>
            </a:r>
            <a:r>
              <a:rPr lang="en-GB" dirty="0"/>
              <a:t> </a:t>
            </a:r>
            <a:r>
              <a:rPr lang="en-GB" dirty="0" smtClean="0"/>
              <a:t>&amp; Health </a:t>
            </a:r>
            <a:endParaRPr lang="en-GB" dirty="0"/>
          </a:p>
        </p:txBody>
      </p:sp>
      <p:sp>
        <p:nvSpPr>
          <p:cNvPr id="3" name="Content Placeholder 2"/>
          <p:cNvSpPr>
            <a:spLocks noGrp="1"/>
          </p:cNvSpPr>
          <p:nvPr>
            <p:ph idx="1"/>
          </p:nvPr>
        </p:nvSpPr>
        <p:spPr>
          <a:xfrm>
            <a:off x="539552" y="2564904"/>
            <a:ext cx="8229600" cy="1612776"/>
          </a:xfrm>
        </p:spPr>
        <p:txBody>
          <a:bodyPr>
            <a:noAutofit/>
          </a:bodyPr>
          <a:lstStyle/>
          <a:p>
            <a:pPr marL="0" indent="0" algn="ctr">
              <a:buNone/>
            </a:pPr>
            <a:r>
              <a:rPr lang="en-GB" sz="2800" b="1" dirty="0" smtClean="0"/>
              <a:t>Session </a:t>
            </a:r>
            <a:r>
              <a:rPr lang="en-GB" sz="2800" b="1" dirty="0" smtClean="0"/>
              <a:t>Four: </a:t>
            </a:r>
          </a:p>
          <a:p>
            <a:pPr marL="0" indent="0" algn="ctr">
              <a:buNone/>
            </a:pPr>
            <a:endParaRPr lang="en-GB" sz="2800" b="1" dirty="0" smtClean="0"/>
          </a:p>
          <a:p>
            <a:pPr marL="0" indent="0" algn="ctr">
              <a:buNone/>
            </a:pPr>
            <a:r>
              <a:rPr lang="en-GB" sz="2800" b="1" dirty="0" smtClean="0"/>
              <a:t>Health Psychology: Models of Emotion and Coping </a:t>
            </a:r>
            <a:endParaRPr lang="en-GB" sz="2800" b="1" dirty="0"/>
          </a:p>
        </p:txBody>
      </p:sp>
    </p:spTree>
    <p:extLst>
      <p:ext uri="{BB962C8B-B14F-4D97-AF65-F5344CB8AC3E}">
        <p14:creationId xmlns:p14="http://schemas.microsoft.com/office/powerpoint/2010/main" val="3767377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81DC0141-28EB-4C04-880B-E255870E066F}" type="slidenum">
              <a:rPr lang="en-GB" altLang="en-US" sz="1400"/>
              <a:pPr eaLnBrk="1" hangingPunct="1">
                <a:spcBef>
                  <a:spcPct val="0"/>
                </a:spcBef>
                <a:buFontTx/>
                <a:buNone/>
              </a:pPr>
              <a:t>2</a:t>
            </a:fld>
            <a:endParaRPr lang="en-GB" altLang="en-US" sz="1400"/>
          </a:p>
        </p:txBody>
      </p:sp>
      <p:sp>
        <p:nvSpPr>
          <p:cNvPr id="16387" name="Rectangle 3"/>
          <p:cNvSpPr>
            <a:spLocks noGrp="1" noChangeArrowheads="1"/>
          </p:cNvSpPr>
          <p:nvPr>
            <p:ph type="body" idx="1"/>
          </p:nvPr>
        </p:nvSpPr>
        <p:spPr>
          <a:xfrm>
            <a:off x="1619672" y="188640"/>
            <a:ext cx="6172200" cy="5135563"/>
          </a:xfrm>
        </p:spPr>
        <p:txBody>
          <a:bodyPr>
            <a:noAutofit/>
          </a:bodyPr>
          <a:lstStyle/>
          <a:p>
            <a:pPr eaLnBrk="1" hangingPunct="1">
              <a:buFontTx/>
              <a:buNone/>
            </a:pPr>
            <a:endParaRPr lang="en-GB" altLang="en-US" sz="2000" b="1" dirty="0"/>
          </a:p>
          <a:p>
            <a:pPr marL="0" indent="0" eaLnBrk="1" hangingPunct="1">
              <a:buNone/>
            </a:pPr>
            <a:r>
              <a:rPr lang="en-GB" altLang="en-US" sz="2000" b="1" dirty="0"/>
              <a:t>We can use psychological </a:t>
            </a:r>
            <a:r>
              <a:rPr lang="en-GB" altLang="en-US" sz="2000" b="1" dirty="0" smtClean="0"/>
              <a:t>theories of stress, appraisal &amp; coping:</a:t>
            </a:r>
            <a:endParaRPr lang="en-GB" altLang="en-US" sz="2000" b="1" dirty="0"/>
          </a:p>
          <a:p>
            <a:pPr eaLnBrk="1" hangingPunct="1"/>
            <a:endParaRPr lang="en-GB" altLang="en-US" sz="2000" b="1" dirty="0"/>
          </a:p>
          <a:p>
            <a:pPr lvl="1" eaLnBrk="1" hangingPunct="1"/>
            <a:r>
              <a:rPr lang="en-GB" altLang="en-US" sz="2400" b="1" dirty="0"/>
              <a:t> to understand how people </a:t>
            </a:r>
            <a:r>
              <a:rPr lang="en-GB" altLang="en-US" sz="2400" b="1" dirty="0" smtClean="0"/>
              <a:t>cope with various health situations</a:t>
            </a:r>
            <a:endParaRPr lang="en-GB" altLang="en-US" sz="2400" b="1" dirty="0"/>
          </a:p>
          <a:p>
            <a:pPr lvl="1" eaLnBrk="1" hangingPunct="1"/>
            <a:endParaRPr lang="en-GB" altLang="en-US" sz="2400" b="1" dirty="0" smtClean="0"/>
          </a:p>
          <a:p>
            <a:pPr lvl="1" eaLnBrk="1" hangingPunct="1"/>
            <a:r>
              <a:rPr lang="en-GB" altLang="en-US" sz="2400" b="1" dirty="0" smtClean="0"/>
              <a:t>to understand individual differences in disease progression or recovery from illness</a:t>
            </a:r>
          </a:p>
          <a:p>
            <a:pPr lvl="1" eaLnBrk="1" hangingPunct="1"/>
            <a:endParaRPr lang="en-GB" altLang="en-US" sz="2400" b="1" dirty="0"/>
          </a:p>
          <a:p>
            <a:pPr lvl="1" eaLnBrk="1" hangingPunct="1"/>
            <a:r>
              <a:rPr lang="en-GB" altLang="en-US" sz="2400" b="1" dirty="0"/>
              <a:t>to understand patient decision-making </a:t>
            </a:r>
          </a:p>
          <a:p>
            <a:pPr lvl="1" eaLnBrk="1" hangingPunct="1"/>
            <a:endParaRPr lang="en-GB" altLang="en-US" sz="2400" b="1" dirty="0"/>
          </a:p>
          <a:p>
            <a:pPr lvl="1" eaLnBrk="1" hangingPunct="1"/>
            <a:r>
              <a:rPr lang="en-GB" altLang="en-US" sz="2400" b="1" dirty="0"/>
              <a:t>to identify those in need of </a:t>
            </a:r>
            <a:r>
              <a:rPr lang="en-GB" altLang="en-US" sz="2400" b="1" dirty="0" smtClean="0"/>
              <a:t>additional support</a:t>
            </a:r>
            <a:endParaRPr lang="en-GB" altLang="en-US" sz="2400" b="1" dirty="0"/>
          </a:p>
          <a:p>
            <a:pPr lvl="1" eaLnBrk="1" hangingPunct="1"/>
            <a:endParaRPr lang="en-GB" altLang="en-US" sz="2400" b="1" dirty="0"/>
          </a:p>
          <a:p>
            <a:pPr lvl="1" eaLnBrk="1" hangingPunct="1"/>
            <a:r>
              <a:rPr lang="en-GB" altLang="en-US" sz="2400" b="1" dirty="0"/>
              <a:t>To develop appropriate </a:t>
            </a:r>
            <a:r>
              <a:rPr lang="en-GB" altLang="en-US" sz="2400" b="1" dirty="0" smtClean="0"/>
              <a:t>coping interventions </a:t>
            </a:r>
            <a:endParaRPr lang="en-GB" altLang="en-US" sz="2400" b="1" dirty="0"/>
          </a:p>
          <a:p>
            <a:pPr lvl="1" eaLnBrk="1" hangingPunct="1"/>
            <a:endParaRPr lang="en-GB" altLang="en-US" sz="2400" b="1" dirty="0"/>
          </a:p>
          <a:p>
            <a:pPr lvl="1" eaLnBrk="1" hangingPunct="1"/>
            <a:endParaRPr lang="en-GB" altLang="en-US" sz="2400" b="1" dirty="0"/>
          </a:p>
        </p:txBody>
      </p:sp>
    </p:spTree>
    <p:extLst>
      <p:ext uri="{BB962C8B-B14F-4D97-AF65-F5344CB8AC3E}">
        <p14:creationId xmlns:p14="http://schemas.microsoft.com/office/powerpoint/2010/main" val="1309105946"/>
      </p:ext>
    </p:extLst>
  </p:cSld>
  <p:clrMapOvr>
    <a:masterClrMapping/>
  </p:clrMapOvr>
  <p:transition advTm="67488"/>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439466" y="0"/>
            <a:ext cx="6172200" cy="1143000"/>
          </a:xfrm>
        </p:spPr>
        <p:txBody>
          <a:bodyPr/>
          <a:lstStyle/>
          <a:p>
            <a:pPr eaLnBrk="1" hangingPunct="1"/>
            <a:r>
              <a:rPr lang="en-GB" altLang="en-US" dirty="0" smtClean="0"/>
              <a:t>What is stress?</a:t>
            </a:r>
          </a:p>
        </p:txBody>
      </p:sp>
      <p:sp>
        <p:nvSpPr>
          <p:cNvPr id="5123" name="Rectangle 3"/>
          <p:cNvSpPr>
            <a:spLocks noGrp="1" noChangeArrowheads="1"/>
          </p:cNvSpPr>
          <p:nvPr>
            <p:ph idx="1"/>
          </p:nvPr>
        </p:nvSpPr>
        <p:spPr>
          <a:xfrm>
            <a:off x="1485900" y="1341440"/>
            <a:ext cx="6172200" cy="4784725"/>
          </a:xfrm>
        </p:spPr>
        <p:txBody>
          <a:bodyPr>
            <a:normAutofit/>
          </a:bodyPr>
          <a:lstStyle/>
          <a:p>
            <a:pPr eaLnBrk="1" hangingPunct="1">
              <a:lnSpc>
                <a:spcPct val="90000"/>
              </a:lnSpc>
              <a:buClr>
                <a:srgbClr val="990000"/>
              </a:buClr>
            </a:pPr>
            <a:r>
              <a:rPr lang="en-GB" altLang="en-US" sz="2400" dirty="0"/>
              <a:t>A natural reaction to excessive </a:t>
            </a:r>
            <a:r>
              <a:rPr lang="en-GB" altLang="en-US" sz="2400" dirty="0" smtClean="0"/>
              <a:t>pressure</a:t>
            </a:r>
          </a:p>
          <a:p>
            <a:pPr eaLnBrk="1" hangingPunct="1">
              <a:lnSpc>
                <a:spcPct val="90000"/>
              </a:lnSpc>
              <a:buClr>
                <a:srgbClr val="990000"/>
              </a:buClr>
            </a:pPr>
            <a:endParaRPr lang="en-GB" altLang="en-US" sz="2400" dirty="0"/>
          </a:p>
          <a:p>
            <a:pPr eaLnBrk="1" hangingPunct="1">
              <a:lnSpc>
                <a:spcPct val="90000"/>
              </a:lnSpc>
              <a:buClr>
                <a:srgbClr val="990000"/>
              </a:buClr>
            </a:pPr>
            <a:r>
              <a:rPr lang="en-GB" altLang="en-US" sz="2400" dirty="0"/>
              <a:t>When perceived demands exceed the individual’s ability to </a:t>
            </a:r>
            <a:r>
              <a:rPr lang="en-GB" altLang="en-US" sz="2400" dirty="0" smtClean="0"/>
              <a:t>cope</a:t>
            </a:r>
          </a:p>
          <a:p>
            <a:pPr eaLnBrk="1" hangingPunct="1">
              <a:lnSpc>
                <a:spcPct val="90000"/>
              </a:lnSpc>
              <a:buClr>
                <a:srgbClr val="990000"/>
              </a:buClr>
            </a:pPr>
            <a:endParaRPr lang="en-GB" altLang="en-US" sz="2400" dirty="0"/>
          </a:p>
          <a:p>
            <a:pPr eaLnBrk="1" hangingPunct="1">
              <a:lnSpc>
                <a:spcPct val="90000"/>
              </a:lnSpc>
              <a:buClr>
                <a:srgbClr val="990000"/>
              </a:buClr>
            </a:pPr>
            <a:r>
              <a:rPr lang="en-GB" altLang="en-US" sz="2400" dirty="0"/>
              <a:t>It is not a disease but if excessive/prolonged can lead to mental and physical ill </a:t>
            </a:r>
            <a:r>
              <a:rPr lang="en-GB" altLang="en-US" sz="2400" dirty="0" smtClean="0"/>
              <a:t>health</a:t>
            </a:r>
          </a:p>
          <a:p>
            <a:pPr eaLnBrk="1" hangingPunct="1">
              <a:lnSpc>
                <a:spcPct val="90000"/>
              </a:lnSpc>
              <a:buClr>
                <a:srgbClr val="990000"/>
              </a:buClr>
            </a:pPr>
            <a:endParaRPr lang="en-GB" altLang="en-US" sz="2400" dirty="0"/>
          </a:p>
          <a:p>
            <a:pPr eaLnBrk="1" hangingPunct="1">
              <a:lnSpc>
                <a:spcPct val="90000"/>
              </a:lnSpc>
              <a:buClr>
                <a:srgbClr val="990000"/>
              </a:buClr>
            </a:pPr>
            <a:r>
              <a:rPr lang="en-GB" altLang="en-US" sz="2400" dirty="0"/>
              <a:t>There is no such thing as positive stress (only positive pressure) - stress is always </a:t>
            </a:r>
            <a:r>
              <a:rPr lang="en-GB" altLang="en-US" sz="2400" dirty="0" smtClean="0"/>
              <a:t>negative</a:t>
            </a:r>
          </a:p>
          <a:p>
            <a:pPr eaLnBrk="1" hangingPunct="1">
              <a:lnSpc>
                <a:spcPct val="90000"/>
              </a:lnSpc>
              <a:buClr>
                <a:srgbClr val="990000"/>
              </a:buClr>
            </a:pPr>
            <a:endParaRPr lang="en-GB" altLang="en-US" sz="2400" dirty="0" smtClean="0"/>
          </a:p>
          <a:p>
            <a:pPr eaLnBrk="1" hangingPunct="1">
              <a:lnSpc>
                <a:spcPct val="90000"/>
              </a:lnSpc>
              <a:buClr>
                <a:srgbClr val="990000"/>
              </a:buClr>
            </a:pPr>
            <a:r>
              <a:rPr lang="en-GB" altLang="en-US" sz="2400" dirty="0" smtClean="0"/>
              <a:t>Stress-related </a:t>
            </a:r>
            <a:r>
              <a:rPr lang="en-GB" altLang="en-US" sz="2400" dirty="0"/>
              <a:t>disorders a DSM classification </a:t>
            </a:r>
          </a:p>
          <a:p>
            <a:pPr eaLnBrk="1" hangingPunct="1">
              <a:lnSpc>
                <a:spcPct val="90000"/>
              </a:lnSpc>
              <a:spcBef>
                <a:spcPct val="0"/>
              </a:spcBef>
              <a:buFontTx/>
              <a:buNone/>
            </a:pPr>
            <a:endParaRPr lang="en-GB" altLang="en-US" sz="2000" b="1" i="1" dirty="0"/>
          </a:p>
          <a:p>
            <a:pPr eaLnBrk="1" hangingPunct="1">
              <a:lnSpc>
                <a:spcPct val="90000"/>
              </a:lnSpc>
              <a:buClr>
                <a:srgbClr val="A50021"/>
              </a:buClr>
            </a:pPr>
            <a:endParaRPr lang="en-GB" altLang="en-US" sz="2000" b="1" i="1" dirty="0"/>
          </a:p>
        </p:txBody>
      </p:sp>
    </p:spTree>
    <p:extLst>
      <p:ext uri="{BB962C8B-B14F-4D97-AF65-F5344CB8AC3E}">
        <p14:creationId xmlns:p14="http://schemas.microsoft.com/office/powerpoint/2010/main" val="32096098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z="2800" b="1" dirty="0" smtClean="0"/>
              <a:t>Stress </a:t>
            </a:r>
            <a:r>
              <a:rPr lang="en-GB" altLang="en-US" sz="2800" b="1" dirty="0"/>
              <a:t>as a stimulus</a:t>
            </a:r>
          </a:p>
        </p:txBody>
      </p:sp>
      <p:sp>
        <p:nvSpPr>
          <p:cNvPr id="7171" name="Rectangle 3"/>
          <p:cNvSpPr>
            <a:spLocks noGrp="1" noChangeArrowheads="1"/>
          </p:cNvSpPr>
          <p:nvPr>
            <p:ph type="body" idx="1"/>
          </p:nvPr>
        </p:nvSpPr>
        <p:spPr/>
        <p:txBody>
          <a:bodyPr/>
          <a:lstStyle/>
          <a:p>
            <a:pPr eaLnBrk="1" hangingPunct="1">
              <a:lnSpc>
                <a:spcPct val="80000"/>
              </a:lnSpc>
            </a:pPr>
            <a:r>
              <a:rPr lang="en-GB" altLang="en-US" sz="2400" dirty="0"/>
              <a:t>Pressure caused by an outside stimulus</a:t>
            </a:r>
            <a:r>
              <a:rPr lang="en-GB" altLang="en-US" sz="1800" dirty="0"/>
              <a:t> </a:t>
            </a:r>
          </a:p>
          <a:p>
            <a:pPr eaLnBrk="1" hangingPunct="1">
              <a:lnSpc>
                <a:spcPct val="80000"/>
              </a:lnSpc>
            </a:pPr>
            <a:endParaRPr lang="en-GB" altLang="en-US" sz="1800" dirty="0"/>
          </a:p>
          <a:p>
            <a:pPr eaLnBrk="1" hangingPunct="1">
              <a:lnSpc>
                <a:spcPct val="80000"/>
              </a:lnSpc>
            </a:pPr>
            <a:r>
              <a:rPr lang="en-GB" altLang="en-US" sz="2400" dirty="0"/>
              <a:t>Engineering model (physical)</a:t>
            </a:r>
          </a:p>
          <a:p>
            <a:pPr lvl="1" eaLnBrk="1" hangingPunct="1">
              <a:lnSpc>
                <a:spcPct val="80000"/>
              </a:lnSpc>
            </a:pPr>
            <a:r>
              <a:rPr lang="en-GB" altLang="en-US" sz="2000" dirty="0"/>
              <a:t>Takes it’s theory from physics </a:t>
            </a:r>
          </a:p>
          <a:p>
            <a:pPr lvl="1" eaLnBrk="1" hangingPunct="1">
              <a:lnSpc>
                <a:spcPct val="80000"/>
              </a:lnSpc>
            </a:pPr>
            <a:r>
              <a:rPr lang="en-GB" altLang="en-US" sz="2000" dirty="0"/>
              <a:t>External forces (load) exert pressure and produce strain </a:t>
            </a:r>
          </a:p>
          <a:p>
            <a:pPr lvl="1" eaLnBrk="1" hangingPunct="1">
              <a:lnSpc>
                <a:spcPct val="80000"/>
              </a:lnSpc>
            </a:pPr>
            <a:r>
              <a:rPr lang="en-GB" altLang="en-US" sz="2000" dirty="0"/>
              <a:t>Strain = stress</a:t>
            </a:r>
          </a:p>
          <a:p>
            <a:pPr lvl="1" eaLnBrk="1" hangingPunct="1">
              <a:lnSpc>
                <a:spcPct val="80000"/>
              </a:lnSpc>
            </a:pPr>
            <a:r>
              <a:rPr lang="en-GB" altLang="en-US" sz="2000" dirty="0"/>
              <a:t>We can easily measure the stress a person is subjected to (Hinkle, 1973)</a:t>
            </a:r>
          </a:p>
          <a:p>
            <a:pPr lvl="1" eaLnBrk="1" hangingPunct="1">
              <a:lnSpc>
                <a:spcPct val="80000"/>
              </a:lnSpc>
            </a:pPr>
            <a:endParaRPr lang="en-GB" altLang="en-US" sz="2000" dirty="0"/>
          </a:p>
          <a:p>
            <a:pPr eaLnBrk="1" hangingPunct="1">
              <a:lnSpc>
                <a:spcPct val="80000"/>
              </a:lnSpc>
            </a:pPr>
            <a:r>
              <a:rPr lang="en-GB" altLang="en-US" sz="2000" dirty="0" err="1"/>
              <a:t>E.g</a:t>
            </a:r>
            <a:r>
              <a:rPr lang="en-GB" altLang="en-US" sz="2000" dirty="0"/>
              <a:t> focus on daily hassles/stressful life events</a:t>
            </a:r>
          </a:p>
          <a:p>
            <a:pPr eaLnBrk="1" hangingPunct="1">
              <a:lnSpc>
                <a:spcPct val="80000"/>
              </a:lnSpc>
            </a:pPr>
            <a:endParaRPr lang="en-GB" altLang="en-US" sz="2000" dirty="0"/>
          </a:p>
          <a:p>
            <a:pPr eaLnBrk="1" hangingPunct="1">
              <a:lnSpc>
                <a:spcPct val="80000"/>
              </a:lnSpc>
            </a:pPr>
            <a:r>
              <a:rPr lang="en-GB" altLang="en-US" sz="2000" dirty="0"/>
              <a:t>Does not take account for individual differences</a:t>
            </a:r>
          </a:p>
        </p:txBody>
      </p:sp>
    </p:spTree>
    <p:extLst>
      <p:ext uri="{BB962C8B-B14F-4D97-AF65-F5344CB8AC3E}">
        <p14:creationId xmlns:p14="http://schemas.microsoft.com/office/powerpoint/2010/main" val="31290088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3903" y="516219"/>
            <a:ext cx="5224182" cy="5804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04301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z="2800" b="1" dirty="0" err="1" smtClean="0"/>
              <a:t>Selye’s</a:t>
            </a:r>
            <a:r>
              <a:rPr lang="en-GB" altLang="en-US" sz="2800" b="1" dirty="0" smtClean="0"/>
              <a:t> </a:t>
            </a:r>
            <a:r>
              <a:rPr lang="en-GB" altLang="en-US" sz="2800" b="1" dirty="0"/>
              <a:t>1946 General Adaptation Syndrome</a:t>
            </a:r>
            <a:r>
              <a:rPr lang="en-GB" altLang="en-US" sz="2800" dirty="0"/>
              <a:t/>
            </a:r>
            <a:br>
              <a:rPr lang="en-GB" altLang="en-US" sz="2800" dirty="0"/>
            </a:br>
            <a:endParaRPr lang="en-GB" altLang="en-US" sz="2800" dirty="0">
              <a:solidFill>
                <a:schemeClr val="hlink"/>
              </a:solidFill>
            </a:endParaRPr>
          </a:p>
        </p:txBody>
      </p:sp>
      <p:sp>
        <p:nvSpPr>
          <p:cNvPr id="8195" name="Rectangle 3"/>
          <p:cNvSpPr>
            <a:spLocks noGrp="1" noChangeArrowheads="1"/>
          </p:cNvSpPr>
          <p:nvPr>
            <p:ph type="body" idx="1"/>
          </p:nvPr>
        </p:nvSpPr>
        <p:spPr>
          <a:xfrm>
            <a:off x="1485901" y="1600202"/>
            <a:ext cx="6326981" cy="4525963"/>
          </a:xfrm>
        </p:spPr>
        <p:txBody>
          <a:bodyPr>
            <a:normAutofit fontScale="77500" lnSpcReduction="20000"/>
          </a:bodyPr>
          <a:lstStyle/>
          <a:p>
            <a:pPr eaLnBrk="1" hangingPunct="1"/>
            <a:r>
              <a:rPr lang="en-GB" altLang="en-US" dirty="0"/>
              <a:t>Stress response involves 3 stages:</a:t>
            </a:r>
          </a:p>
          <a:p>
            <a:pPr lvl="1" eaLnBrk="1" hangingPunct="1"/>
            <a:endParaRPr lang="en-GB" altLang="en-US" b="1" dirty="0"/>
          </a:p>
          <a:p>
            <a:pPr lvl="1" eaLnBrk="1" hangingPunct="1"/>
            <a:r>
              <a:rPr lang="en-GB" altLang="en-US" b="1" dirty="0"/>
              <a:t>Alarm reaction</a:t>
            </a:r>
            <a:r>
              <a:rPr lang="en-GB" altLang="en-US" dirty="0"/>
              <a:t> – lowered resistance, defence mechanisms activated (E.g. adrenalin)</a:t>
            </a:r>
          </a:p>
          <a:p>
            <a:pPr lvl="1" eaLnBrk="1" hangingPunct="1"/>
            <a:endParaRPr lang="en-GB" altLang="en-US" b="1" dirty="0"/>
          </a:p>
          <a:p>
            <a:pPr lvl="1" eaLnBrk="1" hangingPunct="1"/>
            <a:r>
              <a:rPr lang="en-GB" altLang="en-US" b="1" dirty="0"/>
              <a:t>Resistance</a:t>
            </a:r>
            <a:r>
              <a:rPr lang="en-GB" altLang="en-US" dirty="0"/>
              <a:t> – return to equilibrium unless stress agent continues </a:t>
            </a:r>
          </a:p>
          <a:p>
            <a:pPr lvl="1" eaLnBrk="1" hangingPunct="1"/>
            <a:endParaRPr lang="en-GB" altLang="en-US" b="1" dirty="0"/>
          </a:p>
          <a:p>
            <a:pPr lvl="1" eaLnBrk="1" hangingPunct="1"/>
            <a:r>
              <a:rPr lang="en-GB" altLang="en-US" b="1" dirty="0"/>
              <a:t>Exhaustion</a:t>
            </a:r>
            <a:r>
              <a:rPr lang="en-GB" altLang="en-US" dirty="0"/>
              <a:t> – failure of defence/adaptive </a:t>
            </a:r>
            <a:r>
              <a:rPr lang="en-GB" altLang="en-US" dirty="0" smtClean="0"/>
              <a:t>mechanisms</a:t>
            </a:r>
          </a:p>
          <a:p>
            <a:pPr lvl="1" eaLnBrk="1" hangingPunct="1"/>
            <a:endParaRPr lang="en-GB" altLang="en-US" dirty="0"/>
          </a:p>
          <a:p>
            <a:pPr marL="457200" lvl="1" indent="0">
              <a:buNone/>
            </a:pPr>
            <a:r>
              <a:rPr lang="en-GB" altLang="en-US" dirty="0">
                <a:hlinkClick r:id="rId2"/>
              </a:rPr>
              <a:t>https://</a:t>
            </a:r>
            <a:r>
              <a:rPr lang="en-GB" altLang="en-US" dirty="0" smtClean="0">
                <a:hlinkClick r:id="rId2"/>
              </a:rPr>
              <a:t>www.youtube.com/watch?v=XADIs-A1iiM</a:t>
            </a:r>
            <a:endParaRPr lang="en-GB" altLang="en-US" dirty="0" smtClean="0"/>
          </a:p>
          <a:p>
            <a:pPr marL="457200" lvl="1" indent="0">
              <a:buNone/>
            </a:pPr>
            <a:endParaRPr lang="en-GB" altLang="en-US" dirty="0"/>
          </a:p>
          <a:p>
            <a:pPr lvl="1" eaLnBrk="1" hangingPunct="1"/>
            <a:endParaRPr lang="en-GB" altLang="en-US" dirty="0"/>
          </a:p>
        </p:txBody>
      </p:sp>
    </p:spTree>
    <p:extLst>
      <p:ext uri="{BB962C8B-B14F-4D97-AF65-F5344CB8AC3E}">
        <p14:creationId xmlns:p14="http://schemas.microsoft.com/office/powerpoint/2010/main" val="41023161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stress arousal perform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686" y="827002"/>
            <a:ext cx="8119774" cy="5886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5681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485900" y="0"/>
            <a:ext cx="6172200" cy="1143000"/>
          </a:xfrm>
        </p:spPr>
        <p:txBody>
          <a:bodyPr/>
          <a:lstStyle/>
          <a:p>
            <a:pPr eaLnBrk="1" hangingPunct="1"/>
            <a:r>
              <a:rPr lang="en-GB" altLang="en-US" sz="2800" b="1" dirty="0" smtClean="0"/>
              <a:t>Transactional/interactional models of stress and coping </a:t>
            </a:r>
            <a:endParaRPr lang="en-GB" altLang="en-US" sz="2800" b="1" dirty="0"/>
          </a:p>
        </p:txBody>
      </p:sp>
      <p:sp>
        <p:nvSpPr>
          <p:cNvPr id="9219" name="Rectangle 3"/>
          <p:cNvSpPr>
            <a:spLocks noGrp="1" noChangeArrowheads="1"/>
          </p:cNvSpPr>
          <p:nvPr>
            <p:ph idx="1"/>
          </p:nvPr>
        </p:nvSpPr>
        <p:spPr>
          <a:xfrm>
            <a:off x="1485900" y="1066800"/>
            <a:ext cx="6229350" cy="5486400"/>
          </a:xfrm>
        </p:spPr>
        <p:txBody>
          <a:bodyPr/>
          <a:lstStyle/>
          <a:p>
            <a:pPr eaLnBrk="1" hangingPunct="1">
              <a:lnSpc>
                <a:spcPct val="80000"/>
              </a:lnSpc>
            </a:pPr>
            <a:endParaRPr lang="en-GB" altLang="en-US" sz="2400" dirty="0"/>
          </a:p>
          <a:p>
            <a:pPr eaLnBrk="1" hangingPunct="1">
              <a:lnSpc>
                <a:spcPct val="80000"/>
              </a:lnSpc>
            </a:pPr>
            <a:r>
              <a:rPr lang="en-GB" altLang="en-US" sz="2400" b="1" dirty="0"/>
              <a:t>Psychological</a:t>
            </a:r>
            <a:r>
              <a:rPr lang="en-GB" altLang="en-US" sz="2400" dirty="0"/>
              <a:t> emphasis in definition – Stress exists when person </a:t>
            </a:r>
            <a:r>
              <a:rPr lang="en-GB" altLang="en-US" b="1" dirty="0"/>
              <a:t>feels</a:t>
            </a:r>
            <a:r>
              <a:rPr lang="en-GB" altLang="en-US" sz="2400" dirty="0"/>
              <a:t> they cannot cope with demands of environment</a:t>
            </a:r>
          </a:p>
          <a:p>
            <a:pPr eaLnBrk="1" hangingPunct="1">
              <a:lnSpc>
                <a:spcPct val="80000"/>
              </a:lnSpc>
            </a:pPr>
            <a:endParaRPr lang="en-GB" altLang="en-US" sz="2400" dirty="0"/>
          </a:p>
          <a:p>
            <a:pPr eaLnBrk="1" hangingPunct="1"/>
            <a:r>
              <a:rPr lang="en-GB" altLang="en-US" sz="2400" dirty="0"/>
              <a:t>Interaction of person and environment </a:t>
            </a:r>
          </a:p>
          <a:p>
            <a:pPr eaLnBrk="1" hangingPunct="1"/>
            <a:endParaRPr lang="en-GB" altLang="en-US" sz="2400" dirty="0"/>
          </a:p>
          <a:p>
            <a:pPr eaLnBrk="1" hangingPunct="1"/>
            <a:r>
              <a:rPr lang="en-GB" altLang="en-US" sz="2400" dirty="0"/>
              <a:t>Importance of </a:t>
            </a:r>
            <a:r>
              <a:rPr lang="en-GB" altLang="en-US" sz="2400" b="1" i="1" dirty="0"/>
              <a:t>cognitive appraisals</a:t>
            </a:r>
            <a:r>
              <a:rPr lang="en-GB" altLang="en-US" sz="2400" dirty="0"/>
              <a:t> </a:t>
            </a:r>
          </a:p>
          <a:p>
            <a:pPr lvl="1" eaLnBrk="1" hangingPunct="1"/>
            <a:r>
              <a:rPr lang="en-GB" altLang="en-US" sz="2000" dirty="0"/>
              <a:t>Lazarus &amp; Folkman’s transactional theory of stress and coping (1984)</a:t>
            </a:r>
          </a:p>
          <a:p>
            <a:pPr eaLnBrk="1" hangingPunct="1"/>
            <a:endParaRPr lang="en-GB" altLang="en-US" sz="2400" dirty="0"/>
          </a:p>
          <a:p>
            <a:pPr eaLnBrk="1" hangingPunct="1"/>
            <a:r>
              <a:rPr lang="en-GB" altLang="en-US" sz="2400" dirty="0"/>
              <a:t>Explains why some seem to flourish under certain levels of stress and others don’t</a:t>
            </a:r>
          </a:p>
        </p:txBody>
      </p:sp>
    </p:spTree>
    <p:extLst>
      <p:ext uri="{BB962C8B-B14F-4D97-AF65-F5344CB8AC3E}">
        <p14:creationId xmlns:p14="http://schemas.microsoft.com/office/powerpoint/2010/main" val="7977935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439466" y="188913"/>
            <a:ext cx="6172200" cy="1143000"/>
          </a:xfrm>
        </p:spPr>
        <p:txBody>
          <a:bodyPr>
            <a:normAutofit fontScale="90000"/>
          </a:bodyPr>
          <a:lstStyle/>
          <a:p>
            <a:pPr marL="342900" indent="-342900"/>
            <a:r>
              <a:rPr lang="en-GB" altLang="en-US" sz="2800" b="1">
                <a:solidFill>
                  <a:srgbClr val="000000"/>
                </a:solidFill>
              </a:rPr>
              <a:t>The transactional model of stress and coping </a:t>
            </a:r>
            <a:br>
              <a:rPr lang="en-GB" altLang="en-US" sz="2800" b="1">
                <a:solidFill>
                  <a:srgbClr val="000000"/>
                </a:solidFill>
              </a:rPr>
            </a:br>
            <a:r>
              <a:rPr lang="en-GB" altLang="en-US" sz="2800" b="1">
                <a:solidFill>
                  <a:srgbClr val="000000"/>
                </a:solidFill>
              </a:rPr>
              <a:t>(Lazarus &amp; Folkman, 1984) </a:t>
            </a:r>
            <a:r>
              <a:rPr lang="en-GB" altLang="en-US" sz="1600">
                <a:solidFill>
                  <a:srgbClr val="000000"/>
                </a:solidFill>
              </a:rPr>
              <a:t/>
            </a:r>
            <a:br>
              <a:rPr lang="en-GB" altLang="en-US" sz="1600">
                <a:solidFill>
                  <a:srgbClr val="000000"/>
                </a:solidFill>
              </a:rPr>
            </a:br>
            <a:endParaRPr lang="en-GB" altLang="en-US" sz="1600">
              <a:solidFill>
                <a:srgbClr val="000000"/>
              </a:solidFill>
            </a:endParaRPr>
          </a:p>
        </p:txBody>
      </p:sp>
      <p:sp>
        <p:nvSpPr>
          <p:cNvPr id="4" name="Content Placeholder 3"/>
          <p:cNvSpPr>
            <a:spLocks noGrp="1"/>
          </p:cNvSpPr>
          <p:nvPr>
            <p:ph idx="1"/>
          </p:nvPr>
        </p:nvSpPr>
        <p:spPr>
          <a:xfrm>
            <a:off x="1385888" y="1125540"/>
            <a:ext cx="6172200" cy="4878387"/>
          </a:xfrm>
        </p:spPr>
        <p:txBody>
          <a:bodyPr rtlCol="0">
            <a:normAutofit fontScale="85000" lnSpcReduction="20000"/>
          </a:bodyPr>
          <a:lstStyle/>
          <a:p>
            <a:pPr lvl="1">
              <a:defRPr/>
            </a:pPr>
            <a:endParaRPr lang="en-GB" sz="2600" dirty="0"/>
          </a:p>
          <a:p>
            <a:pPr>
              <a:defRPr/>
            </a:pPr>
            <a:r>
              <a:rPr lang="en-GB" sz="2600" dirty="0"/>
              <a:t>According to the transactional model, the stress and coping process involves two main elements: </a:t>
            </a:r>
          </a:p>
          <a:p>
            <a:pPr>
              <a:defRPr/>
            </a:pPr>
            <a:endParaRPr lang="en-GB" sz="2600" dirty="0"/>
          </a:p>
          <a:p>
            <a:pPr lvl="1">
              <a:defRPr/>
            </a:pPr>
            <a:r>
              <a:rPr lang="en-GB" sz="2200" dirty="0"/>
              <a:t>an </a:t>
            </a:r>
            <a:r>
              <a:rPr lang="en-GB" sz="2200" b="1" dirty="0"/>
              <a:t>evaluation</a:t>
            </a:r>
            <a:r>
              <a:rPr lang="en-GB" sz="2200" dirty="0"/>
              <a:t> of a situation that produces negative emotions,</a:t>
            </a:r>
          </a:p>
          <a:p>
            <a:pPr lvl="1">
              <a:defRPr/>
            </a:pPr>
            <a:endParaRPr lang="en-GB" sz="2200" dirty="0"/>
          </a:p>
          <a:p>
            <a:pPr lvl="1">
              <a:defRPr/>
            </a:pPr>
            <a:r>
              <a:rPr lang="en-GB" sz="2200" dirty="0"/>
              <a:t>coping efforts which attempt to reduce these negative emotions.</a:t>
            </a:r>
          </a:p>
          <a:p>
            <a:pPr lvl="1">
              <a:defRPr/>
            </a:pPr>
            <a:endParaRPr lang="en-GB" sz="2200" dirty="0"/>
          </a:p>
          <a:p>
            <a:pPr>
              <a:defRPr/>
            </a:pPr>
            <a:r>
              <a:rPr lang="en-GB" sz="2600" dirty="0"/>
              <a:t>This process of evaluation is known as </a:t>
            </a:r>
            <a:r>
              <a:rPr lang="en-GB" sz="2600" b="1" dirty="0"/>
              <a:t>Cognitive Appraisal</a:t>
            </a:r>
          </a:p>
          <a:p>
            <a:pPr>
              <a:defRPr/>
            </a:pPr>
            <a:endParaRPr lang="en-GB" sz="2600" b="1" dirty="0"/>
          </a:p>
          <a:p>
            <a:pPr lvl="1">
              <a:defRPr/>
            </a:pPr>
            <a:r>
              <a:rPr lang="en-GB" dirty="0"/>
              <a:t>an individual’s evaluation of the meaning of a particular encounter for well-being.</a:t>
            </a:r>
            <a:endParaRPr lang="en-GB" sz="2200" b="1" dirty="0"/>
          </a:p>
          <a:p>
            <a:pPr>
              <a:defRPr/>
            </a:pPr>
            <a:endParaRPr lang="en-GB" dirty="0" smtClean="0"/>
          </a:p>
          <a:p>
            <a:pPr>
              <a:defRPr/>
            </a:pPr>
            <a:endParaRPr lang="en-GB" dirty="0"/>
          </a:p>
        </p:txBody>
      </p:sp>
    </p:spTree>
    <p:extLst>
      <p:ext uri="{BB962C8B-B14F-4D97-AF65-F5344CB8AC3E}">
        <p14:creationId xmlns:p14="http://schemas.microsoft.com/office/powerpoint/2010/main" val="11313201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2"/>
          <p:cNvSpPr>
            <a:spLocks noGrp="1"/>
          </p:cNvSpPr>
          <p:nvPr>
            <p:ph idx="1"/>
          </p:nvPr>
        </p:nvSpPr>
        <p:spPr>
          <a:xfrm>
            <a:off x="588309" y="991907"/>
            <a:ext cx="7886700" cy="4351338"/>
          </a:xfrm>
        </p:spPr>
        <p:txBody>
          <a:bodyPr>
            <a:noAutofit/>
          </a:bodyPr>
          <a:lstStyle/>
          <a:p>
            <a:pPr eaLnBrk="1" hangingPunct="1"/>
            <a:r>
              <a:rPr lang="en-GB" altLang="en-US" sz="2400" dirty="0"/>
              <a:t>T</a:t>
            </a:r>
            <a:r>
              <a:rPr lang="en-GB" altLang="en-US" sz="2400" dirty="0" smtClean="0"/>
              <a:t>he </a:t>
            </a:r>
            <a:r>
              <a:rPr lang="en-GB" altLang="en-US" sz="2400" dirty="0"/>
              <a:t>experience of stress or distress is the result of a </a:t>
            </a:r>
            <a:r>
              <a:rPr lang="en-GB" altLang="en-US" sz="2400" b="1" dirty="0"/>
              <a:t>transaction </a:t>
            </a:r>
            <a:r>
              <a:rPr lang="en-GB" altLang="en-US" sz="2400" dirty="0"/>
              <a:t>between the individual and the situation</a:t>
            </a:r>
          </a:p>
          <a:p>
            <a:pPr eaLnBrk="1" hangingPunct="1">
              <a:buFont typeface="Arial" panose="020B0604020202020204" pitchFamily="34" charset="0"/>
              <a:buNone/>
            </a:pPr>
            <a:r>
              <a:rPr lang="en-GB" altLang="en-US" sz="2400" dirty="0"/>
              <a:t> </a:t>
            </a:r>
          </a:p>
          <a:p>
            <a:pPr eaLnBrk="1" hangingPunct="1"/>
            <a:r>
              <a:rPr lang="en-GB" altLang="en-US" sz="2400" dirty="0"/>
              <a:t>I</a:t>
            </a:r>
            <a:r>
              <a:rPr lang="en-GB" altLang="en-US" sz="2400" dirty="0" smtClean="0"/>
              <a:t>t </a:t>
            </a:r>
            <a:r>
              <a:rPr lang="en-GB" altLang="en-US" sz="2400" dirty="0"/>
              <a:t>is not the objective situation itself which causes stress, but the individual’s </a:t>
            </a:r>
            <a:r>
              <a:rPr lang="en-GB" altLang="en-US" sz="2400" b="1" dirty="0"/>
              <a:t>evaluation of the threatening nature </a:t>
            </a:r>
            <a:r>
              <a:rPr lang="en-GB" altLang="en-US" sz="2400" dirty="0"/>
              <a:t>of the situation. </a:t>
            </a:r>
          </a:p>
          <a:p>
            <a:pPr eaLnBrk="1" hangingPunct="1"/>
            <a:endParaRPr lang="en-GB" altLang="en-US" sz="2400" dirty="0"/>
          </a:p>
          <a:p>
            <a:pPr eaLnBrk="1" hangingPunct="1"/>
            <a:r>
              <a:rPr lang="en-GB" altLang="en-US" sz="2400" dirty="0"/>
              <a:t>Therefore - different people may evaluate a situation differently, resulting in different emotional responses and coping strategies</a:t>
            </a:r>
            <a:r>
              <a:rPr lang="en-GB" altLang="en-US" sz="2400" dirty="0" smtClean="0"/>
              <a:t>.</a:t>
            </a:r>
          </a:p>
          <a:p>
            <a:pPr eaLnBrk="1" hangingPunct="1"/>
            <a:endParaRPr lang="en-GB" altLang="en-US" sz="2400" dirty="0" smtClean="0"/>
          </a:p>
          <a:p>
            <a:r>
              <a:rPr lang="en-GB" altLang="en-US" sz="2400" b="1" u="sng" dirty="0"/>
              <a:t>Cognitive appraisal </a:t>
            </a:r>
            <a:r>
              <a:rPr lang="en-GB" altLang="en-US" sz="2400" dirty="0"/>
              <a:t>refers to an individual’s evaluation of the meaning of a particular encounter for </a:t>
            </a:r>
            <a:r>
              <a:rPr lang="en-GB" altLang="en-US" sz="2400" dirty="0" smtClean="0"/>
              <a:t>well-being (</a:t>
            </a:r>
            <a:r>
              <a:rPr lang="en-GB" altLang="en-US" sz="2400" dirty="0" err="1"/>
              <a:t>Frijda</a:t>
            </a:r>
            <a:r>
              <a:rPr lang="en-GB" altLang="en-US" sz="2400" dirty="0"/>
              <a:t> et al., 1989; Smith &amp; Lazarus, 1993; </a:t>
            </a:r>
            <a:r>
              <a:rPr lang="en-GB" altLang="en-US" sz="2400" dirty="0" err="1"/>
              <a:t>Rosenman</a:t>
            </a:r>
            <a:r>
              <a:rPr lang="en-GB" altLang="en-US" sz="2400" dirty="0"/>
              <a:t> et al., 1996). </a:t>
            </a:r>
          </a:p>
          <a:p>
            <a:pPr eaLnBrk="1" hangingPunct="1"/>
            <a:endParaRPr lang="en-GB" altLang="en-US" sz="2400" dirty="0"/>
          </a:p>
          <a:p>
            <a:pPr eaLnBrk="1" hangingPunct="1"/>
            <a:endParaRPr lang="en-GB" altLang="en-US" sz="2400" dirty="0"/>
          </a:p>
          <a:p>
            <a:pPr eaLnBrk="1" hangingPunct="1"/>
            <a:endParaRPr lang="en-GB" altLang="en-US" dirty="0" smtClean="0"/>
          </a:p>
        </p:txBody>
      </p:sp>
    </p:spTree>
    <p:extLst>
      <p:ext uri="{BB962C8B-B14F-4D97-AF65-F5344CB8AC3E}">
        <p14:creationId xmlns:p14="http://schemas.microsoft.com/office/powerpoint/2010/main" val="39133450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EF9A3337-EC73-466A-B45F-9819A198FE7E}" type="slidenum">
              <a:rPr lang="en-GB" altLang="en-US" sz="1400"/>
              <a:pPr eaLnBrk="1" hangingPunct="1">
                <a:spcBef>
                  <a:spcPct val="0"/>
                </a:spcBef>
                <a:buFontTx/>
                <a:buNone/>
              </a:pPr>
              <a:t>11</a:t>
            </a:fld>
            <a:endParaRPr lang="en-GB" altLang="en-US" sz="1400"/>
          </a:p>
        </p:txBody>
      </p:sp>
      <p:pic>
        <p:nvPicPr>
          <p:cNvPr id="18435" name="Picture 2" descr="http://www.skybrary.aero/images/thumb/Stress_Fig_2.jpg/500px-Stress_Fig_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6161" y="404815"/>
            <a:ext cx="5616178" cy="561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46385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altLang="en-US" smtClean="0"/>
              <a:t>What is coping?</a:t>
            </a:r>
          </a:p>
        </p:txBody>
      </p:sp>
      <p:sp>
        <p:nvSpPr>
          <p:cNvPr id="19459" name="Content Placeholder 2"/>
          <p:cNvSpPr>
            <a:spLocks noGrp="1"/>
          </p:cNvSpPr>
          <p:nvPr>
            <p:ph idx="1"/>
          </p:nvPr>
        </p:nvSpPr>
        <p:spPr/>
        <p:txBody>
          <a:bodyPr/>
          <a:lstStyle/>
          <a:p>
            <a:pPr eaLnBrk="1" hangingPunct="1"/>
            <a:r>
              <a:rPr lang="en-GB" altLang="en-US" smtClean="0"/>
              <a:t>a response to negative </a:t>
            </a:r>
            <a:r>
              <a:rPr lang="en-GB" altLang="en-US" u="sng" smtClean="0"/>
              <a:t>events</a:t>
            </a:r>
            <a:r>
              <a:rPr lang="en-GB" altLang="en-US" smtClean="0"/>
              <a:t> or </a:t>
            </a:r>
            <a:r>
              <a:rPr lang="en-GB" altLang="en-US" u="sng" smtClean="0"/>
              <a:t>emotions</a:t>
            </a:r>
            <a:r>
              <a:rPr lang="en-GB" altLang="en-US" smtClean="0"/>
              <a:t>, and involves cognitive and/or behavioural efforts to manage or adapt to the stressful situation </a:t>
            </a:r>
          </a:p>
          <a:p>
            <a:pPr eaLnBrk="1" hangingPunct="1"/>
            <a:endParaRPr lang="en-GB" altLang="en-US" smtClean="0"/>
          </a:p>
          <a:p>
            <a:pPr eaLnBrk="1" hangingPunct="1"/>
            <a:r>
              <a:rPr lang="en-GB" altLang="en-US" smtClean="0"/>
              <a:t>(e.g. Lazarus &amp; Folkman, 1984; Folkman &amp; Lazarus, 1988a). </a:t>
            </a:r>
          </a:p>
          <a:p>
            <a:pPr eaLnBrk="1" hangingPunct="1"/>
            <a:endParaRPr lang="en-GB" altLang="en-US" smtClean="0"/>
          </a:p>
        </p:txBody>
      </p:sp>
    </p:spTree>
    <p:extLst>
      <p:ext uri="{BB962C8B-B14F-4D97-AF65-F5344CB8AC3E}">
        <p14:creationId xmlns:p14="http://schemas.microsoft.com/office/powerpoint/2010/main" val="30369960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p:cNvSpPr>
            <a:spLocks noGrp="1"/>
          </p:cNvSpPr>
          <p:nvPr>
            <p:ph type="title"/>
          </p:nvPr>
        </p:nvSpPr>
        <p:spPr/>
        <p:txBody>
          <a:bodyPr/>
          <a:lstStyle/>
          <a:p>
            <a:pPr eaLnBrk="1" hangingPunct="1"/>
            <a:endParaRPr lang="en-US" altLang="en-US" smtClean="0"/>
          </a:p>
        </p:txBody>
      </p:sp>
      <p:sp>
        <p:nvSpPr>
          <p:cNvPr id="21507" name="Content Placeholder 4"/>
          <p:cNvSpPr>
            <a:spLocks noGrp="1"/>
          </p:cNvSpPr>
          <p:nvPr>
            <p:ph idx="1"/>
          </p:nvPr>
        </p:nvSpPr>
        <p:spPr/>
        <p:txBody>
          <a:bodyPr>
            <a:normAutofit lnSpcReduction="10000"/>
          </a:bodyPr>
          <a:lstStyle/>
          <a:p>
            <a:pPr eaLnBrk="1" hangingPunct="1"/>
            <a:r>
              <a:rPr lang="en-GB" altLang="en-US"/>
              <a:t>Coping is initiated by an individual’s </a:t>
            </a:r>
            <a:r>
              <a:rPr lang="en-GB" altLang="en-US" b="1"/>
              <a:t>primary appraisal</a:t>
            </a:r>
            <a:r>
              <a:rPr lang="en-GB" altLang="en-US"/>
              <a:t> that important </a:t>
            </a:r>
            <a:r>
              <a:rPr lang="en-GB" altLang="en-US" sz="2400"/>
              <a:t>goals</a:t>
            </a:r>
            <a:r>
              <a:rPr lang="en-GB" altLang="en-US"/>
              <a:t> have been harmed or threatened </a:t>
            </a:r>
          </a:p>
          <a:p>
            <a:pPr eaLnBrk="1" hangingPunct="1"/>
            <a:endParaRPr lang="en-GB" altLang="en-US"/>
          </a:p>
          <a:p>
            <a:pPr eaLnBrk="1" hangingPunct="1"/>
            <a:r>
              <a:rPr lang="en-GB" altLang="en-US"/>
              <a:t>the particular coping strategies employed will depend upon an individual’s </a:t>
            </a:r>
            <a:r>
              <a:rPr lang="en-GB" altLang="en-US" b="1"/>
              <a:t>secondary appraisal </a:t>
            </a:r>
            <a:r>
              <a:rPr lang="en-GB" altLang="en-US"/>
              <a:t>of the coping strategies available and how effective these strategies are likely to be in reducing distress. </a:t>
            </a:r>
          </a:p>
        </p:txBody>
      </p:sp>
    </p:spTree>
    <p:extLst>
      <p:ext uri="{BB962C8B-B14F-4D97-AF65-F5344CB8AC3E}">
        <p14:creationId xmlns:p14="http://schemas.microsoft.com/office/powerpoint/2010/main" val="13600081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1464469" y="142875"/>
            <a:ext cx="6172200" cy="1143000"/>
          </a:xfrm>
        </p:spPr>
        <p:txBody>
          <a:bodyPr/>
          <a:lstStyle/>
          <a:p>
            <a:pPr eaLnBrk="1" hangingPunct="1"/>
            <a:r>
              <a:rPr lang="en-GB" altLang="en-US" smtClean="0"/>
              <a:t>Dimensions of Coping </a:t>
            </a:r>
          </a:p>
        </p:txBody>
      </p:sp>
      <p:sp>
        <p:nvSpPr>
          <p:cNvPr id="23555" name="Content Placeholder 2"/>
          <p:cNvSpPr>
            <a:spLocks noGrp="1"/>
          </p:cNvSpPr>
          <p:nvPr>
            <p:ph idx="1"/>
          </p:nvPr>
        </p:nvSpPr>
        <p:spPr/>
        <p:txBody>
          <a:bodyPr/>
          <a:lstStyle/>
          <a:p>
            <a:pPr eaLnBrk="1" hangingPunct="1"/>
            <a:r>
              <a:rPr lang="en-GB" altLang="en-US" smtClean="0"/>
              <a:t>Problem-focused coping </a:t>
            </a:r>
          </a:p>
          <a:p>
            <a:pPr lvl="1" eaLnBrk="1" hangingPunct="1"/>
            <a:r>
              <a:rPr lang="en-GB" altLang="en-US" smtClean="0"/>
              <a:t>also called task-oriented or active coping </a:t>
            </a:r>
          </a:p>
          <a:p>
            <a:pPr lvl="1" eaLnBrk="1" hangingPunct="1"/>
            <a:endParaRPr lang="en-GB" altLang="en-US" smtClean="0"/>
          </a:p>
          <a:p>
            <a:pPr eaLnBrk="1" hangingPunct="1"/>
            <a:r>
              <a:rPr lang="en-GB" altLang="en-US" smtClean="0"/>
              <a:t>Emotion-focused coping</a:t>
            </a:r>
          </a:p>
          <a:p>
            <a:pPr eaLnBrk="1" hangingPunct="1"/>
            <a:endParaRPr lang="en-GB" altLang="en-US" smtClean="0"/>
          </a:p>
          <a:p>
            <a:pPr eaLnBrk="1" hangingPunct="1"/>
            <a:r>
              <a:rPr lang="en-GB" altLang="en-US" smtClean="0"/>
              <a:t>Also avoidant coping (really a form of emotion-focused coping....)</a:t>
            </a:r>
          </a:p>
          <a:p>
            <a:pPr lvl="1" eaLnBrk="1" hangingPunct="1"/>
            <a:endParaRPr lang="en-GB" altLang="en-US" smtClean="0"/>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23220369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464469" y="142875"/>
            <a:ext cx="6172200" cy="1143000"/>
          </a:xfrm>
        </p:spPr>
        <p:txBody>
          <a:bodyPr/>
          <a:lstStyle/>
          <a:p>
            <a:pPr eaLnBrk="1" hangingPunct="1"/>
            <a:r>
              <a:rPr lang="en-GB" altLang="en-US" sz="3200" b="1"/>
              <a:t>Problem-focused Coping </a:t>
            </a:r>
          </a:p>
        </p:txBody>
      </p:sp>
      <p:sp>
        <p:nvSpPr>
          <p:cNvPr id="24579" name="Content Placeholder 2"/>
          <p:cNvSpPr>
            <a:spLocks noGrp="1"/>
          </p:cNvSpPr>
          <p:nvPr>
            <p:ph idx="1"/>
          </p:nvPr>
        </p:nvSpPr>
        <p:spPr/>
        <p:txBody>
          <a:bodyPr>
            <a:normAutofit lnSpcReduction="10000"/>
          </a:bodyPr>
          <a:lstStyle/>
          <a:p>
            <a:pPr eaLnBrk="1" hangingPunct="1"/>
            <a:r>
              <a:rPr lang="en-GB" altLang="en-US"/>
              <a:t>involves trying to change the situation in order to eliminate the cause of the stress.  </a:t>
            </a:r>
          </a:p>
          <a:p>
            <a:pPr eaLnBrk="1" hangingPunct="1"/>
            <a:endParaRPr lang="en-GB" altLang="en-US"/>
          </a:p>
          <a:p>
            <a:pPr eaLnBrk="1" hangingPunct="1"/>
            <a:r>
              <a:rPr lang="en-GB" altLang="en-US"/>
              <a:t>Two main types of problem-focused coping strategies: </a:t>
            </a:r>
          </a:p>
          <a:p>
            <a:pPr eaLnBrk="1" hangingPunct="1"/>
            <a:endParaRPr lang="en-GB" altLang="en-US"/>
          </a:p>
          <a:p>
            <a:pPr lvl="1" eaLnBrk="1" hangingPunct="1"/>
            <a:r>
              <a:rPr lang="en-GB" altLang="en-US"/>
              <a:t>confrontive/interpersonal</a:t>
            </a:r>
          </a:p>
          <a:p>
            <a:pPr lvl="1" eaLnBrk="1" hangingPunct="1"/>
            <a:endParaRPr lang="en-GB" altLang="en-US"/>
          </a:p>
          <a:p>
            <a:pPr lvl="1" eaLnBrk="1" hangingPunct="1"/>
            <a:r>
              <a:rPr lang="en-GB" altLang="en-US"/>
              <a:t> planful problem-solving. </a:t>
            </a:r>
          </a:p>
          <a:p>
            <a:pPr eaLnBrk="1" hangingPunct="1"/>
            <a:endParaRPr lang="en-GB" altLang="en-US"/>
          </a:p>
        </p:txBody>
      </p:sp>
    </p:spTree>
    <p:extLst>
      <p:ext uri="{BB962C8B-B14F-4D97-AF65-F5344CB8AC3E}">
        <p14:creationId xmlns:p14="http://schemas.microsoft.com/office/powerpoint/2010/main" val="19301102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altLang="en-US" sz="3200" b="1"/>
              <a:t>Emotion-focused coping</a:t>
            </a:r>
          </a:p>
        </p:txBody>
      </p:sp>
      <p:sp>
        <p:nvSpPr>
          <p:cNvPr id="25603" name="Content Placeholder 2"/>
          <p:cNvSpPr>
            <a:spLocks noGrp="1"/>
          </p:cNvSpPr>
          <p:nvPr>
            <p:ph idx="1"/>
          </p:nvPr>
        </p:nvSpPr>
        <p:spPr/>
        <p:txBody>
          <a:bodyPr>
            <a:normAutofit lnSpcReduction="10000"/>
          </a:bodyPr>
          <a:lstStyle/>
          <a:p>
            <a:pPr eaLnBrk="1" hangingPunct="1"/>
            <a:r>
              <a:rPr lang="en-GB" altLang="en-US"/>
              <a:t>strategies aimed at reducing the level of distress experienced, rather than trying to change the actual cause of the stress. </a:t>
            </a:r>
          </a:p>
          <a:p>
            <a:pPr eaLnBrk="1" hangingPunct="1"/>
            <a:endParaRPr lang="en-GB" altLang="en-US"/>
          </a:p>
          <a:p>
            <a:pPr eaLnBrk="1" hangingPunct="1"/>
            <a:r>
              <a:rPr lang="en-GB" altLang="en-US"/>
              <a:t>includes techniques such as</a:t>
            </a:r>
          </a:p>
          <a:p>
            <a:pPr lvl="1" eaLnBrk="1" hangingPunct="1"/>
            <a:r>
              <a:rPr lang="en-GB" altLang="en-US"/>
              <a:t> denial, </a:t>
            </a:r>
          </a:p>
          <a:p>
            <a:pPr lvl="1" eaLnBrk="1" hangingPunct="1"/>
            <a:r>
              <a:rPr lang="en-GB" altLang="en-US"/>
              <a:t>positive reframing, </a:t>
            </a:r>
          </a:p>
          <a:p>
            <a:pPr lvl="1" eaLnBrk="1" hangingPunct="1"/>
            <a:r>
              <a:rPr lang="en-GB" altLang="en-US"/>
              <a:t>emotional expression </a:t>
            </a:r>
          </a:p>
          <a:p>
            <a:pPr lvl="1" eaLnBrk="1" hangingPunct="1"/>
            <a:r>
              <a:rPr lang="en-GB" altLang="en-US"/>
              <a:t>seeking social support (e.g. Carver et al., 1989).</a:t>
            </a:r>
          </a:p>
        </p:txBody>
      </p:sp>
    </p:spTree>
    <p:extLst>
      <p:ext uri="{BB962C8B-B14F-4D97-AF65-F5344CB8AC3E}">
        <p14:creationId xmlns:p14="http://schemas.microsoft.com/office/powerpoint/2010/main" val="13110991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494235" y="188913"/>
            <a:ext cx="6172200" cy="1143000"/>
          </a:xfrm>
        </p:spPr>
        <p:txBody>
          <a:bodyPr/>
          <a:lstStyle/>
          <a:p>
            <a:pPr eaLnBrk="1" hangingPunct="1"/>
            <a:r>
              <a:rPr lang="en-GB" altLang="en-US" sz="3200" b="1"/>
              <a:t>Avoidance-oriented coping </a:t>
            </a:r>
          </a:p>
        </p:txBody>
      </p:sp>
      <p:sp>
        <p:nvSpPr>
          <p:cNvPr id="26627" name="Content Placeholder 2"/>
          <p:cNvSpPr>
            <a:spLocks noGrp="1"/>
          </p:cNvSpPr>
          <p:nvPr>
            <p:ph idx="1"/>
          </p:nvPr>
        </p:nvSpPr>
        <p:spPr/>
        <p:txBody>
          <a:bodyPr>
            <a:normAutofit lnSpcReduction="10000"/>
          </a:bodyPr>
          <a:lstStyle/>
          <a:p>
            <a:pPr eaLnBrk="1" hangingPunct="1"/>
            <a:r>
              <a:rPr lang="en-GB" altLang="en-US"/>
              <a:t>involves diverting attention away from the source of stress.  </a:t>
            </a:r>
          </a:p>
          <a:p>
            <a:pPr lvl="1" eaLnBrk="1" hangingPunct="1"/>
            <a:r>
              <a:rPr lang="en-GB" altLang="en-US"/>
              <a:t> person-oriented responses such as seeking social diversions</a:t>
            </a:r>
          </a:p>
          <a:p>
            <a:pPr lvl="1" eaLnBrk="1" hangingPunct="1"/>
            <a:r>
              <a:rPr lang="en-GB" altLang="en-US"/>
              <a:t>task-oriented responses such as engaging in distracting activities. </a:t>
            </a:r>
          </a:p>
          <a:p>
            <a:pPr eaLnBrk="1" hangingPunct="1"/>
            <a:endParaRPr lang="en-GB" altLang="en-US"/>
          </a:p>
          <a:p>
            <a:pPr eaLnBrk="1" hangingPunct="1"/>
            <a:r>
              <a:rPr lang="en-GB" altLang="en-US"/>
              <a:t> Concern over how adaptive/effective avoidant strategies are</a:t>
            </a:r>
          </a:p>
          <a:p>
            <a:pPr eaLnBrk="1" hangingPunct="1"/>
            <a:endParaRPr lang="en-GB" altLang="en-US"/>
          </a:p>
        </p:txBody>
      </p:sp>
    </p:spTree>
    <p:extLst>
      <p:ext uri="{BB962C8B-B14F-4D97-AF65-F5344CB8AC3E}">
        <p14:creationId xmlns:p14="http://schemas.microsoft.com/office/powerpoint/2010/main" val="337746349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1547812" y="404813"/>
            <a:ext cx="6172200" cy="1143000"/>
          </a:xfrm>
        </p:spPr>
        <p:txBody>
          <a:bodyPr>
            <a:normAutofit fontScale="90000"/>
          </a:bodyPr>
          <a:lstStyle/>
          <a:p>
            <a:pPr eaLnBrk="1" hangingPunct="1"/>
            <a:r>
              <a:rPr lang="en-GB" altLang="en-US" sz="3200"/>
              <a:t>Avoidant coping: can putting your head in the sand ever be a good thing?</a:t>
            </a:r>
          </a:p>
        </p:txBody>
      </p:sp>
      <p:pic>
        <p:nvPicPr>
          <p:cNvPr id="35843" name="Picture 2" descr="See full size imag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5392" y="2000250"/>
            <a:ext cx="3268265" cy="435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42501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endParaRPr lang="en-US" altLang="en-US" smtClean="0"/>
          </a:p>
        </p:txBody>
      </p:sp>
      <p:sp>
        <p:nvSpPr>
          <p:cNvPr id="38915" name="Content Placeholder 2"/>
          <p:cNvSpPr>
            <a:spLocks noGrp="1"/>
          </p:cNvSpPr>
          <p:nvPr>
            <p:ph idx="1"/>
          </p:nvPr>
        </p:nvSpPr>
        <p:spPr/>
        <p:txBody>
          <a:bodyPr/>
          <a:lstStyle/>
          <a:p>
            <a:r>
              <a:rPr lang="en-GB" altLang="en-US" dirty="0" smtClean="0"/>
              <a:t>What are the implications of avoiding thinking about the potential outcomes of a medical test?</a:t>
            </a:r>
          </a:p>
        </p:txBody>
      </p:sp>
      <p:sp>
        <p:nvSpPr>
          <p:cNvPr id="3891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CAB6CAFE-D0F5-4A59-B8E2-B69753B158D4}" type="slidenum">
              <a:rPr lang="en-GB" altLang="en-US" sz="1400"/>
              <a:pPr eaLnBrk="1" hangingPunct="1">
                <a:spcBef>
                  <a:spcPct val="0"/>
                </a:spcBef>
                <a:buFontTx/>
                <a:buNone/>
              </a:pPr>
              <a:t>19</a:t>
            </a:fld>
            <a:endParaRPr lang="en-GB" altLang="en-US" sz="1400"/>
          </a:p>
        </p:txBody>
      </p:sp>
      <p:pic>
        <p:nvPicPr>
          <p:cNvPr id="38917" name="Picture 2" descr="C:\Users\edu-cp\AppData\Local\Microsoft\Windows\Temporary Internet Files\Content.IE5\8RIHFYNX\MC900434859[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5954" y="3357563"/>
            <a:ext cx="1285875"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886898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p:cNvSpPr>
            <a:spLocks noGrp="1"/>
          </p:cNvSpPr>
          <p:nvPr>
            <p:ph idx="1"/>
          </p:nvPr>
        </p:nvSpPr>
        <p:spPr>
          <a:xfrm>
            <a:off x="1485900" y="642940"/>
            <a:ext cx="6172200" cy="5483225"/>
          </a:xfrm>
        </p:spPr>
        <p:txBody>
          <a:bodyPr>
            <a:normAutofit fontScale="92500"/>
          </a:bodyPr>
          <a:lstStyle/>
          <a:p>
            <a:pPr eaLnBrk="1" hangingPunct="1"/>
            <a:r>
              <a:rPr lang="en-GB" altLang="en-US"/>
              <a:t>Clutton et al. (1999) </a:t>
            </a:r>
          </a:p>
          <a:p>
            <a:pPr eaLnBrk="1" hangingPunct="1"/>
            <a:endParaRPr lang="en-GB" altLang="en-US"/>
          </a:p>
          <a:p>
            <a:pPr eaLnBrk="1" hangingPunct="1"/>
            <a:r>
              <a:rPr lang="en-GB" altLang="en-US" sz="2000"/>
              <a:t>investigated the role of coping strategies amongst women recalled for breast screening after a “false positive” result.  </a:t>
            </a:r>
          </a:p>
          <a:p>
            <a:pPr eaLnBrk="1" hangingPunct="1"/>
            <a:endParaRPr lang="en-GB" altLang="en-US" sz="2000"/>
          </a:p>
          <a:p>
            <a:pPr eaLnBrk="1" hangingPunct="1"/>
            <a:r>
              <a:rPr lang="en-GB" altLang="en-US" sz="2000"/>
              <a:t>Women who engaged in avoidant strategies whilst awaiting recall screening reported higher levels of psychological well-being after the recall than women who engaged in problem-focused coping.  </a:t>
            </a:r>
          </a:p>
          <a:p>
            <a:pPr eaLnBrk="1" hangingPunct="1"/>
            <a:endParaRPr lang="en-GB" altLang="en-US" sz="2000"/>
          </a:p>
          <a:p>
            <a:pPr eaLnBrk="1" hangingPunct="1"/>
            <a:r>
              <a:rPr lang="en-GB" altLang="en-US" sz="2400" i="1"/>
              <a:t>during relatively short-term periods of waiting which cannot be changed or controlled, avoidant strategies may be more adaptive than problem-focused coping strategies.</a:t>
            </a:r>
            <a:endParaRPr lang="en-GB" altLang="en-US" sz="2400" b="1" i="1"/>
          </a:p>
          <a:p>
            <a:pPr eaLnBrk="1" hangingPunct="1"/>
            <a:endParaRPr lang="en-GB" altLang="en-US"/>
          </a:p>
        </p:txBody>
      </p:sp>
    </p:spTree>
    <p:extLst>
      <p:ext uri="{BB962C8B-B14F-4D97-AF65-F5344CB8AC3E}">
        <p14:creationId xmlns:p14="http://schemas.microsoft.com/office/powerpoint/2010/main" val="39739659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p:cNvSpPr>
            <a:spLocks noGrp="1"/>
          </p:cNvSpPr>
          <p:nvPr>
            <p:ph idx="1"/>
          </p:nvPr>
        </p:nvSpPr>
        <p:spPr>
          <a:xfrm>
            <a:off x="1518047" y="857250"/>
            <a:ext cx="6172200" cy="5411788"/>
          </a:xfrm>
        </p:spPr>
        <p:txBody>
          <a:bodyPr/>
          <a:lstStyle/>
          <a:p>
            <a:pPr eaLnBrk="1" hangingPunct="1">
              <a:buFontTx/>
              <a:buNone/>
            </a:pPr>
            <a:r>
              <a:rPr lang="en-GB" altLang="en-US" sz="2400"/>
              <a:t> Manne et al. (2000) </a:t>
            </a:r>
          </a:p>
          <a:p>
            <a:pPr eaLnBrk="1" hangingPunct="1">
              <a:buFontTx/>
              <a:buNone/>
            </a:pPr>
            <a:endParaRPr lang="en-GB" altLang="en-US" sz="2400"/>
          </a:p>
          <a:p>
            <a:pPr eaLnBrk="1" hangingPunct="1"/>
            <a:r>
              <a:rPr lang="en-GB" altLang="en-US" sz="2400"/>
              <a:t>amongst individuals undergoing treatment for cancer, avoidance did not predict distress amongst those with early stage breast cancer, but did predict distress amongst those with late stage breast cancer. </a:t>
            </a:r>
          </a:p>
          <a:p>
            <a:pPr eaLnBrk="1" hangingPunct="1"/>
            <a:endParaRPr lang="en-GB" altLang="en-US" sz="2400"/>
          </a:p>
          <a:p>
            <a:pPr eaLnBrk="1" hangingPunct="1"/>
            <a:r>
              <a:rPr lang="en-GB" altLang="en-US" sz="2400" i="1"/>
              <a:t>in the longer term, avoidant strategies may not be adaptive because they prevent an individual from processing important issues and emotions. </a:t>
            </a:r>
          </a:p>
          <a:p>
            <a:pPr eaLnBrk="1" hangingPunct="1"/>
            <a:endParaRPr lang="en-GB" altLang="en-US" sz="2400"/>
          </a:p>
        </p:txBody>
      </p:sp>
    </p:spTree>
    <p:extLst>
      <p:ext uri="{BB962C8B-B14F-4D97-AF65-F5344CB8AC3E}">
        <p14:creationId xmlns:p14="http://schemas.microsoft.com/office/powerpoint/2010/main" val="19051726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2"/>
          <p:cNvSpPr>
            <a:spLocks noGrp="1"/>
          </p:cNvSpPr>
          <p:nvPr>
            <p:ph idx="1"/>
          </p:nvPr>
        </p:nvSpPr>
        <p:spPr>
          <a:xfrm>
            <a:off x="1485900" y="714375"/>
            <a:ext cx="6172200" cy="5411788"/>
          </a:xfrm>
        </p:spPr>
        <p:txBody>
          <a:bodyPr/>
          <a:lstStyle/>
          <a:p>
            <a:pPr eaLnBrk="1" hangingPunct="1"/>
            <a:r>
              <a:rPr lang="en-GB" altLang="en-US" sz="2000"/>
              <a:t>Forsythe &amp; Compass (1987) - psychological morbidity was high when individuals used problem-focused coping in an uncontrollable stressful situation. </a:t>
            </a:r>
          </a:p>
          <a:p>
            <a:pPr eaLnBrk="1" hangingPunct="1"/>
            <a:endParaRPr lang="en-GB" altLang="en-US" sz="2000"/>
          </a:p>
          <a:p>
            <a:pPr eaLnBrk="1" hangingPunct="1"/>
            <a:endParaRPr lang="en-GB" altLang="en-US" sz="2000"/>
          </a:p>
          <a:p>
            <a:pPr eaLnBrk="1" hangingPunct="1"/>
            <a:r>
              <a:rPr lang="en-GB" altLang="en-US" sz="2000"/>
              <a:t>Vitaliano et al. (1990) emotion-focused coping was positively related to depressed mood when a stressful situation was appraised as changeable, whilst problem-focused coping was negatively related to depressed mood.  </a:t>
            </a:r>
          </a:p>
          <a:p>
            <a:pPr eaLnBrk="1" hangingPunct="1"/>
            <a:endParaRPr lang="en-GB" altLang="en-US" sz="2000"/>
          </a:p>
          <a:p>
            <a:pPr eaLnBrk="1" hangingPunct="1"/>
            <a:endParaRPr lang="en-GB" altLang="en-US" sz="2000"/>
          </a:p>
          <a:p>
            <a:pPr eaLnBrk="1" hangingPunct="1"/>
            <a:r>
              <a:rPr lang="en-GB" altLang="en-US" sz="2000" i="1"/>
              <a:t>If an individual continues to use a coping strategy inappropriate to a specific situation, it is likely to have an adverse effect on the individual’s well-being in the long-term (Folkman &amp; Lazarus, 1988).</a:t>
            </a:r>
          </a:p>
        </p:txBody>
      </p:sp>
    </p:spTree>
    <p:extLst>
      <p:ext uri="{BB962C8B-B14F-4D97-AF65-F5344CB8AC3E}">
        <p14:creationId xmlns:p14="http://schemas.microsoft.com/office/powerpoint/2010/main" val="6544564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ctrTitle"/>
          </p:nvPr>
        </p:nvSpPr>
        <p:spPr>
          <a:xfrm>
            <a:off x="1494236" y="1125540"/>
            <a:ext cx="4698206" cy="1470025"/>
          </a:xfrm>
        </p:spPr>
        <p:txBody>
          <a:bodyPr>
            <a:normAutofit fontScale="90000"/>
          </a:bodyPr>
          <a:lstStyle/>
          <a:p>
            <a:r>
              <a:rPr lang="en-GB" altLang="en-US" dirty="0" smtClean="0"/>
              <a:t>Is </a:t>
            </a:r>
            <a:r>
              <a:rPr lang="en-GB" altLang="en-US" dirty="0"/>
              <a:t>a</a:t>
            </a:r>
            <a:r>
              <a:rPr lang="en-GB" altLang="en-US" dirty="0" smtClean="0"/>
              <a:t> patient an information seeker.....</a:t>
            </a:r>
          </a:p>
        </p:txBody>
      </p:sp>
      <p:pic>
        <p:nvPicPr>
          <p:cNvPr id="31747" name="Picture 6" descr="MCj0196298000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13824" y="549277"/>
            <a:ext cx="1782365" cy="239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8" name="Picture 2" descr="C:\Users\edu-cp\AppData\Local\Microsoft\Windows\Temporary Internet Files\Content.IE5\1X1P7DIF\MC9102172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85888" y="3573463"/>
            <a:ext cx="2321719" cy="30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p:cNvSpPr txBox="1">
            <a:spLocks/>
          </p:cNvSpPr>
          <p:nvPr/>
        </p:nvSpPr>
        <p:spPr bwMode="auto">
          <a:xfrm>
            <a:off x="3187427" y="4132636"/>
            <a:ext cx="4698206" cy="1470025"/>
          </a:xfrm>
          <a:prstGeom prst="rect">
            <a:avLst/>
          </a:prstGeom>
          <a:noFill/>
          <a:ln w="9525">
            <a:noFill/>
            <a:miter lim="800000"/>
            <a:headEnd/>
            <a:tailEnd/>
          </a:ln>
        </p:spPr>
        <p:txBody>
          <a:bodyPr anchor="ctr"/>
          <a:lstStyle/>
          <a:p>
            <a:pPr algn="ctr" eaLnBrk="0" hangingPunct="0">
              <a:defRPr/>
            </a:pPr>
            <a:r>
              <a:rPr lang="en-GB" sz="4400" dirty="0">
                <a:latin typeface="+mj-lt"/>
                <a:ea typeface="+mj-ea"/>
                <a:cs typeface="+mj-cs"/>
              </a:rPr>
              <a:t>.....or an information-avoider?</a:t>
            </a:r>
          </a:p>
        </p:txBody>
      </p:sp>
    </p:spTree>
    <p:extLst>
      <p:ext uri="{BB962C8B-B14F-4D97-AF65-F5344CB8AC3E}">
        <p14:creationId xmlns:p14="http://schemas.microsoft.com/office/powerpoint/2010/main" val="41777733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GB" sz="3200" b="1" dirty="0">
                <a:latin typeface="+mn-lt"/>
              </a:rPr>
              <a:t>N:B Monitoring V Blunting (Miller)</a:t>
            </a:r>
          </a:p>
        </p:txBody>
      </p:sp>
      <p:sp>
        <p:nvSpPr>
          <p:cNvPr id="32771" name="Content Placeholder 2"/>
          <p:cNvSpPr>
            <a:spLocks noGrp="1"/>
          </p:cNvSpPr>
          <p:nvPr>
            <p:ph idx="1"/>
          </p:nvPr>
        </p:nvSpPr>
        <p:spPr/>
        <p:txBody>
          <a:bodyPr/>
          <a:lstStyle/>
          <a:p>
            <a:pPr eaLnBrk="1" hangingPunct="1"/>
            <a:r>
              <a:rPr lang="en-GB" altLang="en-US" smtClean="0"/>
              <a:t>Information-seeking preferences</a:t>
            </a:r>
          </a:p>
          <a:p>
            <a:pPr eaLnBrk="1" hangingPunct="1"/>
            <a:endParaRPr lang="en-GB" altLang="en-US" smtClean="0"/>
          </a:p>
          <a:p>
            <a:pPr eaLnBrk="1" hangingPunct="1"/>
            <a:r>
              <a:rPr lang="en-GB" altLang="en-US" smtClean="0"/>
              <a:t>Monitors likely to experience more distress in situations of uncertainty/where no information is available</a:t>
            </a:r>
          </a:p>
          <a:p>
            <a:pPr eaLnBrk="1" hangingPunct="1"/>
            <a:endParaRPr lang="en-GB" altLang="en-US" smtClean="0"/>
          </a:p>
          <a:p>
            <a:pPr eaLnBrk="1" hangingPunct="1"/>
            <a:r>
              <a:rPr lang="en-GB" altLang="en-US" smtClean="0"/>
              <a:t>Blunters likely to experience more distress when overloaded with information</a:t>
            </a:r>
          </a:p>
        </p:txBody>
      </p:sp>
    </p:spTree>
    <p:extLst>
      <p:ext uri="{BB962C8B-B14F-4D97-AF65-F5344CB8AC3E}">
        <p14:creationId xmlns:p14="http://schemas.microsoft.com/office/powerpoint/2010/main" val="354462367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518047" y="0"/>
            <a:ext cx="6172200" cy="1143000"/>
          </a:xfrm>
        </p:spPr>
        <p:txBody>
          <a:bodyPr/>
          <a:lstStyle/>
          <a:p>
            <a:pPr eaLnBrk="1" hangingPunct="1"/>
            <a:r>
              <a:rPr lang="en-GB" altLang="en-US" dirty="0" smtClean="0"/>
              <a:t>Coping Effectiveness</a:t>
            </a:r>
          </a:p>
        </p:txBody>
      </p:sp>
      <p:sp>
        <p:nvSpPr>
          <p:cNvPr id="22531" name="Content Placeholder 2"/>
          <p:cNvSpPr>
            <a:spLocks noGrp="1"/>
          </p:cNvSpPr>
          <p:nvPr>
            <p:ph idx="1"/>
          </p:nvPr>
        </p:nvSpPr>
        <p:spPr>
          <a:xfrm>
            <a:off x="1485900" y="1285875"/>
            <a:ext cx="6172200" cy="4840288"/>
          </a:xfrm>
        </p:spPr>
        <p:txBody>
          <a:bodyPr>
            <a:normAutofit fontScale="85000" lnSpcReduction="10000"/>
          </a:bodyPr>
          <a:lstStyle/>
          <a:p>
            <a:pPr eaLnBrk="1" hangingPunct="1"/>
            <a:r>
              <a:rPr lang="en-GB" altLang="en-US" dirty="0"/>
              <a:t>An individual is likely to alternate between problem-focused coping and emotion-focused coping as a stressful encounter unfolds (Folkman &amp; Lazarus, 1988).  </a:t>
            </a:r>
          </a:p>
          <a:p>
            <a:pPr eaLnBrk="1" hangingPunct="1"/>
            <a:endParaRPr lang="en-GB" altLang="en-US" dirty="0"/>
          </a:p>
          <a:p>
            <a:pPr eaLnBrk="1" hangingPunct="1"/>
            <a:r>
              <a:rPr lang="en-GB" altLang="en-US" dirty="0"/>
              <a:t>Moreover, rather than one type of coping strategy being superior across every situation, the effectiveness of a given strategy depends upon the nature and duration of the specific stressful situation (Forsythe &amp; </a:t>
            </a:r>
            <a:r>
              <a:rPr lang="en-GB" altLang="en-US" dirty="0" err="1"/>
              <a:t>Compas</a:t>
            </a:r>
            <a:r>
              <a:rPr lang="en-GB" altLang="en-US" dirty="0"/>
              <a:t>, 1987).</a:t>
            </a:r>
          </a:p>
        </p:txBody>
      </p:sp>
    </p:spTree>
    <p:extLst>
      <p:ext uri="{BB962C8B-B14F-4D97-AF65-F5344CB8AC3E}">
        <p14:creationId xmlns:p14="http://schemas.microsoft.com/office/powerpoint/2010/main" val="12220576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smtClean="0"/>
              <a:t>The “goodness of fit hypothesis”</a:t>
            </a:r>
          </a:p>
        </p:txBody>
      </p:sp>
      <p:sp>
        <p:nvSpPr>
          <p:cNvPr id="24579" name="Content Placeholder 2"/>
          <p:cNvSpPr>
            <a:spLocks noGrp="1"/>
          </p:cNvSpPr>
          <p:nvPr>
            <p:ph idx="1"/>
          </p:nvPr>
        </p:nvSpPr>
        <p:spPr>
          <a:xfrm>
            <a:off x="1518047" y="1857377"/>
            <a:ext cx="6172200" cy="4525963"/>
          </a:xfrm>
        </p:spPr>
        <p:txBody>
          <a:bodyPr/>
          <a:lstStyle/>
          <a:p>
            <a:pPr eaLnBrk="1" hangingPunct="1"/>
            <a:r>
              <a:rPr lang="en-GB" altLang="en-US" smtClean="0"/>
              <a:t>the “goodness of fit” between a chosen coping strategy and the changeability of the situation is an important factor in the degree of psychological distress experienced during a stressful encounter</a:t>
            </a:r>
          </a:p>
        </p:txBody>
      </p:sp>
    </p:spTree>
    <p:extLst>
      <p:ext uri="{BB962C8B-B14F-4D97-AF65-F5344CB8AC3E}">
        <p14:creationId xmlns:p14="http://schemas.microsoft.com/office/powerpoint/2010/main" val="414569655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smtClean="0"/>
              <a:t>The role of positive emotions in coping </a:t>
            </a:r>
            <a:endParaRPr lang="en-GB" dirty="0"/>
          </a:p>
        </p:txBody>
      </p:sp>
      <p:sp>
        <p:nvSpPr>
          <p:cNvPr id="14339" name="Content Placeholder 2"/>
          <p:cNvSpPr>
            <a:spLocks noGrp="1"/>
          </p:cNvSpPr>
          <p:nvPr>
            <p:ph idx="1"/>
          </p:nvPr>
        </p:nvSpPr>
        <p:spPr>
          <a:xfrm>
            <a:off x="1464469" y="1357313"/>
            <a:ext cx="6172200" cy="4857750"/>
          </a:xfrm>
        </p:spPr>
        <p:txBody>
          <a:bodyPr>
            <a:normAutofit fontScale="92500"/>
          </a:bodyPr>
          <a:lstStyle/>
          <a:p>
            <a:pPr eaLnBrk="1" hangingPunct="1"/>
            <a:r>
              <a:rPr lang="en-GB" altLang="en-US" smtClean="0"/>
              <a:t>positive emotions play an adaptational role in helping people cope with stressful situations</a:t>
            </a:r>
          </a:p>
          <a:p>
            <a:pPr lvl="1" eaLnBrk="1" hangingPunct="1"/>
            <a:r>
              <a:rPr lang="en-GB" altLang="en-US" smtClean="0"/>
              <a:t>Sustain coping efforts</a:t>
            </a:r>
          </a:p>
          <a:p>
            <a:pPr lvl="1" eaLnBrk="1" hangingPunct="1"/>
            <a:r>
              <a:rPr lang="en-GB" altLang="en-US" smtClean="0"/>
              <a:t>positive reappraisal</a:t>
            </a:r>
          </a:p>
          <a:p>
            <a:pPr lvl="1" eaLnBrk="1" hangingPunct="1"/>
            <a:r>
              <a:rPr lang="en-GB" altLang="en-US" smtClean="0"/>
              <a:t>problem-focused coping</a:t>
            </a:r>
          </a:p>
          <a:p>
            <a:pPr lvl="1" eaLnBrk="1" hangingPunct="1"/>
            <a:r>
              <a:rPr lang="en-GB" altLang="en-US" smtClean="0"/>
              <a:t>Benefit finding</a:t>
            </a:r>
          </a:p>
          <a:p>
            <a:pPr eaLnBrk="1" hangingPunct="1"/>
            <a:endParaRPr lang="en-GB" altLang="en-US" smtClean="0"/>
          </a:p>
          <a:p>
            <a:pPr eaLnBrk="1" hangingPunct="1">
              <a:buFont typeface="Arial" panose="020B0604020202020204" pitchFamily="34" charset="0"/>
              <a:buNone/>
            </a:pPr>
            <a:r>
              <a:rPr lang="en-GB" altLang="en-US" sz="2400"/>
              <a:t>(Antoni et al., 1991; Folkman, 1997; Fredrickson &amp; Levenson, 1998; Folkman &amp; Moskowitz, 2000). </a:t>
            </a:r>
          </a:p>
        </p:txBody>
      </p:sp>
    </p:spTree>
    <p:extLst>
      <p:ext uri="{BB962C8B-B14F-4D97-AF65-F5344CB8AC3E}">
        <p14:creationId xmlns:p14="http://schemas.microsoft.com/office/powerpoint/2010/main" val="16732978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Excellent video from Professor Susan Folkman</a:t>
            </a:r>
            <a:endParaRPr lang="en-GB" dirty="0"/>
          </a:p>
        </p:txBody>
      </p:sp>
      <p:sp>
        <p:nvSpPr>
          <p:cNvPr id="3" name="Content Placeholder 2"/>
          <p:cNvSpPr>
            <a:spLocks noGrp="1"/>
          </p:cNvSpPr>
          <p:nvPr>
            <p:ph idx="1"/>
          </p:nvPr>
        </p:nvSpPr>
        <p:spPr/>
        <p:txBody>
          <a:bodyPr/>
          <a:lstStyle/>
          <a:p>
            <a:r>
              <a:rPr lang="en-GB" dirty="0" smtClean="0"/>
              <a:t>Coping with stress; research on caregivers</a:t>
            </a:r>
          </a:p>
          <a:p>
            <a:pPr marL="0" indent="0">
              <a:buNone/>
            </a:pPr>
            <a:endParaRPr lang="en-GB" dirty="0"/>
          </a:p>
          <a:p>
            <a:pPr marL="0" indent="0">
              <a:buNone/>
            </a:pPr>
            <a:r>
              <a:rPr lang="en-GB" dirty="0" smtClean="0">
                <a:hlinkClick r:id="rId2"/>
              </a:rPr>
              <a:t>https</a:t>
            </a:r>
            <a:r>
              <a:rPr lang="en-GB" dirty="0">
                <a:hlinkClick r:id="rId2"/>
              </a:rPr>
              <a:t>://</a:t>
            </a:r>
            <a:r>
              <a:rPr lang="en-GB" dirty="0" smtClean="0">
                <a:hlinkClick r:id="rId2"/>
              </a:rPr>
              <a:t>www.youtube.com/watch?v=ggi6dlwneuM</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61790560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p:cNvSpPr>
            <a:spLocks noGrp="1"/>
          </p:cNvSpPr>
          <p:nvPr>
            <p:ph idx="1"/>
          </p:nvPr>
        </p:nvSpPr>
        <p:spPr>
          <a:xfrm>
            <a:off x="539552" y="1772816"/>
            <a:ext cx="8229600" cy="2520280"/>
          </a:xfrm>
        </p:spPr>
        <p:txBody>
          <a:bodyPr>
            <a:normAutofit/>
          </a:bodyPr>
          <a:lstStyle/>
          <a:p>
            <a:pPr marL="0" indent="0" algn="ctr">
              <a:buFontTx/>
              <a:buNone/>
            </a:pPr>
            <a:r>
              <a:rPr lang="en-GB" sz="4400" dirty="0" smtClean="0"/>
              <a:t>Understanding the link between cognitive and emotional responses to illness and coping </a:t>
            </a:r>
            <a:endParaRPr lang="en-GB" sz="4400" dirty="0"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04664"/>
            <a:ext cx="8229600" cy="5184576"/>
          </a:xfrm>
        </p:spPr>
        <p:txBody>
          <a:bodyPr>
            <a:noAutofit/>
          </a:bodyPr>
          <a:lstStyle/>
          <a:p>
            <a:pPr>
              <a:buNone/>
            </a:pPr>
            <a:endParaRPr lang="en-GB" sz="2000" dirty="0" smtClean="0">
              <a:latin typeface="Arial" pitchFamily="34" charset="0"/>
              <a:cs typeface="Arial" pitchFamily="34" charset="0"/>
            </a:endParaRPr>
          </a:p>
          <a:p>
            <a:pPr marL="109728" indent="0">
              <a:buNone/>
            </a:pPr>
            <a:r>
              <a:rPr lang="en-GB" sz="2400" b="1" dirty="0" smtClean="0">
                <a:latin typeface="Arial" pitchFamily="34" charset="0"/>
                <a:cs typeface="Arial" pitchFamily="34" charset="0"/>
              </a:rPr>
              <a:t>Self-regulation model (</a:t>
            </a:r>
            <a:r>
              <a:rPr lang="en-GB" sz="2400" b="1" dirty="0" err="1" smtClean="0">
                <a:latin typeface="Arial" pitchFamily="34" charset="0"/>
                <a:cs typeface="Arial" pitchFamily="34" charset="0"/>
              </a:rPr>
              <a:t>Leventhal</a:t>
            </a:r>
            <a:r>
              <a:rPr lang="en-GB" sz="2400" b="1" dirty="0" smtClean="0">
                <a:latin typeface="Arial" pitchFamily="34" charset="0"/>
                <a:cs typeface="Arial" pitchFamily="34" charset="0"/>
              </a:rPr>
              <a:t> et al., 1992)</a:t>
            </a:r>
          </a:p>
          <a:p>
            <a:pPr>
              <a:buNone/>
            </a:pPr>
            <a:endParaRPr lang="en-GB" sz="2400" dirty="0" smtClean="0">
              <a:latin typeface="Arial" pitchFamily="34" charset="0"/>
              <a:cs typeface="Arial" pitchFamily="34" charset="0"/>
            </a:endParaRPr>
          </a:p>
          <a:p>
            <a:pPr lvl="1"/>
            <a:r>
              <a:rPr lang="en-GB" sz="2400" dirty="0" smtClean="0">
                <a:latin typeface="Arial" pitchFamily="34" charset="0"/>
                <a:cs typeface="Arial" pitchFamily="34" charset="0"/>
              </a:rPr>
              <a:t>People are “common-sense scientists” </a:t>
            </a:r>
          </a:p>
          <a:p>
            <a:pPr lvl="1"/>
            <a:endParaRPr lang="en-GB" sz="2400" dirty="0" smtClean="0">
              <a:latin typeface="Arial" pitchFamily="34" charset="0"/>
              <a:cs typeface="Arial" pitchFamily="34" charset="0"/>
            </a:endParaRPr>
          </a:p>
          <a:p>
            <a:pPr lvl="1"/>
            <a:r>
              <a:rPr lang="en-GB" sz="2400" dirty="0" smtClean="0">
                <a:latin typeface="Arial" pitchFamily="34" charset="0"/>
                <a:cs typeface="Arial" pitchFamily="34" charset="0"/>
              </a:rPr>
              <a:t>When faced with a health threat, we form a cognitive representation and emotional response  based upon our beliefs about: </a:t>
            </a:r>
          </a:p>
          <a:p>
            <a:pPr lvl="2"/>
            <a:r>
              <a:rPr lang="en-GB" sz="2000" dirty="0" smtClean="0">
                <a:latin typeface="Arial" pitchFamily="34" charset="0"/>
                <a:cs typeface="Arial" pitchFamily="34" charset="0"/>
              </a:rPr>
              <a:t>Identity (label, signs &amp; symptoms)</a:t>
            </a:r>
          </a:p>
          <a:p>
            <a:pPr lvl="2"/>
            <a:r>
              <a:rPr lang="en-GB" sz="2000" dirty="0" smtClean="0">
                <a:latin typeface="Arial" pitchFamily="34" charset="0"/>
                <a:cs typeface="Arial" pitchFamily="34" charset="0"/>
              </a:rPr>
              <a:t>Causes (genetic, psychological, environmental)</a:t>
            </a:r>
          </a:p>
          <a:p>
            <a:pPr lvl="2"/>
            <a:r>
              <a:rPr lang="en-GB" sz="2000" dirty="0" smtClean="0">
                <a:latin typeface="Arial" pitchFamily="34" charset="0"/>
                <a:cs typeface="Arial" pitchFamily="34" charset="0"/>
              </a:rPr>
              <a:t>Consequences (e.g., emotional, financial, physical)</a:t>
            </a:r>
          </a:p>
          <a:p>
            <a:pPr lvl="2"/>
            <a:r>
              <a:rPr lang="en-GB" sz="2000" dirty="0" smtClean="0">
                <a:latin typeface="Arial" pitchFamily="34" charset="0"/>
                <a:cs typeface="Arial" pitchFamily="34" charset="0"/>
              </a:rPr>
              <a:t>Timeline (acute, chronic, cyclical)</a:t>
            </a:r>
          </a:p>
          <a:p>
            <a:pPr lvl="2"/>
            <a:r>
              <a:rPr lang="en-GB" sz="2000" dirty="0" smtClean="0">
                <a:latin typeface="Arial" pitchFamily="34" charset="0"/>
                <a:cs typeface="Arial" pitchFamily="34" charset="0"/>
              </a:rPr>
              <a:t>Curability/controllability</a:t>
            </a:r>
          </a:p>
          <a:p>
            <a:endParaRPr lang="en-GB" sz="2000" dirty="0"/>
          </a:p>
        </p:txBody>
      </p:sp>
    </p:spTree>
    <p:extLst>
      <p:ext uri="{BB962C8B-B14F-4D97-AF65-F5344CB8AC3E}">
        <p14:creationId xmlns:p14="http://schemas.microsoft.com/office/powerpoint/2010/main" val="13404740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smtClean="0"/>
              <a:t>Leventhal’s Self Regulation Model </a:t>
            </a:r>
          </a:p>
        </p:txBody>
      </p:sp>
      <p:sp>
        <p:nvSpPr>
          <p:cNvPr id="26627" name="Content Placeholder 2"/>
          <p:cNvSpPr>
            <a:spLocks noGrp="1"/>
          </p:cNvSpPr>
          <p:nvPr>
            <p:ph idx="1"/>
          </p:nvPr>
        </p:nvSpPr>
        <p:spPr/>
        <p:txBody>
          <a:bodyPr>
            <a:normAutofit/>
          </a:bodyPr>
          <a:lstStyle/>
          <a:p>
            <a:r>
              <a:rPr lang="en-GB" sz="2800" dirty="0" smtClean="0"/>
              <a:t>People do not only form </a:t>
            </a:r>
            <a:r>
              <a:rPr lang="en-GB" sz="2800" i="1" dirty="0" smtClean="0"/>
              <a:t>cognitive </a:t>
            </a:r>
            <a:r>
              <a:rPr lang="en-GB" sz="2800" dirty="0" smtClean="0"/>
              <a:t>representations</a:t>
            </a:r>
          </a:p>
          <a:p>
            <a:endParaRPr lang="en-GB" sz="2800" dirty="0" smtClean="0"/>
          </a:p>
          <a:p>
            <a:r>
              <a:rPr lang="en-GB" sz="2800" dirty="0" smtClean="0"/>
              <a:t>Also form </a:t>
            </a:r>
            <a:r>
              <a:rPr lang="en-GB" sz="2800" i="1" dirty="0" smtClean="0"/>
              <a:t>emotional </a:t>
            </a:r>
            <a:r>
              <a:rPr lang="en-GB" sz="2800" dirty="0" smtClean="0"/>
              <a:t>representations</a:t>
            </a:r>
            <a:r>
              <a:rPr lang="en-GB" sz="2800" i="1" dirty="0" smtClean="0"/>
              <a:t> </a:t>
            </a:r>
            <a:r>
              <a:rPr lang="en-GB" sz="2800" dirty="0" smtClean="0"/>
              <a:t>of an illness</a:t>
            </a:r>
          </a:p>
          <a:p>
            <a:endParaRPr lang="en-GB" sz="2800" dirty="0" smtClean="0"/>
          </a:p>
          <a:p>
            <a:pPr lvl="1"/>
            <a:r>
              <a:rPr lang="en-GB" sz="2400" dirty="0" smtClean="0"/>
              <a:t>E.g. hangover = not worried/annoyed</a:t>
            </a:r>
          </a:p>
          <a:p>
            <a:pPr lvl="1"/>
            <a:r>
              <a:rPr lang="en-GB" sz="2400" dirty="0" smtClean="0"/>
              <a:t>Cold = not worried</a:t>
            </a:r>
          </a:p>
          <a:p>
            <a:pPr lvl="1"/>
            <a:r>
              <a:rPr lang="en-GB" sz="2400" dirty="0" smtClean="0"/>
              <a:t>Flu = a bit worried</a:t>
            </a:r>
          </a:p>
          <a:p>
            <a:pPr lvl="1"/>
            <a:r>
              <a:rPr lang="en-GB" sz="2400" dirty="0" smtClean="0"/>
              <a:t>Bird Flu = very worried</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764704"/>
            <a:ext cx="8229600" cy="5616624"/>
          </a:xfrm>
        </p:spPr>
        <p:txBody>
          <a:bodyPr>
            <a:normAutofit/>
          </a:bodyPr>
          <a:lstStyle/>
          <a:p>
            <a:pPr marL="0" indent="0">
              <a:buNone/>
            </a:pPr>
            <a:endParaRPr lang="en-GB" sz="2000" dirty="0">
              <a:latin typeface="Arial" pitchFamily="34" charset="0"/>
              <a:cs typeface="Arial" pitchFamily="34" charset="0"/>
            </a:endParaRPr>
          </a:p>
          <a:p>
            <a:r>
              <a:rPr lang="en-GB" sz="2000" dirty="0" smtClean="0">
                <a:latin typeface="Arial" pitchFamily="34" charset="0"/>
                <a:cs typeface="Arial" pitchFamily="34" charset="0"/>
              </a:rPr>
              <a:t>Illness representations acquired through:</a:t>
            </a:r>
          </a:p>
          <a:p>
            <a:endParaRPr lang="en-GB" sz="2000" dirty="0" smtClean="0">
              <a:latin typeface="Arial" pitchFamily="34" charset="0"/>
              <a:cs typeface="Arial" pitchFamily="34" charset="0"/>
            </a:endParaRPr>
          </a:p>
          <a:p>
            <a:pPr lvl="1"/>
            <a:r>
              <a:rPr lang="en-GB" sz="1800" dirty="0" smtClean="0">
                <a:latin typeface="Arial" pitchFamily="34" charset="0"/>
                <a:cs typeface="Arial" pitchFamily="34" charset="0"/>
              </a:rPr>
              <a:t>Media</a:t>
            </a:r>
          </a:p>
          <a:p>
            <a:pPr lvl="1"/>
            <a:r>
              <a:rPr lang="en-GB" sz="1800" dirty="0" smtClean="0">
                <a:latin typeface="Arial" pitchFamily="34" charset="0"/>
                <a:cs typeface="Arial" pitchFamily="34" charset="0"/>
              </a:rPr>
              <a:t>Personal experience</a:t>
            </a:r>
          </a:p>
          <a:p>
            <a:pPr lvl="1"/>
            <a:r>
              <a:rPr lang="en-GB" sz="1800" dirty="0" smtClean="0">
                <a:latin typeface="Arial" pitchFamily="34" charset="0"/>
                <a:cs typeface="Arial" pitchFamily="34" charset="0"/>
              </a:rPr>
              <a:t>Family &amp; Friends</a:t>
            </a:r>
          </a:p>
          <a:p>
            <a:pPr lvl="1"/>
            <a:endParaRPr lang="en-GB" sz="2000" dirty="0" smtClean="0">
              <a:latin typeface="Arial" pitchFamily="34" charset="0"/>
              <a:cs typeface="Arial" pitchFamily="34" charset="0"/>
            </a:endParaRPr>
          </a:p>
          <a:p>
            <a:r>
              <a:rPr lang="en-GB" sz="2000" dirty="0">
                <a:latin typeface="Arial" pitchFamily="34" charset="0"/>
                <a:cs typeface="Arial" pitchFamily="34" charset="0"/>
              </a:rPr>
              <a:t>May be inaccurate!</a:t>
            </a:r>
          </a:p>
          <a:p>
            <a:pPr lvl="1"/>
            <a:endParaRPr lang="en-GB" sz="2000" dirty="0">
              <a:latin typeface="Arial" pitchFamily="34" charset="0"/>
              <a:cs typeface="Arial" pitchFamily="34" charset="0"/>
            </a:endParaRPr>
          </a:p>
          <a:p>
            <a:r>
              <a:rPr lang="en-GB" sz="2000" dirty="0" smtClean="0">
                <a:latin typeface="Arial" pitchFamily="34" charset="0"/>
                <a:cs typeface="Arial" pitchFamily="34" charset="0"/>
              </a:rPr>
              <a:t>Influence preventive behaviour and coping responses:</a:t>
            </a:r>
          </a:p>
          <a:p>
            <a:endParaRPr lang="en-GB" sz="2000" dirty="0">
              <a:latin typeface="Arial" pitchFamily="34" charset="0"/>
              <a:cs typeface="Arial" pitchFamily="34" charset="0"/>
            </a:endParaRPr>
          </a:p>
          <a:p>
            <a:pPr lvl="1"/>
            <a:r>
              <a:rPr lang="en-GB" sz="1800" dirty="0">
                <a:latin typeface="Arial" pitchFamily="34" charset="0"/>
                <a:cs typeface="Arial" pitchFamily="34" charset="0"/>
              </a:rPr>
              <a:t>Seeking medical </a:t>
            </a:r>
            <a:r>
              <a:rPr lang="en-GB" sz="1800" dirty="0" smtClean="0">
                <a:latin typeface="Arial" pitchFamily="34" charset="0"/>
                <a:cs typeface="Arial" pitchFamily="34" charset="0"/>
              </a:rPr>
              <a:t>help (over or under-use)</a:t>
            </a:r>
            <a:endParaRPr lang="en-GB" sz="1800" dirty="0">
              <a:latin typeface="Arial" pitchFamily="34" charset="0"/>
              <a:cs typeface="Arial" pitchFamily="34" charset="0"/>
            </a:endParaRPr>
          </a:p>
          <a:p>
            <a:pPr lvl="1"/>
            <a:r>
              <a:rPr lang="en-GB" sz="1800" dirty="0">
                <a:latin typeface="Arial" pitchFamily="34" charset="0"/>
                <a:cs typeface="Arial" pitchFamily="34" charset="0"/>
              </a:rPr>
              <a:t>Adherence to </a:t>
            </a:r>
            <a:r>
              <a:rPr lang="en-GB" sz="1800" dirty="0" smtClean="0">
                <a:latin typeface="Arial" pitchFamily="34" charset="0"/>
                <a:cs typeface="Arial" pitchFamily="34" charset="0"/>
              </a:rPr>
              <a:t>treatment (e.g., screening, medication)</a:t>
            </a:r>
            <a:endParaRPr lang="en-GB" sz="1800" dirty="0">
              <a:latin typeface="Arial" pitchFamily="34" charset="0"/>
              <a:cs typeface="Arial" pitchFamily="34" charset="0"/>
            </a:endParaRPr>
          </a:p>
          <a:p>
            <a:pPr lvl="1"/>
            <a:r>
              <a:rPr lang="en-GB" sz="1800" dirty="0">
                <a:latin typeface="Arial" pitchFamily="34" charset="0"/>
                <a:cs typeface="Arial" pitchFamily="34" charset="0"/>
              </a:rPr>
              <a:t>Emotional reactions to </a:t>
            </a:r>
            <a:r>
              <a:rPr lang="en-GB" sz="1800" dirty="0" smtClean="0">
                <a:latin typeface="Arial" pitchFamily="34" charset="0"/>
                <a:cs typeface="Arial" pitchFamily="34" charset="0"/>
              </a:rPr>
              <a:t>symptoms (e.g., avoidance, </a:t>
            </a:r>
            <a:r>
              <a:rPr lang="en-GB" sz="1800" dirty="0" err="1" smtClean="0">
                <a:latin typeface="Arial" pitchFamily="34" charset="0"/>
                <a:cs typeface="Arial" pitchFamily="34" charset="0"/>
              </a:rPr>
              <a:t>hypervigilance</a:t>
            </a:r>
            <a:r>
              <a:rPr lang="en-GB" sz="1800" dirty="0" smtClean="0">
                <a:latin typeface="Arial" pitchFamily="34" charset="0"/>
                <a:cs typeface="Arial" pitchFamily="34" charset="0"/>
              </a:rPr>
              <a:t>)</a:t>
            </a:r>
            <a:endParaRPr lang="en-GB" sz="1800" dirty="0">
              <a:latin typeface="Arial" pitchFamily="34" charset="0"/>
              <a:cs typeface="Arial" pitchFamily="34" charset="0"/>
            </a:endParaRPr>
          </a:p>
          <a:p>
            <a:pPr lvl="1"/>
            <a:r>
              <a:rPr lang="en-GB" sz="1800" dirty="0">
                <a:latin typeface="Arial" pitchFamily="34" charset="0"/>
                <a:cs typeface="Arial" pitchFamily="34" charset="0"/>
              </a:rPr>
              <a:t>Engagement in self-care </a:t>
            </a:r>
            <a:r>
              <a:rPr lang="en-GB" sz="1800" dirty="0" smtClean="0">
                <a:latin typeface="Arial" pitchFamily="34" charset="0"/>
                <a:cs typeface="Arial" pitchFamily="34" charset="0"/>
              </a:rPr>
              <a:t>behaviour (e.g., BSE, healthy lifestyle)</a:t>
            </a:r>
            <a:endParaRPr lang="en-GB" sz="1800" dirty="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p>
            <a:pPr lvl="1"/>
            <a:endParaRPr lang="en-GB" sz="2000" dirty="0" smtClean="0">
              <a:latin typeface="Arial" pitchFamily="34" charset="0"/>
              <a:cs typeface="Arial" pitchFamily="34" charset="0"/>
            </a:endParaRPr>
          </a:p>
          <a:p>
            <a:pPr lvl="1"/>
            <a:endParaRPr lang="en-GB" sz="2000" dirty="0">
              <a:latin typeface="Arial" pitchFamily="34" charset="0"/>
              <a:cs typeface="Arial" pitchFamily="34" charset="0"/>
            </a:endParaRPr>
          </a:p>
        </p:txBody>
      </p:sp>
      <p:sp>
        <p:nvSpPr>
          <p:cNvPr id="2" name="Title 1"/>
          <p:cNvSpPr>
            <a:spLocks noGrp="1"/>
          </p:cNvSpPr>
          <p:nvPr>
            <p:ph type="title"/>
          </p:nvPr>
        </p:nvSpPr>
        <p:spPr>
          <a:xfrm>
            <a:off x="467544" y="0"/>
            <a:ext cx="8229600" cy="1143000"/>
          </a:xfrm>
        </p:spPr>
        <p:txBody>
          <a:bodyPr>
            <a:normAutofit/>
          </a:bodyPr>
          <a:lstStyle/>
          <a:p>
            <a:r>
              <a:rPr lang="en-GB" sz="2400" dirty="0" err="1" smtClean="0">
                <a:effectLst/>
                <a:latin typeface="Arial" pitchFamily="34" charset="0"/>
                <a:cs typeface="Arial" pitchFamily="34" charset="0"/>
              </a:rPr>
              <a:t>Leventhal’s</a:t>
            </a:r>
            <a:r>
              <a:rPr lang="en-GB" sz="2400" dirty="0" smtClean="0">
                <a:effectLst/>
                <a:latin typeface="Arial" pitchFamily="34" charset="0"/>
                <a:cs typeface="Arial" pitchFamily="34" charset="0"/>
              </a:rPr>
              <a:t> Self Regulation Model </a:t>
            </a:r>
            <a:endParaRPr lang="en-GB" sz="2400" dirty="0">
              <a:effectLst/>
              <a:latin typeface="Arial" pitchFamily="34" charset="0"/>
              <a:cs typeface="Arial" pitchFamily="34" charset="0"/>
            </a:endParaRPr>
          </a:p>
        </p:txBody>
      </p:sp>
    </p:spTree>
    <p:extLst>
      <p:ext uri="{BB962C8B-B14F-4D97-AF65-F5344CB8AC3E}">
        <p14:creationId xmlns:p14="http://schemas.microsoft.com/office/powerpoint/2010/main" val="215101844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323850" y="441325"/>
            <a:ext cx="6335713" cy="5032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Socio-cultural Context (place, group, roles)</a:t>
            </a:r>
          </a:p>
        </p:txBody>
      </p:sp>
      <p:cxnSp>
        <p:nvCxnSpPr>
          <p:cNvPr id="7" name="Straight Arrow Connector 6"/>
          <p:cNvCxnSpPr>
            <a:stCxn id="5" idx="4"/>
          </p:cNvCxnSpPr>
          <p:nvPr/>
        </p:nvCxnSpPr>
        <p:spPr>
          <a:xfrm>
            <a:off x="3492500" y="944563"/>
            <a:ext cx="0" cy="7000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1503363" y="1644650"/>
            <a:ext cx="3168650"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Biological Characteristics and Psychological Traits </a:t>
            </a:r>
          </a:p>
        </p:txBody>
      </p:sp>
      <p:sp>
        <p:nvSpPr>
          <p:cNvPr id="9" name="Rectangle 8"/>
          <p:cNvSpPr/>
          <p:nvPr/>
        </p:nvSpPr>
        <p:spPr>
          <a:xfrm>
            <a:off x="2627313" y="2852738"/>
            <a:ext cx="1728787" cy="504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Representation of health threat </a:t>
            </a:r>
          </a:p>
        </p:txBody>
      </p:sp>
      <p:sp>
        <p:nvSpPr>
          <p:cNvPr id="10" name="Rectangle 9"/>
          <p:cNvSpPr/>
          <p:nvPr/>
        </p:nvSpPr>
        <p:spPr>
          <a:xfrm>
            <a:off x="4919663" y="2836863"/>
            <a:ext cx="1728787" cy="504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Coping Responses</a:t>
            </a:r>
          </a:p>
        </p:txBody>
      </p:sp>
      <p:sp>
        <p:nvSpPr>
          <p:cNvPr id="11" name="Rectangle 10"/>
          <p:cNvSpPr/>
          <p:nvPr/>
        </p:nvSpPr>
        <p:spPr>
          <a:xfrm>
            <a:off x="7092950" y="2836863"/>
            <a:ext cx="1727200" cy="504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Appraisal </a:t>
            </a:r>
          </a:p>
        </p:txBody>
      </p:sp>
      <p:sp>
        <p:nvSpPr>
          <p:cNvPr id="12" name="Rectangle 11"/>
          <p:cNvSpPr/>
          <p:nvPr/>
        </p:nvSpPr>
        <p:spPr>
          <a:xfrm>
            <a:off x="2627313" y="4200525"/>
            <a:ext cx="1728787" cy="10890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Representation of emotion (e.g., fear, surprise)</a:t>
            </a:r>
          </a:p>
        </p:txBody>
      </p:sp>
      <p:sp>
        <p:nvSpPr>
          <p:cNvPr id="15" name="Rectangle 14"/>
          <p:cNvSpPr/>
          <p:nvPr/>
        </p:nvSpPr>
        <p:spPr>
          <a:xfrm>
            <a:off x="4738688" y="4365625"/>
            <a:ext cx="1727200" cy="5032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Coping Responses</a:t>
            </a:r>
          </a:p>
        </p:txBody>
      </p:sp>
      <p:sp>
        <p:nvSpPr>
          <p:cNvPr id="16" name="Rectangle 15"/>
          <p:cNvSpPr/>
          <p:nvPr/>
        </p:nvSpPr>
        <p:spPr>
          <a:xfrm>
            <a:off x="7092950" y="4365625"/>
            <a:ext cx="1727200" cy="5032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Appraisal </a:t>
            </a:r>
          </a:p>
        </p:txBody>
      </p:sp>
      <p:sp>
        <p:nvSpPr>
          <p:cNvPr id="17" name="Oval 16"/>
          <p:cNvSpPr/>
          <p:nvPr/>
        </p:nvSpPr>
        <p:spPr>
          <a:xfrm>
            <a:off x="7938" y="2654300"/>
            <a:ext cx="2016125" cy="2692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white"/>
                </a:solidFill>
              </a:rPr>
              <a:t>Stimulus </a:t>
            </a:r>
          </a:p>
          <a:p>
            <a:pPr algn="ctr">
              <a:defRPr/>
            </a:pPr>
            <a:r>
              <a:rPr lang="en-GB" dirty="0">
                <a:solidFill>
                  <a:prstClr val="white"/>
                </a:solidFill>
              </a:rPr>
              <a:t>Internal (e.g. pain) or External (e.g. Hospital </a:t>
            </a:r>
            <a:r>
              <a:rPr lang="en-GB" dirty="0" err="1">
                <a:solidFill>
                  <a:prstClr val="white"/>
                </a:solidFill>
              </a:rPr>
              <a:t>Appt</a:t>
            </a:r>
            <a:r>
              <a:rPr lang="en-GB" dirty="0">
                <a:solidFill>
                  <a:prstClr val="white"/>
                </a:solidFill>
              </a:rPr>
              <a:t>/ Screening)</a:t>
            </a:r>
          </a:p>
        </p:txBody>
      </p:sp>
      <p:cxnSp>
        <p:nvCxnSpPr>
          <p:cNvPr id="19" name="Straight Arrow Connector 18"/>
          <p:cNvCxnSpPr/>
          <p:nvPr/>
        </p:nvCxnSpPr>
        <p:spPr>
          <a:xfrm flipV="1">
            <a:off x="1844675" y="3105150"/>
            <a:ext cx="649288" cy="8953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7" idx="6"/>
          </p:cNvCxnSpPr>
          <p:nvPr/>
        </p:nvCxnSpPr>
        <p:spPr>
          <a:xfrm>
            <a:off x="2024063" y="4000500"/>
            <a:ext cx="466725" cy="6159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stCxn id="9" idx="2"/>
            <a:endCxn id="12" idx="0"/>
          </p:cNvCxnSpPr>
          <p:nvPr/>
        </p:nvCxnSpPr>
        <p:spPr>
          <a:xfrm>
            <a:off x="3492500" y="3357563"/>
            <a:ext cx="0" cy="84296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endCxn id="15" idx="0"/>
          </p:cNvCxnSpPr>
          <p:nvPr/>
        </p:nvCxnSpPr>
        <p:spPr>
          <a:xfrm>
            <a:off x="5602288" y="3357563"/>
            <a:ext cx="0" cy="100806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7451725" y="3357563"/>
            <a:ext cx="0" cy="95091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flipV="1">
            <a:off x="2024063" y="3832225"/>
            <a:ext cx="5427662" cy="28575"/>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a:endCxn id="9" idx="0"/>
          </p:cNvCxnSpPr>
          <p:nvPr/>
        </p:nvCxnSpPr>
        <p:spPr>
          <a:xfrm>
            <a:off x="3481388" y="2370138"/>
            <a:ext cx="11112" cy="482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9" idx="3"/>
            <a:endCxn id="10" idx="1"/>
          </p:cNvCxnSpPr>
          <p:nvPr/>
        </p:nvCxnSpPr>
        <p:spPr>
          <a:xfrm flipV="1">
            <a:off x="4356100" y="3089275"/>
            <a:ext cx="563563" cy="158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10" idx="3"/>
            <a:endCxn id="11" idx="1"/>
          </p:cNvCxnSpPr>
          <p:nvPr/>
        </p:nvCxnSpPr>
        <p:spPr>
          <a:xfrm>
            <a:off x="6648450" y="3089275"/>
            <a:ext cx="4445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endCxn id="15" idx="1"/>
          </p:cNvCxnSpPr>
          <p:nvPr/>
        </p:nvCxnSpPr>
        <p:spPr>
          <a:xfrm>
            <a:off x="4356100" y="4616450"/>
            <a:ext cx="382588"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15" idx="3"/>
            <a:endCxn id="16" idx="1"/>
          </p:cNvCxnSpPr>
          <p:nvPr/>
        </p:nvCxnSpPr>
        <p:spPr>
          <a:xfrm>
            <a:off x="6465888" y="4616450"/>
            <a:ext cx="62706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5" name="Rounded Rectangle 54"/>
          <p:cNvSpPr/>
          <p:nvPr/>
        </p:nvSpPr>
        <p:spPr>
          <a:xfrm>
            <a:off x="1203325" y="6021388"/>
            <a:ext cx="6480175" cy="720725"/>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prstClr val="black"/>
                </a:solidFill>
              </a:rPr>
              <a:t>The Common-Sense Model of Illness: </a:t>
            </a:r>
          </a:p>
          <a:p>
            <a:pPr algn="ctr">
              <a:defRPr/>
            </a:pPr>
            <a:r>
              <a:rPr lang="en-GB" dirty="0">
                <a:solidFill>
                  <a:prstClr val="black"/>
                </a:solidFill>
              </a:rPr>
              <a:t>Adapted from Morrison &amp; Bennett (2006) P 252.</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Illness Perceptions Questionnaire-revised (Moss-Morris et al., 2002)</a:t>
            </a:r>
            <a:endParaRPr lang="en-GB" dirty="0"/>
          </a:p>
        </p:txBody>
      </p:sp>
      <p:sp>
        <p:nvSpPr>
          <p:cNvPr id="3" name="Content Placeholder 2"/>
          <p:cNvSpPr>
            <a:spLocks noGrp="1"/>
          </p:cNvSpPr>
          <p:nvPr>
            <p:ph idx="1"/>
          </p:nvPr>
        </p:nvSpPr>
        <p:spPr/>
        <p:txBody>
          <a:bodyPr/>
          <a:lstStyle/>
          <a:p>
            <a:r>
              <a:rPr lang="en-GB" dirty="0" smtClean="0"/>
              <a:t>Measures the five IRs identified by </a:t>
            </a:r>
            <a:r>
              <a:rPr lang="en-GB" dirty="0" err="1" smtClean="0"/>
              <a:t>Leventhal</a:t>
            </a:r>
            <a:r>
              <a:rPr lang="en-GB" dirty="0" smtClean="0"/>
              <a:t> et al. </a:t>
            </a:r>
          </a:p>
          <a:p>
            <a:endParaRPr lang="en-GB" dirty="0" smtClean="0"/>
          </a:p>
          <a:p>
            <a:r>
              <a:rPr lang="en-GB" dirty="0" smtClean="0"/>
              <a:t>Also includes:</a:t>
            </a:r>
          </a:p>
          <a:p>
            <a:pPr lvl="1"/>
            <a:r>
              <a:rPr lang="en-GB" dirty="0" smtClean="0"/>
              <a:t> emotional representations, </a:t>
            </a:r>
          </a:p>
          <a:p>
            <a:pPr lvl="1"/>
            <a:r>
              <a:rPr lang="en-GB" dirty="0" smtClean="0"/>
              <a:t>illness coherence,</a:t>
            </a:r>
          </a:p>
          <a:p>
            <a:pPr lvl="1"/>
            <a:r>
              <a:rPr lang="en-GB" dirty="0" smtClean="0"/>
              <a:t>beliefs about personal control.</a:t>
            </a:r>
          </a:p>
        </p:txBody>
      </p:sp>
    </p:spTree>
    <p:extLst>
      <p:ext uri="{BB962C8B-B14F-4D97-AF65-F5344CB8AC3E}">
        <p14:creationId xmlns:p14="http://schemas.microsoft.com/office/powerpoint/2010/main" val="29813304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Illness Perceptions Questionnaire Website</a:t>
            </a:r>
            <a:endParaRPr lang="en-GB" dirty="0"/>
          </a:p>
        </p:txBody>
      </p:sp>
      <p:sp>
        <p:nvSpPr>
          <p:cNvPr id="3" name="Content Placeholder 2"/>
          <p:cNvSpPr>
            <a:spLocks noGrp="1"/>
          </p:cNvSpPr>
          <p:nvPr>
            <p:ph idx="1"/>
          </p:nvPr>
        </p:nvSpPr>
        <p:spPr>
          <a:xfrm>
            <a:off x="2843808" y="1772816"/>
            <a:ext cx="4330824" cy="4525963"/>
          </a:xfrm>
        </p:spPr>
        <p:txBody>
          <a:bodyPr/>
          <a:lstStyle/>
          <a:p>
            <a:endParaRPr lang="en-GB" dirty="0" smtClean="0"/>
          </a:p>
          <a:p>
            <a:endParaRPr lang="en-GB" dirty="0"/>
          </a:p>
          <a:p>
            <a:pPr marL="0" indent="0">
              <a:buNone/>
            </a:pPr>
            <a:r>
              <a:rPr lang="en-GB" dirty="0" smtClean="0">
                <a:hlinkClick r:id="rId2"/>
              </a:rPr>
              <a:t>http://www.uib.no/ipq/</a:t>
            </a: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46956357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Research into Illness Perceptions </a:t>
            </a:r>
            <a:endParaRPr lang="en-GB" dirty="0"/>
          </a:p>
        </p:txBody>
      </p:sp>
      <p:sp>
        <p:nvSpPr>
          <p:cNvPr id="3" name="Content Placeholder 2"/>
          <p:cNvSpPr>
            <a:spLocks noGrp="1"/>
          </p:cNvSpPr>
          <p:nvPr>
            <p:ph idx="1"/>
          </p:nvPr>
        </p:nvSpPr>
        <p:spPr>
          <a:xfrm>
            <a:off x="457200" y="1340768"/>
            <a:ext cx="8229600" cy="4785395"/>
          </a:xfrm>
        </p:spPr>
        <p:txBody>
          <a:bodyPr/>
          <a:lstStyle/>
          <a:p>
            <a:r>
              <a:rPr lang="en-GB" dirty="0" smtClean="0"/>
              <a:t>Fielding (1987)</a:t>
            </a:r>
          </a:p>
          <a:p>
            <a:pPr lvl="1"/>
            <a:r>
              <a:rPr lang="en-GB" dirty="0" smtClean="0"/>
              <a:t>Asked patients to identify factors that they believed had contributed to their MI</a:t>
            </a:r>
          </a:p>
          <a:p>
            <a:pPr lvl="1"/>
            <a:r>
              <a:rPr lang="en-GB" dirty="0" smtClean="0"/>
              <a:t>Most common factors were stress and worry!</a:t>
            </a:r>
          </a:p>
          <a:p>
            <a:pPr lvl="1"/>
            <a:r>
              <a:rPr lang="en-GB" dirty="0" smtClean="0"/>
              <a:t>Factors such as smoking or high cholesterol (i.e., medically proven contributors) were not highly endorsed!</a:t>
            </a:r>
          </a:p>
          <a:p>
            <a:pPr lvl="1"/>
            <a:r>
              <a:rPr lang="en-GB" i="1" dirty="0" smtClean="0"/>
              <a:t>Do people like to attribute causes of their illness to short-term, changeable, external factors?</a:t>
            </a:r>
            <a:endParaRPr lang="en-GB" i="1" dirty="0"/>
          </a:p>
        </p:txBody>
      </p:sp>
    </p:spTree>
    <p:extLst>
      <p:ext uri="{BB962C8B-B14F-4D97-AF65-F5344CB8AC3E}">
        <p14:creationId xmlns:p14="http://schemas.microsoft.com/office/powerpoint/2010/main" val="28011028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764704"/>
            <a:ext cx="8229600" cy="5760640"/>
          </a:xfrm>
        </p:spPr>
        <p:txBody>
          <a:bodyPr>
            <a:normAutofit/>
          </a:bodyPr>
          <a:lstStyle/>
          <a:p>
            <a:pPr marL="0" indent="0">
              <a:buNone/>
            </a:pPr>
            <a:r>
              <a:rPr lang="en-GB" sz="3600" dirty="0" err="1" smtClean="0"/>
              <a:t>Heijmans</a:t>
            </a:r>
            <a:r>
              <a:rPr lang="en-GB" sz="3600" dirty="0" smtClean="0"/>
              <a:t> (1998): </a:t>
            </a:r>
          </a:p>
          <a:p>
            <a:endParaRPr lang="en-GB" sz="3600" dirty="0"/>
          </a:p>
          <a:p>
            <a:r>
              <a:rPr lang="en-GB" sz="3200" dirty="0" smtClean="0"/>
              <a:t>Individuals with CFS who believed their illness to be serious, to have little control over it and saw little possibility of cure reported greater mental health difficulties and less vitality than those with the opposite beliefs.</a:t>
            </a:r>
          </a:p>
          <a:p>
            <a:endParaRPr lang="en-GB" sz="2800" dirty="0"/>
          </a:p>
        </p:txBody>
      </p:sp>
    </p:spTree>
    <p:extLst>
      <p:ext uri="{BB962C8B-B14F-4D97-AF65-F5344CB8AC3E}">
        <p14:creationId xmlns:p14="http://schemas.microsoft.com/office/powerpoint/2010/main" val="301616159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76672"/>
            <a:ext cx="8229600" cy="5721499"/>
          </a:xfrm>
        </p:spPr>
        <p:txBody>
          <a:bodyPr>
            <a:normAutofit/>
          </a:bodyPr>
          <a:lstStyle/>
          <a:p>
            <a:pPr marL="0" indent="0">
              <a:buNone/>
            </a:pPr>
            <a:r>
              <a:rPr lang="en-GB" sz="2800" dirty="0" smtClean="0"/>
              <a:t>Petrie et al. (1996): </a:t>
            </a:r>
          </a:p>
          <a:p>
            <a:pPr marL="0" indent="0">
              <a:buNone/>
            </a:pPr>
            <a:endParaRPr lang="en-GB" sz="2800" dirty="0" smtClean="0"/>
          </a:p>
          <a:p>
            <a:r>
              <a:rPr lang="en-GB" sz="2800" dirty="0" smtClean="0"/>
              <a:t>Cardiac patients were more likely to attend a cardiac rehabilitation course if they held strong beliefs that their condition could be controlled or cured.</a:t>
            </a:r>
          </a:p>
          <a:p>
            <a:r>
              <a:rPr lang="en-GB" sz="2800" dirty="0" smtClean="0"/>
              <a:t>More likely to return to work within 6 weeks if believed only short-term and minimal negative consequences. </a:t>
            </a:r>
            <a:endParaRPr lang="en-GB" sz="2800" dirty="0"/>
          </a:p>
          <a:p>
            <a:r>
              <a:rPr lang="en-GB" sz="2800" dirty="0" smtClean="0"/>
              <a:t>Beliefs about serious consequences associated with later disability and limited activity</a:t>
            </a:r>
          </a:p>
        </p:txBody>
      </p:sp>
    </p:spTree>
    <p:extLst>
      <p:ext uri="{BB962C8B-B14F-4D97-AF65-F5344CB8AC3E}">
        <p14:creationId xmlns:p14="http://schemas.microsoft.com/office/powerpoint/2010/main" val="278397003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Interventions using the SRM</a:t>
            </a:r>
            <a:endParaRPr lang="en-GB" dirty="0"/>
          </a:p>
        </p:txBody>
      </p:sp>
      <p:sp>
        <p:nvSpPr>
          <p:cNvPr id="3" name="Content Placeholder 2"/>
          <p:cNvSpPr>
            <a:spLocks noGrp="1"/>
          </p:cNvSpPr>
          <p:nvPr>
            <p:ph idx="1"/>
          </p:nvPr>
        </p:nvSpPr>
        <p:spPr/>
        <p:txBody>
          <a:bodyPr>
            <a:normAutofit/>
          </a:bodyPr>
          <a:lstStyle/>
          <a:p>
            <a:pPr>
              <a:buNone/>
            </a:pPr>
            <a:r>
              <a:rPr lang="en-GB" sz="2000" dirty="0" err="1" smtClean="0"/>
              <a:t>McAndrew</a:t>
            </a:r>
            <a:r>
              <a:rPr lang="en-GB" sz="2000" dirty="0" smtClean="0"/>
              <a:t>, </a:t>
            </a:r>
            <a:r>
              <a:rPr lang="en-GB" sz="2000" dirty="0" err="1" smtClean="0"/>
              <a:t>Musemeci-Szabo</a:t>
            </a:r>
            <a:r>
              <a:rPr lang="en-GB" sz="2000" dirty="0" smtClean="0"/>
              <a:t>, Mora, et al. (2008). Using the common sense model to design interventions for the prevention and management of chronic illness threats: from description to process.</a:t>
            </a:r>
            <a:r>
              <a:rPr lang="en-GB" sz="2000" b="1" dirty="0" smtClean="0"/>
              <a:t> </a:t>
            </a:r>
            <a:r>
              <a:rPr lang="en-GB" sz="2000" i="1" dirty="0" smtClean="0"/>
              <a:t>British Journal of Health Psychology, 13(2), </a:t>
            </a:r>
            <a:r>
              <a:rPr lang="en-GB" sz="2000" dirty="0" smtClean="0"/>
              <a:t>195-204.</a:t>
            </a:r>
          </a:p>
          <a:p>
            <a:pPr lvl="1"/>
            <a:endParaRPr lang="en-GB" sz="1600" dirty="0" smtClean="0"/>
          </a:p>
          <a:p>
            <a:pPr lvl="1"/>
            <a:r>
              <a:rPr lang="en-GB" sz="1800" dirty="0" smtClean="0"/>
              <a:t>SRM can be used to develop interventions for improving chronic illness management</a:t>
            </a:r>
          </a:p>
          <a:p>
            <a:endParaRPr lang="en-GB" sz="2000" dirty="0" smtClean="0"/>
          </a:p>
          <a:p>
            <a:pPr>
              <a:buNone/>
            </a:pPr>
            <a:r>
              <a:rPr lang="en-GB" sz="2000" dirty="0" err="1" smtClean="0"/>
              <a:t>Wearden</a:t>
            </a:r>
            <a:r>
              <a:rPr lang="en-GB" sz="2000" dirty="0" smtClean="0"/>
              <a:t> &amp; Peters (2008) Therapeutic techniques for interventions based on </a:t>
            </a:r>
            <a:r>
              <a:rPr lang="en-GB" sz="2000" dirty="0" err="1" smtClean="0"/>
              <a:t>Leventhal's</a:t>
            </a:r>
            <a:r>
              <a:rPr lang="en-GB" sz="2000" dirty="0" smtClean="0"/>
              <a:t> common sense model.  </a:t>
            </a:r>
            <a:r>
              <a:rPr lang="en-GB" sz="2000" i="1" dirty="0" smtClean="0"/>
              <a:t>British Journal of Health Psychology, 13(2), </a:t>
            </a:r>
            <a:r>
              <a:rPr lang="en-GB" sz="2000" dirty="0" smtClean="0"/>
              <a:t>189-193</a:t>
            </a:r>
          </a:p>
          <a:p>
            <a:endParaRPr lang="en-GB" sz="2000" b="1" dirty="0" smtClean="0"/>
          </a:p>
          <a:p>
            <a:endParaRPr lang="en-GB" sz="2000" b="1" dirty="0" smtClean="0"/>
          </a:p>
          <a:p>
            <a:endParaRPr lang="en-GB" sz="2000" dirty="0"/>
          </a:p>
        </p:txBody>
      </p:sp>
    </p:spTree>
    <p:extLst>
      <p:ext uri="{BB962C8B-B14F-4D97-AF65-F5344CB8AC3E}">
        <p14:creationId xmlns:p14="http://schemas.microsoft.com/office/powerpoint/2010/main" val="382341480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differences in illness representations</a:t>
            </a:r>
            <a:endParaRPr lang="en-GB" dirty="0"/>
          </a:p>
        </p:txBody>
      </p:sp>
      <p:sp>
        <p:nvSpPr>
          <p:cNvPr id="3" name="Content Placeholder 2"/>
          <p:cNvSpPr>
            <a:spLocks noGrp="1"/>
          </p:cNvSpPr>
          <p:nvPr>
            <p:ph idx="1"/>
          </p:nvPr>
        </p:nvSpPr>
        <p:spPr/>
        <p:txBody>
          <a:bodyPr/>
          <a:lstStyle/>
          <a:p>
            <a:pPr marL="0" indent="0">
              <a:buNone/>
            </a:pPr>
            <a:r>
              <a:rPr lang="en-GB" dirty="0" smtClean="0"/>
              <a:t>Individual differences in the perception of interpretation of symptoms…</a:t>
            </a:r>
          </a:p>
          <a:p>
            <a:pPr marL="0" indent="0">
              <a:buNone/>
            </a:pPr>
            <a:endParaRPr lang="en-GB" dirty="0"/>
          </a:p>
          <a:p>
            <a:r>
              <a:rPr lang="en-GB" dirty="0" smtClean="0"/>
              <a:t>Trait Neuroticism </a:t>
            </a:r>
          </a:p>
          <a:p>
            <a:r>
              <a:rPr lang="en-GB" dirty="0" smtClean="0"/>
              <a:t>Negative Affect </a:t>
            </a:r>
          </a:p>
          <a:p>
            <a:r>
              <a:rPr lang="en-GB" dirty="0" smtClean="0"/>
              <a:t>Mood </a:t>
            </a:r>
          </a:p>
          <a:p>
            <a:r>
              <a:rPr lang="en-GB" dirty="0" smtClean="0"/>
              <a:t>Stress</a:t>
            </a:r>
          </a:p>
          <a:p>
            <a:endParaRPr lang="en-GB" dirty="0"/>
          </a:p>
        </p:txBody>
      </p:sp>
    </p:spTree>
    <p:extLst>
      <p:ext uri="{BB962C8B-B14F-4D97-AF65-F5344CB8AC3E}">
        <p14:creationId xmlns:p14="http://schemas.microsoft.com/office/powerpoint/2010/main" val="295972149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276872"/>
            <a:ext cx="8229600" cy="4104456"/>
          </a:xfrm>
        </p:spPr>
        <p:txBody>
          <a:bodyPr>
            <a:normAutofit/>
          </a:bodyPr>
          <a:lstStyle/>
          <a:p>
            <a:pPr algn="ctr">
              <a:buNone/>
            </a:pPr>
            <a:r>
              <a:rPr lang="en-GB" sz="3200" b="1" dirty="0" smtClean="0">
                <a:latin typeface="Arial" pitchFamily="34" charset="0"/>
                <a:cs typeface="Arial" pitchFamily="34" charset="0"/>
              </a:rPr>
              <a:t>An applied example…(1)</a:t>
            </a:r>
          </a:p>
          <a:p>
            <a:pPr algn="ctr">
              <a:buNone/>
            </a:pPr>
            <a:endParaRPr lang="en-GB" b="1" dirty="0">
              <a:latin typeface="Arial" pitchFamily="34" charset="0"/>
              <a:cs typeface="Arial" pitchFamily="34" charset="0"/>
            </a:endParaRPr>
          </a:p>
          <a:p>
            <a:pPr algn="ctr">
              <a:buNone/>
            </a:pPr>
            <a:r>
              <a:rPr lang="en-GB" sz="3200" b="1" dirty="0" smtClean="0">
                <a:latin typeface="Arial" pitchFamily="34" charset="0"/>
                <a:cs typeface="Arial" pitchFamily="34" charset="0"/>
              </a:rPr>
              <a:t>Applying </a:t>
            </a:r>
            <a:r>
              <a:rPr lang="en-GB" sz="3200" b="1" dirty="0" smtClean="0">
                <a:latin typeface="Arial" pitchFamily="34" charset="0"/>
                <a:cs typeface="Arial" pitchFamily="34" charset="0"/>
              </a:rPr>
              <a:t>the self-regulation model to genetics</a:t>
            </a:r>
          </a:p>
          <a:p>
            <a:pPr>
              <a:buNone/>
            </a:pPr>
            <a:endParaRPr lang="en-GB" sz="2400" b="1" dirty="0" smtClean="0">
              <a:latin typeface="Arial" pitchFamily="34" charset="0"/>
              <a:cs typeface="Arial" pitchFamily="34" charset="0"/>
            </a:endParaRPr>
          </a:p>
          <a:p>
            <a:pPr>
              <a:buNone/>
            </a:pPr>
            <a:endParaRPr lang="en-GB" sz="2400" b="1" dirty="0" smtClean="0">
              <a:latin typeface="Arial" pitchFamily="34" charset="0"/>
              <a:cs typeface="Arial" pitchFamily="34" charset="0"/>
            </a:endParaRPr>
          </a:p>
          <a:p>
            <a:pPr>
              <a:buNone/>
            </a:pPr>
            <a:endParaRPr lang="en-GB" sz="2400" dirty="0">
              <a:latin typeface="Arial" pitchFamily="34" charset="0"/>
              <a:cs typeface="Arial" pitchFamily="34" charset="0"/>
            </a:endParaRPr>
          </a:p>
        </p:txBody>
      </p:sp>
    </p:spTree>
    <p:extLst>
      <p:ext uri="{BB962C8B-B14F-4D97-AF65-F5344CB8AC3E}">
        <p14:creationId xmlns:p14="http://schemas.microsoft.com/office/powerpoint/2010/main" val="277091622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908720"/>
            <a:ext cx="8229600" cy="5184576"/>
          </a:xfrm>
        </p:spPr>
        <p:txBody>
          <a:bodyPr>
            <a:noAutofit/>
          </a:bodyPr>
          <a:lstStyle/>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Objective risk status rarely predicts psychological responses to risk information (e.g. Bennett et al., </a:t>
            </a:r>
            <a:r>
              <a:rPr lang="en-US" sz="2000" dirty="0" smtClean="0">
                <a:latin typeface="Arial" pitchFamily="34" charset="0"/>
                <a:cs typeface="Arial" pitchFamily="34" charset="0"/>
              </a:rPr>
              <a:t>Hilgart et al.,2010).</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Mixed emotional responses reported (e.g. </a:t>
            </a:r>
            <a:r>
              <a:rPr lang="de-DE" sz="2000" dirty="0" smtClean="0">
                <a:latin typeface="Arial"/>
                <a:ea typeface="Times New Roman"/>
              </a:rPr>
              <a:t>Phelps, Bennett &amp; Brain, 2008).</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Not everyone in need of psychological intervention – can we predict/identify those most likely to benefit from additional support/intervention?</a:t>
            </a:r>
            <a:endParaRPr lang="en-GB" sz="2000" dirty="0">
              <a:latin typeface="Arial" pitchFamily="34" charset="0"/>
              <a:cs typeface="Arial" pitchFamily="34" charset="0"/>
            </a:endParaRPr>
          </a:p>
          <a:p>
            <a:pPr>
              <a:buNone/>
            </a:pPr>
            <a:endParaRPr lang="en-GB" sz="2000" dirty="0" smtClean="0">
              <a:latin typeface="Arial" pitchFamily="34" charset="0"/>
              <a:cs typeface="Arial" pitchFamily="34" charset="0"/>
            </a:endParaRPr>
          </a:p>
          <a:p>
            <a:endParaRPr lang="en-GB" sz="2000" dirty="0"/>
          </a:p>
        </p:txBody>
      </p:sp>
      <p:sp>
        <p:nvSpPr>
          <p:cNvPr id="2" name="Title 1"/>
          <p:cNvSpPr>
            <a:spLocks noGrp="1"/>
          </p:cNvSpPr>
          <p:nvPr>
            <p:ph type="title"/>
          </p:nvPr>
        </p:nvSpPr>
        <p:spPr>
          <a:xfrm>
            <a:off x="251520" y="-8059"/>
            <a:ext cx="8424936" cy="772763"/>
          </a:xfrm>
        </p:spPr>
        <p:txBody>
          <a:bodyPr>
            <a:noAutofit/>
          </a:bodyPr>
          <a:lstStyle/>
          <a:p>
            <a:r>
              <a:rPr lang="en-GB" sz="2400" b="1" dirty="0" smtClean="0">
                <a:effectLst/>
                <a:latin typeface="Arial" pitchFamily="34" charset="0"/>
                <a:cs typeface="Arial" pitchFamily="34" charset="0"/>
              </a:rPr>
              <a:t>Background: understanding responses to genetic risk</a:t>
            </a:r>
            <a:endParaRPr lang="en-GB" sz="2400" b="1" dirty="0">
              <a:effectLst/>
              <a:latin typeface="Arial" pitchFamily="34" charset="0"/>
              <a:cs typeface="Arial" pitchFamily="34" charset="0"/>
            </a:endParaRPr>
          </a:p>
        </p:txBody>
      </p:sp>
    </p:spTree>
    <p:extLst>
      <p:ext uri="{BB962C8B-B14F-4D97-AF65-F5344CB8AC3E}">
        <p14:creationId xmlns:p14="http://schemas.microsoft.com/office/powerpoint/2010/main" val="279076371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988840"/>
            <a:ext cx="8229600" cy="1800200"/>
          </a:xfrm>
        </p:spPr>
        <p:txBody>
          <a:bodyPr>
            <a:normAutofit fontScale="90000"/>
          </a:bodyPr>
          <a:lstStyle/>
          <a:p>
            <a:r>
              <a:rPr lang="en-GB" dirty="0" smtClean="0"/>
              <a:t>IPQ-r (Moss-Morris et al., 2002)</a:t>
            </a:r>
            <a:br>
              <a:rPr lang="en-GB" dirty="0" smtClean="0"/>
            </a:br>
            <a:r>
              <a:rPr lang="en-GB" dirty="0" smtClean="0"/>
              <a:t>adapted for genetic risk (Phelps et al.)</a:t>
            </a:r>
            <a:endParaRPr lang="en-GB" dirty="0"/>
          </a:p>
        </p:txBody>
      </p:sp>
    </p:spTree>
    <p:extLst>
      <p:ext uri="{BB962C8B-B14F-4D97-AF65-F5344CB8AC3E}">
        <p14:creationId xmlns:p14="http://schemas.microsoft.com/office/powerpoint/2010/main" val="79854323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467543" y="332656"/>
          <a:ext cx="8352930" cy="5790817"/>
        </p:xfrm>
        <a:graphic>
          <a:graphicData uri="http://schemas.openxmlformats.org/drawingml/2006/table">
            <a:tbl>
              <a:tblPr/>
              <a:tblGrid>
                <a:gridCol w="4680521"/>
                <a:gridCol w="648072"/>
                <a:gridCol w="720080"/>
                <a:gridCol w="864096"/>
                <a:gridCol w="666744"/>
                <a:gridCol w="773417"/>
              </a:tblGrid>
              <a:tr h="377063">
                <a:tc>
                  <a:txBody>
                    <a:bodyPr/>
                    <a:lstStyle/>
                    <a:p>
                      <a:pPr algn="l">
                        <a:spcAft>
                          <a:spcPts val="0"/>
                        </a:spcAft>
                        <a:tabLst>
                          <a:tab pos="787400" algn="l"/>
                        </a:tabLst>
                      </a:pPr>
                      <a:r>
                        <a:rPr lang="en-GB" sz="600" b="1" dirty="0">
                          <a:latin typeface="Arial"/>
                          <a:ea typeface="Times New Roman"/>
                        </a:rPr>
                        <a:t>Views about being at increased risk of cancer.</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a:spcAft>
                          <a:spcPts val="0"/>
                        </a:spcAft>
                        <a:tabLst>
                          <a:tab pos="787400" algn="l"/>
                        </a:tabLst>
                      </a:pPr>
                      <a:r>
                        <a:rPr lang="en-GB" sz="500" b="1" dirty="0">
                          <a:latin typeface="Arial"/>
                          <a:ea typeface="Times New Roman"/>
                        </a:rPr>
                        <a:t>Strongly 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Neither </a:t>
                      </a:r>
                      <a:endParaRPr lang="en-GB" sz="700" dirty="0">
                        <a:latin typeface="Times New Roman"/>
                        <a:ea typeface="Times New Roman"/>
                      </a:endParaRPr>
                    </a:p>
                    <a:p>
                      <a:pPr algn="ctr">
                        <a:spcAft>
                          <a:spcPts val="0"/>
                        </a:spcAft>
                        <a:tabLst>
                          <a:tab pos="787400" algn="l"/>
                        </a:tabLst>
                      </a:pPr>
                      <a:r>
                        <a:rPr lang="en-GB" sz="500" b="1" dirty="0">
                          <a:latin typeface="Arial"/>
                          <a:ea typeface="Times New Roman"/>
                        </a:rPr>
                        <a:t>Agree nor 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Strongly</a:t>
                      </a:r>
                      <a:endParaRPr lang="en-GB" sz="700" dirty="0">
                        <a:latin typeface="Times New Roman"/>
                        <a:ea typeface="Times New Roman"/>
                      </a:endParaRPr>
                    </a:p>
                    <a:p>
                      <a:pPr algn="ctr">
                        <a:spcAft>
                          <a:spcPts val="0"/>
                        </a:spcAft>
                        <a:tabLst>
                          <a:tab pos="787400" algn="l"/>
                        </a:tabLst>
                      </a:pPr>
                      <a:r>
                        <a:rPr lang="en-GB" sz="500" b="1" dirty="0">
                          <a:latin typeface="Arial"/>
                          <a:ea typeface="Times New Roman"/>
                        </a:rPr>
                        <a:t>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8811">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be a serious issue for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0743">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have major consequences on my life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47893">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not have much effect on my life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786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strongly affect the way others see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483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have serious financial consequences</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cause difficulties for those who are close to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5492">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a lot that I could do to control my chances of getting cancer </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311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What I do could determine whether or not I developed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02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My chances of developing cancer would depend on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40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Nothing I do would affect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30050">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would have the power to influence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3592">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My actions would have no affect on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121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 genetic risks of cancer are puzzling to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have a clear picture or understanding of the genetic risks of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2167">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don’t understand the genetic risks of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very little that could be done to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Screening (e.g. mammography, colonoscopy) could help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48844">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Surgery could help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nothing that could help control my chances of developing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dirty="0">
                          <a:latin typeface="Wingdings"/>
                          <a:ea typeface="Times New Roman"/>
                        </a:rPr>
                        <a:t>o</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91256858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type="body" idx="1"/>
          </p:nvPr>
        </p:nvSpPr>
        <p:spPr>
          <a:xfrm>
            <a:off x="395288" y="620713"/>
            <a:ext cx="8229600" cy="4852987"/>
          </a:xfrm>
        </p:spPr>
        <p:txBody>
          <a:bodyPr>
            <a:normAutofit/>
          </a:bodyPr>
          <a:lstStyle/>
          <a:p>
            <a:pPr eaLnBrk="1" hangingPunct="1">
              <a:buFontTx/>
              <a:buNone/>
            </a:pPr>
            <a:r>
              <a:rPr lang="en-GB" sz="2800" b="1" dirty="0" smtClean="0"/>
              <a:t>Genetic risk and the self-regulation model</a:t>
            </a:r>
          </a:p>
          <a:p>
            <a:pPr lvl="1" eaLnBrk="1" hangingPunct="1">
              <a:buFontTx/>
              <a:buNone/>
            </a:pPr>
            <a:endParaRPr lang="en-GB" sz="2400" dirty="0" smtClean="0"/>
          </a:p>
          <a:p>
            <a:pPr lvl="1" eaLnBrk="1" hangingPunct="1">
              <a:buFontTx/>
              <a:buNone/>
            </a:pPr>
            <a:r>
              <a:rPr lang="en-GB" sz="2400" i="1" dirty="0" smtClean="0"/>
              <a:t>E.g. those who perceive that being at genetic risk </a:t>
            </a:r>
          </a:p>
          <a:p>
            <a:pPr lvl="1" eaLnBrk="1" hangingPunct="1"/>
            <a:r>
              <a:rPr lang="en-GB" sz="2400" i="1" dirty="0" smtClean="0"/>
              <a:t>is severe, </a:t>
            </a:r>
          </a:p>
          <a:p>
            <a:pPr lvl="1" eaLnBrk="1" hangingPunct="1"/>
            <a:r>
              <a:rPr lang="en-GB" sz="2400" i="1" dirty="0" smtClean="0"/>
              <a:t>chronic, </a:t>
            </a:r>
          </a:p>
          <a:p>
            <a:pPr lvl="1" eaLnBrk="1" hangingPunct="1"/>
            <a:r>
              <a:rPr lang="en-GB" sz="2400" i="1" dirty="0" smtClean="0"/>
              <a:t>Is uncontrollable</a:t>
            </a:r>
          </a:p>
          <a:p>
            <a:pPr lvl="1" eaLnBrk="1" hangingPunct="1"/>
            <a:r>
              <a:rPr lang="en-GB" sz="2400" i="1" dirty="0" smtClean="0"/>
              <a:t> and believes they have an inability to cope emotionally </a:t>
            </a:r>
          </a:p>
          <a:p>
            <a:pPr lvl="1" eaLnBrk="1" hangingPunct="1"/>
            <a:endParaRPr lang="en-GB" sz="2400" i="1" dirty="0" smtClean="0"/>
          </a:p>
          <a:p>
            <a:pPr lvl="1" eaLnBrk="1" hangingPunct="1">
              <a:buFontTx/>
              <a:buNone/>
            </a:pPr>
            <a:r>
              <a:rPr lang="en-GB" sz="2400" i="1" dirty="0" smtClean="0"/>
              <a:t>will experience more distress than someone who believes that they can control the same illness and can cope emotionally.</a:t>
            </a:r>
          </a:p>
          <a:p>
            <a:pPr lvl="1" eaLnBrk="1" hangingPunct="1"/>
            <a:endParaRPr lang="en-GB" sz="2400" dirty="0" smtClean="0"/>
          </a:p>
          <a:p>
            <a:pPr lvl="1" eaLnBrk="1" hangingPunct="1"/>
            <a:endParaRPr lang="en-GB" sz="2400" dirty="0" smtClean="0"/>
          </a:p>
          <a:p>
            <a:pPr lvl="1" eaLnBrk="1" hangingPunct="1"/>
            <a:endParaRPr lang="en-GB" sz="2400" dirty="0" smtClean="0"/>
          </a:p>
          <a:p>
            <a:pPr lvl="1" eaLnBrk="1" hangingPunct="1"/>
            <a:endParaRPr lang="en-GB" sz="2400" dirty="0" smtClean="0"/>
          </a:p>
          <a:p>
            <a:pPr lvl="1" eaLnBrk="1" hangingPunct="1"/>
            <a:endParaRPr lang="en-US" dirty="0" smtClean="0"/>
          </a:p>
        </p:txBody>
      </p:sp>
    </p:spTree>
    <p:extLst>
      <p:ext uri="{BB962C8B-B14F-4D97-AF65-F5344CB8AC3E}">
        <p14:creationId xmlns:p14="http://schemas.microsoft.com/office/powerpoint/2010/main" val="37697815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anim calcmode="lin" valueType="num">
                                      <p:cBhvr additive="base">
                                        <p:cTn id="7" dur="500" fill="hold"/>
                                        <p:tgtEl>
                                          <p:spTgt spid="604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041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0419">
                                            <p:txEl>
                                              <p:pRg st="2" end="2"/>
                                            </p:txEl>
                                          </p:spTgt>
                                        </p:tgtEl>
                                        <p:attrNameLst>
                                          <p:attrName>style.visibility</p:attrName>
                                        </p:attrNameLst>
                                      </p:cBhvr>
                                      <p:to>
                                        <p:strVal val="visible"/>
                                      </p:to>
                                    </p:set>
                                    <p:anim calcmode="lin" valueType="num">
                                      <p:cBhvr additive="base">
                                        <p:cTn id="11" dur="500" fill="hold"/>
                                        <p:tgtEl>
                                          <p:spTgt spid="60419">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0419">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0419">
                                            <p:txEl>
                                              <p:pRg st="3" end="3"/>
                                            </p:txEl>
                                          </p:spTgt>
                                        </p:tgtEl>
                                        <p:attrNameLst>
                                          <p:attrName>style.visibility</p:attrName>
                                        </p:attrNameLst>
                                      </p:cBhvr>
                                      <p:to>
                                        <p:strVal val="visible"/>
                                      </p:to>
                                    </p:set>
                                    <p:anim calcmode="lin" valueType="num">
                                      <p:cBhvr additive="base">
                                        <p:cTn id="15" dur="500" fill="hold"/>
                                        <p:tgtEl>
                                          <p:spTgt spid="60419">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0419">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60419">
                                            <p:txEl>
                                              <p:pRg st="4" end="4"/>
                                            </p:txEl>
                                          </p:spTgt>
                                        </p:tgtEl>
                                        <p:attrNameLst>
                                          <p:attrName>style.visibility</p:attrName>
                                        </p:attrNameLst>
                                      </p:cBhvr>
                                      <p:to>
                                        <p:strVal val="visible"/>
                                      </p:to>
                                    </p:set>
                                    <p:anim calcmode="lin" valueType="num">
                                      <p:cBhvr additive="base">
                                        <p:cTn id="19" dur="500" fill="hold"/>
                                        <p:tgtEl>
                                          <p:spTgt spid="604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0419">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60419">
                                            <p:txEl>
                                              <p:pRg st="5" end="5"/>
                                            </p:txEl>
                                          </p:spTgt>
                                        </p:tgtEl>
                                        <p:attrNameLst>
                                          <p:attrName>style.visibility</p:attrName>
                                        </p:attrNameLst>
                                      </p:cBhvr>
                                      <p:to>
                                        <p:strVal val="visible"/>
                                      </p:to>
                                    </p:set>
                                    <p:anim calcmode="lin" valueType="num">
                                      <p:cBhvr additive="base">
                                        <p:cTn id="23" dur="500" fill="hold"/>
                                        <p:tgtEl>
                                          <p:spTgt spid="60419">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0419">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60419">
                                            <p:txEl>
                                              <p:pRg st="6" end="6"/>
                                            </p:txEl>
                                          </p:spTgt>
                                        </p:tgtEl>
                                        <p:attrNameLst>
                                          <p:attrName>style.visibility</p:attrName>
                                        </p:attrNameLst>
                                      </p:cBhvr>
                                      <p:to>
                                        <p:strVal val="visible"/>
                                      </p:to>
                                    </p:set>
                                    <p:anim calcmode="lin" valueType="num">
                                      <p:cBhvr additive="base">
                                        <p:cTn id="27" dur="500" fill="hold"/>
                                        <p:tgtEl>
                                          <p:spTgt spid="60419">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0419">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60419">
                                            <p:txEl>
                                              <p:pRg st="8" end="8"/>
                                            </p:txEl>
                                          </p:spTgt>
                                        </p:tgtEl>
                                        <p:attrNameLst>
                                          <p:attrName>style.visibility</p:attrName>
                                        </p:attrNameLst>
                                      </p:cBhvr>
                                      <p:to>
                                        <p:strVal val="visible"/>
                                      </p:to>
                                    </p:set>
                                    <p:anim calcmode="lin" valueType="num">
                                      <p:cBhvr additive="base">
                                        <p:cTn id="31" dur="500" fill="hold"/>
                                        <p:tgtEl>
                                          <p:spTgt spid="60419">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04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e.g., </a:t>
            </a:r>
            <a:r>
              <a:rPr lang="en-GB" dirty="0" err="1" smtClean="0"/>
              <a:t>Lancastle</a:t>
            </a:r>
            <a:r>
              <a:rPr lang="en-GB" dirty="0" smtClean="0"/>
              <a:t>, Brain &amp; Phelps (2011) </a:t>
            </a:r>
            <a:endParaRPr lang="en-GB" dirty="0"/>
          </a:p>
        </p:txBody>
      </p:sp>
      <p:sp>
        <p:nvSpPr>
          <p:cNvPr id="3" name="Content Placeholder 2"/>
          <p:cNvSpPr>
            <a:spLocks noGrp="1"/>
          </p:cNvSpPr>
          <p:nvPr>
            <p:ph idx="1"/>
          </p:nvPr>
        </p:nvSpPr>
        <p:spPr/>
        <p:txBody>
          <a:bodyPr>
            <a:normAutofit lnSpcReduction="10000"/>
          </a:bodyPr>
          <a:lstStyle/>
          <a:p>
            <a:r>
              <a:rPr lang="en-GB" dirty="0" smtClean="0"/>
              <a:t>Negative emotional representations of ovarian cancer risk moderately associated with greater ovarian cancer specific  distress </a:t>
            </a:r>
          </a:p>
          <a:p>
            <a:endParaRPr lang="en-GB" dirty="0" smtClean="0"/>
          </a:p>
          <a:p>
            <a:r>
              <a:rPr lang="en-GB" dirty="0" smtClean="0"/>
              <a:t>Cognitive illness representations were weakly  related to ovarian cancer-specific distress.</a:t>
            </a:r>
          </a:p>
          <a:p>
            <a:endParaRPr lang="en-GB" dirty="0" smtClean="0"/>
          </a:p>
          <a:p>
            <a:pPr>
              <a:buNone/>
            </a:pPr>
            <a:r>
              <a:rPr lang="en-GB" sz="1900" dirty="0" smtClean="0"/>
              <a:t>Lancastle, D.L., Brain. K., &amp; Phelps, C. (2011).  Illness representations and distress in women undergoing screening for familial ovarian cancer.  </a:t>
            </a:r>
            <a:r>
              <a:rPr lang="en-GB" sz="1900" i="1" dirty="0" smtClean="0"/>
              <a:t>Psychology &amp; Health, </a:t>
            </a:r>
            <a:r>
              <a:rPr lang="en-US" sz="1900" i="1" dirty="0" smtClean="0"/>
              <a:t>26(12):</a:t>
            </a:r>
            <a:r>
              <a:rPr lang="en-US" sz="1900" dirty="0" smtClean="0"/>
              <a:t>1659-77</a:t>
            </a:r>
            <a:endParaRPr lang="en-GB" sz="1900" dirty="0" smtClean="0"/>
          </a:p>
          <a:p>
            <a:endParaRPr lang="en-GB" dirty="0"/>
          </a:p>
        </p:txBody>
      </p:sp>
    </p:spTree>
    <p:extLst>
      <p:ext uri="{BB962C8B-B14F-4D97-AF65-F5344CB8AC3E}">
        <p14:creationId xmlns:p14="http://schemas.microsoft.com/office/powerpoint/2010/main" val="243693858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e.g. Phelps, Bennett &amp; Brain (2012)</a:t>
            </a:r>
            <a:endParaRPr lang="en-GB" dirty="0"/>
          </a:p>
        </p:txBody>
      </p:sp>
      <p:sp>
        <p:nvSpPr>
          <p:cNvPr id="3" name="Content Placeholder 2"/>
          <p:cNvSpPr>
            <a:spLocks noGrp="1"/>
          </p:cNvSpPr>
          <p:nvPr>
            <p:ph idx="1"/>
          </p:nvPr>
        </p:nvSpPr>
        <p:spPr/>
        <p:txBody>
          <a:bodyPr/>
          <a:lstStyle/>
          <a:p>
            <a:r>
              <a:rPr lang="en-GB" dirty="0"/>
              <a:t>Questionnaire data from 331 individuals who had undergone cancer genetic risk assessment was analysed to explore associations between baseline psychological variables (taken upon referral) and psychological distress and emotional outcomes one month later whilst waiting for risk assessment results (Time 2) and following the provision of risk information (Time 3).</a:t>
            </a:r>
          </a:p>
          <a:p>
            <a:endParaRPr lang="en-GB" dirty="0"/>
          </a:p>
        </p:txBody>
      </p:sp>
    </p:spTree>
    <p:extLst>
      <p:ext uri="{BB962C8B-B14F-4D97-AF65-F5344CB8AC3E}">
        <p14:creationId xmlns:p14="http://schemas.microsoft.com/office/powerpoint/2010/main" val="266025052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284984"/>
            <a:ext cx="8229600" cy="2880320"/>
          </a:xfrm>
        </p:spPr>
        <p:txBody>
          <a:bodyPr>
            <a:normAutofit/>
          </a:bodyPr>
          <a:lstStyle/>
          <a:p>
            <a:r>
              <a:rPr lang="en-GB" sz="2000" dirty="0" smtClean="0">
                <a:latin typeface="Arial" pitchFamily="34" charset="0"/>
                <a:cs typeface="Arial" pitchFamily="34" charset="0"/>
              </a:rPr>
              <a:t>Longitudinal questionnaire data from a larger trial dataset (Phelps, Bennett, Brain, Hood &amp; Murray, 2012).</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Participants undergoing early stages of cancer genetic risk assessment through the Cancer Genetics Service for Wales</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331 individuals risk assessment were analysed at baseline/upon referral; 201 at follow-up (one-month later).</a:t>
            </a:r>
          </a:p>
          <a:p>
            <a:endParaRPr lang="en-GB" sz="2000" dirty="0" smtClean="0">
              <a:latin typeface="Arial" pitchFamily="34" charset="0"/>
              <a:cs typeface="Arial" pitchFamily="34" charset="0"/>
            </a:endParaRPr>
          </a:p>
          <a:p>
            <a:pPr>
              <a:buNone/>
            </a:pP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p:txBody>
      </p:sp>
      <p:sp>
        <p:nvSpPr>
          <p:cNvPr id="2" name="Title 1"/>
          <p:cNvSpPr>
            <a:spLocks noGrp="1"/>
          </p:cNvSpPr>
          <p:nvPr>
            <p:ph type="title"/>
          </p:nvPr>
        </p:nvSpPr>
        <p:spPr>
          <a:xfrm>
            <a:off x="251520" y="1916832"/>
            <a:ext cx="8229600" cy="1143000"/>
          </a:xfrm>
        </p:spPr>
        <p:txBody>
          <a:bodyPr>
            <a:normAutofit/>
          </a:bodyPr>
          <a:lstStyle/>
          <a:p>
            <a:r>
              <a:rPr lang="en-GB" sz="2400" dirty="0" smtClean="0">
                <a:effectLst/>
                <a:latin typeface="Arial" pitchFamily="34" charset="0"/>
                <a:cs typeface="Arial" pitchFamily="34" charset="0"/>
              </a:rPr>
              <a:t/>
            </a:r>
            <a:br>
              <a:rPr lang="en-GB" sz="2400" dirty="0" smtClean="0">
                <a:effectLst/>
                <a:latin typeface="Arial" pitchFamily="34" charset="0"/>
                <a:cs typeface="Arial" pitchFamily="34" charset="0"/>
              </a:rPr>
            </a:br>
            <a:r>
              <a:rPr lang="en-GB" sz="2400" dirty="0" smtClean="0">
                <a:effectLst/>
                <a:latin typeface="Arial" pitchFamily="34" charset="0"/>
                <a:cs typeface="Arial" pitchFamily="34" charset="0"/>
              </a:rPr>
              <a:t>Methods</a:t>
            </a:r>
            <a:endParaRPr lang="en-GB" sz="2400" dirty="0">
              <a:effectLst/>
              <a:latin typeface="Arial" pitchFamily="34" charset="0"/>
              <a:cs typeface="Arial" pitchFamily="34" charset="0"/>
            </a:endParaRPr>
          </a:p>
        </p:txBody>
      </p:sp>
      <p:sp>
        <p:nvSpPr>
          <p:cNvPr id="4" name="Title 1"/>
          <p:cNvSpPr txBox="1">
            <a:spLocks/>
          </p:cNvSpPr>
          <p:nvPr/>
        </p:nvSpPr>
        <p:spPr>
          <a:xfrm>
            <a:off x="251520"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2400" b="1" i="0" u="none" strike="noStrike" kern="1200" cap="none" spc="0" normalizeH="0" baseline="0" noProof="0" dirty="0" smtClean="0">
                <a:ln>
                  <a:noFill/>
                </a:ln>
                <a:solidFill>
                  <a:schemeClr val="tx2"/>
                </a:solidFill>
                <a:effectLst/>
                <a:uLnTx/>
                <a:uFillTx/>
                <a:latin typeface="Arial" pitchFamily="34" charset="0"/>
                <a:ea typeface="+mj-ea"/>
                <a:cs typeface="Arial" pitchFamily="34" charset="0"/>
              </a:rPr>
              <a:t>Aim</a:t>
            </a:r>
            <a:r>
              <a:rPr kumimoji="0" lang="en-GB" sz="2400" b="1" i="0" u="none" strike="noStrike" kern="1200" cap="none" spc="0" normalizeH="0" noProof="0" dirty="0" smtClean="0">
                <a:ln>
                  <a:noFill/>
                </a:ln>
                <a:solidFill>
                  <a:schemeClr val="tx2"/>
                </a:solidFill>
                <a:effectLst/>
                <a:uLnTx/>
                <a:uFillTx/>
                <a:latin typeface="Arial" pitchFamily="34" charset="0"/>
                <a:ea typeface="+mj-ea"/>
                <a:cs typeface="Arial" pitchFamily="34" charset="0"/>
              </a:rPr>
              <a:t> of </a:t>
            </a:r>
            <a:r>
              <a:rPr kumimoji="0" lang="en-GB" sz="2400" b="1" i="0" u="none" strike="noStrike" kern="1200" cap="none" spc="0" normalizeH="0" baseline="0" noProof="0" dirty="0" smtClean="0">
                <a:ln>
                  <a:noFill/>
                </a:ln>
                <a:solidFill>
                  <a:schemeClr val="tx2"/>
                </a:solidFill>
                <a:effectLst/>
                <a:uLnTx/>
                <a:uFillTx/>
                <a:latin typeface="Arial" pitchFamily="34" charset="0"/>
                <a:ea typeface="+mj-ea"/>
                <a:cs typeface="Arial" pitchFamily="34" charset="0"/>
              </a:rPr>
              <a:t>study</a:t>
            </a:r>
            <a:endParaRPr kumimoji="0" lang="en-GB" sz="2400" b="1" i="0" u="none" strike="noStrike" kern="1200" cap="none" spc="0" normalizeH="0" baseline="0" noProof="0" dirty="0">
              <a:ln>
                <a:noFill/>
              </a:ln>
              <a:solidFill>
                <a:schemeClr val="tx2"/>
              </a:solidFill>
              <a:effectLst/>
              <a:uLnTx/>
              <a:uFillTx/>
              <a:latin typeface="Arial" pitchFamily="34" charset="0"/>
              <a:ea typeface="+mj-ea"/>
              <a:cs typeface="Arial" pitchFamily="34" charset="0"/>
            </a:endParaRPr>
          </a:p>
        </p:txBody>
      </p:sp>
      <p:sp>
        <p:nvSpPr>
          <p:cNvPr id="6" name="Content Placeholder 2"/>
          <p:cNvSpPr txBox="1">
            <a:spLocks/>
          </p:cNvSpPr>
          <p:nvPr/>
        </p:nvSpPr>
        <p:spPr>
          <a:xfrm>
            <a:off x="395536" y="908720"/>
            <a:ext cx="8229600" cy="1368152"/>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To</a:t>
            </a:r>
            <a:r>
              <a:rPr kumimoji="0" lang="en-GB" sz="2000" b="0" i="0" u="none" strike="noStrike" kern="1200" cap="none" spc="0" normalizeH="0" noProof="0" dirty="0" smtClean="0">
                <a:ln>
                  <a:noFill/>
                </a:ln>
                <a:solidFill>
                  <a:schemeClr val="tx1"/>
                </a:solidFill>
                <a:effectLst/>
                <a:uLnTx/>
                <a:uFillTx/>
                <a:latin typeface="Arial" pitchFamily="34" charset="0"/>
                <a:ea typeface="+mn-ea"/>
                <a:cs typeface="Arial" pitchFamily="34" charset="0"/>
              </a:rPr>
              <a:t> explore whether it is possible to predict psychological outcomes </a:t>
            </a:r>
            <a:r>
              <a:rPr lang="en-GB" sz="2000" dirty="0" smtClean="0">
                <a:latin typeface="Arial" pitchFamily="34" charset="0"/>
                <a:cs typeface="Arial" pitchFamily="34" charset="0"/>
              </a:rPr>
              <a:t>in individuals awaiting genetic risk information </a:t>
            </a:r>
            <a:r>
              <a:rPr kumimoji="0" lang="en-GB" sz="2000" b="0" i="0" u="none" strike="noStrike" kern="1200" cap="none" spc="0" normalizeH="0" noProof="0" dirty="0" smtClean="0">
                <a:ln>
                  <a:noFill/>
                </a:ln>
                <a:solidFill>
                  <a:schemeClr val="tx1"/>
                </a:solidFill>
                <a:effectLst/>
                <a:uLnTx/>
                <a:uFillTx/>
                <a:latin typeface="Arial" pitchFamily="34" charset="0"/>
                <a:ea typeface="+mn-ea"/>
                <a:cs typeface="Arial" pitchFamily="34" charset="0"/>
              </a:rPr>
              <a:t>through measuring </a:t>
            </a:r>
            <a:r>
              <a:rPr lang="en-GB" sz="2000" dirty="0" smtClean="0">
                <a:latin typeface="Arial" pitchFamily="34" charset="0"/>
                <a:cs typeface="Arial" pitchFamily="34" charset="0"/>
              </a:rPr>
              <a:t>participants’ beliefs about implications of being at genetic risk of cancer</a:t>
            </a: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None/>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153498001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0"/>
            <a:ext cx="8229600" cy="1143000"/>
          </a:xfrm>
        </p:spPr>
        <p:txBody>
          <a:bodyPr>
            <a:normAutofit/>
          </a:bodyPr>
          <a:lstStyle/>
          <a:p>
            <a:r>
              <a:rPr lang="en-GB" sz="2400" dirty="0" smtClean="0">
                <a:effectLst/>
                <a:latin typeface="Arial" pitchFamily="34" charset="0"/>
                <a:cs typeface="Arial" pitchFamily="34" charset="0"/>
              </a:rPr>
              <a:t>Adapted IPQ-r illness representations sub-scales</a:t>
            </a:r>
            <a:endParaRPr lang="en-GB" sz="2400" dirty="0">
              <a:effectLst/>
              <a:latin typeface="Arial" pitchFamily="34" charset="0"/>
              <a:cs typeface="Arial" pitchFamily="34" charset="0"/>
            </a:endParaRPr>
          </a:p>
        </p:txBody>
      </p:sp>
      <p:graphicFrame>
        <p:nvGraphicFramePr>
          <p:cNvPr id="4" name="Table 3"/>
          <p:cNvGraphicFramePr>
            <a:graphicFrameLocks noGrp="1"/>
          </p:cNvGraphicFramePr>
          <p:nvPr>
            <p:extLst/>
          </p:nvPr>
        </p:nvGraphicFramePr>
        <p:xfrm>
          <a:off x="323528" y="908720"/>
          <a:ext cx="8424936" cy="5042490"/>
        </p:xfrm>
        <a:graphic>
          <a:graphicData uri="http://schemas.openxmlformats.org/drawingml/2006/table">
            <a:tbl>
              <a:tblPr/>
              <a:tblGrid>
                <a:gridCol w="1944216"/>
                <a:gridCol w="1008112"/>
                <a:gridCol w="1080120"/>
                <a:gridCol w="4392488"/>
              </a:tblGrid>
              <a:tr h="783786">
                <a:tc gridSpan="4">
                  <a:txBody>
                    <a:bodyPr/>
                    <a:lstStyle/>
                    <a:p>
                      <a:pPr algn="l">
                        <a:lnSpc>
                          <a:spcPct val="115000"/>
                        </a:lnSpc>
                        <a:spcAft>
                          <a:spcPts val="1000"/>
                        </a:spcAft>
                      </a:pPr>
                      <a:r>
                        <a:rPr lang="en-GB" sz="1800" dirty="0">
                          <a:latin typeface="Arial" pitchFamily="34" charset="0"/>
                          <a:ea typeface="Calibri"/>
                          <a:cs typeface="Arial" pitchFamily="34" charset="0"/>
                        </a:rPr>
                        <a:t> </a:t>
                      </a:r>
                      <a:r>
                        <a:rPr lang="en-GB" sz="1800" i="1" dirty="0" smtClean="0">
                          <a:latin typeface="Arial" pitchFamily="34" charset="0"/>
                          <a:ea typeface="Calibri"/>
                          <a:cs typeface="Arial" pitchFamily="34" charset="0"/>
                        </a:rPr>
                        <a:t>We are interested in your own personal views</a:t>
                      </a:r>
                      <a:r>
                        <a:rPr lang="en-GB" sz="1800" i="1" baseline="0" dirty="0" smtClean="0">
                          <a:latin typeface="Arial" pitchFamily="34" charset="0"/>
                          <a:ea typeface="Calibri"/>
                          <a:cs typeface="Arial" pitchFamily="34" charset="0"/>
                        </a:rPr>
                        <a:t> about how you think you would feel if you were found to be at increased risk of cancer....</a:t>
                      </a:r>
                      <a:endParaRPr lang="en-GB" sz="1800" i="1" dirty="0">
                        <a:latin typeface="Arial" pitchFamily="34" charset="0"/>
                        <a:ea typeface="Calibri"/>
                        <a:cs typeface="Arial" pitchFamily="34" charset="0"/>
                      </a:endParaRPr>
                    </a:p>
                  </a:txBody>
                  <a:tcPr marL="0" marR="0" marT="0" marB="0">
                    <a:lnL>
                      <a:noFill/>
                    </a:lnL>
                    <a:lnR>
                      <a:noFill/>
                    </a:lnR>
                    <a:lnT>
                      <a:noFill/>
                    </a:lnT>
                    <a:lnB w="1270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r>
              <a:tr h="553232">
                <a:tc>
                  <a:txBody>
                    <a:bodyPr/>
                    <a:lstStyle/>
                    <a:p>
                      <a:pPr algn="ctr">
                        <a:lnSpc>
                          <a:spcPct val="115000"/>
                        </a:lnSpc>
                        <a:spcAft>
                          <a:spcPts val="0"/>
                        </a:spcAft>
                      </a:pPr>
                      <a:endParaRPr lang="en-GB" sz="2000" dirty="0">
                        <a:latin typeface="Arial" pitchFamily="34" charset="0"/>
                        <a:ea typeface="Calibri"/>
                        <a:cs typeface="Arial" pitchFamily="34" charset="0"/>
                      </a:endParaRPr>
                    </a:p>
                  </a:txBody>
                  <a:tcPr marL="0" marR="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2000" dirty="0" smtClean="0">
                          <a:latin typeface="Arial" pitchFamily="34" charset="0"/>
                          <a:ea typeface="Calibri"/>
                          <a:cs typeface="Arial" pitchFamily="34" charset="0"/>
                        </a:rPr>
                        <a:t>Scale</a:t>
                      </a:r>
                    </a:p>
                    <a:p>
                      <a:pPr marL="38100" marR="38100" algn="ctr">
                        <a:lnSpc>
                          <a:spcPts val="1600"/>
                        </a:lnSpc>
                        <a:spcAft>
                          <a:spcPts val="0"/>
                        </a:spcAft>
                      </a:pPr>
                      <a:r>
                        <a:rPr lang="en-GB" sz="2000" dirty="0" smtClean="0">
                          <a:latin typeface="Arial" pitchFamily="34" charset="0"/>
                          <a:ea typeface="Calibri"/>
                          <a:cs typeface="Arial" pitchFamily="34" charset="0"/>
                        </a:rPr>
                        <a:t> range</a:t>
                      </a:r>
                      <a:endParaRPr lang="en-GB" sz="2000" dirty="0">
                        <a:latin typeface="Arial" pitchFamily="34" charset="0"/>
                        <a:ea typeface="Calibri"/>
                        <a:cs typeface="Arial" pitchFamily="34" charset="0"/>
                      </a:endParaRPr>
                    </a:p>
                  </a:txBody>
                  <a:tcPr marL="0" marR="0" marT="0" marB="0" anchor="b">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2000" dirty="0" smtClean="0">
                          <a:latin typeface="Arial" pitchFamily="34" charset="0"/>
                          <a:ea typeface="Calibri"/>
                          <a:cs typeface="Arial" pitchFamily="34" charset="0"/>
                        </a:rPr>
                        <a:t>No. </a:t>
                      </a:r>
                    </a:p>
                    <a:p>
                      <a:pPr marL="38100" marR="38100" algn="ctr">
                        <a:lnSpc>
                          <a:spcPts val="1600"/>
                        </a:lnSpc>
                        <a:spcAft>
                          <a:spcPts val="0"/>
                        </a:spcAft>
                      </a:pPr>
                      <a:r>
                        <a:rPr lang="en-GB" sz="2000" dirty="0" smtClean="0">
                          <a:latin typeface="Arial" pitchFamily="34" charset="0"/>
                          <a:ea typeface="Calibri"/>
                          <a:cs typeface="Arial" pitchFamily="34" charset="0"/>
                        </a:rPr>
                        <a:t>of</a:t>
                      </a:r>
                      <a:r>
                        <a:rPr lang="en-GB" sz="2000" baseline="0" dirty="0" smtClean="0">
                          <a:latin typeface="Arial" pitchFamily="34" charset="0"/>
                          <a:ea typeface="Calibri"/>
                          <a:cs typeface="Arial" pitchFamily="34" charset="0"/>
                        </a:rPr>
                        <a:t> items</a:t>
                      </a:r>
                      <a:endParaRPr lang="en-GB" sz="2000" dirty="0">
                        <a:latin typeface="Arial" pitchFamily="34" charset="0"/>
                        <a:ea typeface="Calibri"/>
                        <a:cs typeface="Arial" pitchFamily="34" charset="0"/>
                      </a:endParaRPr>
                    </a:p>
                  </a:txBody>
                  <a:tcPr marL="0" marR="0" marT="0" marB="0" anchor="b">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Example item</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Consequences</a:t>
                      </a: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6-30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6</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Being</a:t>
                      </a:r>
                      <a:r>
                        <a:rPr lang="en-GB" sz="1600" baseline="0" dirty="0" smtClean="0">
                          <a:latin typeface="Arial" pitchFamily="34" charset="0"/>
                          <a:ea typeface="Calibri"/>
                          <a:cs typeface="Arial" pitchFamily="34" charset="0"/>
                        </a:rPr>
                        <a:t> at increased risk would be a serious issue for me</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Personal control</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6-30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6</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There</a:t>
                      </a:r>
                      <a:r>
                        <a:rPr lang="en-GB" sz="1600" baseline="0" dirty="0" smtClean="0">
                          <a:latin typeface="Arial" pitchFamily="34" charset="0"/>
                          <a:ea typeface="Calibri"/>
                          <a:cs typeface="Arial" pitchFamily="34" charset="0"/>
                        </a:rPr>
                        <a:t> is a lot that I could do to control my chances of getting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Illness Coherence</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3-15</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3</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I have a clear picture</a:t>
                      </a:r>
                      <a:r>
                        <a:rPr lang="en-GB" sz="1600" baseline="0" dirty="0" smtClean="0">
                          <a:latin typeface="Arial" pitchFamily="34" charset="0"/>
                          <a:ea typeface="Calibri"/>
                          <a:cs typeface="Arial" pitchFamily="34" charset="0"/>
                        </a:rPr>
                        <a:t> or understanding of the genetic risks of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Treatment control</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4-20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4</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Screening</a:t>
                      </a:r>
                      <a:r>
                        <a:rPr lang="en-GB" sz="1600" baseline="0" dirty="0" smtClean="0">
                          <a:latin typeface="Arial" pitchFamily="34" charset="0"/>
                          <a:ea typeface="Calibri"/>
                          <a:cs typeface="Arial" pitchFamily="34" charset="0"/>
                        </a:rPr>
                        <a:t> could help control my chances of getting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r>
            </a:tbl>
          </a:graphicData>
        </a:graphic>
      </p:graphicFrame>
    </p:spTree>
    <p:extLst>
      <p:ext uri="{BB962C8B-B14F-4D97-AF65-F5344CB8AC3E}">
        <p14:creationId xmlns:p14="http://schemas.microsoft.com/office/powerpoint/2010/main" val="175735745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467544" y="116632"/>
            <a:ext cx="8229600" cy="1143000"/>
          </a:xfrm>
        </p:spPr>
        <p:txBody>
          <a:bodyPr>
            <a:noAutofit/>
          </a:bodyPr>
          <a:lstStyle/>
          <a:p>
            <a:r>
              <a:rPr lang="en-GB" sz="2400" dirty="0" smtClean="0">
                <a:effectLst/>
                <a:latin typeface="Arial" pitchFamily="34" charset="0"/>
                <a:cs typeface="Arial" pitchFamily="34" charset="0"/>
              </a:rPr>
              <a:t>Principal Components Analysis on IPQ-R causal factors: beliefs about the possible causes of cancer</a:t>
            </a:r>
            <a:r>
              <a:rPr lang="en-GB" sz="2400" dirty="0" smtClean="0">
                <a:latin typeface="Arial" pitchFamily="34" charset="0"/>
                <a:cs typeface="Arial" pitchFamily="34" charset="0"/>
              </a:rPr>
              <a:t/>
            </a:r>
            <a:br>
              <a:rPr lang="en-GB" sz="2400" dirty="0" smtClean="0">
                <a:latin typeface="Arial" pitchFamily="34" charset="0"/>
                <a:cs typeface="Arial" pitchFamily="34" charset="0"/>
              </a:rPr>
            </a:br>
            <a:endParaRPr lang="en-GB" sz="2400" dirty="0"/>
          </a:p>
        </p:txBody>
      </p:sp>
      <p:graphicFrame>
        <p:nvGraphicFramePr>
          <p:cNvPr id="5" name="Table 4"/>
          <p:cNvGraphicFramePr>
            <a:graphicFrameLocks noGrp="1"/>
          </p:cNvGraphicFramePr>
          <p:nvPr>
            <p:extLst/>
          </p:nvPr>
        </p:nvGraphicFramePr>
        <p:xfrm>
          <a:off x="323528" y="1158240"/>
          <a:ext cx="8064897" cy="4968240"/>
        </p:xfrm>
        <a:graphic>
          <a:graphicData uri="http://schemas.openxmlformats.org/drawingml/2006/table">
            <a:tbl>
              <a:tblPr firstRow="1" bandRow="1">
                <a:tableStyleId>{5C22544A-7EE6-4342-B048-85BDC9FD1C3A}</a:tableStyleId>
              </a:tblPr>
              <a:tblGrid>
                <a:gridCol w="2688299"/>
                <a:gridCol w="4296477"/>
                <a:gridCol w="1080121"/>
              </a:tblGrid>
              <a:tr h="370840">
                <a:tc>
                  <a:txBody>
                    <a:bodyPr/>
                    <a:lstStyle/>
                    <a:p>
                      <a:r>
                        <a:rPr lang="en-GB" sz="2000" dirty="0" smtClean="0">
                          <a:latin typeface="Arial" pitchFamily="34" charset="0"/>
                          <a:cs typeface="Arial" pitchFamily="34" charset="0"/>
                        </a:rPr>
                        <a:t>Causal</a:t>
                      </a:r>
                      <a:r>
                        <a:rPr lang="en-GB" sz="2000" baseline="0" dirty="0" smtClean="0">
                          <a:latin typeface="Arial" pitchFamily="34" charset="0"/>
                          <a:cs typeface="Arial" pitchFamily="34" charset="0"/>
                        </a:rPr>
                        <a:t> Factors/sub-scales</a:t>
                      </a:r>
                      <a:endParaRPr lang="en-GB" sz="20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Causal</a:t>
                      </a:r>
                      <a:r>
                        <a:rPr lang="en-GB" sz="2000" baseline="0" dirty="0" smtClean="0">
                          <a:latin typeface="Arial" pitchFamily="34" charset="0"/>
                          <a:cs typeface="Arial" pitchFamily="34" charset="0"/>
                        </a:rPr>
                        <a:t> factors comprising sub-scale</a:t>
                      </a:r>
                      <a:endParaRPr lang="en-GB" sz="2000" dirty="0">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l-GR" sz="2000" dirty="0" smtClean="0">
                          <a:latin typeface="Arial" pitchFamily="34" charset="0"/>
                          <a:cs typeface="Arial" pitchFamily="34" charset="0"/>
                        </a:rPr>
                        <a:t>α</a:t>
                      </a:r>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txBody>
                  <a:tcPr/>
                </a:tc>
              </a:tr>
              <a:tr h="370840">
                <a:tc>
                  <a:txBody>
                    <a:bodyPr/>
                    <a:lstStyle/>
                    <a:p>
                      <a:r>
                        <a:rPr lang="en-GB" sz="2000" dirty="0" smtClean="0">
                          <a:latin typeface="Arial" pitchFamily="34" charset="0"/>
                          <a:cs typeface="Arial" pitchFamily="34" charset="0"/>
                        </a:rPr>
                        <a:t>Psychological</a:t>
                      </a:r>
                      <a:r>
                        <a:rPr lang="en-GB" sz="2000" baseline="0" dirty="0" smtClean="0">
                          <a:latin typeface="Arial" pitchFamily="34" charset="0"/>
                          <a:cs typeface="Arial" pitchFamily="34" charset="0"/>
                        </a:rPr>
                        <a:t> Attributions</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Emotional</a:t>
                      </a:r>
                      <a:r>
                        <a:rPr lang="en-GB" sz="1800" baseline="0" dirty="0" smtClean="0">
                          <a:latin typeface="Arial" pitchFamily="34" charset="0"/>
                          <a:cs typeface="Arial" pitchFamily="34" charset="0"/>
                        </a:rPr>
                        <a:t> state, family problems, overwork, stress or worry, mental attitude, my personality</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.87</a:t>
                      </a:r>
                      <a:endParaRPr lang="en-GB" sz="2000" dirty="0">
                        <a:latin typeface="Arial" pitchFamily="34" charset="0"/>
                        <a:cs typeface="Arial" pitchFamily="34" charset="0"/>
                      </a:endParaRPr>
                    </a:p>
                  </a:txBody>
                  <a:tcPr/>
                </a:tc>
              </a:tr>
              <a:tr h="370840">
                <a:tc>
                  <a:txBody>
                    <a:bodyPr/>
                    <a:lstStyle/>
                    <a:p>
                      <a:r>
                        <a:rPr lang="en-GB" sz="2000" dirty="0" smtClean="0">
                          <a:latin typeface="Arial" pitchFamily="34" charset="0"/>
                          <a:cs typeface="Arial" pitchFamily="34" charset="0"/>
                        </a:rPr>
                        <a:t>Risk Factors</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Diet/eating</a:t>
                      </a:r>
                      <a:r>
                        <a:rPr lang="en-GB" sz="1800" baseline="0" dirty="0" smtClean="0">
                          <a:latin typeface="Arial" pitchFamily="34" charset="0"/>
                          <a:cs typeface="Arial" pitchFamily="34" charset="0"/>
                        </a:rPr>
                        <a:t> habits, alcohol, smoking, my own behaviour, ageing, pollution</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.69</a:t>
                      </a:r>
                      <a:endParaRPr lang="en-GB" sz="2000" dirty="0">
                        <a:latin typeface="Arial" pitchFamily="34" charset="0"/>
                        <a:cs typeface="Arial" pitchFamily="34" charset="0"/>
                      </a:endParaRPr>
                    </a:p>
                  </a:txBody>
                  <a:tcPr/>
                </a:tc>
              </a:tr>
              <a:tr h="370840">
                <a:tc>
                  <a:txBody>
                    <a:bodyPr/>
                    <a:lstStyle/>
                    <a:p>
                      <a:r>
                        <a:rPr lang="en-GB" sz="2000" dirty="0" smtClean="0">
                          <a:latin typeface="Arial" pitchFamily="34" charset="0"/>
                          <a:cs typeface="Arial" pitchFamily="34" charset="0"/>
                        </a:rPr>
                        <a:t>Harm/Neglect</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A germ or virus, faulty immune system,</a:t>
                      </a:r>
                      <a:r>
                        <a:rPr lang="en-GB" sz="1800" baseline="0" dirty="0" smtClean="0">
                          <a:latin typeface="Arial" pitchFamily="34" charset="0"/>
                          <a:cs typeface="Arial" pitchFamily="34" charset="0"/>
                        </a:rPr>
                        <a:t> poor medical care in past, accident or injury</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.53</a:t>
                      </a:r>
                      <a:endParaRPr lang="en-GB" sz="2000" dirty="0">
                        <a:latin typeface="Arial" pitchFamily="34" charset="0"/>
                        <a:cs typeface="Arial" pitchFamily="34" charset="0"/>
                      </a:endParaRPr>
                    </a:p>
                  </a:txBody>
                  <a:tcPr/>
                </a:tc>
              </a:tr>
              <a:tr h="370840">
                <a:tc>
                  <a:txBody>
                    <a:bodyPr/>
                    <a:lstStyle/>
                    <a:p>
                      <a:r>
                        <a:rPr lang="en-GB" sz="2000" dirty="0" smtClean="0">
                          <a:latin typeface="Arial" pitchFamily="34" charset="0"/>
                          <a:cs typeface="Arial" pitchFamily="34" charset="0"/>
                        </a:rPr>
                        <a:t>Uncontrollable external factors </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Accident or injury</a:t>
                      </a:r>
                    </a:p>
                    <a:p>
                      <a:r>
                        <a:rPr lang="en-GB" sz="1800" dirty="0" smtClean="0">
                          <a:latin typeface="Arial" pitchFamily="34" charset="0"/>
                          <a:cs typeface="Arial" pitchFamily="34" charset="0"/>
                        </a:rPr>
                        <a:t>Chance</a:t>
                      </a:r>
                      <a:r>
                        <a:rPr lang="en-GB" sz="1800" baseline="0" dirty="0" smtClean="0">
                          <a:latin typeface="Arial" pitchFamily="34" charset="0"/>
                          <a:cs typeface="Arial" pitchFamily="34" charset="0"/>
                        </a:rPr>
                        <a:t> or bad luck</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.29*</a:t>
                      </a:r>
                      <a:endParaRPr lang="en-GB" sz="2000" dirty="0">
                        <a:latin typeface="Arial" pitchFamily="34" charset="0"/>
                        <a:cs typeface="Arial" pitchFamily="34" charset="0"/>
                      </a:endParaRPr>
                    </a:p>
                  </a:txBody>
                  <a:tcPr/>
                </a:tc>
              </a:tr>
              <a:tr h="370840">
                <a:tc>
                  <a:txBody>
                    <a:bodyPr/>
                    <a:lstStyle/>
                    <a:p>
                      <a:r>
                        <a:rPr lang="en-GB" sz="2000" dirty="0" smtClean="0">
                          <a:latin typeface="Arial" pitchFamily="34" charset="0"/>
                          <a:cs typeface="Arial" pitchFamily="34" charset="0"/>
                        </a:rPr>
                        <a:t>Heredity</a:t>
                      </a:r>
                      <a:endParaRPr lang="en-GB" sz="2000" dirty="0">
                        <a:latin typeface="Arial" pitchFamily="34" charset="0"/>
                        <a:cs typeface="Arial" pitchFamily="34" charset="0"/>
                      </a:endParaRPr>
                    </a:p>
                  </a:txBody>
                  <a:tcPr/>
                </a:tc>
                <a:tc>
                  <a:txBody>
                    <a:bodyPr/>
                    <a:lstStyle/>
                    <a:p>
                      <a:endParaRPr lang="en-GB" sz="20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Single item</a:t>
                      </a:r>
                      <a:endParaRPr lang="en-GB" sz="2000" dirty="0">
                        <a:latin typeface="Arial" pitchFamily="34" charset="0"/>
                        <a:cs typeface="Arial" pitchFamily="34" charset="0"/>
                      </a:endParaRPr>
                    </a:p>
                  </a:txBody>
                  <a:tcPr/>
                </a:tc>
              </a:tr>
              <a:tr h="370840">
                <a:tc gridSpan="2">
                  <a:txBody>
                    <a:bodyPr/>
                    <a:lstStyle/>
                    <a:p>
                      <a:r>
                        <a:rPr lang="en-GB" sz="1600" i="1" dirty="0" smtClean="0">
                          <a:latin typeface="Arial" pitchFamily="34" charset="0"/>
                          <a:cs typeface="Arial" pitchFamily="34" charset="0"/>
                        </a:rPr>
                        <a:t>Acknowledgement: Lancastle,</a:t>
                      </a:r>
                      <a:r>
                        <a:rPr lang="en-GB" sz="1600" i="1" baseline="0" dirty="0" smtClean="0">
                          <a:latin typeface="Arial" pitchFamily="34" charset="0"/>
                          <a:cs typeface="Arial" pitchFamily="34" charset="0"/>
                        </a:rPr>
                        <a:t> Brain &amp; Phelps (2011)</a:t>
                      </a:r>
                      <a:endParaRPr lang="en-GB" sz="1600" i="1" dirty="0">
                        <a:latin typeface="Arial" pitchFamily="34" charset="0"/>
                        <a:cs typeface="Arial" pitchFamily="34" charset="0"/>
                      </a:endParaRPr>
                    </a:p>
                  </a:txBody>
                  <a:tcPr/>
                </a:tc>
                <a:tc hMerge="1">
                  <a:txBody>
                    <a:bodyPr/>
                    <a:lstStyle/>
                    <a:p>
                      <a:endParaRPr lang="en-GB" sz="2000" dirty="0">
                        <a:latin typeface="Arial" pitchFamily="34" charset="0"/>
                        <a:cs typeface="Arial" pitchFamily="34" charset="0"/>
                      </a:endParaRPr>
                    </a:p>
                  </a:txBody>
                  <a:tcPr/>
                </a:tc>
                <a:tc>
                  <a:txBody>
                    <a:bodyPr/>
                    <a:lstStyle/>
                    <a:p>
                      <a:endParaRPr lang="en-GB" sz="2000" dirty="0">
                        <a:latin typeface="Arial" pitchFamily="34" charset="0"/>
                        <a:cs typeface="Arial" pitchFamily="34" charset="0"/>
                      </a:endParaRPr>
                    </a:p>
                  </a:txBody>
                  <a:tcPr/>
                </a:tc>
              </a:tr>
            </a:tbl>
          </a:graphicData>
        </a:graphic>
      </p:graphicFrame>
    </p:spTree>
    <p:extLst>
      <p:ext uri="{BB962C8B-B14F-4D97-AF65-F5344CB8AC3E}">
        <p14:creationId xmlns:p14="http://schemas.microsoft.com/office/powerpoint/2010/main" val="278540983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268760"/>
            <a:ext cx="8229600" cy="4525963"/>
          </a:xfrm>
        </p:spPr>
        <p:txBody>
          <a:bodyPr>
            <a:normAutofit fontScale="92500" lnSpcReduction="20000"/>
          </a:bodyPr>
          <a:lstStyle/>
          <a:p>
            <a:pPr>
              <a:buNone/>
            </a:pPr>
            <a:r>
              <a:rPr lang="en-GB" sz="2000" dirty="0" smtClean="0">
                <a:latin typeface="Arial" pitchFamily="34" charset="0"/>
                <a:cs typeface="Arial" pitchFamily="34" charset="0"/>
              </a:rPr>
              <a:t>Multiple regression on those completing time 1 and time 2 assessments (n=201)</a:t>
            </a:r>
          </a:p>
          <a:p>
            <a:pPr>
              <a:buNone/>
            </a:pP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one:</a:t>
            </a:r>
          </a:p>
          <a:p>
            <a:pPr lvl="1"/>
            <a:r>
              <a:rPr lang="en-GB" sz="2000" dirty="0" smtClean="0">
                <a:latin typeface="Arial" pitchFamily="34" charset="0"/>
                <a:cs typeface="Arial" pitchFamily="34" charset="0"/>
              </a:rPr>
              <a:t>Illness representations (personal control, treatment control , illness coherence, consequences)</a:t>
            </a:r>
          </a:p>
          <a:p>
            <a:pPr lvl="1"/>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two: </a:t>
            </a:r>
          </a:p>
          <a:p>
            <a:pPr lvl="1"/>
            <a:r>
              <a:rPr lang="en-GB" sz="2000" dirty="0" smtClean="0">
                <a:latin typeface="Arial" pitchFamily="34" charset="0"/>
                <a:cs typeface="Arial" pitchFamily="34" charset="0"/>
              </a:rPr>
              <a:t>Illness representations</a:t>
            </a:r>
          </a:p>
          <a:p>
            <a:pPr lvl="1"/>
            <a:r>
              <a:rPr lang="en-GB" sz="2000" dirty="0" smtClean="0">
                <a:latin typeface="Arial" pitchFamily="34" charset="0"/>
                <a:cs typeface="Arial" pitchFamily="34" charset="0"/>
              </a:rPr>
              <a:t>Causal beliefs</a:t>
            </a:r>
          </a:p>
          <a:p>
            <a:pPr lvl="1"/>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three:</a:t>
            </a:r>
          </a:p>
          <a:p>
            <a:pPr lvl="1"/>
            <a:r>
              <a:rPr lang="en-GB" sz="2000" dirty="0" smtClean="0">
                <a:latin typeface="Arial" pitchFamily="34" charset="0"/>
                <a:cs typeface="Arial" pitchFamily="34" charset="0"/>
              </a:rPr>
              <a:t>Illness representations</a:t>
            </a:r>
          </a:p>
          <a:p>
            <a:pPr lvl="1"/>
            <a:r>
              <a:rPr lang="en-GB" sz="2000" dirty="0" smtClean="0">
                <a:latin typeface="Arial" pitchFamily="34" charset="0"/>
                <a:cs typeface="Arial" pitchFamily="34" charset="0"/>
              </a:rPr>
              <a:t>Causal beliefs</a:t>
            </a:r>
          </a:p>
          <a:p>
            <a:pPr lvl="1"/>
            <a:r>
              <a:rPr lang="en-GB" sz="2000" dirty="0" smtClean="0">
                <a:latin typeface="Arial" pitchFamily="34" charset="0"/>
                <a:cs typeface="Arial" pitchFamily="34" charset="0"/>
              </a:rPr>
              <a:t>Baseline distress/PA/NA</a:t>
            </a:r>
          </a:p>
          <a:p>
            <a:pPr lvl="1"/>
            <a:endParaRPr lang="en-GB" dirty="0" smtClean="0"/>
          </a:p>
        </p:txBody>
      </p:sp>
      <p:sp>
        <p:nvSpPr>
          <p:cNvPr id="3" name="Title 2"/>
          <p:cNvSpPr>
            <a:spLocks noGrp="1"/>
          </p:cNvSpPr>
          <p:nvPr>
            <p:ph type="title"/>
          </p:nvPr>
        </p:nvSpPr>
        <p:spPr>
          <a:xfrm>
            <a:off x="467544" y="0"/>
            <a:ext cx="8229600" cy="1143000"/>
          </a:xfrm>
        </p:spPr>
        <p:txBody>
          <a:bodyPr>
            <a:noAutofit/>
          </a:bodyPr>
          <a:lstStyle/>
          <a:p>
            <a:r>
              <a:rPr lang="en-GB" sz="2400" dirty="0" smtClean="0">
                <a:effectLst/>
                <a:latin typeface="Arial" pitchFamily="34" charset="0"/>
                <a:cs typeface="Arial" pitchFamily="34" charset="0"/>
              </a:rPr>
              <a:t>Do illness beliefs predict psychological outcomes over time?</a:t>
            </a:r>
            <a:endParaRPr lang="en-GB" sz="2400" dirty="0">
              <a:effectLst/>
              <a:latin typeface="Arial" pitchFamily="34" charset="0"/>
              <a:cs typeface="Arial" pitchFamily="34" charset="0"/>
            </a:endParaRPr>
          </a:p>
        </p:txBody>
      </p:sp>
    </p:spTree>
    <p:extLst>
      <p:ext uri="{BB962C8B-B14F-4D97-AF65-F5344CB8AC3E}">
        <p14:creationId xmlns:p14="http://schemas.microsoft.com/office/powerpoint/2010/main" val="229945261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nvPr>
        </p:nvGraphicFramePr>
        <p:xfrm>
          <a:off x="539552" y="548680"/>
          <a:ext cx="7704856" cy="5902752"/>
        </p:xfrm>
        <a:graphic>
          <a:graphicData uri="http://schemas.openxmlformats.org/drawingml/2006/table">
            <a:tbl>
              <a:tblPr/>
              <a:tblGrid>
                <a:gridCol w="800017"/>
                <a:gridCol w="2365014"/>
                <a:gridCol w="834220"/>
                <a:gridCol w="1412335"/>
                <a:gridCol w="1414003"/>
                <a:gridCol w="879267"/>
              </a:tblGrid>
              <a:tr h="178570">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a:ea typeface="Times New Roman"/>
                          <a:cs typeface="Times New Roman"/>
                        </a:rPr>
                        <a:t>β</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dirty="0" smtClean="0">
                          <a:latin typeface="Arial"/>
                          <a:ea typeface="Times New Roman"/>
                          <a:cs typeface="Times New Roman"/>
                        </a:rPr>
                        <a:t>Adjacent</a:t>
                      </a:r>
                      <a:r>
                        <a:rPr lang="en-GB" sz="1600" b="1" baseline="0" dirty="0" smtClean="0">
                          <a:latin typeface="Arial"/>
                          <a:ea typeface="Times New Roman"/>
                          <a:cs typeface="Times New Roman"/>
                        </a:rPr>
                        <a:t> </a:t>
                      </a:r>
                      <a:r>
                        <a:rPr lang="en-GB" sz="1600" b="1" i="1" dirty="0" smtClean="0">
                          <a:latin typeface="Arial"/>
                          <a:ea typeface="Times New Roman"/>
                          <a:cs typeface="Times New Roman"/>
                        </a:rPr>
                        <a:t>R</a:t>
                      </a:r>
                      <a:r>
                        <a:rPr lang="en-GB" sz="1600" b="1" i="1" baseline="30000" dirty="0" smtClean="0">
                          <a:latin typeface="Arial"/>
                          <a:ea typeface="Times New Roman"/>
                          <a:cs typeface="Times New Roman"/>
                        </a:rPr>
                        <a:t>2</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i="1" dirty="0">
                          <a:latin typeface="Arial"/>
                          <a:ea typeface="Times New Roman"/>
                          <a:cs typeface="Times New Roman"/>
                        </a:rPr>
                        <a:t>R</a:t>
                      </a:r>
                      <a:r>
                        <a:rPr lang="en-GB" sz="1600" b="1" i="1" baseline="30000" dirty="0">
                          <a:latin typeface="Arial"/>
                          <a:ea typeface="Times New Roman"/>
                          <a:cs typeface="Times New Roman"/>
                        </a:rPr>
                        <a:t>2</a:t>
                      </a:r>
                      <a:r>
                        <a:rPr lang="en-GB" sz="1600" b="1" i="1" dirty="0">
                          <a:latin typeface="Arial"/>
                          <a:ea typeface="Times New Roman"/>
                          <a:cs typeface="Times New Roman"/>
                        </a:rPr>
                        <a:t> </a:t>
                      </a:r>
                      <a:r>
                        <a:rPr lang="en-GB" sz="1600" b="1" dirty="0">
                          <a:latin typeface="Arial"/>
                          <a:ea typeface="Times New Roman"/>
                          <a:cs typeface="Times New Roman"/>
                        </a:rPr>
                        <a:t>change</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a:ea typeface="Times New Roman"/>
                          <a:cs typeface="Times New Roman"/>
                        </a:rPr>
                        <a:t>F</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14282">
                <a:tc>
                  <a:txBody>
                    <a:bodyPr/>
                    <a:lstStyle/>
                    <a:p>
                      <a:pPr algn="l">
                        <a:lnSpc>
                          <a:spcPct val="115000"/>
                        </a:lnSpc>
                        <a:spcAft>
                          <a:spcPts val="0"/>
                        </a:spcAft>
                      </a:pPr>
                      <a:r>
                        <a:rPr lang="en-GB" sz="1600" b="1" dirty="0" smtClean="0">
                          <a:latin typeface="Arial"/>
                          <a:ea typeface="Times New Roman"/>
                          <a:cs typeface="Times New Roman"/>
                        </a:rPr>
                        <a:t>Step </a:t>
                      </a:r>
                      <a:r>
                        <a:rPr lang="en-GB" sz="1600" b="1" dirty="0">
                          <a:latin typeface="Arial"/>
                          <a:ea typeface="Times New Roman"/>
                          <a:cs typeface="Times New Roman"/>
                        </a:rPr>
                        <a:t>1</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a:ea typeface="Times New Roman"/>
                          <a:cs typeface="Times New Roman"/>
                        </a:rPr>
                        <a:t>.477***</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-.06</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25</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600" dirty="0">
                        <a:latin typeface="Arial"/>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a:latin typeface="Arial"/>
                          <a:ea typeface="Times New Roman"/>
                          <a:cs typeface="Times New Roman"/>
                        </a:rPr>
                        <a:t>13.47***</a:t>
                      </a:r>
                      <a:endParaRPr lang="en-GB" sz="120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5704">
                <a:tc>
                  <a:txBody>
                    <a:bodyPr/>
                    <a:lstStyle/>
                    <a:p>
                      <a:pPr algn="l">
                        <a:lnSpc>
                          <a:spcPct val="115000"/>
                        </a:lnSpc>
                        <a:spcAft>
                          <a:spcPts val="0"/>
                        </a:spcAft>
                      </a:pPr>
                      <a:r>
                        <a:rPr lang="en-GB" sz="1600" b="1" dirty="0" smtClean="0">
                          <a:latin typeface="Arial"/>
                          <a:ea typeface="Times New Roman"/>
                          <a:cs typeface="Times New Roman"/>
                        </a:rPr>
                        <a:t>Step</a:t>
                      </a:r>
                      <a:r>
                        <a:rPr lang="en-GB" sz="1600" b="1" baseline="0" dirty="0" smtClean="0">
                          <a:latin typeface="Arial"/>
                          <a:ea typeface="Times New Roman"/>
                          <a:cs typeface="Times New Roman"/>
                        </a:rPr>
                        <a:t> </a:t>
                      </a:r>
                      <a:r>
                        <a:rPr lang="en-GB" sz="1600" b="1" dirty="0" smtClean="0">
                          <a:latin typeface="Arial"/>
                          <a:ea typeface="Times New Roman"/>
                          <a:cs typeface="Times New Roman"/>
                        </a:rPr>
                        <a:t>2</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Psychological attributions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Risk factors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Harm/Neglect</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Hereditary</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Chance/bad luck</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Accident/injury</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a:ea typeface="Times New Roman"/>
                          <a:cs typeface="Times New Roman"/>
                        </a:rPr>
                        <a:t>.46***</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-.01</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26</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.01</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a:ea typeface="Times New Roman"/>
                          <a:cs typeface="Times New Roman"/>
                        </a:rPr>
                        <a:t>5.47***</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64274">
                <a:tc>
                  <a:txBody>
                    <a:bodyPr/>
                    <a:lstStyle/>
                    <a:p>
                      <a:pPr algn="l">
                        <a:lnSpc>
                          <a:spcPct val="115000"/>
                        </a:lnSpc>
                        <a:spcAft>
                          <a:spcPts val="0"/>
                        </a:spcAft>
                      </a:pPr>
                      <a:r>
                        <a:rPr lang="en-GB" sz="1600" b="1" dirty="0" smtClean="0">
                          <a:latin typeface="Arial"/>
                          <a:ea typeface="Times New Roman"/>
                          <a:cs typeface="Times New Roman"/>
                        </a:rPr>
                        <a:t>Step</a:t>
                      </a:r>
                      <a:r>
                        <a:rPr lang="en-GB" sz="1600" b="1" baseline="0" dirty="0" smtClean="0">
                          <a:latin typeface="Arial"/>
                          <a:ea typeface="Times New Roman"/>
                          <a:cs typeface="Times New Roman"/>
                        </a:rPr>
                        <a:t> </a:t>
                      </a:r>
                      <a:r>
                        <a:rPr lang="en-GB" sz="1600" b="1" dirty="0" smtClean="0">
                          <a:latin typeface="Arial"/>
                          <a:ea typeface="Times New Roman"/>
                          <a:cs typeface="Times New Roman"/>
                        </a:rPr>
                        <a:t>3</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Psychological attributions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Risk factors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Harm/Neglect</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Hereditary</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Chance/bad luck</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Accident/injury</a:t>
                      </a:r>
                      <a:endParaRPr lang="en-GB" sz="1200" dirty="0">
                        <a:latin typeface="Calibri"/>
                        <a:ea typeface="Times New Roman"/>
                        <a:cs typeface="Times New Roman"/>
                      </a:endParaRPr>
                    </a:p>
                    <a:p>
                      <a:pPr algn="l">
                        <a:lnSpc>
                          <a:spcPct val="115000"/>
                        </a:lnSpc>
                        <a:spcAft>
                          <a:spcPts val="0"/>
                        </a:spcAft>
                      </a:pPr>
                      <a:r>
                        <a:rPr lang="en-GB" sz="1200" u="sng" dirty="0">
                          <a:solidFill>
                            <a:schemeClr val="tx1"/>
                          </a:solidFill>
                          <a:latin typeface="Arial"/>
                          <a:ea typeface="Times New Roman"/>
                          <a:cs typeface="Times New Roman"/>
                        </a:rPr>
                        <a:t>Baseline distress</a:t>
                      </a:r>
                      <a:endParaRPr lang="en-GB" sz="1200" u="sng" dirty="0">
                        <a:solidFill>
                          <a:schemeClr val="tx1"/>
                        </a:solidFill>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a:latin typeface="Arial"/>
                          <a:ea typeface="Times New Roman"/>
                          <a:cs typeface="Times New Roman"/>
                        </a:rPr>
                        <a:t>.25***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-.01</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0.07</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.04</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.01</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.57***</a:t>
                      </a:r>
                      <a:endParaRPr lang="en-GB" sz="120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53</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.27</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a:ea typeface="Times New Roman"/>
                          <a:cs typeface="Times New Roman"/>
                        </a:rPr>
                        <a:t>15.73***</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4536">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l">
                        <a:lnSpc>
                          <a:spcPct val="115000"/>
                        </a:lnSpc>
                        <a:spcAft>
                          <a:spcPts val="0"/>
                        </a:spcAft>
                      </a:pPr>
                      <a:r>
                        <a:rPr lang="en-GB" sz="1200" dirty="0" smtClean="0">
                          <a:latin typeface="Calibri"/>
                          <a:ea typeface="Times New Roman"/>
                          <a:cs typeface="Times New Roman"/>
                        </a:rPr>
                        <a:t>***</a:t>
                      </a:r>
                      <a:r>
                        <a:rPr lang="en-GB" sz="1200" baseline="0" dirty="0" smtClean="0">
                          <a:latin typeface="Calibri"/>
                          <a:ea typeface="Times New Roman"/>
                          <a:cs typeface="Times New Roman"/>
                        </a:rPr>
                        <a:t> p&lt;.001   </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r">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Rectangle 4"/>
          <p:cNvSpPr/>
          <p:nvPr/>
        </p:nvSpPr>
        <p:spPr>
          <a:xfrm>
            <a:off x="611560" y="116632"/>
            <a:ext cx="6695294" cy="461665"/>
          </a:xfrm>
          <a:prstGeom prst="rect">
            <a:avLst/>
          </a:prstGeom>
        </p:spPr>
        <p:txBody>
          <a:bodyPr wrap="none">
            <a:spAutoFit/>
          </a:bodyPr>
          <a:lstStyle/>
          <a:p>
            <a:r>
              <a:rPr lang="en-GB" sz="2400" b="1" dirty="0" smtClean="0">
                <a:latin typeface="Arial" pitchFamily="34" charset="0"/>
                <a:cs typeface="Arial" pitchFamily="34" charset="0"/>
              </a:rPr>
              <a:t>Predicting cancer-specific distress at Time 2</a:t>
            </a:r>
            <a:endParaRPr lang="en-GB" sz="2400" dirty="0"/>
          </a:p>
        </p:txBody>
      </p:sp>
      <p:sp>
        <p:nvSpPr>
          <p:cNvPr id="14" name="Flowchart: Alternate Process 13"/>
          <p:cNvSpPr/>
          <p:nvPr/>
        </p:nvSpPr>
        <p:spPr>
          <a:xfrm>
            <a:off x="3923928" y="4149080"/>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the serious consequences of being found to be at increased risk of cancer significantly predicted higher levels of cancer specific distress at follow-up</a:t>
            </a:r>
            <a:endParaRPr lang="en-GB" dirty="0"/>
          </a:p>
        </p:txBody>
      </p:sp>
    </p:spTree>
    <p:extLst>
      <p:ext uri="{BB962C8B-B14F-4D97-AF65-F5344CB8AC3E}">
        <p14:creationId xmlns:p14="http://schemas.microsoft.com/office/powerpoint/2010/main" val="213887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heckerboard(across)">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nvPr>
        </p:nvGraphicFramePr>
        <p:xfrm>
          <a:off x="395536" y="620688"/>
          <a:ext cx="8280919" cy="5538216"/>
        </p:xfrm>
        <a:graphic>
          <a:graphicData uri="http://schemas.openxmlformats.org/drawingml/2006/table">
            <a:tbl>
              <a:tblPr/>
              <a:tblGrid>
                <a:gridCol w="859832"/>
                <a:gridCol w="2541838"/>
                <a:gridCol w="896591"/>
                <a:gridCol w="1517930"/>
                <a:gridCol w="1519722"/>
                <a:gridCol w="945006"/>
              </a:tblGrid>
              <a:tr h="204945">
                <a:tc>
                  <a:txBody>
                    <a:bodyPr/>
                    <a:lstStyle/>
                    <a:p>
                      <a:pPr algn="l">
                        <a:lnSpc>
                          <a:spcPct val="115000"/>
                        </a:lnSpc>
                        <a:spcAft>
                          <a:spcPts val="0"/>
                        </a:spcAft>
                      </a:pP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pitchFamily="34" charset="0"/>
                          <a:ea typeface="Times New Roman"/>
                          <a:cs typeface="Arial" pitchFamily="34" charset="0"/>
                        </a:rPr>
                        <a:t>β</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dirty="0" smtClean="0">
                          <a:latin typeface="Arial" pitchFamily="34" charset="0"/>
                          <a:ea typeface="Times New Roman"/>
                          <a:cs typeface="Arial" pitchFamily="34" charset="0"/>
                        </a:rPr>
                        <a:t>Adjacent </a:t>
                      </a:r>
                      <a:r>
                        <a:rPr lang="en-GB" sz="1600" b="1" i="1" dirty="0">
                          <a:latin typeface="Arial" pitchFamily="34" charset="0"/>
                          <a:ea typeface="Times New Roman"/>
                          <a:cs typeface="Arial" pitchFamily="34" charset="0"/>
                        </a:rPr>
                        <a:t>R</a:t>
                      </a:r>
                      <a:r>
                        <a:rPr lang="en-GB" sz="1600" b="1" i="1" baseline="30000" dirty="0">
                          <a:latin typeface="Arial" pitchFamily="34" charset="0"/>
                          <a:ea typeface="Times New Roman"/>
                          <a:cs typeface="Arial" pitchFamily="34" charset="0"/>
                        </a:rPr>
                        <a:t>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i="1" dirty="0">
                          <a:latin typeface="Arial" pitchFamily="34" charset="0"/>
                          <a:ea typeface="Times New Roman"/>
                          <a:cs typeface="Arial" pitchFamily="34" charset="0"/>
                        </a:rPr>
                        <a:t>R</a:t>
                      </a:r>
                      <a:r>
                        <a:rPr lang="en-GB" sz="1600" b="1" i="1" baseline="30000" dirty="0">
                          <a:latin typeface="Arial" pitchFamily="34" charset="0"/>
                          <a:ea typeface="Times New Roman"/>
                          <a:cs typeface="Arial" pitchFamily="34" charset="0"/>
                        </a:rPr>
                        <a:t>2</a:t>
                      </a:r>
                      <a:r>
                        <a:rPr lang="en-GB" sz="1600" b="1" i="1" dirty="0">
                          <a:latin typeface="Arial" pitchFamily="34" charset="0"/>
                          <a:ea typeface="Times New Roman"/>
                          <a:cs typeface="Arial" pitchFamily="34" charset="0"/>
                        </a:rPr>
                        <a:t> </a:t>
                      </a:r>
                      <a:r>
                        <a:rPr lang="en-GB" sz="1600" b="1" dirty="0">
                          <a:latin typeface="Arial" pitchFamily="34" charset="0"/>
                          <a:ea typeface="Times New Roman"/>
                          <a:cs typeface="Arial" pitchFamily="34" charset="0"/>
                        </a:rPr>
                        <a:t>change</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pitchFamily="34" charset="0"/>
                          <a:ea typeface="Times New Roman"/>
                          <a:cs typeface="Arial" pitchFamily="34" charset="0"/>
                        </a:rPr>
                        <a:t>F</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19784">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1</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.49***</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.26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_</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15.35***</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9459">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.46***</a:t>
                      </a:r>
                    </a:p>
                    <a:p>
                      <a:pPr algn="r">
                        <a:lnSpc>
                          <a:spcPct val="115000"/>
                        </a:lnSpc>
                        <a:spcAft>
                          <a:spcPts val="0"/>
                        </a:spcAft>
                      </a:pPr>
                      <a:r>
                        <a:rPr lang="en-GB" sz="1200" dirty="0" smtClean="0">
                          <a:latin typeface="Arial" pitchFamily="34" charset="0"/>
                          <a:ea typeface="Times New Roman"/>
                          <a:cs typeface="Arial" pitchFamily="34" charset="0"/>
                        </a:rPr>
                        <a:t>.10</a:t>
                      </a:r>
                    </a:p>
                    <a:p>
                      <a:pPr algn="r">
                        <a:lnSpc>
                          <a:spcPct val="115000"/>
                        </a:lnSpc>
                        <a:spcAft>
                          <a:spcPts val="0"/>
                        </a:spcAft>
                      </a:pPr>
                      <a:r>
                        <a:rPr lang="en-GB" sz="1200" dirty="0" smtClean="0">
                          <a:latin typeface="Arial" pitchFamily="34" charset="0"/>
                          <a:ea typeface="Times New Roman"/>
                          <a:cs typeface="Arial" pitchFamily="34" charset="0"/>
                        </a:rPr>
                        <a:t>.02</a:t>
                      </a:r>
                    </a:p>
                    <a:p>
                      <a:pPr algn="r">
                        <a:lnSpc>
                          <a:spcPct val="115000"/>
                        </a:lnSpc>
                        <a:spcAft>
                          <a:spcPts val="0"/>
                        </a:spcAft>
                      </a:pPr>
                      <a:r>
                        <a:rPr lang="en-GB" sz="1200" dirty="0" smtClean="0">
                          <a:latin typeface="Arial" pitchFamily="34" charset="0"/>
                          <a:ea typeface="Times New Roman"/>
                          <a:cs typeface="Arial" pitchFamily="34" charset="0"/>
                        </a:rPr>
                        <a:t>-.08</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.08</a:t>
                      </a:r>
                    </a:p>
                    <a:p>
                      <a:pPr algn="r">
                        <a:lnSpc>
                          <a:spcPct val="115000"/>
                        </a:lnSpc>
                        <a:spcAft>
                          <a:spcPts val="0"/>
                        </a:spcAft>
                      </a:pPr>
                      <a:r>
                        <a:rPr lang="en-GB" sz="1200" dirty="0" smtClean="0">
                          <a:latin typeface="Arial" pitchFamily="34" charset="0"/>
                          <a:ea typeface="Times New Roman"/>
                          <a:cs typeface="Arial" pitchFamily="34" charset="0"/>
                        </a:rPr>
                        <a:t>.02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.31</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.04</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7.00***</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4404">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3</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Baseline distress</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.31***</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.01</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.07</a:t>
                      </a:r>
                    </a:p>
                    <a:p>
                      <a:pPr algn="r">
                        <a:lnSpc>
                          <a:spcPct val="115000"/>
                        </a:lnSpc>
                        <a:spcAft>
                          <a:spcPts val="0"/>
                        </a:spcAft>
                      </a:pPr>
                      <a:r>
                        <a:rPr lang="en-GB" sz="1200" dirty="0" smtClean="0">
                          <a:latin typeface="Arial" pitchFamily="34" charset="0"/>
                          <a:ea typeface="Times New Roman"/>
                          <a:cs typeface="Arial" pitchFamily="34" charset="0"/>
                        </a:rPr>
                        <a:t>.07</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.42***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.45</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.15</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11.74***</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8" name="Rectangle 7"/>
          <p:cNvSpPr/>
          <p:nvPr/>
        </p:nvSpPr>
        <p:spPr>
          <a:xfrm>
            <a:off x="611560" y="116632"/>
            <a:ext cx="5417509" cy="461665"/>
          </a:xfrm>
          <a:prstGeom prst="rect">
            <a:avLst/>
          </a:prstGeom>
        </p:spPr>
        <p:txBody>
          <a:bodyPr wrap="none">
            <a:spAutoFit/>
          </a:bodyPr>
          <a:lstStyle/>
          <a:p>
            <a:r>
              <a:rPr lang="en-GB" sz="2400" b="1" dirty="0" smtClean="0">
                <a:latin typeface="Arial" pitchFamily="34" charset="0"/>
                <a:cs typeface="Arial" pitchFamily="34" charset="0"/>
              </a:rPr>
              <a:t>Predicting Negative Affect at Time 2</a:t>
            </a:r>
            <a:endParaRPr lang="en-GB" sz="2400" dirty="0"/>
          </a:p>
        </p:txBody>
      </p:sp>
      <p:sp>
        <p:nvSpPr>
          <p:cNvPr id="9" name="Rectangle 8"/>
          <p:cNvSpPr/>
          <p:nvPr/>
        </p:nvSpPr>
        <p:spPr>
          <a:xfrm>
            <a:off x="2483768" y="6093296"/>
            <a:ext cx="1008609" cy="304699"/>
          </a:xfrm>
          <a:prstGeom prst="rect">
            <a:avLst/>
          </a:prstGeom>
        </p:spPr>
        <p:txBody>
          <a:bodyPr wrap="none">
            <a:spAutoFit/>
          </a:bodyPr>
          <a:lstStyle/>
          <a:p>
            <a:pPr>
              <a:lnSpc>
                <a:spcPct val="115000"/>
              </a:lnSpc>
              <a:defRPr/>
            </a:pPr>
            <a:r>
              <a:rPr lang="en-GB" sz="1200" dirty="0" smtClean="0">
                <a:latin typeface="Arial" pitchFamily="34" charset="0"/>
                <a:ea typeface="Times New Roman"/>
                <a:cs typeface="Arial" pitchFamily="34" charset="0"/>
              </a:rPr>
              <a:t>*** p&lt;.001   </a:t>
            </a:r>
          </a:p>
        </p:txBody>
      </p:sp>
      <p:sp>
        <p:nvSpPr>
          <p:cNvPr id="10" name="Flowchart: Alternate Process 9"/>
          <p:cNvSpPr/>
          <p:nvPr/>
        </p:nvSpPr>
        <p:spPr>
          <a:xfrm>
            <a:off x="4067944" y="4265466"/>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the serious consequences of being found to be at increased risk of cancer significantly predicted higher levels of Negative Affect at follow-up</a:t>
            </a:r>
            <a:endParaRPr lang="en-GB" dirty="0"/>
          </a:p>
        </p:txBody>
      </p:sp>
    </p:spTree>
    <p:extLst>
      <p:ext uri="{BB962C8B-B14F-4D97-AF65-F5344CB8AC3E}">
        <p14:creationId xmlns:p14="http://schemas.microsoft.com/office/powerpoint/2010/main" val="3011269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heckerboard(across)">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nvPr>
        </p:nvGraphicFramePr>
        <p:xfrm>
          <a:off x="683568" y="620688"/>
          <a:ext cx="7632851" cy="5574617"/>
        </p:xfrm>
        <a:graphic>
          <a:graphicData uri="http://schemas.openxmlformats.org/drawingml/2006/table">
            <a:tbl>
              <a:tblPr/>
              <a:tblGrid>
                <a:gridCol w="792542"/>
                <a:gridCol w="2342912"/>
                <a:gridCol w="826423"/>
                <a:gridCol w="1399136"/>
                <a:gridCol w="1400788"/>
                <a:gridCol w="871050"/>
              </a:tblGrid>
              <a:tr h="215363">
                <a:tc>
                  <a:txBody>
                    <a:bodyPr/>
                    <a:lstStyle/>
                    <a:p>
                      <a:pPr algn="l">
                        <a:lnSpc>
                          <a:spcPct val="115000"/>
                        </a:lnSpc>
                        <a:spcAft>
                          <a:spcPts val="0"/>
                        </a:spcAft>
                      </a:pP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i="1" dirty="0">
                          <a:latin typeface="Arial" pitchFamily="34" charset="0"/>
                          <a:ea typeface="Times New Roman"/>
                          <a:cs typeface="Arial" pitchFamily="34" charset="0"/>
                        </a:rPr>
                        <a:t>β</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400" b="1" dirty="0" smtClean="0">
                          <a:latin typeface="Arial" pitchFamily="34" charset="0"/>
                          <a:ea typeface="Times New Roman"/>
                          <a:cs typeface="Arial" pitchFamily="34" charset="0"/>
                        </a:rPr>
                        <a:t>Adjacent</a:t>
                      </a:r>
                      <a:r>
                        <a:rPr lang="en-GB" sz="1400" b="1" baseline="0" dirty="0" smtClean="0">
                          <a:latin typeface="Arial" pitchFamily="34" charset="0"/>
                          <a:ea typeface="Times New Roman"/>
                          <a:cs typeface="Arial" pitchFamily="34" charset="0"/>
                        </a:rPr>
                        <a:t> </a:t>
                      </a:r>
                      <a:r>
                        <a:rPr lang="en-GB" sz="1400" b="1" i="1" dirty="0" smtClean="0">
                          <a:latin typeface="Arial" pitchFamily="34" charset="0"/>
                          <a:ea typeface="Times New Roman"/>
                          <a:cs typeface="Arial" pitchFamily="34" charset="0"/>
                        </a:rPr>
                        <a:t>R</a:t>
                      </a:r>
                      <a:r>
                        <a:rPr lang="en-GB" sz="1400" b="1" i="1" baseline="30000" dirty="0" smtClean="0">
                          <a:latin typeface="Arial" pitchFamily="34" charset="0"/>
                          <a:ea typeface="Times New Roman"/>
                          <a:cs typeface="Arial" pitchFamily="34" charset="0"/>
                        </a:rPr>
                        <a:t>2</a:t>
                      </a:r>
                      <a:endParaRPr lang="en-GB" sz="1400" b="1" baseline="0" dirty="0" smtClean="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400" b="1" i="1" dirty="0">
                          <a:latin typeface="Arial" pitchFamily="34" charset="0"/>
                          <a:ea typeface="Times New Roman"/>
                          <a:cs typeface="Arial" pitchFamily="34" charset="0"/>
                        </a:rPr>
                        <a:t>R</a:t>
                      </a:r>
                      <a:r>
                        <a:rPr lang="en-GB" sz="1400" b="1" i="1" baseline="30000" dirty="0">
                          <a:latin typeface="Arial" pitchFamily="34" charset="0"/>
                          <a:ea typeface="Times New Roman"/>
                          <a:cs typeface="Arial" pitchFamily="34" charset="0"/>
                        </a:rPr>
                        <a:t>2</a:t>
                      </a:r>
                      <a:r>
                        <a:rPr lang="en-GB" sz="1400" b="1" i="1" dirty="0">
                          <a:latin typeface="Arial" pitchFamily="34" charset="0"/>
                          <a:ea typeface="Times New Roman"/>
                          <a:cs typeface="Arial" pitchFamily="34" charset="0"/>
                        </a:rPr>
                        <a:t> </a:t>
                      </a:r>
                      <a:r>
                        <a:rPr lang="en-GB" sz="1400" b="1" dirty="0">
                          <a:latin typeface="Arial" pitchFamily="34" charset="0"/>
                          <a:ea typeface="Times New Roman"/>
                          <a:cs typeface="Arial" pitchFamily="34" charset="0"/>
                        </a:rPr>
                        <a:t>change</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i="1" dirty="0">
                          <a:latin typeface="Arial" pitchFamily="34" charset="0"/>
                          <a:ea typeface="Times New Roman"/>
                          <a:cs typeface="Arial" pitchFamily="34" charset="0"/>
                        </a:rPr>
                        <a:t>F</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43179">
                <a:tc>
                  <a:txBody>
                    <a:bodyPr/>
                    <a:lstStyle/>
                    <a:p>
                      <a:pPr algn="l">
                        <a:lnSpc>
                          <a:spcPct val="115000"/>
                        </a:lnSpc>
                        <a:spcAft>
                          <a:spcPts val="0"/>
                        </a:spcAft>
                      </a:pPr>
                      <a:r>
                        <a:rPr lang="en-GB" sz="1400" b="1" dirty="0" smtClean="0">
                          <a:latin typeface="Arial" pitchFamily="34" charset="0"/>
                          <a:ea typeface="Times New Roman"/>
                          <a:cs typeface="Arial" pitchFamily="34" charset="0"/>
                        </a:rPr>
                        <a:t>Step</a:t>
                      </a:r>
                      <a:r>
                        <a:rPr lang="en-GB" sz="1400" b="1" baseline="0" dirty="0" smtClean="0">
                          <a:latin typeface="Arial" pitchFamily="34" charset="0"/>
                          <a:ea typeface="Times New Roman"/>
                          <a:cs typeface="Arial" pitchFamily="34" charset="0"/>
                        </a:rPr>
                        <a:t> </a:t>
                      </a:r>
                      <a:r>
                        <a:rPr lang="en-GB" sz="1400" b="1" dirty="0" smtClean="0">
                          <a:latin typeface="Arial" pitchFamily="34" charset="0"/>
                          <a:ea typeface="Times New Roman"/>
                          <a:cs typeface="Arial" pitchFamily="34" charset="0"/>
                        </a:rPr>
                        <a:t>1</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.33***</a:t>
                      </a:r>
                    </a:p>
                    <a:p>
                      <a:pPr algn="r">
                        <a:lnSpc>
                          <a:spcPct val="115000"/>
                        </a:lnSpc>
                        <a:spcAft>
                          <a:spcPts val="0"/>
                        </a:spcAft>
                      </a:pPr>
                      <a:r>
                        <a:rPr lang="en-GB" sz="1200" dirty="0" smtClean="0">
                          <a:latin typeface="Arial" pitchFamily="34" charset="0"/>
                          <a:ea typeface="Times New Roman"/>
                          <a:cs typeface="Arial" pitchFamily="34" charset="0"/>
                        </a:rPr>
                        <a:t>.01</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5.41***</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35356">
                <a:tc>
                  <a:txBody>
                    <a:bodyPr/>
                    <a:lstStyle/>
                    <a:p>
                      <a:pPr algn="l">
                        <a:lnSpc>
                          <a:spcPct val="115000"/>
                        </a:lnSpc>
                        <a:spcAft>
                          <a:spcPts val="0"/>
                        </a:spcAft>
                      </a:pPr>
                      <a:r>
                        <a:rPr lang="en-GB" sz="1400" b="1" dirty="0" smtClean="0">
                          <a:latin typeface="Arial" pitchFamily="34" charset="0"/>
                          <a:ea typeface="Times New Roman"/>
                          <a:cs typeface="Arial" pitchFamily="34" charset="0"/>
                        </a:rPr>
                        <a:t>Step </a:t>
                      </a:r>
                      <a:r>
                        <a:rPr lang="en-GB" sz="1400" b="1" dirty="0">
                          <a:latin typeface="Arial" pitchFamily="34" charset="0"/>
                          <a:ea typeface="Times New Roman"/>
                          <a:cs typeface="Arial" pitchFamily="34" charset="0"/>
                        </a:rPr>
                        <a:t>2</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.10</a:t>
                      </a:r>
                    </a:p>
                    <a:p>
                      <a:pPr algn="r">
                        <a:lnSpc>
                          <a:spcPct val="115000"/>
                        </a:lnSpc>
                        <a:spcAft>
                          <a:spcPts val="0"/>
                        </a:spcAft>
                      </a:pPr>
                      <a:r>
                        <a:rPr lang="en-GB" sz="1200" dirty="0" smtClean="0">
                          <a:latin typeface="Arial" pitchFamily="34" charset="0"/>
                          <a:ea typeface="Times New Roman"/>
                          <a:cs typeface="Arial" pitchFamily="34" charset="0"/>
                        </a:rPr>
                        <a:t>-.04</a:t>
                      </a:r>
                    </a:p>
                    <a:p>
                      <a:pPr algn="r">
                        <a:lnSpc>
                          <a:spcPct val="115000"/>
                        </a:lnSpc>
                        <a:spcAft>
                          <a:spcPts val="0"/>
                        </a:spcAft>
                      </a:pPr>
                      <a:r>
                        <a:rPr lang="en-GB" sz="1200" dirty="0" smtClean="0">
                          <a:latin typeface="Arial" pitchFamily="34" charset="0"/>
                          <a:ea typeface="Times New Roman"/>
                          <a:cs typeface="Arial" pitchFamily="34" charset="0"/>
                        </a:rPr>
                        <a:t>.29***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.14</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.04</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3.00***</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350718">
                <a:tc>
                  <a:txBody>
                    <a:bodyPr/>
                    <a:lstStyle/>
                    <a:p>
                      <a:pPr algn="l">
                        <a:lnSpc>
                          <a:spcPct val="115000"/>
                        </a:lnSpc>
                        <a:spcAft>
                          <a:spcPts val="0"/>
                        </a:spcAft>
                      </a:pPr>
                      <a:r>
                        <a:rPr lang="en-GB" sz="1400" b="1" dirty="0" smtClean="0">
                          <a:latin typeface="Arial" pitchFamily="34" charset="0"/>
                          <a:ea typeface="Times New Roman"/>
                          <a:cs typeface="Arial" pitchFamily="34" charset="0"/>
                        </a:rPr>
                        <a:t>Step </a:t>
                      </a:r>
                      <a:r>
                        <a:rPr lang="en-GB" sz="1400" b="1" dirty="0">
                          <a:latin typeface="Arial" pitchFamily="34" charset="0"/>
                          <a:ea typeface="Times New Roman"/>
                          <a:cs typeface="Arial" pitchFamily="34" charset="0"/>
                        </a:rPr>
                        <a:t>3</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p>
                      <a:pPr algn="l">
                        <a:lnSpc>
                          <a:spcPct val="115000"/>
                        </a:lnSpc>
                        <a:spcAft>
                          <a:spcPts val="0"/>
                        </a:spcAft>
                      </a:pPr>
                      <a:r>
                        <a:rPr lang="en-GB" sz="1200" dirty="0">
                          <a:solidFill>
                            <a:schemeClr val="tx1"/>
                          </a:solidFill>
                          <a:latin typeface="Arial" pitchFamily="34" charset="0"/>
                          <a:ea typeface="Times New Roman"/>
                          <a:cs typeface="Arial" pitchFamily="34" charset="0"/>
                        </a:rPr>
                        <a:t>Baseline distress</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-.04</a:t>
                      </a:r>
                    </a:p>
                    <a:p>
                      <a:pPr algn="r">
                        <a:lnSpc>
                          <a:spcPct val="115000"/>
                        </a:lnSpc>
                        <a:spcAft>
                          <a:spcPts val="0"/>
                        </a:spcAft>
                      </a:pPr>
                      <a:r>
                        <a:rPr lang="en-GB" sz="1200" dirty="0" smtClean="0">
                          <a:latin typeface="Arial" pitchFamily="34" charset="0"/>
                          <a:ea typeface="Times New Roman"/>
                          <a:cs typeface="Arial" pitchFamily="34" charset="0"/>
                        </a:rPr>
                        <a:t>.29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.14</a:t>
                      </a:r>
                    </a:p>
                    <a:p>
                      <a:pPr algn="r">
                        <a:lnSpc>
                          <a:spcPct val="115000"/>
                        </a:lnSpc>
                        <a:spcAft>
                          <a:spcPts val="0"/>
                        </a:spcAft>
                      </a:pPr>
                      <a:r>
                        <a:rPr lang="en-GB" sz="1200" dirty="0" smtClean="0">
                          <a:latin typeface="Arial" pitchFamily="34" charset="0"/>
                          <a:ea typeface="Times New Roman"/>
                          <a:cs typeface="Arial" pitchFamily="34" charset="0"/>
                        </a:rPr>
                        <a:t>-.02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.00</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2.72***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5"/>
          <p:cNvSpPr/>
          <p:nvPr/>
        </p:nvSpPr>
        <p:spPr>
          <a:xfrm>
            <a:off x="611560" y="116632"/>
            <a:ext cx="5313314" cy="461665"/>
          </a:xfrm>
          <a:prstGeom prst="rect">
            <a:avLst/>
          </a:prstGeom>
        </p:spPr>
        <p:txBody>
          <a:bodyPr wrap="none">
            <a:spAutoFit/>
          </a:bodyPr>
          <a:lstStyle/>
          <a:p>
            <a:r>
              <a:rPr lang="en-GB" sz="2400" b="1" dirty="0" smtClean="0">
                <a:latin typeface="Arial" pitchFamily="34" charset="0"/>
                <a:cs typeface="Arial" pitchFamily="34" charset="0"/>
              </a:rPr>
              <a:t>Predicting Positive Affect at Time 2</a:t>
            </a:r>
            <a:endParaRPr lang="en-GB" sz="2400" dirty="0"/>
          </a:p>
        </p:txBody>
      </p:sp>
      <p:sp>
        <p:nvSpPr>
          <p:cNvPr id="7" name="Flowchart: Alternate Process 6"/>
          <p:cNvSpPr/>
          <p:nvPr/>
        </p:nvSpPr>
        <p:spPr>
          <a:xfrm>
            <a:off x="3923928" y="4365104"/>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screening/surgery helping reduce chances of getting cancer significantly predicted higher levels of positive affect at follow-up</a:t>
            </a:r>
            <a:endParaRPr lang="en-GB" dirty="0"/>
          </a:p>
        </p:txBody>
      </p:sp>
    </p:spTree>
    <p:extLst>
      <p:ext uri="{BB962C8B-B14F-4D97-AF65-F5344CB8AC3E}">
        <p14:creationId xmlns:p14="http://schemas.microsoft.com/office/powerpoint/2010/main" val="352506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683568" y="620688"/>
          <a:ext cx="7488833" cy="4089464"/>
        </p:xfrm>
        <a:graphic>
          <a:graphicData uri="http://schemas.openxmlformats.org/drawingml/2006/table">
            <a:tbl>
              <a:tblPr firstRow="1" bandRow="1">
                <a:tableStyleId>{5C22544A-7EE6-4342-B048-85BDC9FD1C3A}</a:tableStyleId>
              </a:tblPr>
              <a:tblGrid>
                <a:gridCol w="2115658"/>
                <a:gridCol w="1791059"/>
                <a:gridCol w="2031629"/>
                <a:gridCol w="1550487"/>
              </a:tblGrid>
              <a:tr h="896536">
                <a:tc>
                  <a:txBody>
                    <a:bodyPr/>
                    <a:lstStyle/>
                    <a:p>
                      <a:r>
                        <a:rPr lang="en-GB" sz="1600" dirty="0" smtClean="0">
                          <a:latin typeface="Arial" pitchFamily="34" charset="0"/>
                          <a:cs typeface="Arial" pitchFamily="34" charset="0"/>
                        </a:rPr>
                        <a:t>Illness</a:t>
                      </a:r>
                      <a:r>
                        <a:rPr lang="en-GB" sz="1600" baseline="0" dirty="0" smtClean="0">
                          <a:latin typeface="Arial" pitchFamily="34" charset="0"/>
                          <a:cs typeface="Arial" pitchFamily="34" charset="0"/>
                        </a:rPr>
                        <a:t> Perceptions at Time 3</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Average</a:t>
                      </a:r>
                    </a:p>
                    <a:p>
                      <a:r>
                        <a:rPr lang="en-GB" sz="1600" dirty="0" smtClean="0">
                          <a:latin typeface="Arial" pitchFamily="34" charset="0"/>
                          <a:cs typeface="Arial" pitchFamily="34" charset="0"/>
                        </a:rPr>
                        <a:t>n=31</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Moderate</a:t>
                      </a:r>
                    </a:p>
                    <a:p>
                      <a:r>
                        <a:rPr lang="en-GB" sz="1600" dirty="0" smtClean="0">
                          <a:latin typeface="Arial" pitchFamily="34" charset="0"/>
                          <a:cs typeface="Arial" pitchFamily="34" charset="0"/>
                        </a:rPr>
                        <a:t>n=53</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High</a:t>
                      </a:r>
                    </a:p>
                    <a:p>
                      <a:r>
                        <a:rPr lang="en-GB" sz="1600" dirty="0" smtClean="0">
                          <a:latin typeface="Arial" pitchFamily="34" charset="0"/>
                          <a:cs typeface="Arial" pitchFamily="34" charset="0"/>
                        </a:rPr>
                        <a:t>n=36</a:t>
                      </a:r>
                      <a:endParaRPr lang="en-GB" sz="1600" dirty="0">
                        <a:latin typeface="Arial" pitchFamily="34" charset="0"/>
                        <a:cs typeface="Arial" pitchFamily="34" charset="0"/>
                      </a:endParaRPr>
                    </a:p>
                  </a:txBody>
                  <a:tcPr/>
                </a:tc>
              </a:tr>
              <a:tr h="574098">
                <a:tc>
                  <a:txBody>
                    <a:bodyPr/>
                    <a:lstStyle/>
                    <a:p>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tr>
              <a:tr h="89653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latin typeface="Arial" pitchFamily="34" charset="0"/>
                          <a:cs typeface="Arial" pitchFamily="34" charset="0"/>
                        </a:rPr>
                        <a:t>Consequences</a:t>
                      </a:r>
                    </a:p>
                    <a:p>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16.30 (5.00)</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16.42 (4.36)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17.96 (4.76)</a:t>
                      </a:r>
                      <a:endParaRPr lang="en-GB" sz="1600" dirty="0">
                        <a:latin typeface="Arial" pitchFamily="34" charset="0"/>
                        <a:cs typeface="Arial" pitchFamily="34" charset="0"/>
                      </a:endParaRPr>
                    </a:p>
                  </a:txBody>
                  <a:tcPr/>
                </a:tc>
              </a:tr>
              <a:tr h="574098">
                <a:tc>
                  <a:txBody>
                    <a:bodyPr/>
                    <a:lstStyle/>
                    <a:p>
                      <a:r>
                        <a:rPr lang="en-GB" sz="1600" dirty="0" smtClean="0">
                          <a:latin typeface="Arial" pitchFamily="34" charset="0"/>
                          <a:cs typeface="Arial" pitchFamily="34" charset="0"/>
                        </a:rPr>
                        <a:t>Personal control</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18.83 (2.97)</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17.60 (3.31)</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18.21 (3.38)</a:t>
                      </a:r>
                      <a:endParaRPr lang="en-GB" sz="1600" dirty="0">
                        <a:latin typeface="Arial" pitchFamily="34" charset="0"/>
                        <a:cs typeface="Arial" pitchFamily="34" charset="0"/>
                      </a:endParaRPr>
                    </a:p>
                  </a:txBody>
                  <a:tcPr/>
                </a:tc>
              </a:tr>
              <a:tr h="574098">
                <a:tc>
                  <a:txBody>
                    <a:bodyPr/>
                    <a:lstStyle/>
                    <a:p>
                      <a:r>
                        <a:rPr lang="en-GB" sz="1600" dirty="0" smtClean="0">
                          <a:latin typeface="Arial" pitchFamily="34" charset="0"/>
                          <a:cs typeface="Arial" pitchFamily="34" charset="0"/>
                        </a:rPr>
                        <a:t>Treatment control </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13.89 (3.09)</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14.27 (2.36)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14.70 (2.96)</a:t>
                      </a:r>
                      <a:endParaRPr lang="en-GB" sz="1600" dirty="0">
                        <a:latin typeface="Arial" pitchFamily="34" charset="0"/>
                        <a:cs typeface="Arial" pitchFamily="34" charset="0"/>
                      </a:endParaRPr>
                    </a:p>
                  </a:txBody>
                  <a:tcPr/>
                </a:tc>
              </a:tr>
              <a:tr h="574098">
                <a:tc>
                  <a:txBody>
                    <a:bodyPr/>
                    <a:lstStyle/>
                    <a:p>
                      <a:r>
                        <a:rPr lang="en-GB" sz="1600" dirty="0" smtClean="0">
                          <a:latin typeface="Arial" pitchFamily="34" charset="0"/>
                          <a:cs typeface="Arial" pitchFamily="34" charset="0"/>
                        </a:rPr>
                        <a:t>Illness coherence</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9.60 (2.96)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10.71 (2.56)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11.77 (2.30)</a:t>
                      </a:r>
                      <a:endParaRPr lang="en-GB" sz="1600" dirty="0">
                        <a:latin typeface="Arial" pitchFamily="34" charset="0"/>
                        <a:cs typeface="Arial" pitchFamily="34" charset="0"/>
                      </a:endParaRPr>
                    </a:p>
                  </a:txBody>
                  <a:tcPr/>
                </a:tc>
              </a:tr>
            </a:tbl>
          </a:graphicData>
        </a:graphic>
      </p:graphicFrame>
      <p:sp>
        <p:nvSpPr>
          <p:cNvPr id="6" name="Rectangle 5"/>
          <p:cNvSpPr/>
          <p:nvPr/>
        </p:nvSpPr>
        <p:spPr>
          <a:xfrm>
            <a:off x="755576" y="0"/>
            <a:ext cx="7128792" cy="461665"/>
          </a:xfrm>
          <a:prstGeom prst="rect">
            <a:avLst/>
          </a:prstGeom>
        </p:spPr>
        <p:txBody>
          <a:bodyPr wrap="square">
            <a:spAutoFit/>
          </a:bodyPr>
          <a:lstStyle/>
          <a:p>
            <a:r>
              <a:rPr lang="en-GB" sz="2400" dirty="0" smtClean="0">
                <a:latin typeface="Arial" pitchFamily="34" charset="0"/>
                <a:cs typeface="Arial" pitchFamily="34" charset="0"/>
              </a:rPr>
              <a:t>Post-risk ANOVA: Illness perceptions by risk group </a:t>
            </a:r>
          </a:p>
        </p:txBody>
      </p:sp>
      <p:sp>
        <p:nvSpPr>
          <p:cNvPr id="8" name="Oval 7"/>
          <p:cNvSpPr/>
          <p:nvPr/>
        </p:nvSpPr>
        <p:spPr>
          <a:xfrm rot="10800000" flipV="1">
            <a:off x="683568" y="4581128"/>
            <a:ext cx="7632848" cy="2088232"/>
          </a:xfrm>
          <a:prstGeom prst="ellips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Significant effect for risk group on Illness Coherence  </a:t>
            </a:r>
            <a:r>
              <a:rPr lang="en-GB" i="1" dirty="0" smtClean="0">
                <a:solidFill>
                  <a:schemeClr val="tx1"/>
                </a:solidFill>
              </a:rPr>
              <a:t>F(2,100) = 4.5 p=0.01</a:t>
            </a:r>
          </a:p>
          <a:p>
            <a:pPr algn="ctr"/>
            <a:endParaRPr lang="en-GB" i="1" dirty="0" smtClean="0">
              <a:solidFill>
                <a:schemeClr val="tx1"/>
              </a:solidFill>
            </a:endParaRPr>
          </a:p>
          <a:p>
            <a:pPr algn="ctr"/>
            <a:r>
              <a:rPr lang="en-GB" dirty="0" smtClean="0">
                <a:solidFill>
                  <a:schemeClr val="tx1"/>
                </a:solidFill>
              </a:rPr>
              <a:t>Those at high risk reported significantly greater understanding of this risk than those at average risk (p&lt;0.01)</a:t>
            </a:r>
            <a:endParaRPr lang="en-GB" dirty="0">
              <a:solidFill>
                <a:schemeClr val="tx1"/>
              </a:solidFill>
            </a:endParaRPr>
          </a:p>
        </p:txBody>
      </p:sp>
    </p:spTree>
    <p:extLst>
      <p:ext uri="{BB962C8B-B14F-4D97-AF65-F5344CB8AC3E}">
        <p14:creationId xmlns:p14="http://schemas.microsoft.com/office/powerpoint/2010/main" val="1052494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23528" y="1233337"/>
            <a:ext cx="8229600" cy="5899051"/>
          </a:xfrm>
          <a:prstGeom prst="rect">
            <a:avLst/>
          </a:prstGeom>
        </p:spPr>
        <p:txBody>
          <a:bodyPr>
            <a:spAutoFit/>
          </a:bodyPr>
          <a:lstStyle/>
          <a:p>
            <a:r>
              <a:rPr lang="en-GB" sz="2000" dirty="0" smtClean="0">
                <a:latin typeface="Arial" pitchFamily="34" charset="0"/>
                <a:cs typeface="Arial" pitchFamily="34" charset="0"/>
              </a:rPr>
              <a:t>Understanding cognitive representations of being at risk may have some use in explaining psychological responses to cancer genetic risk assessment. </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Those receiving a high risk result have a greater understanding of its implications: this may reflect differences in the mechanisms by which individuals at different levels of risk are informed.</a:t>
            </a:r>
          </a:p>
          <a:p>
            <a:endParaRPr lang="en-GB" sz="2000" dirty="0">
              <a:latin typeface="Arial" pitchFamily="34" charset="0"/>
              <a:cs typeface="Arial" pitchFamily="34" charset="0"/>
            </a:endParaRPr>
          </a:p>
          <a:p>
            <a:r>
              <a:rPr lang="en-GB" sz="2000" dirty="0" smtClean="0">
                <a:latin typeface="Arial" pitchFamily="34" charset="0"/>
                <a:cs typeface="Arial" pitchFamily="34" charset="0"/>
              </a:rPr>
              <a:t> </a:t>
            </a:r>
            <a:r>
              <a:rPr lang="en-GB" sz="2000" dirty="0">
                <a:latin typeface="Arial" pitchFamily="34" charset="0"/>
                <a:cs typeface="Arial" pitchFamily="34" charset="0"/>
              </a:rPr>
              <a:t>Important for those involved in patient care to have an understanding of these psychological processes.</a:t>
            </a:r>
          </a:p>
          <a:p>
            <a:endParaRPr lang="en-GB" sz="2000" dirty="0">
              <a:latin typeface="Arial" pitchFamily="34" charset="0"/>
              <a:cs typeface="Arial" pitchFamily="34" charset="0"/>
            </a:endParaRPr>
          </a:p>
          <a:p>
            <a:r>
              <a:rPr lang="en-GB" sz="2000" dirty="0" smtClean="0">
                <a:latin typeface="Arial" pitchFamily="34" charset="0"/>
                <a:cs typeface="Arial" pitchFamily="34" charset="0"/>
              </a:rPr>
              <a:t>Potential role of interventions </a:t>
            </a:r>
            <a:r>
              <a:rPr lang="en-GB" sz="2000" dirty="0">
                <a:latin typeface="Arial" pitchFamily="34" charset="0"/>
                <a:cs typeface="Arial" pitchFamily="34" charset="0"/>
              </a:rPr>
              <a:t>aimed at changing health-related cognitions.</a:t>
            </a: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p>
            <a:endParaRPr lang="en-GB" sz="2000" dirty="0" smtClean="0">
              <a:latin typeface="Arial" pitchFamily="34" charset="0"/>
              <a:cs typeface="Arial" pitchFamily="34" charset="0"/>
            </a:endParaRPr>
          </a:p>
          <a:p>
            <a:endParaRPr lang="en-GB" sz="2400" dirty="0"/>
          </a:p>
        </p:txBody>
      </p:sp>
      <p:sp>
        <p:nvSpPr>
          <p:cNvPr id="2" name="Title 1"/>
          <p:cNvSpPr>
            <a:spLocks noGrp="1"/>
          </p:cNvSpPr>
          <p:nvPr>
            <p:ph type="title"/>
          </p:nvPr>
        </p:nvSpPr>
        <p:spPr>
          <a:xfrm>
            <a:off x="395536" y="27856"/>
            <a:ext cx="8229600" cy="1143000"/>
          </a:xfrm>
        </p:spPr>
        <p:txBody>
          <a:bodyPr/>
          <a:lstStyle/>
          <a:p>
            <a:r>
              <a:rPr lang="en-GB" dirty="0" smtClean="0"/>
              <a:t>Conclusions </a:t>
            </a:r>
            <a:endParaRPr lang="en-GB" dirty="0"/>
          </a:p>
        </p:txBody>
      </p:sp>
    </p:spTree>
    <p:extLst>
      <p:ext uri="{BB962C8B-B14F-4D97-AF65-F5344CB8AC3E}">
        <p14:creationId xmlns:p14="http://schemas.microsoft.com/office/powerpoint/2010/main" val="412715483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467544" y="1052736"/>
            <a:ext cx="8229600" cy="5429250"/>
          </a:xfrm>
        </p:spPr>
        <p:txBody>
          <a:bodyPr>
            <a:normAutofit/>
          </a:bodyPr>
          <a:lstStyle/>
          <a:p>
            <a:pPr eaLnBrk="1" hangingPunct="1">
              <a:lnSpc>
                <a:spcPct val="90000"/>
              </a:lnSpc>
              <a:buFontTx/>
              <a:buNone/>
            </a:pPr>
            <a:endParaRPr lang="en-GB" sz="1600" i="1" dirty="0" smtClean="0">
              <a:latin typeface="Arial" pitchFamily="34" charset="0"/>
              <a:cs typeface="Arial" pitchFamily="34" charset="0"/>
            </a:endParaRPr>
          </a:p>
          <a:p>
            <a:pPr eaLnBrk="1" hangingPunct="1">
              <a:lnSpc>
                <a:spcPct val="90000"/>
              </a:lnSpc>
              <a:buFontTx/>
              <a:buNone/>
            </a:pPr>
            <a:r>
              <a:rPr lang="en-GB" sz="1600" b="1" dirty="0" smtClean="0">
                <a:latin typeface="Arial" pitchFamily="34" charset="0"/>
                <a:cs typeface="Arial" pitchFamily="34" charset="0"/>
              </a:rPr>
              <a:t>Professor Paul Bennett; </a:t>
            </a:r>
            <a:r>
              <a:rPr lang="en-GB" sz="1600" i="1" dirty="0" smtClean="0">
                <a:latin typeface="Arial" pitchFamily="34" charset="0"/>
                <a:cs typeface="Arial" pitchFamily="34" charset="0"/>
              </a:rPr>
              <a:t>Psychology Dept, Swansea University </a:t>
            </a:r>
          </a:p>
          <a:p>
            <a:pPr eaLnBrk="1" hangingPunct="1">
              <a:lnSpc>
                <a:spcPct val="90000"/>
              </a:lnSpc>
              <a:buFontTx/>
              <a:buNone/>
            </a:pPr>
            <a:endParaRPr lang="en-GB" sz="1600" i="1" dirty="0" smtClean="0">
              <a:latin typeface="Arial" pitchFamily="34" charset="0"/>
              <a:cs typeface="Arial" pitchFamily="34" charset="0"/>
            </a:endParaRPr>
          </a:p>
          <a:p>
            <a:pPr eaLnBrk="1" hangingPunct="1">
              <a:lnSpc>
                <a:spcPct val="90000"/>
              </a:lnSpc>
              <a:buFontTx/>
              <a:buNone/>
            </a:pPr>
            <a:r>
              <a:rPr lang="en-GB" sz="1600" b="1" dirty="0" smtClean="0">
                <a:latin typeface="Arial" pitchFamily="34" charset="0"/>
                <a:cs typeface="Arial" pitchFamily="34" charset="0"/>
              </a:rPr>
              <a:t>Dr Kate Brain; </a:t>
            </a:r>
            <a:r>
              <a:rPr lang="en-GB" sz="1600" i="1" dirty="0" smtClean="0">
                <a:latin typeface="Arial" pitchFamily="34" charset="0"/>
                <a:cs typeface="Arial" pitchFamily="34" charset="0"/>
              </a:rPr>
              <a:t>Institute of Medical Genetics, Cardiff University</a:t>
            </a:r>
          </a:p>
          <a:p>
            <a:pPr eaLnBrk="1" hangingPunct="1">
              <a:lnSpc>
                <a:spcPct val="90000"/>
              </a:lnSpc>
              <a:buFontTx/>
              <a:buNone/>
            </a:pPr>
            <a:endParaRPr lang="en-GB" sz="1600" i="1" dirty="0" smtClean="0">
              <a:latin typeface="Arial" pitchFamily="34" charset="0"/>
              <a:cs typeface="Arial" pitchFamily="34" charset="0"/>
            </a:endParaRPr>
          </a:p>
          <a:p>
            <a:pPr eaLnBrk="1" hangingPunct="1">
              <a:lnSpc>
                <a:spcPct val="90000"/>
              </a:lnSpc>
              <a:buFontTx/>
              <a:buNone/>
            </a:pPr>
            <a:r>
              <a:rPr lang="en-GB" sz="1600" b="1" dirty="0" smtClean="0">
                <a:latin typeface="Arial" pitchFamily="34" charset="0"/>
                <a:cs typeface="Arial" pitchFamily="34" charset="0"/>
              </a:rPr>
              <a:t>Professor Kerry Hood; </a:t>
            </a:r>
            <a:r>
              <a:rPr lang="en-GB" sz="1600" i="1" dirty="0" smtClean="0">
                <a:latin typeface="Arial" pitchFamily="34" charset="0"/>
                <a:cs typeface="Arial" pitchFamily="34" charset="0"/>
              </a:rPr>
              <a:t>Director of South East Wales Trials Unit, Cardiff University</a:t>
            </a:r>
          </a:p>
          <a:p>
            <a:pPr eaLnBrk="1" hangingPunct="1">
              <a:lnSpc>
                <a:spcPct val="90000"/>
              </a:lnSpc>
              <a:buFontTx/>
              <a:buNone/>
            </a:pPr>
            <a:endParaRPr lang="en-GB" sz="1600" i="1" dirty="0" smtClean="0">
              <a:latin typeface="Arial" pitchFamily="34" charset="0"/>
              <a:cs typeface="Arial" pitchFamily="34" charset="0"/>
            </a:endParaRPr>
          </a:p>
          <a:p>
            <a:pPr eaLnBrk="1" hangingPunct="1">
              <a:lnSpc>
                <a:spcPct val="90000"/>
              </a:lnSpc>
              <a:buFontTx/>
              <a:buNone/>
            </a:pPr>
            <a:r>
              <a:rPr lang="en-GB" sz="1600" b="1" dirty="0" smtClean="0">
                <a:latin typeface="Arial" pitchFamily="34" charset="0"/>
                <a:cs typeface="Arial" pitchFamily="34" charset="0"/>
              </a:rPr>
              <a:t>Dr Alex Murray; </a:t>
            </a:r>
            <a:r>
              <a:rPr lang="en-GB" sz="1600" i="1" dirty="0" smtClean="0">
                <a:latin typeface="Arial" pitchFamily="34" charset="0"/>
                <a:cs typeface="Arial" pitchFamily="34" charset="0"/>
              </a:rPr>
              <a:t>All Wales Medical Genetics Service, Cardiff &amp; Vale NHS Trust</a:t>
            </a:r>
          </a:p>
          <a:p>
            <a:pPr eaLnBrk="1" hangingPunct="1">
              <a:lnSpc>
                <a:spcPct val="90000"/>
              </a:lnSpc>
              <a:buFontTx/>
              <a:buNone/>
            </a:pPr>
            <a:endParaRPr lang="en-GB" sz="1600" i="1" dirty="0" smtClean="0">
              <a:latin typeface="Arial" pitchFamily="34" charset="0"/>
              <a:cs typeface="Arial" pitchFamily="34" charset="0"/>
            </a:endParaRPr>
          </a:p>
          <a:p>
            <a:pPr>
              <a:lnSpc>
                <a:spcPct val="90000"/>
              </a:lnSpc>
              <a:buNone/>
            </a:pPr>
            <a:r>
              <a:rPr lang="en-GB" sz="1600" b="1" dirty="0" smtClean="0">
                <a:latin typeface="Arial" pitchFamily="34" charset="0"/>
                <a:cs typeface="Arial" pitchFamily="34" charset="0"/>
              </a:rPr>
              <a:t>Professor Jonathon Gray</a:t>
            </a:r>
            <a:endParaRPr lang="en-GB" sz="1600" i="1" dirty="0" smtClean="0">
              <a:latin typeface="Arial" pitchFamily="34" charset="0"/>
              <a:cs typeface="Arial" pitchFamily="34" charset="0"/>
            </a:endParaRPr>
          </a:p>
          <a:p>
            <a:pPr eaLnBrk="1" hangingPunct="1">
              <a:lnSpc>
                <a:spcPct val="90000"/>
              </a:lnSpc>
              <a:buFontTx/>
              <a:buNone/>
            </a:pPr>
            <a:endParaRPr lang="en-GB" sz="1600" i="1" dirty="0" smtClean="0">
              <a:latin typeface="Arial" pitchFamily="34" charset="0"/>
              <a:cs typeface="Arial" pitchFamily="34" charset="0"/>
            </a:endParaRPr>
          </a:p>
          <a:p>
            <a:pPr eaLnBrk="1" hangingPunct="1">
              <a:lnSpc>
                <a:spcPct val="90000"/>
              </a:lnSpc>
              <a:buFontTx/>
              <a:buNone/>
            </a:pPr>
            <a:endParaRPr lang="en-GB" sz="1600" b="1" dirty="0" smtClean="0">
              <a:latin typeface="Arial" pitchFamily="34" charset="0"/>
              <a:cs typeface="Arial" pitchFamily="34" charset="0"/>
            </a:endParaRPr>
          </a:p>
          <a:p>
            <a:pPr eaLnBrk="1" hangingPunct="1">
              <a:lnSpc>
                <a:spcPct val="90000"/>
              </a:lnSpc>
              <a:buFontTx/>
              <a:buNone/>
            </a:pPr>
            <a:r>
              <a:rPr lang="en-GB" sz="1600" b="1" u="sng" dirty="0" smtClean="0">
                <a:latin typeface="Arial" pitchFamily="34" charset="0"/>
                <a:cs typeface="Arial" pitchFamily="34" charset="0"/>
              </a:rPr>
              <a:t>Research Assistants</a:t>
            </a:r>
            <a:r>
              <a:rPr lang="en-GB" sz="1600" b="1" dirty="0" smtClean="0">
                <a:latin typeface="Arial" pitchFamily="34" charset="0"/>
                <a:cs typeface="Arial" pitchFamily="34" charset="0"/>
              </a:rPr>
              <a:t>: Miss Helen Jones/Miss Jen Hilgart</a:t>
            </a:r>
          </a:p>
          <a:p>
            <a:pPr eaLnBrk="1" hangingPunct="1">
              <a:lnSpc>
                <a:spcPct val="90000"/>
              </a:lnSpc>
              <a:buFontTx/>
              <a:buNone/>
            </a:pPr>
            <a:r>
              <a:rPr lang="en-GB" sz="1600" b="1" dirty="0" smtClean="0">
                <a:latin typeface="Arial" pitchFamily="34" charset="0"/>
                <a:cs typeface="Arial" pitchFamily="34" charset="0"/>
              </a:rPr>
              <a:t> – Institute of Medical Genetics, Cardiff University </a:t>
            </a:r>
          </a:p>
          <a:p>
            <a:pPr eaLnBrk="1" hangingPunct="1">
              <a:lnSpc>
                <a:spcPct val="90000"/>
              </a:lnSpc>
            </a:pPr>
            <a:endParaRPr lang="en-GB" sz="1600" dirty="0" smtClean="0">
              <a:latin typeface="Arial" pitchFamily="34" charset="0"/>
              <a:cs typeface="Arial" pitchFamily="34" charset="0"/>
            </a:endParaRPr>
          </a:p>
          <a:p>
            <a:pPr eaLnBrk="1" hangingPunct="1">
              <a:lnSpc>
                <a:spcPct val="90000"/>
              </a:lnSpc>
            </a:pPr>
            <a:endParaRPr lang="en-GB" sz="1600" dirty="0" smtClean="0">
              <a:latin typeface="Arial" pitchFamily="34" charset="0"/>
              <a:cs typeface="Arial" pitchFamily="34" charset="0"/>
            </a:endParaRPr>
          </a:p>
        </p:txBody>
      </p:sp>
      <p:sp>
        <p:nvSpPr>
          <p:cNvPr id="15362" name="Slide Number Placeholder 5"/>
          <p:cNvSpPr>
            <a:spLocks noGrp="1"/>
          </p:cNvSpPr>
          <p:nvPr>
            <p:ph type="sldNum" sz="quarter" idx="12"/>
          </p:nvPr>
        </p:nvSpPr>
        <p:spPr>
          <a:noFill/>
        </p:spPr>
        <p:txBody>
          <a:bodyPr/>
          <a:lstStyle/>
          <a:p>
            <a:fld id="{C7EE9E26-AB2A-41AE-A87D-DF2AB3DEE0B6}" type="slidenum">
              <a:rPr lang="en-GB" smtClean="0"/>
              <a:pPr/>
              <a:t>57</a:t>
            </a:fld>
            <a:endParaRPr lang="en-GB" smtClean="0"/>
          </a:p>
        </p:txBody>
      </p:sp>
      <p:sp>
        <p:nvSpPr>
          <p:cNvPr id="15364" name="Text Box 4"/>
          <p:cNvSpPr txBox="1">
            <a:spLocks noChangeArrowheads="1"/>
          </p:cNvSpPr>
          <p:nvPr/>
        </p:nvSpPr>
        <p:spPr bwMode="auto">
          <a:xfrm>
            <a:off x="323528" y="116633"/>
            <a:ext cx="8135938" cy="523220"/>
          </a:xfrm>
          <a:prstGeom prst="rect">
            <a:avLst/>
          </a:prstGeom>
          <a:solidFill>
            <a:schemeClr val="bg1"/>
          </a:solidFill>
          <a:ln w="9525">
            <a:noFill/>
            <a:miter lim="800000"/>
            <a:headEnd/>
            <a:tailEnd/>
          </a:ln>
        </p:spPr>
        <p:txBody>
          <a:bodyPr wrap="square">
            <a:spAutoFit/>
          </a:bodyPr>
          <a:lstStyle/>
          <a:p>
            <a:pPr algn="ctr">
              <a:spcBef>
                <a:spcPct val="50000"/>
              </a:spcBef>
            </a:pPr>
            <a:r>
              <a:rPr lang="en-GB" sz="2800" dirty="0">
                <a:latin typeface="Arial" pitchFamily="34" charset="0"/>
                <a:cs typeface="Arial" pitchFamily="34" charset="0"/>
              </a:rPr>
              <a:t>     </a:t>
            </a:r>
            <a:r>
              <a:rPr lang="en-GB" sz="2800" b="1" dirty="0" smtClean="0">
                <a:latin typeface="Arial" pitchFamily="34" charset="0"/>
                <a:cs typeface="Arial" pitchFamily="34" charset="0"/>
              </a:rPr>
              <a:t>ACKNOWLEDGEMENTS</a:t>
            </a:r>
            <a:endParaRPr lang="en-GB" sz="2800" b="1" dirty="0">
              <a:latin typeface="Arial" pitchFamily="34" charset="0"/>
              <a:cs typeface="Arial" pitchFamily="34" charset="0"/>
            </a:endParaRPr>
          </a:p>
        </p:txBody>
      </p:sp>
    </p:spTree>
    <p:extLst>
      <p:ext uri="{BB962C8B-B14F-4D97-AF65-F5344CB8AC3E}">
        <p14:creationId xmlns:p14="http://schemas.microsoft.com/office/powerpoint/2010/main" val="233736224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276872"/>
            <a:ext cx="8229600" cy="4104456"/>
          </a:xfrm>
        </p:spPr>
        <p:txBody>
          <a:bodyPr>
            <a:normAutofit/>
          </a:bodyPr>
          <a:lstStyle/>
          <a:p>
            <a:pPr algn="ctr">
              <a:buNone/>
            </a:pPr>
            <a:r>
              <a:rPr lang="en-GB" sz="3200" b="1" dirty="0" smtClean="0">
                <a:latin typeface="Arial" pitchFamily="34" charset="0"/>
                <a:cs typeface="Arial" pitchFamily="34" charset="0"/>
              </a:rPr>
              <a:t>An applied example…(2)</a:t>
            </a:r>
          </a:p>
          <a:p>
            <a:pPr algn="ctr">
              <a:buNone/>
            </a:pPr>
            <a:endParaRPr lang="en-GB" b="1" dirty="0">
              <a:latin typeface="Arial" pitchFamily="34" charset="0"/>
              <a:cs typeface="Arial" pitchFamily="34" charset="0"/>
            </a:endParaRPr>
          </a:p>
          <a:p>
            <a:pPr algn="ctr">
              <a:buNone/>
            </a:pPr>
            <a:r>
              <a:rPr lang="en-GB" sz="3200" b="1" dirty="0" smtClean="0">
                <a:latin typeface="Arial" pitchFamily="34" charset="0"/>
                <a:cs typeface="Arial" pitchFamily="34" charset="0"/>
              </a:rPr>
              <a:t>Applying copin</a:t>
            </a:r>
            <a:r>
              <a:rPr lang="en-GB" b="1" dirty="0" smtClean="0">
                <a:latin typeface="Arial" pitchFamily="34" charset="0"/>
                <a:cs typeface="Arial" pitchFamily="34" charset="0"/>
              </a:rPr>
              <a:t>g theory to genetic risk assessment </a:t>
            </a:r>
            <a:endParaRPr lang="en-GB" sz="2400" b="1" dirty="0" smtClean="0">
              <a:latin typeface="Arial" pitchFamily="34" charset="0"/>
              <a:cs typeface="Arial" pitchFamily="34" charset="0"/>
            </a:endParaRPr>
          </a:p>
          <a:p>
            <a:pPr>
              <a:buNone/>
            </a:pPr>
            <a:endParaRPr lang="en-GB" sz="2400" b="1" dirty="0" smtClean="0">
              <a:latin typeface="Arial" pitchFamily="34" charset="0"/>
              <a:cs typeface="Arial" pitchFamily="34" charset="0"/>
            </a:endParaRPr>
          </a:p>
          <a:p>
            <a:pPr>
              <a:buNone/>
            </a:pPr>
            <a:endParaRPr lang="en-GB" sz="2400" dirty="0">
              <a:latin typeface="Arial" pitchFamily="34" charset="0"/>
              <a:cs typeface="Arial" pitchFamily="34" charset="0"/>
            </a:endParaRPr>
          </a:p>
        </p:txBody>
      </p:sp>
    </p:spTree>
    <p:extLst>
      <p:ext uri="{BB962C8B-B14F-4D97-AF65-F5344CB8AC3E}">
        <p14:creationId xmlns:p14="http://schemas.microsoft.com/office/powerpoint/2010/main" val="86542239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1494235" y="0"/>
            <a:ext cx="6172200" cy="1143000"/>
          </a:xfrm>
        </p:spPr>
        <p:txBody>
          <a:bodyPr>
            <a:normAutofit fontScale="90000"/>
          </a:bodyPr>
          <a:lstStyle/>
          <a:p>
            <a:r>
              <a:rPr lang="en-GB" altLang="en-US" sz="4000" dirty="0"/>
              <a:t>Coping with genetic assessment</a:t>
            </a:r>
          </a:p>
        </p:txBody>
      </p:sp>
      <p:sp>
        <p:nvSpPr>
          <p:cNvPr id="28675" name="Content Placeholder 2"/>
          <p:cNvSpPr>
            <a:spLocks noGrp="1"/>
          </p:cNvSpPr>
          <p:nvPr>
            <p:ph idx="1"/>
          </p:nvPr>
        </p:nvSpPr>
        <p:spPr/>
        <p:txBody>
          <a:bodyPr/>
          <a:lstStyle/>
          <a:p>
            <a:r>
              <a:rPr lang="en-GB" altLang="en-US"/>
              <a:t>Patients have different worries at different times in the assessment process</a:t>
            </a:r>
          </a:p>
          <a:p>
            <a:endParaRPr lang="en-GB" altLang="en-US"/>
          </a:p>
          <a:p>
            <a:r>
              <a:rPr lang="en-GB" altLang="en-US"/>
              <a:t>Therefore have to cope with these worries in different ways!</a:t>
            </a:r>
          </a:p>
          <a:p>
            <a:endParaRPr lang="en-GB" altLang="en-US"/>
          </a:p>
          <a:p>
            <a:endParaRPr lang="en-GB" altLang="en-US"/>
          </a:p>
        </p:txBody>
      </p:sp>
      <p:sp>
        <p:nvSpPr>
          <p:cNvPr id="2867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6918EBC8-FE5B-42BF-82D8-68B16202D23D}" type="slidenum">
              <a:rPr lang="en-GB" altLang="en-US" sz="1400"/>
              <a:pPr eaLnBrk="1" hangingPunct="1">
                <a:spcBef>
                  <a:spcPct val="0"/>
                </a:spcBef>
                <a:buFontTx/>
                <a:buNone/>
              </a:pPr>
              <a:t>59</a:t>
            </a:fld>
            <a:endParaRPr lang="en-GB" altLang="en-US" sz="1400"/>
          </a:p>
        </p:txBody>
      </p:sp>
    </p:spTree>
    <p:extLst>
      <p:ext uri="{BB962C8B-B14F-4D97-AF65-F5344CB8AC3E}">
        <p14:creationId xmlns:p14="http://schemas.microsoft.com/office/powerpoint/2010/main" val="247678681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656160" y="0"/>
            <a:ext cx="5829300" cy="1143000"/>
          </a:xfrm>
        </p:spPr>
        <p:txBody>
          <a:bodyPr/>
          <a:lstStyle/>
          <a:p>
            <a:pPr algn="l"/>
            <a:r>
              <a:rPr lang="en-GB" altLang="en-US" sz="2000" b="1"/>
              <a:t>Worries about being at risk:  how patients would cope if found to be at increased risk of cancer</a:t>
            </a:r>
          </a:p>
        </p:txBody>
      </p:sp>
      <p:graphicFrame>
        <p:nvGraphicFramePr>
          <p:cNvPr id="29699" name="Object 2"/>
          <p:cNvGraphicFramePr>
            <a:graphicFrameLocks noGrp="1" noChangeAspect="1"/>
          </p:cNvGraphicFramePr>
          <p:nvPr>
            <p:ph idx="1"/>
          </p:nvPr>
        </p:nvGraphicFramePr>
        <p:xfrm>
          <a:off x="1494235" y="1231902"/>
          <a:ext cx="5886450" cy="5133975"/>
        </p:xfrm>
        <a:graphic>
          <a:graphicData uri="http://schemas.openxmlformats.org/presentationml/2006/ole">
            <mc:AlternateContent xmlns:mc="http://schemas.openxmlformats.org/markup-compatibility/2006">
              <mc:Choice xmlns:v="urn:schemas-microsoft-com:vml" Requires="v">
                <p:oleObj spid="_x0000_s1029" name="Chart" r:id="rId4" imgW="6858000" imgH="4486351" progId="Excel.Chart.8">
                  <p:embed/>
                </p:oleObj>
              </mc:Choice>
              <mc:Fallback>
                <p:oleObj name="Chart" r:id="rId4" imgW="6858000" imgH="4486351" progId="Excel.Char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4235" y="1231902"/>
                        <a:ext cx="5886450" cy="5133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9700" name="Text Box 65"/>
          <p:cNvSpPr txBox="1">
            <a:spLocks noChangeArrowheads="1"/>
          </p:cNvSpPr>
          <p:nvPr/>
        </p:nvSpPr>
        <p:spPr bwMode="auto">
          <a:xfrm>
            <a:off x="2681289" y="1125538"/>
            <a:ext cx="4212431"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146/257 (57%) quite a bit/very worried</a:t>
            </a:r>
          </a:p>
        </p:txBody>
      </p:sp>
      <p:sp>
        <p:nvSpPr>
          <p:cNvPr id="29701" name="Text Box 66"/>
          <p:cNvSpPr txBox="1">
            <a:spLocks noChangeArrowheads="1"/>
          </p:cNvSpPr>
          <p:nvPr/>
        </p:nvSpPr>
        <p:spPr bwMode="auto">
          <a:xfrm>
            <a:off x="3330180" y="2205040"/>
            <a:ext cx="259199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endParaRPr lang="en-US" altLang="en-US"/>
          </a:p>
        </p:txBody>
      </p:sp>
      <p:sp>
        <p:nvSpPr>
          <p:cNvPr id="29702" name="Text Box 67"/>
          <p:cNvSpPr txBox="1">
            <a:spLocks noChangeArrowheads="1"/>
          </p:cNvSpPr>
          <p:nvPr/>
        </p:nvSpPr>
        <p:spPr bwMode="auto">
          <a:xfrm>
            <a:off x="3275411" y="1557338"/>
            <a:ext cx="215979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Positive appraisal (47.9%)</a:t>
            </a:r>
          </a:p>
        </p:txBody>
      </p:sp>
      <p:sp>
        <p:nvSpPr>
          <p:cNvPr id="29703" name="Text Box 68"/>
          <p:cNvSpPr txBox="1">
            <a:spLocks noChangeArrowheads="1"/>
          </p:cNvSpPr>
          <p:nvPr/>
        </p:nvSpPr>
        <p:spPr bwMode="auto">
          <a:xfrm>
            <a:off x="4625580" y="2205038"/>
            <a:ext cx="215979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Social support (38.4%)</a:t>
            </a:r>
          </a:p>
        </p:txBody>
      </p:sp>
      <p:sp>
        <p:nvSpPr>
          <p:cNvPr id="29704" name="Text Box 69"/>
          <p:cNvSpPr txBox="1">
            <a:spLocks noChangeArrowheads="1"/>
          </p:cNvSpPr>
          <p:nvPr/>
        </p:nvSpPr>
        <p:spPr bwMode="auto">
          <a:xfrm>
            <a:off x="5813824" y="3357565"/>
            <a:ext cx="113466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endParaRPr lang="en-US" altLang="en-US"/>
          </a:p>
        </p:txBody>
      </p:sp>
      <p:sp>
        <p:nvSpPr>
          <p:cNvPr id="29705" name="Text Box 70"/>
          <p:cNvSpPr txBox="1">
            <a:spLocks noChangeArrowheads="1"/>
          </p:cNvSpPr>
          <p:nvPr/>
        </p:nvSpPr>
        <p:spPr bwMode="auto">
          <a:xfrm>
            <a:off x="5706666" y="2852738"/>
            <a:ext cx="145732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Positive role models (24%)</a:t>
            </a:r>
          </a:p>
        </p:txBody>
      </p:sp>
      <p:sp>
        <p:nvSpPr>
          <p:cNvPr id="29706" name="Text Box 71"/>
          <p:cNvSpPr txBox="1">
            <a:spLocks noChangeArrowheads="1"/>
          </p:cNvSpPr>
          <p:nvPr/>
        </p:nvSpPr>
        <p:spPr bwMode="auto">
          <a:xfrm>
            <a:off x="1871664" y="3716338"/>
            <a:ext cx="1026319"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Distraction (13.7%)</a:t>
            </a:r>
          </a:p>
        </p:txBody>
      </p:sp>
      <p:sp>
        <p:nvSpPr>
          <p:cNvPr id="29707" name="Rectangle 35"/>
          <p:cNvSpPr>
            <a:spLocks noChangeArrowheads="1"/>
          </p:cNvSpPr>
          <p:nvPr/>
        </p:nvSpPr>
        <p:spPr bwMode="auto">
          <a:xfrm>
            <a:off x="1494236" y="6227527"/>
            <a:ext cx="6103144" cy="73866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400">
                <a:ea typeface="Times New Roman" panose="02020603050405020304" pitchFamily="18" charset="0"/>
                <a:cs typeface="Arial" panose="020B0604020202020204" pitchFamily="34" charset="0"/>
              </a:rPr>
              <a:t>Phelps, C; Bennett P; Jones H; Hood K; Brain K &amp; Murray A (2010). The development of a cancer-genetic specific measure of coping: The GRACE. </a:t>
            </a:r>
            <a:r>
              <a:rPr lang="en-GB" altLang="en-US" sz="1400" i="1">
                <a:ea typeface="Times New Roman" panose="02020603050405020304" pitchFamily="18" charset="0"/>
                <a:cs typeface="Arial" panose="020B0604020202020204" pitchFamily="34" charset="0"/>
              </a:rPr>
              <a:t>Psycho-Oncology, 19, 847-854</a:t>
            </a:r>
            <a:endParaRPr lang="en-GB" altLang="en-US" sz="480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52189282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83243B93-3FF3-4FD4-8CD8-448DC4DB1D16}" type="slidenum">
              <a:rPr lang="en-GB" altLang="en-US" sz="1400"/>
              <a:pPr eaLnBrk="1" hangingPunct="1">
                <a:spcBef>
                  <a:spcPct val="0"/>
                </a:spcBef>
                <a:buFontTx/>
                <a:buNone/>
              </a:pPr>
              <a:t>61</a:t>
            </a:fld>
            <a:endParaRPr lang="en-GB" altLang="en-US" sz="1400"/>
          </a:p>
        </p:txBody>
      </p:sp>
      <p:sp>
        <p:nvSpPr>
          <p:cNvPr id="7171" name="Rectangle 2"/>
          <p:cNvSpPr>
            <a:spLocks noGrp="1" noChangeArrowheads="1"/>
          </p:cNvSpPr>
          <p:nvPr>
            <p:ph type="title"/>
          </p:nvPr>
        </p:nvSpPr>
        <p:spPr>
          <a:xfrm>
            <a:off x="1494235" y="188913"/>
            <a:ext cx="6172200" cy="1143000"/>
          </a:xfrm>
        </p:spPr>
        <p:txBody>
          <a:bodyPr/>
          <a:lstStyle/>
          <a:p>
            <a:pPr eaLnBrk="1" hangingPunct="1"/>
            <a:endParaRPr lang="en-GB" altLang="en-US" sz="3200" dirty="0"/>
          </a:p>
        </p:txBody>
      </p:sp>
      <p:sp>
        <p:nvSpPr>
          <p:cNvPr id="7172" name="Rectangle 3"/>
          <p:cNvSpPr>
            <a:spLocks noGrp="1" noChangeArrowheads="1"/>
          </p:cNvSpPr>
          <p:nvPr>
            <p:ph type="body" idx="1"/>
          </p:nvPr>
        </p:nvSpPr>
        <p:spPr/>
        <p:txBody>
          <a:bodyPr/>
          <a:lstStyle/>
          <a:p>
            <a:pPr eaLnBrk="1" hangingPunct="1"/>
            <a:r>
              <a:rPr lang="en-GB" altLang="en-US" sz="2400"/>
              <a:t>Aprox 30% of individuals experience high levels of distress (Hopwood et al., 1998; Cull et al., 1999; Fry et al., 2003). </a:t>
            </a:r>
          </a:p>
          <a:p>
            <a:pPr eaLnBrk="1" hangingPunct="1"/>
            <a:endParaRPr lang="en-GB" altLang="en-US" sz="2400"/>
          </a:p>
          <a:p>
            <a:pPr eaLnBrk="1" hangingPunct="1"/>
            <a:r>
              <a:rPr lang="en-GB" altLang="en-US" sz="2400"/>
              <a:t> Vulnerable sub-groups:  </a:t>
            </a:r>
          </a:p>
          <a:p>
            <a:pPr lvl="1" eaLnBrk="1" hangingPunct="1"/>
            <a:r>
              <a:rPr lang="en-GB" altLang="en-US" sz="2000"/>
              <a:t> younger individuals (e.g. Schwartz et al., 1995),</a:t>
            </a:r>
          </a:p>
          <a:p>
            <a:pPr lvl="1" eaLnBrk="1" hangingPunct="1"/>
            <a:r>
              <a:rPr lang="en-GB" altLang="en-US" sz="2000"/>
              <a:t>lower level of education (e.g. Vernon et al., 1997),</a:t>
            </a:r>
          </a:p>
          <a:p>
            <a:pPr lvl="1" eaLnBrk="1" hangingPunct="1"/>
            <a:r>
              <a:rPr lang="en-GB" altLang="en-US" sz="2000"/>
              <a:t>pre-existing high levels of distress (e.g. Broadstock et al., 2000a) </a:t>
            </a:r>
          </a:p>
          <a:p>
            <a:pPr lvl="1" eaLnBrk="1" hangingPunct="1"/>
            <a:r>
              <a:rPr lang="en-GB" altLang="en-US" sz="2000"/>
              <a:t>those with a tendency to seek out relevant, potentially threatening, information (Schwartz et al., 1995; Nordin et al., 2002).</a:t>
            </a:r>
          </a:p>
          <a:p>
            <a:pPr eaLnBrk="1" hangingPunct="1"/>
            <a:endParaRPr lang="en-GB" altLang="en-US" sz="2000"/>
          </a:p>
          <a:p>
            <a:pPr eaLnBrk="1" hangingPunct="1"/>
            <a:endParaRPr lang="en-GB" altLang="en-US"/>
          </a:p>
        </p:txBody>
      </p:sp>
    </p:spTree>
    <p:extLst>
      <p:ext uri="{BB962C8B-B14F-4D97-AF65-F5344CB8AC3E}">
        <p14:creationId xmlns:p14="http://schemas.microsoft.com/office/powerpoint/2010/main" val="367884979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AB50FD55-0F4A-41C7-8961-379B0D5B8E74}" type="slidenum">
              <a:rPr lang="en-GB" altLang="en-US" sz="1400"/>
              <a:pPr eaLnBrk="1" hangingPunct="1">
                <a:spcBef>
                  <a:spcPct val="0"/>
                </a:spcBef>
                <a:buFontTx/>
                <a:buNone/>
              </a:pPr>
              <a:t>62</a:t>
            </a:fld>
            <a:endParaRPr lang="en-GB" altLang="en-US" sz="1400"/>
          </a:p>
        </p:txBody>
      </p:sp>
      <p:sp>
        <p:nvSpPr>
          <p:cNvPr id="9220" name="Rectangle 3"/>
          <p:cNvSpPr>
            <a:spLocks noGrp="1" noChangeArrowheads="1"/>
          </p:cNvSpPr>
          <p:nvPr>
            <p:ph type="body" idx="1"/>
          </p:nvPr>
        </p:nvSpPr>
        <p:spPr>
          <a:xfrm>
            <a:off x="1233768" y="730532"/>
            <a:ext cx="6172200" cy="5113337"/>
          </a:xfrm>
        </p:spPr>
        <p:txBody>
          <a:bodyPr>
            <a:normAutofit lnSpcReduction="10000"/>
          </a:bodyPr>
          <a:lstStyle/>
          <a:p>
            <a:pPr eaLnBrk="1" hangingPunct="1">
              <a:lnSpc>
                <a:spcPct val="90000"/>
              </a:lnSpc>
              <a:buFontTx/>
              <a:buNone/>
            </a:pPr>
            <a:r>
              <a:rPr lang="en-GB" altLang="en-US" sz="2400" dirty="0"/>
              <a:t>High levels of psychological distress:- </a:t>
            </a:r>
          </a:p>
          <a:p>
            <a:pPr eaLnBrk="1" hangingPunct="1">
              <a:lnSpc>
                <a:spcPct val="90000"/>
              </a:lnSpc>
              <a:buFontTx/>
              <a:buNone/>
            </a:pPr>
            <a:endParaRPr lang="en-GB" altLang="en-US" sz="2400" dirty="0"/>
          </a:p>
          <a:p>
            <a:pPr eaLnBrk="1" hangingPunct="1">
              <a:lnSpc>
                <a:spcPct val="90000"/>
              </a:lnSpc>
            </a:pPr>
            <a:r>
              <a:rPr lang="en-GB" altLang="en-US" sz="2000" dirty="0"/>
              <a:t>affect comprehension of risk information (Kent et al., 2000; </a:t>
            </a:r>
            <a:r>
              <a:rPr lang="en-GB" altLang="en-US" sz="2000" dirty="0" err="1"/>
              <a:t>Meiser</a:t>
            </a:r>
            <a:r>
              <a:rPr lang="en-GB" altLang="en-US" sz="2000" dirty="0"/>
              <a:t> et al., 2001a)</a:t>
            </a:r>
          </a:p>
          <a:p>
            <a:pPr eaLnBrk="1" hangingPunct="1">
              <a:lnSpc>
                <a:spcPct val="90000"/>
              </a:lnSpc>
            </a:pPr>
            <a:endParaRPr lang="en-GB" altLang="en-US" sz="2000" dirty="0"/>
          </a:p>
          <a:p>
            <a:pPr eaLnBrk="1" hangingPunct="1">
              <a:lnSpc>
                <a:spcPct val="90000"/>
              </a:lnSpc>
            </a:pPr>
            <a:r>
              <a:rPr lang="en-GB" altLang="en-US" sz="2000" dirty="0"/>
              <a:t>reduce adherence to screening and self examination (e.g. </a:t>
            </a:r>
            <a:r>
              <a:rPr lang="en-GB" altLang="en-US" sz="2000" dirty="0" err="1"/>
              <a:t>Lerman</a:t>
            </a:r>
            <a:r>
              <a:rPr lang="en-GB" altLang="en-US" sz="2000" dirty="0"/>
              <a:t> et al., 1991; </a:t>
            </a:r>
            <a:r>
              <a:rPr lang="en-GB" altLang="en-US" sz="2000" dirty="0" err="1"/>
              <a:t>Stefanek</a:t>
            </a:r>
            <a:r>
              <a:rPr lang="en-GB" altLang="en-US" sz="2000" dirty="0"/>
              <a:t> &amp; Wilcox, 1991; </a:t>
            </a:r>
            <a:r>
              <a:rPr lang="en-GB" altLang="en-US" sz="2000" dirty="0" err="1"/>
              <a:t>Diefenbach</a:t>
            </a:r>
            <a:r>
              <a:rPr lang="en-GB" altLang="en-US" sz="2000" dirty="0"/>
              <a:t> et al., 1999) </a:t>
            </a:r>
          </a:p>
          <a:p>
            <a:pPr eaLnBrk="1" hangingPunct="1">
              <a:lnSpc>
                <a:spcPct val="90000"/>
              </a:lnSpc>
            </a:pPr>
            <a:endParaRPr lang="en-GB" altLang="en-US" sz="2000" dirty="0"/>
          </a:p>
          <a:p>
            <a:pPr eaLnBrk="1" hangingPunct="1">
              <a:lnSpc>
                <a:spcPct val="90000"/>
              </a:lnSpc>
            </a:pPr>
            <a:r>
              <a:rPr lang="en-GB" altLang="en-US" sz="2000" dirty="0"/>
              <a:t>associated with a greater intention to undergo risk reducing prophylactic surgery (</a:t>
            </a:r>
            <a:r>
              <a:rPr lang="en-GB" altLang="en-US" sz="2000" dirty="0" err="1"/>
              <a:t>Meiser</a:t>
            </a:r>
            <a:r>
              <a:rPr lang="en-GB" altLang="en-US" sz="2000" dirty="0"/>
              <a:t> et al., 1999; van </a:t>
            </a:r>
            <a:r>
              <a:rPr lang="en-GB" altLang="en-US" sz="2000" dirty="0" err="1"/>
              <a:t>Dijk</a:t>
            </a:r>
            <a:r>
              <a:rPr lang="en-GB" altLang="en-US" sz="2000" dirty="0"/>
              <a:t> et al., 2003).</a:t>
            </a:r>
          </a:p>
          <a:p>
            <a:pPr eaLnBrk="1" hangingPunct="1">
              <a:lnSpc>
                <a:spcPct val="90000"/>
              </a:lnSpc>
            </a:pPr>
            <a:endParaRPr lang="en-GB" altLang="en-US" sz="2000" dirty="0"/>
          </a:p>
          <a:p>
            <a:pPr eaLnBrk="1" hangingPunct="1">
              <a:lnSpc>
                <a:spcPct val="90000"/>
              </a:lnSpc>
            </a:pPr>
            <a:r>
              <a:rPr lang="en-GB" altLang="en-US" sz="2000" dirty="0"/>
              <a:t>may decline or drop out of the risk assessment or genetic testing process (Kent et al., 2000; Fry et al., 2003) and thus lose access to specialist support and advice.</a:t>
            </a:r>
          </a:p>
        </p:txBody>
      </p:sp>
    </p:spTree>
    <p:extLst>
      <p:ext uri="{BB962C8B-B14F-4D97-AF65-F5344CB8AC3E}">
        <p14:creationId xmlns:p14="http://schemas.microsoft.com/office/powerpoint/2010/main" val="365903740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3256" y="1871197"/>
            <a:ext cx="6935321" cy="1325563"/>
          </a:xfrm>
        </p:spPr>
        <p:txBody>
          <a:bodyPr>
            <a:normAutofit fontScale="90000"/>
          </a:bodyPr>
          <a:lstStyle/>
          <a:p>
            <a:pPr algn="ctr"/>
            <a:r>
              <a:rPr lang="en-GB" dirty="0" smtClean="0"/>
              <a:t>Interventions to help individuals manage stress</a:t>
            </a:r>
            <a:endParaRPr lang="en-GB" dirty="0"/>
          </a:p>
        </p:txBody>
      </p:sp>
    </p:spTree>
    <p:extLst>
      <p:ext uri="{BB962C8B-B14F-4D97-AF65-F5344CB8AC3E}">
        <p14:creationId xmlns:p14="http://schemas.microsoft.com/office/powerpoint/2010/main" val="6102784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011BF38C-8CA8-45A2-9F87-DD96070CE323}" type="slidenum">
              <a:rPr lang="en-GB" altLang="en-US" sz="1400"/>
              <a:pPr eaLnBrk="1" hangingPunct="1">
                <a:spcBef>
                  <a:spcPct val="0"/>
                </a:spcBef>
                <a:buFontTx/>
                <a:buNone/>
              </a:pPr>
              <a:t>64</a:t>
            </a:fld>
            <a:endParaRPr lang="en-GB" altLang="en-US" sz="1400"/>
          </a:p>
        </p:txBody>
      </p:sp>
      <p:sp>
        <p:nvSpPr>
          <p:cNvPr id="33795" name="Rectangle 2"/>
          <p:cNvSpPr>
            <a:spLocks noGrp="1" noChangeArrowheads="1"/>
          </p:cNvSpPr>
          <p:nvPr>
            <p:ph type="title"/>
          </p:nvPr>
        </p:nvSpPr>
        <p:spPr>
          <a:xfrm>
            <a:off x="1057542" y="404814"/>
            <a:ext cx="6370890" cy="1295400"/>
          </a:xfrm>
          <a:solidFill>
            <a:schemeClr val="bg1"/>
          </a:solidFill>
        </p:spPr>
        <p:txBody>
          <a:bodyPr/>
          <a:lstStyle/>
          <a:p>
            <a:r>
              <a:rPr lang="en-GB" altLang="en-US" sz="2400" b="1" dirty="0"/>
              <a:t>Coping Effectiveness </a:t>
            </a:r>
            <a:r>
              <a:rPr lang="en-GB" altLang="en-US" sz="2400" b="1" dirty="0" smtClean="0"/>
              <a:t>Training &amp; The </a:t>
            </a:r>
            <a:r>
              <a:rPr lang="en-GB" altLang="en-US" sz="2400" b="1" dirty="0"/>
              <a:t>“goodness of fit hypothesis”</a:t>
            </a:r>
            <a:endParaRPr lang="en-GB" altLang="en-US" sz="4800" b="1" dirty="0"/>
          </a:p>
        </p:txBody>
      </p:sp>
      <p:sp>
        <p:nvSpPr>
          <p:cNvPr id="33796" name="Rectangle 3"/>
          <p:cNvSpPr>
            <a:spLocks noGrp="1" noChangeArrowheads="1"/>
          </p:cNvSpPr>
          <p:nvPr>
            <p:ph type="body" idx="1"/>
          </p:nvPr>
        </p:nvSpPr>
        <p:spPr>
          <a:xfrm>
            <a:off x="1385888" y="1700215"/>
            <a:ext cx="6172200" cy="3311525"/>
          </a:xfrm>
        </p:spPr>
        <p:txBody>
          <a:bodyPr/>
          <a:lstStyle/>
          <a:p>
            <a:pPr>
              <a:buFontTx/>
              <a:buNone/>
            </a:pPr>
            <a:endParaRPr lang="en-GB" altLang="en-US" smtClean="0"/>
          </a:p>
          <a:p>
            <a:pPr lvl="1"/>
            <a:endParaRPr lang="en-GB" altLang="en-US" smtClean="0"/>
          </a:p>
        </p:txBody>
      </p:sp>
      <p:sp>
        <p:nvSpPr>
          <p:cNvPr id="33797" name="Text Box 4"/>
          <p:cNvSpPr txBox="1">
            <a:spLocks noChangeArrowheads="1"/>
          </p:cNvSpPr>
          <p:nvPr/>
        </p:nvSpPr>
        <p:spPr bwMode="auto">
          <a:xfrm>
            <a:off x="1385888" y="2060577"/>
            <a:ext cx="6343650"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eaLnBrk="0" hangingPunct="0">
              <a:spcBef>
                <a:spcPct val="20000"/>
              </a:spcBef>
              <a:buChar char="–"/>
              <a:defRPr sz="2800">
                <a:solidFill>
                  <a:schemeClr val="tx1"/>
                </a:solidFill>
                <a:latin typeface="Arial" panose="020B0604020202020204" pitchFamily="34" charset="0"/>
              </a:defRPr>
            </a:lvl2pPr>
            <a:lvl3pPr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buFontTx/>
              <a:buNone/>
            </a:pPr>
            <a:endParaRPr lang="en-GB" altLang="en-US" sz="2000"/>
          </a:p>
          <a:p>
            <a:pPr>
              <a:buFont typeface="Wingdings" panose="05000000000000000000" pitchFamily="2" charset="2"/>
              <a:buChar char="Ø"/>
            </a:pPr>
            <a:r>
              <a:rPr lang="en-GB" altLang="en-US" sz="2000"/>
              <a:t> Coping a constantly changing process and the effectiveness of different types of coping varies across different situations. </a:t>
            </a:r>
          </a:p>
          <a:p>
            <a:pPr>
              <a:buFont typeface="Wingdings" panose="05000000000000000000" pitchFamily="2" charset="2"/>
              <a:buChar char="Ø"/>
            </a:pPr>
            <a:endParaRPr lang="en-GB" altLang="en-US" sz="2000" b="1"/>
          </a:p>
          <a:p>
            <a:pPr>
              <a:buFont typeface="Wingdings" panose="05000000000000000000" pitchFamily="2" charset="2"/>
              <a:buChar char="Ø"/>
            </a:pPr>
            <a:r>
              <a:rPr lang="en-GB" altLang="en-US" sz="2000" b="1"/>
              <a:t> Coping Effectiveness Training (Chesney et al. 1994) </a:t>
            </a:r>
          </a:p>
          <a:p>
            <a:pPr lvl="1">
              <a:buFont typeface="Wingdings" panose="05000000000000000000" pitchFamily="2" charset="2"/>
              <a:buChar char="Ø"/>
            </a:pPr>
            <a:r>
              <a:rPr lang="en-GB" altLang="en-US" sz="2000"/>
              <a:t> A “toolkit” for effective coping</a:t>
            </a:r>
          </a:p>
          <a:p>
            <a:pPr lvl="1">
              <a:buFont typeface="Wingdings" panose="05000000000000000000" pitchFamily="2" charset="2"/>
              <a:buChar char="Ø"/>
            </a:pPr>
            <a:r>
              <a:rPr lang="en-GB" altLang="en-US" sz="2000" b="1"/>
              <a:t> </a:t>
            </a:r>
            <a:r>
              <a:rPr lang="en-GB" altLang="en-US" sz="2000"/>
              <a:t>have to match coping strategies to the type of situation</a:t>
            </a:r>
          </a:p>
          <a:p>
            <a:pPr lvl="2">
              <a:buFont typeface="Wingdings" panose="05000000000000000000" pitchFamily="2" charset="2"/>
              <a:buChar char="Ø"/>
            </a:pPr>
            <a:r>
              <a:rPr lang="en-GB" altLang="en-US" sz="2000"/>
              <a:t>Changeable V unchangeable</a:t>
            </a:r>
          </a:p>
          <a:p>
            <a:pPr lvl="2">
              <a:buFont typeface="Wingdings" panose="05000000000000000000" pitchFamily="2" charset="2"/>
              <a:buChar char="Ø"/>
            </a:pPr>
            <a:r>
              <a:rPr lang="en-GB" altLang="en-US" sz="2000"/>
              <a:t>Short-term V Long-term?</a:t>
            </a:r>
            <a:endParaRPr lang="en-GB" altLang="en-US" sz="2000" b="1"/>
          </a:p>
          <a:p>
            <a:pPr lvl="2">
              <a:buFont typeface="Wingdings" panose="05000000000000000000" pitchFamily="2" charset="2"/>
              <a:buChar char="Ø"/>
            </a:pPr>
            <a:endParaRPr lang="en-GB" altLang="en-US" sz="2000" b="1"/>
          </a:p>
        </p:txBody>
      </p:sp>
      <p:pic>
        <p:nvPicPr>
          <p:cNvPr id="33798" name="Picture 10" descr="C:\Documents and Settings\edu-cp\Local Settings\Temporary Internet Files\Content.IE5\OFKH98OW\MC900432632[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5125" y="4508500"/>
            <a:ext cx="1285875"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3766325"/>
      </p:ext>
    </p:extLst>
  </p:cSld>
  <p:clrMapOvr>
    <a:masterClrMapping/>
  </p:clrMapOvr>
  <p:transition advTm="46768"/>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1518047" y="0"/>
            <a:ext cx="6172200" cy="1143000"/>
          </a:xfrm>
        </p:spPr>
        <p:txBody>
          <a:bodyPr/>
          <a:lstStyle/>
          <a:p>
            <a:pPr eaLnBrk="1" hangingPunct="1"/>
            <a:r>
              <a:rPr lang="en-GB" altLang="en-US" smtClean="0"/>
              <a:t>Control......</a:t>
            </a:r>
          </a:p>
        </p:txBody>
      </p:sp>
      <p:sp>
        <p:nvSpPr>
          <p:cNvPr id="23555" name="Content Placeholder 2"/>
          <p:cNvSpPr>
            <a:spLocks noGrp="1"/>
          </p:cNvSpPr>
          <p:nvPr>
            <p:ph idx="1"/>
          </p:nvPr>
        </p:nvSpPr>
        <p:spPr>
          <a:xfrm>
            <a:off x="1485900" y="1214440"/>
            <a:ext cx="6172200" cy="4911725"/>
          </a:xfrm>
        </p:spPr>
        <p:txBody>
          <a:bodyPr>
            <a:normAutofit fontScale="85000" lnSpcReduction="10000"/>
          </a:bodyPr>
          <a:lstStyle/>
          <a:p>
            <a:pPr eaLnBrk="1" hangingPunct="1"/>
            <a:r>
              <a:rPr lang="en-GB" altLang="en-US" dirty="0" smtClean="0"/>
              <a:t>whether or not a particular type of coping strategy is effective will depend upon the degree to which a desired outcome is within an individual’s control</a:t>
            </a:r>
          </a:p>
          <a:p>
            <a:pPr eaLnBrk="1" hangingPunct="1"/>
            <a:endParaRPr lang="en-GB" altLang="en-US" dirty="0" smtClean="0"/>
          </a:p>
          <a:p>
            <a:pPr lvl="1" eaLnBrk="1" hangingPunct="1"/>
            <a:r>
              <a:rPr lang="en-GB" altLang="en-US" dirty="0" smtClean="0"/>
              <a:t>Problem-focused coping most effective in situations that can be changed</a:t>
            </a:r>
          </a:p>
          <a:p>
            <a:pPr lvl="1" eaLnBrk="1" hangingPunct="1"/>
            <a:endParaRPr lang="en-GB" altLang="en-US" dirty="0" smtClean="0"/>
          </a:p>
          <a:p>
            <a:pPr lvl="1" eaLnBrk="1" hangingPunct="1"/>
            <a:r>
              <a:rPr lang="en-GB" altLang="en-US" dirty="0" smtClean="0"/>
              <a:t>emotion-focused coping more appropriate when an individual is in a situation where it is not possible to change or eliminate the source of the stress itself</a:t>
            </a:r>
          </a:p>
        </p:txBody>
      </p:sp>
    </p:spTree>
    <p:extLst>
      <p:ext uri="{BB962C8B-B14F-4D97-AF65-F5344CB8AC3E}">
        <p14:creationId xmlns:p14="http://schemas.microsoft.com/office/powerpoint/2010/main" val="381812731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054779A4-EB81-4F99-8B24-5B1377539474}" type="slidenum">
              <a:rPr lang="en-GB" altLang="en-US" sz="1400"/>
              <a:pPr eaLnBrk="1" hangingPunct="1">
                <a:spcBef>
                  <a:spcPct val="0"/>
                </a:spcBef>
                <a:buFontTx/>
                <a:buNone/>
              </a:pPr>
              <a:t>66</a:t>
            </a:fld>
            <a:endParaRPr lang="en-GB" altLang="en-US" sz="1400"/>
          </a:p>
        </p:txBody>
      </p:sp>
      <p:pic>
        <p:nvPicPr>
          <p:cNvPr id="4198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4235" y="549277"/>
            <a:ext cx="6138863" cy="482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Rectangle 10"/>
          <p:cNvSpPr>
            <a:spLocks noChangeArrowheads="1"/>
          </p:cNvSpPr>
          <p:nvPr/>
        </p:nvSpPr>
        <p:spPr bwMode="auto">
          <a:xfrm>
            <a:off x="1763317" y="6149977"/>
            <a:ext cx="5993606"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000" dirty="0">
                <a:hlinkClick r:id="rId4"/>
              </a:rPr>
              <a:t>http://www.cancergeneticsstorybank.co.uk/howdoicope.htm</a:t>
            </a:r>
            <a:endParaRPr lang="en-GB" altLang="en-US" sz="2000" dirty="0"/>
          </a:p>
          <a:p>
            <a:pPr eaLnBrk="1" hangingPunct="1">
              <a:spcBef>
                <a:spcPct val="0"/>
              </a:spcBef>
              <a:buFontTx/>
              <a:buNone/>
            </a:pPr>
            <a:endParaRPr lang="en-GB" altLang="en-US" sz="2000" dirty="0"/>
          </a:p>
        </p:txBody>
      </p:sp>
    </p:spTree>
    <p:extLst>
      <p:ext uri="{BB962C8B-B14F-4D97-AF65-F5344CB8AC3E}">
        <p14:creationId xmlns:p14="http://schemas.microsoft.com/office/powerpoint/2010/main" val="102883065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Content Placeholder 2"/>
          <p:cNvSpPr>
            <a:spLocks noGrp="1"/>
          </p:cNvSpPr>
          <p:nvPr>
            <p:ph idx="1"/>
          </p:nvPr>
        </p:nvSpPr>
        <p:spPr/>
        <p:txBody>
          <a:bodyPr/>
          <a:lstStyle/>
          <a:p>
            <a:pPr>
              <a:buFontTx/>
              <a:buNone/>
            </a:pPr>
            <a:r>
              <a:rPr lang="en-GB" altLang="en-US" sz="2400" b="1"/>
              <a:t>Distraction and the Time X Strategy Hypothesis: </a:t>
            </a:r>
          </a:p>
          <a:p>
            <a:pPr>
              <a:buFont typeface="Wingdings" panose="05000000000000000000" pitchFamily="2" charset="2"/>
              <a:buChar char="Ø"/>
            </a:pPr>
            <a:endParaRPr lang="en-GB" altLang="en-US" sz="2000" b="1"/>
          </a:p>
          <a:p>
            <a:pPr lvl="1">
              <a:buFont typeface="Wingdings" panose="05000000000000000000" pitchFamily="2" charset="2"/>
              <a:buChar char="Ø"/>
            </a:pPr>
            <a:r>
              <a:rPr lang="en-GB" altLang="en-US" sz="2000"/>
              <a:t> effective strategy in short-term uncontrollable situations </a:t>
            </a:r>
          </a:p>
          <a:p>
            <a:pPr lvl="1">
              <a:buFont typeface="Wingdings" panose="05000000000000000000" pitchFamily="2" charset="2"/>
              <a:buChar char="Ø"/>
            </a:pPr>
            <a:endParaRPr lang="en-GB" altLang="en-US" sz="2000"/>
          </a:p>
          <a:p>
            <a:pPr lvl="1">
              <a:buFont typeface="Wingdings" panose="05000000000000000000" pitchFamily="2" charset="2"/>
              <a:buChar char="Ø"/>
            </a:pPr>
            <a:r>
              <a:rPr lang="en-GB" altLang="en-US" sz="2000"/>
              <a:t> </a:t>
            </a:r>
            <a:r>
              <a:rPr lang="en-GB" altLang="en-US" sz="2000" i="1"/>
              <a:t>appropriate intervention when waiting for genetic risk information?</a:t>
            </a:r>
          </a:p>
          <a:p>
            <a:endParaRPr lang="en-GB" altLang="en-US" smtClean="0"/>
          </a:p>
        </p:txBody>
      </p:sp>
      <p:sp>
        <p:nvSpPr>
          <p:cNvPr id="3993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171D0E8F-8E4C-4A73-92E3-EF44B16C5387}" type="slidenum">
              <a:rPr lang="en-GB" altLang="en-US" sz="1400"/>
              <a:pPr eaLnBrk="1" hangingPunct="1">
                <a:spcBef>
                  <a:spcPct val="0"/>
                </a:spcBef>
                <a:buFontTx/>
                <a:buNone/>
              </a:pPr>
              <a:t>67</a:t>
            </a:fld>
            <a:endParaRPr lang="en-GB" altLang="en-US" sz="1400"/>
          </a:p>
        </p:txBody>
      </p:sp>
    </p:spTree>
    <p:extLst>
      <p:ext uri="{BB962C8B-B14F-4D97-AF65-F5344CB8AC3E}">
        <p14:creationId xmlns:p14="http://schemas.microsoft.com/office/powerpoint/2010/main" val="2780423907"/>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85888" y="260352"/>
            <a:ext cx="6172200" cy="1152525"/>
          </a:xfrm>
          <a:noFill/>
        </p:spPr>
        <p:txBody>
          <a:bodyPr>
            <a:normAutofit fontScale="90000"/>
          </a:bodyPr>
          <a:lstStyle/>
          <a:p>
            <a:pPr marL="838200" indent="-838200"/>
            <a:r>
              <a:rPr lang="en-GB" altLang="en-US" sz="4000"/>
              <a:t/>
            </a:r>
            <a:br>
              <a:rPr lang="en-GB" altLang="en-US" sz="4000"/>
            </a:br>
            <a:r>
              <a:rPr lang="en-GB" altLang="en-US" sz="4000"/>
              <a:t/>
            </a:r>
            <a:br>
              <a:rPr lang="en-GB" altLang="en-US" sz="4000"/>
            </a:br>
            <a:r>
              <a:rPr lang="en-GB" altLang="en-US" sz="4000"/>
              <a:t/>
            </a:r>
            <a:br>
              <a:rPr lang="en-GB" altLang="en-US" sz="4000"/>
            </a:br>
            <a:endParaRPr lang="en-GB" altLang="en-US" sz="4000"/>
          </a:p>
        </p:txBody>
      </p:sp>
      <p:sp>
        <p:nvSpPr>
          <p:cNvPr id="40963" name="Text Box 3"/>
          <p:cNvSpPr txBox="1">
            <a:spLocks noChangeArrowheads="1"/>
          </p:cNvSpPr>
          <p:nvPr/>
        </p:nvSpPr>
        <p:spPr bwMode="auto">
          <a:xfrm>
            <a:off x="1331119" y="1125538"/>
            <a:ext cx="626387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Font typeface="Wingdings" panose="05000000000000000000" pitchFamily="2" charset="2"/>
              <a:buNone/>
            </a:pPr>
            <a:r>
              <a:rPr lang="en-GB" altLang="en-US" sz="2400" i="1"/>
              <a:t>Evaluation of effectiveness of a self-help coping leaflet </a:t>
            </a:r>
            <a:endParaRPr lang="en-US" altLang="en-US" sz="2400"/>
          </a:p>
        </p:txBody>
      </p:sp>
      <p:sp>
        <p:nvSpPr>
          <p:cNvPr id="40964" name="Text Box 4"/>
          <p:cNvSpPr txBox="1">
            <a:spLocks noChangeArrowheads="1"/>
          </p:cNvSpPr>
          <p:nvPr/>
        </p:nvSpPr>
        <p:spPr bwMode="auto">
          <a:xfrm>
            <a:off x="1331119" y="3068638"/>
            <a:ext cx="2971800" cy="1015663"/>
          </a:xfrm>
          <a:prstGeom prst="rect">
            <a:avLst/>
          </a:prstGeom>
          <a:solidFill>
            <a:schemeClr val="bg1"/>
          </a:solidFill>
          <a:ln w="57150" cmpd="thickThin">
            <a:solidFill>
              <a:schemeClr val="tx1"/>
            </a:solidFill>
            <a:miter lim="800000"/>
            <a:headEnd/>
            <a:tailEnd/>
          </a:ln>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2000">
                <a:latin typeface="Times New Roman" panose="02020603050405020304" pitchFamily="18" charset="0"/>
              </a:rPr>
              <a:t>Count backwards from 200 whilst picturing the numbers in your head</a:t>
            </a:r>
          </a:p>
        </p:txBody>
      </p:sp>
      <p:sp>
        <p:nvSpPr>
          <p:cNvPr id="40965" name="Text Box 5"/>
          <p:cNvSpPr txBox="1">
            <a:spLocks noChangeArrowheads="1"/>
          </p:cNvSpPr>
          <p:nvPr/>
        </p:nvSpPr>
        <p:spPr bwMode="auto">
          <a:xfrm>
            <a:off x="4518422" y="3068638"/>
            <a:ext cx="2971800" cy="1015663"/>
          </a:xfrm>
          <a:prstGeom prst="rect">
            <a:avLst/>
          </a:prstGeom>
          <a:solidFill>
            <a:schemeClr val="bg1"/>
          </a:solidFill>
          <a:ln w="57150" cmpd="thickThin">
            <a:solidFill>
              <a:schemeClr val="tx1"/>
            </a:solidFill>
            <a:miter lim="800000"/>
            <a:headEnd/>
            <a:tailEnd/>
          </a:ln>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2000">
                <a:latin typeface="Times New Roman" panose="02020603050405020304" pitchFamily="18" charset="0"/>
              </a:rPr>
              <a:t>Absorb yourself in something interesting or fun to do</a:t>
            </a:r>
          </a:p>
        </p:txBody>
      </p:sp>
      <p:sp>
        <p:nvSpPr>
          <p:cNvPr id="40966" name="Text Box 7"/>
          <p:cNvSpPr txBox="1">
            <a:spLocks noChangeArrowheads="1"/>
          </p:cNvSpPr>
          <p:nvPr/>
        </p:nvSpPr>
        <p:spPr bwMode="auto">
          <a:xfrm>
            <a:off x="1385889" y="1700213"/>
            <a:ext cx="599479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400"/>
              <a:t>Teaches mental and physical distraction techniques</a:t>
            </a:r>
            <a:endParaRPr lang="en-US" altLang="en-US" sz="2400"/>
          </a:p>
        </p:txBody>
      </p:sp>
      <p:sp>
        <p:nvSpPr>
          <p:cNvPr id="40967" name="Line 8"/>
          <p:cNvSpPr>
            <a:spLocks noChangeShapeType="1"/>
          </p:cNvSpPr>
          <p:nvPr/>
        </p:nvSpPr>
        <p:spPr bwMode="auto">
          <a:xfrm flipH="1">
            <a:off x="3059908" y="2420938"/>
            <a:ext cx="432197" cy="3603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0968" name="Line 9"/>
          <p:cNvSpPr>
            <a:spLocks noChangeShapeType="1"/>
          </p:cNvSpPr>
          <p:nvPr/>
        </p:nvSpPr>
        <p:spPr bwMode="auto">
          <a:xfrm>
            <a:off x="4895850" y="2420940"/>
            <a:ext cx="323850"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0969" name="Rectangle 10"/>
          <p:cNvSpPr>
            <a:spLocks noChangeArrowheads="1"/>
          </p:cNvSpPr>
          <p:nvPr/>
        </p:nvSpPr>
        <p:spPr bwMode="auto">
          <a:xfrm>
            <a:off x="1385888" y="0"/>
            <a:ext cx="6172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800" b="1">
                <a:solidFill>
                  <a:schemeClr val="tx2"/>
                </a:solidFill>
              </a:rPr>
              <a:t> Developing interventions to reduce distress</a:t>
            </a:r>
            <a:endParaRPr lang="en-US" altLang="en-US" sz="4000" b="1">
              <a:solidFill>
                <a:schemeClr val="tx2"/>
              </a:solidFill>
            </a:endParaRPr>
          </a:p>
        </p:txBody>
      </p:sp>
    </p:spTree>
    <p:extLst>
      <p:ext uri="{BB962C8B-B14F-4D97-AF65-F5344CB8AC3E}">
        <p14:creationId xmlns:p14="http://schemas.microsoft.com/office/powerpoint/2010/main" val="870046970"/>
      </p:ext>
    </p:extLst>
  </p:cSld>
  <p:clrMapOvr>
    <a:masterClrMapping/>
  </p:clrMapOvr>
  <p:transition advTm="3008"/>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Content Placeholder 2"/>
          <p:cNvSpPr>
            <a:spLocks noGrp="1"/>
          </p:cNvSpPr>
          <p:nvPr>
            <p:ph idx="1"/>
          </p:nvPr>
        </p:nvSpPr>
        <p:spPr>
          <a:xfrm>
            <a:off x="1439466" y="620713"/>
            <a:ext cx="6172200" cy="4525962"/>
          </a:xfrm>
        </p:spPr>
        <p:txBody>
          <a:bodyPr>
            <a:normAutofit fontScale="85000" lnSpcReduction="10000"/>
          </a:bodyPr>
          <a:lstStyle/>
          <a:p>
            <a:pPr>
              <a:buFontTx/>
              <a:buNone/>
            </a:pPr>
            <a:r>
              <a:rPr lang="en-GB" altLang="en-US" b="1" smtClean="0"/>
              <a:t>Things you can think:</a:t>
            </a:r>
            <a:endParaRPr lang="en-GB" altLang="en-US" smtClean="0"/>
          </a:p>
          <a:p>
            <a:r>
              <a:rPr lang="en-GB" altLang="en-US" sz="2400"/>
              <a:t>Count backwards from 50, while imaging the numbers in your head</a:t>
            </a:r>
          </a:p>
          <a:p>
            <a:r>
              <a:rPr lang="en-GB" altLang="en-US" sz="2400"/>
              <a:t>Think of a calm or favourite place</a:t>
            </a:r>
          </a:p>
          <a:p>
            <a:r>
              <a:rPr lang="en-GB" altLang="en-US" sz="2400"/>
              <a:t>Think of a holiday or other enjoyable times or plans</a:t>
            </a:r>
          </a:p>
          <a:p>
            <a:endParaRPr lang="en-GB" altLang="en-US" smtClean="0"/>
          </a:p>
          <a:p>
            <a:pPr>
              <a:buFontTx/>
              <a:buNone/>
            </a:pPr>
            <a:r>
              <a:rPr lang="en-GB" altLang="en-US" b="1" smtClean="0"/>
              <a:t>Things you can do:</a:t>
            </a:r>
            <a:endParaRPr lang="en-GB" altLang="en-US" smtClean="0"/>
          </a:p>
          <a:p>
            <a:r>
              <a:rPr lang="en-GB" altLang="en-US" sz="2400"/>
              <a:t>Talk to someone about anything other than the worry on your mind</a:t>
            </a:r>
          </a:p>
          <a:p>
            <a:r>
              <a:rPr lang="en-GB" altLang="en-US" sz="2400"/>
              <a:t>Absorb yourself in something interesting or fun to do</a:t>
            </a:r>
          </a:p>
          <a:p>
            <a:r>
              <a:rPr lang="en-GB" altLang="en-US" sz="2400"/>
              <a:t>Take some exercise – keep fit as well as distract from your worries!</a:t>
            </a:r>
          </a:p>
          <a:p>
            <a:endParaRPr lang="en-GB" altLang="en-US" smtClean="0"/>
          </a:p>
        </p:txBody>
      </p:sp>
    </p:spTree>
    <p:extLst>
      <p:ext uri="{BB962C8B-B14F-4D97-AF65-F5344CB8AC3E}">
        <p14:creationId xmlns:p14="http://schemas.microsoft.com/office/powerpoint/2010/main" val="381138320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4210"/>
            <a:ext cx="7886700" cy="1325563"/>
          </a:xfrm>
        </p:spPr>
        <p:txBody>
          <a:bodyPr>
            <a:normAutofit fontScale="90000"/>
          </a:bodyPr>
          <a:lstStyle/>
          <a:p>
            <a:r>
              <a:rPr lang="en-GB" dirty="0" smtClean="0"/>
              <a:t>Coping with genetic risk assessment </a:t>
            </a:r>
            <a:endParaRPr lang="en-GB" dirty="0"/>
          </a:p>
        </p:txBody>
      </p:sp>
      <p:sp>
        <p:nvSpPr>
          <p:cNvPr id="3" name="Content Placeholder 2"/>
          <p:cNvSpPr>
            <a:spLocks noGrp="1"/>
          </p:cNvSpPr>
          <p:nvPr>
            <p:ph idx="1"/>
          </p:nvPr>
        </p:nvSpPr>
        <p:spPr>
          <a:xfrm>
            <a:off x="628650" y="1519772"/>
            <a:ext cx="7886700" cy="5043398"/>
          </a:xfrm>
        </p:spPr>
        <p:txBody>
          <a:bodyPr>
            <a:normAutofit fontScale="32500" lnSpcReduction="20000"/>
          </a:bodyPr>
          <a:lstStyle/>
          <a:p>
            <a:r>
              <a:rPr lang="en-GB" sz="3700" dirty="0">
                <a:hlinkClick r:id="rId2"/>
              </a:rPr>
              <a:t>http://</a:t>
            </a:r>
            <a:r>
              <a:rPr lang="en-GB" sz="3700" dirty="0" smtClean="0">
                <a:hlinkClick r:id="rId2"/>
              </a:rPr>
              <a:t>www.cancergeneticsstorybank.co.uk/howdoicope.htm</a:t>
            </a:r>
            <a:endParaRPr lang="en-GB" sz="3700" dirty="0" smtClean="0"/>
          </a:p>
          <a:p>
            <a:endParaRPr lang="en-GB" sz="3700" dirty="0" smtClean="0"/>
          </a:p>
          <a:p>
            <a:r>
              <a:rPr lang="en-GB" sz="3700" b="1" dirty="0"/>
              <a:t>Phelps C.,</a:t>
            </a:r>
            <a:r>
              <a:rPr lang="en-GB" sz="3700" dirty="0"/>
              <a:t> Bennett P; Hood K., Brain K., &amp; Murray A. (2013). “A self-help coping intervention can reduce anxiety and avoidant health behaviours whilst waiting for cancer genetic risk information: results of a phase III randomised trial.”, </a:t>
            </a:r>
            <a:r>
              <a:rPr lang="en-GB" sz="3700" i="1" dirty="0"/>
              <a:t>Psycho-Oncology</a:t>
            </a:r>
            <a:r>
              <a:rPr lang="en-GB" sz="3700" dirty="0"/>
              <a:t>, 22(4), 837-834</a:t>
            </a:r>
          </a:p>
          <a:p>
            <a:endParaRPr lang="en-GB" sz="3700" dirty="0"/>
          </a:p>
          <a:p>
            <a:r>
              <a:rPr lang="en-GB" sz="3700" dirty="0" err="1" smtClean="0"/>
              <a:t>Hilgart</a:t>
            </a:r>
            <a:r>
              <a:rPr lang="en-GB" sz="3700" dirty="0"/>
              <a:t>, J., </a:t>
            </a:r>
            <a:r>
              <a:rPr lang="en-GB" sz="3700" b="1" dirty="0"/>
              <a:t>Phelps, C.,</a:t>
            </a:r>
            <a:r>
              <a:rPr lang="en-GB" sz="3700" dirty="0"/>
              <a:t> Bennett, P., Hood, K., Brain, K &amp; Murray A (2010).</a:t>
            </a:r>
            <a:r>
              <a:rPr lang="en-GB" sz="3700" b="1" dirty="0"/>
              <a:t>  </a:t>
            </a:r>
            <a:r>
              <a:rPr lang="en-GB" sz="3700" i="1" dirty="0"/>
              <a:t>“I have always believed I was at high risk...” </a:t>
            </a:r>
            <a:r>
              <a:rPr lang="en-GB" sz="3700" dirty="0"/>
              <a:t>The role of expectation in emotional responses to the receipt of an average, moderate or high genetic risk assessment result:  A thematic analysis of free-text questionnaire comments.  </a:t>
            </a:r>
            <a:r>
              <a:rPr lang="en-GB" sz="3700" i="1" dirty="0"/>
              <a:t>Familial Cancer, 9(3), 469-477.</a:t>
            </a:r>
            <a:endParaRPr lang="en-GB" sz="3700" dirty="0"/>
          </a:p>
          <a:p>
            <a:endParaRPr lang="en-GB" sz="3700" dirty="0"/>
          </a:p>
          <a:p>
            <a:r>
              <a:rPr lang="en-GB" sz="3700" b="1" dirty="0"/>
              <a:t>Phelps, C</a:t>
            </a:r>
            <a:r>
              <a:rPr lang="en-GB" sz="3700" dirty="0"/>
              <a:t>; Bennett P; Jones H; Hood K; Brain K &amp; Murray A (2010). The development of a cancer-genetic specific measure of coping: The GRACE. </a:t>
            </a:r>
            <a:r>
              <a:rPr lang="en-GB" sz="3700" i="1" dirty="0"/>
              <a:t>Psycho-Oncology, 19, 847-854</a:t>
            </a:r>
            <a:endParaRPr lang="en-GB" sz="3700" dirty="0"/>
          </a:p>
          <a:p>
            <a:endParaRPr lang="en-GB" sz="3700" dirty="0"/>
          </a:p>
          <a:p>
            <a:r>
              <a:rPr lang="de-DE" sz="3700" b="1" dirty="0"/>
              <a:t>Phelps, C., </a:t>
            </a:r>
            <a:r>
              <a:rPr lang="de-DE" sz="3700" dirty="0"/>
              <a:t>Bennett P &amp; Brain, K (2008).  </a:t>
            </a:r>
            <a:r>
              <a:rPr lang="en-GB" sz="3700" dirty="0"/>
              <a:t>The role of appraisals and core relational themes in predicting emotional responses to cancer genetic risk assessment: an applied test of a cognitive theory of emotion.  </a:t>
            </a:r>
            <a:r>
              <a:rPr lang="en-GB" sz="3700" i="1" dirty="0"/>
              <a:t>Psychology Health &amp; Medicine</a:t>
            </a:r>
            <a:r>
              <a:rPr lang="en-GB" sz="3700" dirty="0"/>
              <a:t>, </a:t>
            </a:r>
            <a:r>
              <a:rPr lang="en-GB" sz="3700" i="1" dirty="0"/>
              <a:t>13(5),</a:t>
            </a:r>
            <a:r>
              <a:rPr lang="en-GB" sz="3700" dirty="0"/>
              <a:t> 545-58.</a:t>
            </a:r>
          </a:p>
          <a:p>
            <a:endParaRPr lang="en-GB" sz="3700" dirty="0"/>
          </a:p>
          <a:p>
            <a:r>
              <a:rPr lang="en-GB" sz="3700" dirty="0"/>
              <a:t>Bennett, P., </a:t>
            </a:r>
            <a:r>
              <a:rPr lang="en-GB" sz="3700" b="1" dirty="0"/>
              <a:t>Phelps, C.,</a:t>
            </a:r>
            <a:r>
              <a:rPr lang="en-GB" sz="3700" dirty="0"/>
              <a:t> Brain, K., Hood, K., &amp; Gray, J. (2007). A randomised controlled trial of a brief self-help coping intervention designed to reduce distress when awaiting genetic risk information. </a:t>
            </a:r>
            <a:r>
              <a:rPr lang="en-GB" sz="3700" i="1" dirty="0"/>
              <a:t>Journal of Psychosomatic Research, 63 (1) 59-64.</a:t>
            </a:r>
            <a:endParaRPr lang="en-GB" sz="3700" dirty="0"/>
          </a:p>
          <a:p>
            <a:endParaRPr lang="en-GB" sz="3700" dirty="0"/>
          </a:p>
          <a:p>
            <a:r>
              <a:rPr lang="en-GB" sz="3700" b="1" dirty="0"/>
              <a:t>Phelps, C.</a:t>
            </a:r>
            <a:r>
              <a:rPr lang="en-GB" sz="3700" dirty="0"/>
              <a:t>, Bennett, P., Iredale, R., Anstey, S. &amp; Gray, J.</a:t>
            </a:r>
            <a:r>
              <a:rPr lang="en-GB" sz="3700" b="1" dirty="0"/>
              <a:t> </a:t>
            </a:r>
            <a:r>
              <a:rPr lang="en-GB" sz="3700" dirty="0"/>
              <a:t>(2006).</a:t>
            </a:r>
            <a:r>
              <a:rPr lang="en-GB" sz="3700" b="1" dirty="0"/>
              <a:t>  </a:t>
            </a:r>
            <a:r>
              <a:rPr lang="en-GB" sz="3700" dirty="0"/>
              <a:t>The development of a distraction-based coping intervention for women waiting for genetic risk information: a phase 1 qualitative study.  </a:t>
            </a:r>
            <a:r>
              <a:rPr lang="en-GB" sz="3700" i="1" dirty="0"/>
              <a:t>Psycho-Oncology, 15(2), 169-173</a:t>
            </a:r>
            <a:endParaRPr lang="en-GB" sz="3700" dirty="0"/>
          </a:p>
          <a:p>
            <a:endParaRPr lang="en-GB" dirty="0" smtClean="0"/>
          </a:p>
          <a:p>
            <a:endParaRPr lang="en-GB" dirty="0"/>
          </a:p>
        </p:txBody>
      </p:sp>
    </p:spTree>
    <p:extLst>
      <p:ext uri="{BB962C8B-B14F-4D97-AF65-F5344CB8AC3E}">
        <p14:creationId xmlns:p14="http://schemas.microsoft.com/office/powerpoint/2010/main" val="11260175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114</TotalTime>
  <Words>5953</Words>
  <Application>Microsoft Office PowerPoint</Application>
  <PresentationFormat>On-screen Show (4:3)</PresentationFormat>
  <Paragraphs>953</Paragraphs>
  <Slides>70</Slides>
  <Notes>31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70</vt:i4>
      </vt:variant>
    </vt:vector>
  </HeadingPairs>
  <TitlesOfParts>
    <vt:vector size="72" baseType="lpstr">
      <vt:lpstr>Office Theme</vt:lpstr>
      <vt:lpstr>Chart</vt:lpstr>
      <vt:lpstr>Psychology &amp; Health </vt:lpstr>
      <vt:lpstr>PowerPoint Presentation</vt:lpstr>
      <vt:lpstr>What is stress?</vt:lpstr>
      <vt:lpstr>Stress as a stimulus</vt:lpstr>
      <vt:lpstr>PowerPoint Presentation</vt:lpstr>
      <vt:lpstr>Selye’s 1946 General Adaptation Syndrome </vt:lpstr>
      <vt:lpstr>PowerPoint Presentation</vt:lpstr>
      <vt:lpstr>Transactional/interactional models of stress and coping </vt:lpstr>
      <vt:lpstr>The transactional model of stress and coping  (Lazarus &amp; Folkman, 1984)  </vt:lpstr>
      <vt:lpstr>PowerPoint Presentation</vt:lpstr>
      <vt:lpstr>PowerPoint Presentation</vt:lpstr>
      <vt:lpstr>What is coping?</vt:lpstr>
      <vt:lpstr>PowerPoint Presentation</vt:lpstr>
      <vt:lpstr>Dimensions of Coping </vt:lpstr>
      <vt:lpstr>Problem-focused Coping </vt:lpstr>
      <vt:lpstr>Emotion-focused coping</vt:lpstr>
      <vt:lpstr>Avoidance-oriented coping </vt:lpstr>
      <vt:lpstr>Avoidant coping: can putting your head in the sand ever be a good thing?</vt:lpstr>
      <vt:lpstr>PowerPoint Presentation</vt:lpstr>
      <vt:lpstr>PowerPoint Presentation</vt:lpstr>
      <vt:lpstr>PowerPoint Presentation</vt:lpstr>
      <vt:lpstr>PowerPoint Presentation</vt:lpstr>
      <vt:lpstr>Is a patient an information seeker.....</vt:lpstr>
      <vt:lpstr>N:B Monitoring V Blunting (Miller)</vt:lpstr>
      <vt:lpstr>Coping Effectiveness</vt:lpstr>
      <vt:lpstr>The “goodness of fit hypothesis”</vt:lpstr>
      <vt:lpstr>The role of positive emotions in coping </vt:lpstr>
      <vt:lpstr>Excellent video from Professor Susan Folkman</vt:lpstr>
      <vt:lpstr>PowerPoint Presentation</vt:lpstr>
      <vt:lpstr>PowerPoint Presentation</vt:lpstr>
      <vt:lpstr>Leventhal’s Self Regulation Model </vt:lpstr>
      <vt:lpstr>Leventhal’s Self Regulation Model </vt:lpstr>
      <vt:lpstr>PowerPoint Presentation</vt:lpstr>
      <vt:lpstr>Illness Perceptions Questionnaire-revised (Moss-Morris et al., 2002)</vt:lpstr>
      <vt:lpstr>Illness Perceptions Questionnaire Website</vt:lpstr>
      <vt:lpstr>Research into Illness Perceptions </vt:lpstr>
      <vt:lpstr>PowerPoint Presentation</vt:lpstr>
      <vt:lpstr>PowerPoint Presentation</vt:lpstr>
      <vt:lpstr>Interventions using the SRM</vt:lpstr>
      <vt:lpstr>Individual differences in illness representations</vt:lpstr>
      <vt:lpstr>PowerPoint Presentation</vt:lpstr>
      <vt:lpstr>Background: understanding responses to genetic risk</vt:lpstr>
      <vt:lpstr>IPQ-r (Moss-Morris et al., 2002) adapted for genetic risk (Phelps et al.)</vt:lpstr>
      <vt:lpstr>PowerPoint Presentation</vt:lpstr>
      <vt:lpstr>PowerPoint Presentation</vt:lpstr>
      <vt:lpstr>e.g., Lancastle, Brain &amp; Phelps (2011) </vt:lpstr>
      <vt:lpstr>e.g. Phelps, Bennett &amp; Brain (2012)</vt:lpstr>
      <vt:lpstr> Methods</vt:lpstr>
      <vt:lpstr>Adapted IPQ-r illness representations sub-scales</vt:lpstr>
      <vt:lpstr>Principal Components Analysis on IPQ-R causal factors: beliefs about the possible causes of cancer </vt:lpstr>
      <vt:lpstr>Do illness beliefs predict psychological outcomes over time?</vt:lpstr>
      <vt:lpstr>PowerPoint Presentation</vt:lpstr>
      <vt:lpstr>PowerPoint Presentation</vt:lpstr>
      <vt:lpstr>PowerPoint Presentation</vt:lpstr>
      <vt:lpstr>PowerPoint Presentation</vt:lpstr>
      <vt:lpstr>Conclusions </vt:lpstr>
      <vt:lpstr>PowerPoint Presentation</vt:lpstr>
      <vt:lpstr>PowerPoint Presentation</vt:lpstr>
      <vt:lpstr>Coping with genetic assessment</vt:lpstr>
      <vt:lpstr>Worries about being at risk:  how patients would cope if found to be at increased risk of cancer</vt:lpstr>
      <vt:lpstr>PowerPoint Presentation</vt:lpstr>
      <vt:lpstr>PowerPoint Presentation</vt:lpstr>
      <vt:lpstr>Interventions to help individuals manage stress</vt:lpstr>
      <vt:lpstr>Coping Effectiveness Training &amp; The “goodness of fit hypothesis”</vt:lpstr>
      <vt:lpstr>Control......</vt:lpstr>
      <vt:lpstr>PowerPoint Presentation</vt:lpstr>
      <vt:lpstr>PowerPoint Presentation</vt:lpstr>
      <vt:lpstr>   </vt:lpstr>
      <vt:lpstr>PowerPoint Presentation</vt:lpstr>
      <vt:lpstr>Coping with genetic risk assessment </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Applied Psychology</dc:title>
  <dc:creator>edu-cp</dc:creator>
  <cp:lastModifiedBy>Cez</cp:lastModifiedBy>
  <cp:revision>64</cp:revision>
  <dcterms:created xsi:type="dcterms:W3CDTF">2013-02-25T10:47:06Z</dcterms:created>
  <dcterms:modified xsi:type="dcterms:W3CDTF">2018-01-28T18:17:34Z</dcterms:modified>
</cp:coreProperties>
</file>