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37"/>
  </p:notesMasterIdLst>
  <p:handoutMasterIdLst>
    <p:handoutMasterId r:id="rId38"/>
  </p:handoutMasterIdLst>
  <p:sldIdLst>
    <p:sldId id="379" r:id="rId2"/>
    <p:sldId id="266" r:id="rId3"/>
    <p:sldId id="403" r:id="rId4"/>
    <p:sldId id="401" r:id="rId5"/>
    <p:sldId id="405" r:id="rId6"/>
    <p:sldId id="393" r:id="rId7"/>
    <p:sldId id="412" r:id="rId8"/>
    <p:sldId id="409" r:id="rId9"/>
    <p:sldId id="411" r:id="rId10"/>
    <p:sldId id="287" r:id="rId11"/>
    <p:sldId id="378" r:id="rId12"/>
    <p:sldId id="413" r:id="rId13"/>
    <p:sldId id="395" r:id="rId14"/>
    <p:sldId id="380" r:id="rId15"/>
    <p:sldId id="382" r:id="rId16"/>
    <p:sldId id="386" r:id="rId17"/>
    <p:sldId id="356" r:id="rId18"/>
    <p:sldId id="381" r:id="rId19"/>
    <p:sldId id="422" r:id="rId20"/>
    <p:sldId id="406" r:id="rId21"/>
    <p:sldId id="375" r:id="rId22"/>
    <p:sldId id="407" r:id="rId23"/>
    <p:sldId id="408" r:id="rId24"/>
    <p:sldId id="376" r:id="rId25"/>
    <p:sldId id="423" r:id="rId26"/>
    <p:sldId id="414" r:id="rId27"/>
    <p:sldId id="398" r:id="rId28"/>
    <p:sldId id="415" r:id="rId29"/>
    <p:sldId id="416" r:id="rId30"/>
    <p:sldId id="418" r:id="rId31"/>
    <p:sldId id="383" r:id="rId32"/>
    <p:sldId id="420" r:id="rId33"/>
    <p:sldId id="417" r:id="rId34"/>
    <p:sldId id="421" r:id="rId35"/>
    <p:sldId id="402" r:id="rId36"/>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0000"/>
    <a:srgbClr val="FFCC66"/>
    <a:srgbClr val="FFFF99"/>
    <a:srgbClr val="032B21"/>
    <a:srgbClr val="ABDB77"/>
    <a:srgbClr val="663300"/>
    <a:srgbClr val="420000"/>
    <a:srgbClr val="054333"/>
    <a:srgbClr val="500000"/>
    <a:srgbClr val="0029A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623" autoAdjust="0"/>
    <p:restoredTop sz="96357" autoAdjust="0"/>
  </p:normalViewPr>
  <p:slideViewPr>
    <p:cSldViewPr>
      <p:cViewPr varScale="1">
        <p:scale>
          <a:sx n="101" d="100"/>
          <a:sy n="101" d="100"/>
        </p:scale>
        <p:origin x="126" y="222"/>
      </p:cViewPr>
      <p:guideLst>
        <p:guide orient="horz" pos="2160"/>
        <p:guide pos="3840"/>
      </p:guideLst>
    </p:cSldViewPr>
  </p:slideViewPr>
  <p:notesTextViewPr>
    <p:cViewPr>
      <p:scale>
        <a:sx n="100" d="100"/>
        <a:sy n="100" d="100"/>
      </p:scale>
      <p:origin x="0" y="0"/>
    </p:cViewPr>
  </p:notesTextViewPr>
  <p:sorterViewPr>
    <p:cViewPr>
      <p:scale>
        <a:sx n="150" d="100"/>
        <a:sy n="150" d="100"/>
      </p:scale>
      <p:origin x="0" y="-969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36FFB849-7F70-4A0D-93E1-189BEB683C9E}" type="datetimeFigureOut">
              <a:rPr lang="en-GB" smtClean="0"/>
              <a:pPr/>
              <a:t>28/01/2021</a:t>
            </a:fld>
            <a:endParaRPr lang="en-GB" dirty="0"/>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8CD7D07-1FB9-4CF0-A32D-43BF7841150A}" type="slidenum">
              <a:rPr lang="en-GB" smtClean="0"/>
              <a:pPr/>
              <a:t>‹#›</a:t>
            </a:fld>
            <a:endParaRPr lang="en-GB" dirty="0"/>
          </a:p>
        </p:txBody>
      </p:sp>
    </p:spTree>
    <p:extLst>
      <p:ext uri="{BB962C8B-B14F-4D97-AF65-F5344CB8AC3E}">
        <p14:creationId xmlns:p14="http://schemas.microsoft.com/office/powerpoint/2010/main" val="4727349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BEB94752-3182-4E62-B85E-DD79C2A265D0}" type="datetimeFigureOut">
              <a:rPr lang="en-GB" smtClean="0"/>
              <a:t>28/01/2021</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E99F1D13-A0AF-4F6A-A5B7-176957C9024B}" type="slidenum">
              <a:rPr lang="en-GB" smtClean="0"/>
              <a:t>‹#›</a:t>
            </a:fld>
            <a:endParaRPr lang="en-GB" dirty="0"/>
          </a:p>
        </p:txBody>
      </p:sp>
    </p:spTree>
    <p:extLst>
      <p:ext uri="{BB962C8B-B14F-4D97-AF65-F5344CB8AC3E}">
        <p14:creationId xmlns:p14="http://schemas.microsoft.com/office/powerpoint/2010/main" val="661855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1" y="0"/>
            <a:ext cx="12191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ctrTitle"/>
          </p:nvPr>
        </p:nvSpPr>
        <p:spPr>
          <a:xfrm>
            <a:off x="914400" y="3355848"/>
            <a:ext cx="107696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914400" y="1828800"/>
            <a:ext cx="107696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A15A15A7-251F-483B-A5FD-D73E062179C9}" type="datetimeFigureOut">
              <a:rPr lang="en-GB" smtClean="0"/>
              <a:pPr/>
              <a:t>28/01/2021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
        <p:nvSpPr>
          <p:cNvPr id="10" name="Rectangle 9"/>
          <p:cNvSpPr/>
          <p:nvPr/>
        </p:nvSpPr>
        <p:spPr bwMode="invGray">
          <a:xfrm>
            <a:off x="0" y="5128334"/>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5448"/>
            <a:ext cx="109728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28/01/2021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12192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12" name="Rectangle 11"/>
          <p:cNvSpPr/>
          <p:nvPr/>
        </p:nvSpPr>
        <p:spPr bwMode="invGray">
          <a:xfrm>
            <a:off x="0" y="2602520"/>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title"/>
          </p:nvPr>
        </p:nvSpPr>
        <p:spPr>
          <a:xfrm>
            <a:off x="999744" y="118872"/>
            <a:ext cx="10684256"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987552" y="1828800"/>
            <a:ext cx="10696448"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28/01/2021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1773936"/>
            <a:ext cx="53848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773936"/>
            <a:ext cx="53848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15A15A7-251F-483B-A5FD-D73E062179C9}" type="datetimeFigureOut">
              <a:rPr lang="en-GB" smtClean="0"/>
              <a:pPr/>
              <a:t>28/01/2021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1698988"/>
            <a:ext cx="5386917"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609600" y="2449512"/>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6193368" y="1698988"/>
            <a:ext cx="5389033"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193368" y="2449512"/>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15A15A7-251F-483B-A5FD-D73E062179C9}" type="datetimeFigureOut">
              <a:rPr lang="en-GB" smtClean="0"/>
              <a:pPr/>
              <a:t>28/01/2021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15A15A7-251F-483B-A5FD-D73E062179C9}" type="datetimeFigureOut">
              <a:rPr lang="en-GB" smtClean="0"/>
              <a:pPr/>
              <a:t>28/01/2021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5A15A7-251F-483B-A5FD-D73E062179C9}" type="datetimeFigureOut">
              <a:rPr lang="en-GB" smtClean="0"/>
              <a:pPr/>
              <a:t>28/01/2021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784" y="152400"/>
            <a:ext cx="3364992"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4025837" y="1743134"/>
            <a:ext cx="7894188"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223784" y="1730018"/>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15A15A7-251F-483B-A5FD-D73E062179C9}" type="datetimeFigureOut">
              <a:rPr lang="en-GB" smtClean="0"/>
              <a:pPr/>
              <a:t>28/01/2021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
        <p:nvSpPr>
          <p:cNvPr id="12" name="Rectangle 11"/>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5448"/>
            <a:ext cx="3366867"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3871741" y="1484808"/>
            <a:ext cx="8329863"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dirty="0"/>
              <a:t>Click icon to add picture</a:t>
            </a:r>
          </a:p>
        </p:txBody>
      </p:sp>
      <p:sp>
        <p:nvSpPr>
          <p:cNvPr id="4" name="Text Placeholder 3"/>
          <p:cNvSpPr>
            <a:spLocks noGrp="1"/>
          </p:cNvSpPr>
          <p:nvPr>
            <p:ph type="body" sz="half" idx="2"/>
          </p:nvPr>
        </p:nvSpPr>
        <p:spPr>
          <a:xfrm>
            <a:off x="219456" y="1728216"/>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219456" y="1170432"/>
            <a:ext cx="3364992" cy="201168"/>
          </a:xfrm>
        </p:spPr>
        <p:txBody>
          <a:bodyPr/>
          <a:lstStyle/>
          <a:p>
            <a:fld id="{A15A15A7-251F-483B-A5FD-D73E062179C9}" type="datetimeFigureOut">
              <a:rPr lang="en-GB" smtClean="0"/>
              <a:pPr/>
              <a:t>28/01/2021</a:t>
            </a:fld>
            <a:endParaRPr lang="en-GB" dirty="0"/>
          </a:p>
        </p:txBody>
      </p:sp>
      <p:sp>
        <p:nvSpPr>
          <p:cNvPr id="11" name="Rectangle 10"/>
          <p:cNvSpPr/>
          <p:nvPr/>
        </p:nvSpPr>
        <p:spPr>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6" name="Footer Placeholder 5"/>
          <p:cNvSpPr>
            <a:spLocks noGrp="1"/>
          </p:cNvSpPr>
          <p:nvPr>
            <p:ph type="ftr" sz="quarter" idx="11"/>
          </p:nvPr>
        </p:nvSpPr>
        <p:spPr>
          <a:xfrm>
            <a:off x="4047744" y="1170432"/>
            <a:ext cx="6925056"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11119104" y="1170432"/>
            <a:ext cx="978485" cy="201168"/>
          </a:xfrm>
        </p:spPr>
        <p:txBody>
          <a:bodyPr/>
          <a:lstStyle/>
          <a:p>
            <a:fld id="{7FCE325C-99EB-41B2-8FEA-F9AC7927B7EB}"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28/01/2021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8798560" y="0"/>
            <a:ext cx="6096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8" name="Rectangle 7"/>
          <p:cNvSpPr/>
          <p:nvPr/>
        </p:nvSpPr>
        <p:spPr bwMode="ltGray">
          <a:xfrm>
            <a:off x="8863584" y="0"/>
            <a:ext cx="33528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Vertical Title 1"/>
          <p:cNvSpPr>
            <a:spLocks noGrp="1"/>
          </p:cNvSpPr>
          <p:nvPr>
            <p:ph type="title" orient="vert"/>
          </p:nvPr>
        </p:nvSpPr>
        <p:spPr>
          <a:xfrm>
            <a:off x="9042400" y="274641"/>
            <a:ext cx="2540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304801"/>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28/01/2021</a:t>
            </a:fld>
            <a:endParaRPr lang="en-GB" dirty="0"/>
          </a:p>
        </p:txBody>
      </p:sp>
      <p:sp>
        <p:nvSpPr>
          <p:cNvPr id="5" name="Footer Placeholder 4"/>
          <p:cNvSpPr>
            <a:spLocks noGrp="1"/>
          </p:cNvSpPr>
          <p:nvPr>
            <p:ph type="ftr" sz="quarter" idx="11"/>
          </p:nvPr>
        </p:nvSpPr>
        <p:spPr>
          <a:xfrm>
            <a:off x="3520796" y="6377460"/>
            <a:ext cx="5115205" cy="365125"/>
          </a:xfrm>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32B21"/>
        </a:solidFill>
        <a:effectLst/>
      </p:bgPr>
    </p:bg>
    <p:spTree>
      <p:nvGrpSpPr>
        <p:cNvPr id="1" name=""/>
        <p:cNvGrpSpPr/>
        <p:nvPr/>
      </p:nvGrpSpPr>
      <p:grpSpPr>
        <a:xfrm>
          <a:off x="0" y="0"/>
          <a:ext cx="0" cy="0"/>
          <a:chOff x="0" y="0"/>
          <a:chExt cx="0" cy="0"/>
        </a:xfrm>
      </p:grpSpPr>
      <p:sp>
        <p:nvSpPr>
          <p:cNvPr id="10" name="Rectangle 9"/>
          <p:cNvSpPr/>
          <p:nvPr/>
        </p:nvSpPr>
        <p:spPr bwMode="invGray">
          <a:xfrm>
            <a:off x="0" y="1435895"/>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7" name="Rectangle 6"/>
          <p:cNvSpPr/>
          <p:nvPr/>
        </p:nvSpPr>
        <p:spPr bwMode="ltGray">
          <a:xfrm>
            <a:off x="1" y="1"/>
            <a:ext cx="12191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Placeholder 1"/>
          <p:cNvSpPr>
            <a:spLocks noGrp="1"/>
          </p:cNvSpPr>
          <p:nvPr>
            <p:ph type="title"/>
          </p:nvPr>
        </p:nvSpPr>
        <p:spPr>
          <a:xfrm>
            <a:off x="609600" y="152400"/>
            <a:ext cx="109728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609600" y="1775192"/>
            <a:ext cx="109728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609600" y="6476999"/>
            <a:ext cx="28448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A15A15A7-251F-483B-A5FD-D73E062179C9}" type="datetimeFigureOut">
              <a:rPr lang="en-GB" smtClean="0"/>
              <a:pPr/>
              <a:t>28/01/2021</a:t>
            </a:fld>
            <a:endParaRPr lang="en-GB" dirty="0"/>
          </a:p>
        </p:txBody>
      </p:sp>
      <p:sp>
        <p:nvSpPr>
          <p:cNvPr id="5" name="Footer Placeholder 4"/>
          <p:cNvSpPr>
            <a:spLocks noGrp="1"/>
          </p:cNvSpPr>
          <p:nvPr>
            <p:ph type="ftr" sz="quarter" idx="3"/>
          </p:nvPr>
        </p:nvSpPr>
        <p:spPr>
          <a:xfrm>
            <a:off x="3520796" y="6476999"/>
            <a:ext cx="7343625"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10939195" y="6476999"/>
            <a:ext cx="978485"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7FCE325C-99EB-41B2-8FEA-F9AC7927B7EB}"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7C269-8141-44CE-8D44-BD150C6270B9}"/>
              </a:ext>
            </a:extLst>
          </p:cNvPr>
          <p:cNvSpPr>
            <a:spLocks noGrp="1"/>
          </p:cNvSpPr>
          <p:nvPr>
            <p:ph type="title"/>
          </p:nvPr>
        </p:nvSpPr>
        <p:spPr/>
        <p:txBody>
          <a:bodyPr>
            <a:noAutofit/>
          </a:bodyPr>
          <a:lstStyle/>
          <a:p>
            <a:r>
              <a:rPr lang="en-GB" sz="4800" dirty="0">
                <a:solidFill>
                  <a:srgbClr val="FFC000"/>
                </a:solidFill>
              </a:rPr>
              <a:t>Postcolonial literary texts &amp; theories of the Postcolonial</a:t>
            </a:r>
          </a:p>
        </p:txBody>
      </p:sp>
      <p:pic>
        <p:nvPicPr>
          <p:cNvPr id="5" name="Content Placeholder 4" descr="A picture containing text, silhouette, person, outdoor&#10;&#10;Description automatically generated">
            <a:extLst>
              <a:ext uri="{FF2B5EF4-FFF2-40B4-BE49-F238E27FC236}">
                <a16:creationId xmlns:a16="http://schemas.microsoft.com/office/drawing/2014/main" id="{A2BE2F34-6964-49AA-B714-D2ECFA9E262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9600" y="1772816"/>
            <a:ext cx="4310179" cy="4646911"/>
          </a:xfrm>
        </p:spPr>
      </p:pic>
      <p:sp>
        <p:nvSpPr>
          <p:cNvPr id="7" name="TextBox 6">
            <a:extLst>
              <a:ext uri="{FF2B5EF4-FFF2-40B4-BE49-F238E27FC236}">
                <a16:creationId xmlns:a16="http://schemas.microsoft.com/office/drawing/2014/main" id="{57682F50-FFD3-454C-94BA-29F4B542891A}"/>
              </a:ext>
            </a:extLst>
          </p:cNvPr>
          <p:cNvSpPr txBox="1"/>
          <p:nvPr/>
        </p:nvSpPr>
        <p:spPr>
          <a:xfrm>
            <a:off x="5462307" y="3212976"/>
            <a:ext cx="6096000" cy="2677656"/>
          </a:xfrm>
          <a:prstGeom prst="rect">
            <a:avLst/>
          </a:prstGeom>
          <a:noFill/>
        </p:spPr>
        <p:txBody>
          <a:bodyPr wrap="square">
            <a:spAutoFit/>
          </a:bodyPr>
          <a:lstStyle/>
          <a:p>
            <a:r>
              <a:rPr lang="en-GB" sz="2400" dirty="0">
                <a:solidFill>
                  <a:srgbClr val="FFC000"/>
                </a:solidFill>
              </a:rPr>
              <a:t>This road from Conrad</a:t>
            </a:r>
            <a:r>
              <a:rPr lang="en-GB" sz="2400" dirty="0">
                <a:solidFill>
                  <a:schemeClr val="accent1">
                    <a:lumMod val="20000"/>
                    <a:lumOff val="80000"/>
                  </a:schemeClr>
                </a:solidFill>
              </a:rPr>
              <a:t>, as Said describes it, ends in either insensate hatred for Third World, and hence all, radicalism, or in the abject withdrawal from social engagement</a:t>
            </a:r>
            <a:r>
              <a:rPr lang="en-GB" sz="2400" dirty="0">
                <a:solidFill>
                  <a:schemeClr val="bg1"/>
                </a:solidFill>
              </a:rPr>
              <a:t> that Said, following Orwell and Rushdie (and, unacknowledged, Edward Thompson) calls being "inside the w</a:t>
            </a:r>
            <a:r>
              <a:rPr lang="en-GB" sz="1800" dirty="0">
                <a:solidFill>
                  <a:schemeClr val="bg1"/>
                </a:solidFill>
              </a:rPr>
              <a:t>hale." </a:t>
            </a:r>
            <a:endParaRPr lang="en-GB" dirty="0"/>
          </a:p>
        </p:txBody>
      </p:sp>
    </p:spTree>
    <p:extLst>
      <p:ext uri="{BB962C8B-B14F-4D97-AF65-F5344CB8AC3E}">
        <p14:creationId xmlns:p14="http://schemas.microsoft.com/office/powerpoint/2010/main" val="14029770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A8D66-CF30-4E96-9E4D-B9BE4289FCB8}"/>
              </a:ext>
            </a:extLst>
          </p:cNvPr>
          <p:cNvSpPr>
            <a:spLocks noGrp="1"/>
          </p:cNvSpPr>
          <p:nvPr>
            <p:ph type="title"/>
          </p:nvPr>
        </p:nvSpPr>
        <p:spPr>
          <a:xfrm>
            <a:off x="431800" y="111125"/>
            <a:ext cx="10515600" cy="1325563"/>
          </a:xfrm>
        </p:spPr>
        <p:txBody>
          <a:bodyPr>
            <a:normAutofit/>
          </a:bodyPr>
          <a:lstStyle/>
          <a:p>
            <a:pPr algn="ctr"/>
            <a:r>
              <a:rPr lang="en-US" sz="4000" b="1" dirty="0">
                <a:solidFill>
                  <a:srgbClr val="92D050"/>
                </a:solidFill>
                <a:latin typeface="Felix Titling" panose="04060505060202020A04" pitchFamily="82" charset="0"/>
              </a:rPr>
              <a:t>MODULE THEMES </a:t>
            </a:r>
            <a:endParaRPr lang="en-GB" sz="4000" b="1" dirty="0">
              <a:solidFill>
                <a:srgbClr val="92D050"/>
              </a:solidFill>
              <a:latin typeface="Felix Titling" panose="04060505060202020A04" pitchFamily="82" charset="0"/>
            </a:endParaRPr>
          </a:p>
        </p:txBody>
      </p:sp>
      <p:sp>
        <p:nvSpPr>
          <p:cNvPr id="3" name="Content Placeholder 2">
            <a:extLst>
              <a:ext uri="{FF2B5EF4-FFF2-40B4-BE49-F238E27FC236}">
                <a16:creationId xmlns:a16="http://schemas.microsoft.com/office/drawing/2014/main" id="{A298DD37-5120-45C6-96E9-8202C69A52B2}"/>
              </a:ext>
            </a:extLst>
          </p:cNvPr>
          <p:cNvSpPr>
            <a:spLocks noGrp="1"/>
          </p:cNvSpPr>
          <p:nvPr>
            <p:ph idx="1"/>
          </p:nvPr>
        </p:nvSpPr>
        <p:spPr/>
        <p:txBody>
          <a:bodyPr/>
          <a:lstStyle/>
          <a:p>
            <a:pPr marL="514350" indent="-514350">
              <a:buClr>
                <a:srgbClr val="92D050"/>
              </a:buClr>
              <a:buFont typeface="+mj-lt"/>
              <a:buAutoNum type="arabicPeriod"/>
            </a:pPr>
            <a:r>
              <a:rPr lang="en-US" dirty="0">
                <a:solidFill>
                  <a:schemeClr val="bg1"/>
                </a:solidFill>
              </a:rPr>
              <a:t>the history of empires and their social, cultural, political, literary, artistic, religious and material legacies</a:t>
            </a:r>
          </a:p>
          <a:p>
            <a:pPr marL="514350" indent="-514350">
              <a:buClr>
                <a:srgbClr val="92D050"/>
              </a:buClr>
              <a:buFont typeface="+mj-lt"/>
              <a:buAutoNum type="arabicPeriod"/>
            </a:pPr>
            <a:endParaRPr lang="en-US" dirty="0">
              <a:solidFill>
                <a:schemeClr val="bg1"/>
              </a:solidFill>
            </a:endParaRPr>
          </a:p>
          <a:p>
            <a:pPr marL="514350" indent="-514350">
              <a:buClr>
                <a:srgbClr val="92D050"/>
              </a:buClr>
              <a:buFont typeface="+mj-lt"/>
              <a:buAutoNum type="arabicPeriod"/>
            </a:pPr>
            <a:r>
              <a:rPr lang="en-US" dirty="0">
                <a:solidFill>
                  <a:schemeClr val="bg1"/>
                </a:solidFill>
              </a:rPr>
              <a:t>the manner in which European imperialism has shaped (for better and worse) humanities subject disciplines as practiced in the western academy.</a:t>
            </a:r>
          </a:p>
          <a:p>
            <a:pPr marL="514350" indent="-514350" algn="l">
              <a:buClr>
                <a:srgbClr val="92D050"/>
              </a:buClr>
              <a:buFont typeface="+mj-lt"/>
              <a:buAutoNum type="arabicPeriod"/>
            </a:pPr>
            <a:endParaRPr lang="en-GB" dirty="0"/>
          </a:p>
        </p:txBody>
      </p:sp>
    </p:spTree>
    <p:extLst>
      <p:ext uri="{BB962C8B-B14F-4D97-AF65-F5344CB8AC3E}">
        <p14:creationId xmlns:p14="http://schemas.microsoft.com/office/powerpoint/2010/main" val="1951899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A8A5A-9ACD-41F0-BD6A-DDB999AAD948}"/>
              </a:ext>
            </a:extLst>
          </p:cNvPr>
          <p:cNvSpPr>
            <a:spLocks noGrp="1"/>
          </p:cNvSpPr>
          <p:nvPr>
            <p:ph type="title"/>
          </p:nvPr>
        </p:nvSpPr>
        <p:spPr/>
        <p:txBody>
          <a:bodyPr/>
          <a:lstStyle/>
          <a:p>
            <a:r>
              <a:rPr lang="en-GB" dirty="0">
                <a:solidFill>
                  <a:srgbClr val="92D050"/>
                </a:solidFill>
              </a:rPr>
              <a:t>Why is it so complicated ?</a:t>
            </a:r>
          </a:p>
        </p:txBody>
      </p:sp>
      <p:sp>
        <p:nvSpPr>
          <p:cNvPr id="3" name="Content Placeholder 2">
            <a:extLst>
              <a:ext uri="{FF2B5EF4-FFF2-40B4-BE49-F238E27FC236}">
                <a16:creationId xmlns:a16="http://schemas.microsoft.com/office/drawing/2014/main" id="{1DE4FC2B-13BF-4015-A19B-9C565F4DBF98}"/>
              </a:ext>
            </a:extLst>
          </p:cNvPr>
          <p:cNvSpPr>
            <a:spLocks noGrp="1"/>
          </p:cNvSpPr>
          <p:nvPr>
            <p:ph idx="1"/>
          </p:nvPr>
        </p:nvSpPr>
        <p:spPr/>
        <p:txBody>
          <a:bodyPr/>
          <a:lstStyle/>
          <a:p>
            <a:pPr>
              <a:spcAft>
                <a:spcPts val="1000"/>
              </a:spcAft>
              <a:buClr>
                <a:srgbClr val="92D050"/>
              </a:buClr>
              <a:buSzPct val="100000"/>
              <a:buFont typeface="Wingdings" panose="05000000000000000000" pitchFamily="2" charset="2"/>
              <a:buChar char="§"/>
            </a:pPr>
            <a:r>
              <a:rPr lang="en-GB" dirty="0">
                <a:solidFill>
                  <a:schemeClr val="bg1"/>
                </a:solidFill>
              </a:rPr>
              <a:t>Why can’t we just read and decide what is best?</a:t>
            </a:r>
          </a:p>
          <a:p>
            <a:pPr>
              <a:spcAft>
                <a:spcPts val="1000"/>
              </a:spcAft>
              <a:buClr>
                <a:srgbClr val="92D050"/>
              </a:buClr>
              <a:buSzPct val="100000"/>
              <a:buFont typeface="Wingdings" panose="05000000000000000000" pitchFamily="2" charset="2"/>
              <a:buChar char="§"/>
            </a:pPr>
            <a:r>
              <a:rPr lang="en-GB" dirty="0">
                <a:solidFill>
                  <a:schemeClr val="bg1"/>
                </a:solidFill>
              </a:rPr>
              <a:t>Why do we need theory?</a:t>
            </a:r>
          </a:p>
          <a:p>
            <a:pPr>
              <a:spcAft>
                <a:spcPts val="1000"/>
              </a:spcAft>
              <a:buClr>
                <a:srgbClr val="92D050"/>
              </a:buClr>
              <a:buSzPct val="100000"/>
              <a:buFont typeface="Wingdings" panose="05000000000000000000" pitchFamily="2" charset="2"/>
              <a:buChar char="§"/>
            </a:pPr>
            <a:r>
              <a:rPr lang="en-GB" dirty="0">
                <a:solidFill>
                  <a:schemeClr val="bg1"/>
                </a:solidFill>
              </a:rPr>
              <a:t>What happens if we </a:t>
            </a:r>
            <a:r>
              <a:rPr lang="en-GB" i="1" dirty="0">
                <a:solidFill>
                  <a:schemeClr val="bg1"/>
                </a:solidFill>
              </a:rPr>
              <a:t>don’t</a:t>
            </a:r>
            <a:r>
              <a:rPr lang="en-GB" dirty="0">
                <a:solidFill>
                  <a:schemeClr val="bg1"/>
                </a:solidFill>
              </a:rPr>
              <a:t> use theory? </a:t>
            </a:r>
          </a:p>
          <a:p>
            <a:pPr>
              <a:spcAft>
                <a:spcPts val="1000"/>
              </a:spcAft>
              <a:buClr>
                <a:srgbClr val="92D050"/>
              </a:buClr>
              <a:buSzPct val="100000"/>
              <a:buFont typeface="Wingdings" panose="05000000000000000000" pitchFamily="2" charset="2"/>
              <a:buChar char="§"/>
            </a:pPr>
            <a:r>
              <a:rPr lang="en-GB" dirty="0">
                <a:solidFill>
                  <a:schemeClr val="bg1"/>
                </a:solidFill>
              </a:rPr>
              <a:t>What assumptions are made about readers and their understanding of what they read ? </a:t>
            </a:r>
          </a:p>
          <a:p>
            <a:pPr lvl="1">
              <a:spcBef>
                <a:spcPts val="0"/>
              </a:spcBef>
              <a:buClr>
                <a:srgbClr val="92D050"/>
              </a:buClr>
              <a:buSzPct val="100000"/>
              <a:buFont typeface="Wingdings" panose="05000000000000000000" pitchFamily="2" charset="2"/>
              <a:buChar char="§"/>
            </a:pPr>
            <a:r>
              <a:rPr lang="en-GB" dirty="0">
                <a:solidFill>
                  <a:schemeClr val="bg1"/>
                </a:solidFill>
              </a:rPr>
              <a:t>the nature of reading;</a:t>
            </a:r>
          </a:p>
          <a:p>
            <a:pPr lvl="1">
              <a:spcBef>
                <a:spcPts val="0"/>
              </a:spcBef>
              <a:buClr>
                <a:srgbClr val="92D050"/>
              </a:buClr>
              <a:buSzPct val="100000"/>
              <a:buFont typeface="Wingdings" panose="05000000000000000000" pitchFamily="2" charset="2"/>
              <a:buChar char="§"/>
            </a:pPr>
            <a:r>
              <a:rPr lang="en-GB" dirty="0">
                <a:solidFill>
                  <a:schemeClr val="bg1"/>
                </a:solidFill>
              </a:rPr>
              <a:t>The plot and its relevance;</a:t>
            </a:r>
          </a:p>
          <a:p>
            <a:pPr lvl="1">
              <a:spcBef>
                <a:spcPts val="0"/>
              </a:spcBef>
              <a:buClr>
                <a:srgbClr val="92D050"/>
              </a:buClr>
              <a:buSzPct val="100000"/>
              <a:buFont typeface="Wingdings" panose="05000000000000000000" pitchFamily="2" charset="2"/>
              <a:buChar char="§"/>
            </a:pPr>
            <a:r>
              <a:rPr lang="en-GB" dirty="0">
                <a:solidFill>
                  <a:schemeClr val="bg1"/>
                </a:solidFill>
              </a:rPr>
              <a:t>What happens when you don’t write in Native languages?</a:t>
            </a:r>
          </a:p>
          <a:p>
            <a:pPr marL="118872" indent="0">
              <a:buNone/>
            </a:pPr>
            <a:endParaRPr lang="en-GB" dirty="0">
              <a:solidFill>
                <a:schemeClr val="bg1"/>
              </a:solidFill>
            </a:endParaRPr>
          </a:p>
        </p:txBody>
      </p:sp>
    </p:spTree>
    <p:extLst>
      <p:ext uri="{BB962C8B-B14F-4D97-AF65-F5344CB8AC3E}">
        <p14:creationId xmlns:p14="http://schemas.microsoft.com/office/powerpoint/2010/main" val="949631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D6349-107A-457E-AB16-76C8B1A5E7E0}"/>
              </a:ext>
            </a:extLst>
          </p:cNvPr>
          <p:cNvSpPr>
            <a:spLocks noGrp="1"/>
          </p:cNvSpPr>
          <p:nvPr>
            <p:ph type="title"/>
          </p:nvPr>
        </p:nvSpPr>
        <p:spPr>
          <a:xfrm>
            <a:off x="609600" y="260648"/>
            <a:ext cx="10972800" cy="681264"/>
          </a:xfrm>
        </p:spPr>
        <p:txBody>
          <a:bodyPr>
            <a:normAutofit fontScale="90000"/>
          </a:bodyPr>
          <a:lstStyle/>
          <a:p>
            <a:pPr algn="ctr"/>
            <a:r>
              <a:rPr lang="en-GB" dirty="0">
                <a:solidFill>
                  <a:srgbClr val="92D050"/>
                </a:solidFill>
              </a:rPr>
              <a:t>The concept of hegemony</a:t>
            </a:r>
          </a:p>
        </p:txBody>
      </p:sp>
      <p:sp>
        <p:nvSpPr>
          <p:cNvPr id="3" name="Content Placeholder 2">
            <a:extLst>
              <a:ext uri="{FF2B5EF4-FFF2-40B4-BE49-F238E27FC236}">
                <a16:creationId xmlns:a16="http://schemas.microsoft.com/office/drawing/2014/main" id="{F78E07F8-C40E-49BA-BB67-DF27B05409B1}"/>
              </a:ext>
            </a:extLst>
          </p:cNvPr>
          <p:cNvSpPr>
            <a:spLocks noGrp="1"/>
          </p:cNvSpPr>
          <p:nvPr>
            <p:ph idx="1"/>
          </p:nvPr>
        </p:nvSpPr>
        <p:spPr>
          <a:xfrm>
            <a:off x="407368" y="941912"/>
            <a:ext cx="11377264" cy="5911837"/>
          </a:xfrm>
        </p:spPr>
        <p:txBody>
          <a:bodyPr>
            <a:normAutofit/>
          </a:bodyPr>
          <a:lstStyle/>
          <a:p>
            <a:pPr marL="118872" indent="0" algn="just">
              <a:lnSpc>
                <a:spcPct val="107000"/>
              </a:lnSpc>
              <a:spcAft>
                <a:spcPts val="800"/>
              </a:spcAft>
              <a:buNone/>
            </a:pPr>
            <a:r>
              <a:rPr lang="en-GB" sz="2100" dirty="0">
                <a:solidFill>
                  <a:schemeClr val="bg1"/>
                </a:solidFill>
                <a:effectLst/>
                <a:ea typeface="Times New Roman" panose="02020603050405020304" pitchFamily="18" charset="0"/>
                <a:cs typeface="Times New Roman" panose="02020603050405020304" pitchFamily="18" charset="0"/>
              </a:rPr>
              <a:t>[Hegemony is] in effect </a:t>
            </a:r>
            <a:r>
              <a:rPr lang="en-GB" sz="2100" dirty="0">
                <a:solidFill>
                  <a:schemeClr val="accent1">
                    <a:lumMod val="40000"/>
                    <a:lumOff val="60000"/>
                  </a:schemeClr>
                </a:solidFill>
                <a:effectLst/>
                <a:ea typeface="Times New Roman" panose="02020603050405020304" pitchFamily="18" charset="0"/>
                <a:cs typeface="Times New Roman" panose="02020603050405020304" pitchFamily="18" charset="0"/>
              </a:rPr>
              <a:t>a saturation of the whole process of living </a:t>
            </a:r>
            <a:r>
              <a:rPr lang="en-GB" sz="2100" dirty="0">
                <a:solidFill>
                  <a:schemeClr val="bg1"/>
                </a:solidFill>
                <a:effectLst/>
                <a:ea typeface="Times New Roman" panose="02020603050405020304" pitchFamily="18" charset="0"/>
                <a:cs typeface="Times New Roman" panose="02020603050405020304" pitchFamily="18" charset="0"/>
              </a:rPr>
              <a:t>– not only of political and economic activity, nor only of manifest social activity, but of the whole substance of lived identities and relationships, </a:t>
            </a:r>
            <a:r>
              <a:rPr lang="en-GB" sz="2100" dirty="0">
                <a:solidFill>
                  <a:schemeClr val="accent1">
                    <a:lumMod val="40000"/>
                    <a:lumOff val="60000"/>
                  </a:schemeClr>
                </a:solidFill>
                <a:effectLst/>
                <a:ea typeface="Times New Roman" panose="02020603050405020304" pitchFamily="18" charset="0"/>
                <a:cs typeface="Times New Roman" panose="02020603050405020304" pitchFamily="18" charset="0"/>
              </a:rPr>
              <a:t>to such a depth that the pressures and limits of what can ultimately be seen as a specific economic, political, and cultural system seem to most of us the pressures and limits of simple experience and common sense</a:t>
            </a:r>
            <a:r>
              <a:rPr lang="en-GB" sz="2100" dirty="0">
                <a:solidFill>
                  <a:schemeClr val="bg1"/>
                </a:solidFill>
                <a:effectLst/>
                <a:ea typeface="Times New Roman" panose="02020603050405020304" pitchFamily="18" charset="0"/>
                <a:cs typeface="Times New Roman" panose="02020603050405020304" pitchFamily="18" charset="0"/>
              </a:rPr>
              <a:t>. Hegemony is then not only the articulate upper level of ‘ideology’, nor are its form of control those ordinarily seen as ‘manipulation’ or ‘indoctrination’. It is a whole body of practices and expectations, over the whole of living: our senses and assignments of energy, our shaping perceptions of ourselves and our world. It is a lived system of meanings and values – constitutive and constituting – which as they are experienced as practices appear as reciprocally confirming. It thus constitutes a sense of reality for most people in the society, a sense of absolute because experienced reality beyond which it is very difficult for most members of the society to move, in most areas of their lives. It is, that is to say, in the strongest sense a ‘culture’, but a culture which has also to be seen as the lived dominance and subordination of particular classes. (110)</a:t>
            </a:r>
          </a:p>
          <a:p>
            <a:pPr marL="118872" indent="0" algn="just">
              <a:lnSpc>
                <a:spcPct val="107000"/>
              </a:lnSpc>
              <a:spcAft>
                <a:spcPts val="800"/>
              </a:spcAft>
              <a:buNone/>
            </a:pPr>
            <a:r>
              <a:rPr lang="en-GB" sz="2100" dirty="0">
                <a:solidFill>
                  <a:schemeClr val="bg1"/>
                </a:solidFill>
                <a:ea typeface="Calibri" panose="020F0502020204030204" pitchFamily="34" charset="0"/>
                <a:cs typeface="Times New Roman" panose="02020603050405020304" pitchFamily="18" charset="0"/>
              </a:rPr>
              <a:t>Raymond Williams, ‘Hegemony’ (</a:t>
            </a:r>
            <a:r>
              <a:rPr lang="en-GB" sz="2100" i="1" dirty="0">
                <a:solidFill>
                  <a:schemeClr val="bg1"/>
                </a:solidFill>
                <a:ea typeface="Calibri" panose="020F0502020204030204" pitchFamily="34" charset="0"/>
                <a:cs typeface="Times New Roman" panose="02020603050405020304" pitchFamily="18" charset="0"/>
              </a:rPr>
              <a:t>Marxism and Culture</a:t>
            </a:r>
            <a:r>
              <a:rPr lang="en-GB" sz="2100" dirty="0">
                <a:solidFill>
                  <a:schemeClr val="bg1"/>
                </a:solidFill>
                <a:ea typeface="Calibri" panose="020F0502020204030204" pitchFamily="34" charset="0"/>
                <a:cs typeface="Times New Roman" panose="02020603050405020304" pitchFamily="18" charset="0"/>
              </a:rPr>
              <a:t>, 1977)  </a:t>
            </a:r>
            <a:endParaRPr lang="en-GB" sz="2100" dirty="0">
              <a:solidFill>
                <a:schemeClr val="bg1"/>
              </a:solidFill>
              <a:effectLst/>
              <a:ea typeface="Calibri" panose="020F0502020204030204" pitchFamily="34" charset="0"/>
              <a:cs typeface="Times New Roman" panose="02020603050405020304" pitchFamily="18" charset="0"/>
            </a:endParaRPr>
          </a:p>
          <a:p>
            <a:pPr marL="118872" indent="0">
              <a:buNone/>
            </a:pPr>
            <a:endParaRPr lang="en-GB" dirty="0">
              <a:solidFill>
                <a:schemeClr val="bg1"/>
              </a:solidFill>
            </a:endParaRPr>
          </a:p>
        </p:txBody>
      </p:sp>
    </p:spTree>
    <p:extLst>
      <p:ext uri="{BB962C8B-B14F-4D97-AF65-F5344CB8AC3E}">
        <p14:creationId xmlns:p14="http://schemas.microsoft.com/office/powerpoint/2010/main" val="6662987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5888078-8E7B-4334-99DE-0A83205113DC}"/>
              </a:ext>
            </a:extLst>
          </p:cNvPr>
          <p:cNvSpPr txBox="1"/>
          <p:nvPr/>
        </p:nvSpPr>
        <p:spPr>
          <a:xfrm>
            <a:off x="551384" y="243512"/>
            <a:ext cx="8397744" cy="6370975"/>
          </a:xfrm>
          <a:prstGeom prst="rect">
            <a:avLst/>
          </a:prstGeom>
          <a:noFill/>
        </p:spPr>
        <p:txBody>
          <a:bodyPr wrap="square">
            <a:spAutoFit/>
          </a:bodyPr>
          <a:lstStyle/>
          <a:p>
            <a:r>
              <a:rPr lang="en-GB" sz="2000" dirty="0">
                <a:solidFill>
                  <a:schemeClr val="accent1">
                    <a:lumMod val="20000"/>
                    <a:lumOff val="80000"/>
                  </a:schemeClr>
                </a:solidFill>
                <a:cs typeface="Times New Roman" panose="02020603050405020304" pitchFamily="18" charset="0"/>
              </a:rPr>
              <a:t>And then there was no more Empire all of a sudden.</a:t>
            </a:r>
            <a:br>
              <a:rPr lang="en-GB" sz="2000" dirty="0">
                <a:solidFill>
                  <a:schemeClr val="accent1">
                    <a:lumMod val="20000"/>
                    <a:lumOff val="80000"/>
                  </a:schemeClr>
                </a:solidFill>
                <a:effectLst/>
                <a:ea typeface="Calibri" panose="020F0502020204030204" pitchFamily="34" charset="0"/>
                <a:cs typeface="Times New Roman" panose="02020603050405020304" pitchFamily="18" charset="0"/>
              </a:rPr>
            </a:br>
            <a:r>
              <a:rPr lang="en-GB" sz="2000" dirty="0">
                <a:solidFill>
                  <a:schemeClr val="accent1">
                    <a:lumMod val="20000"/>
                    <a:lumOff val="80000"/>
                  </a:schemeClr>
                </a:solidFill>
                <a:effectLst/>
                <a:ea typeface="Calibri" panose="020F0502020204030204" pitchFamily="34" charset="0"/>
                <a:cs typeface="Times New Roman" panose="02020603050405020304" pitchFamily="18" charset="0"/>
              </a:rPr>
              <a:t>Its victories were air, its dominions dirt:</a:t>
            </a:r>
            <a:br>
              <a:rPr lang="en-GB" sz="2000" dirty="0">
                <a:solidFill>
                  <a:schemeClr val="bg1"/>
                </a:solidFill>
                <a:effectLst/>
                <a:ea typeface="Calibri" panose="020F0502020204030204" pitchFamily="34" charset="0"/>
                <a:cs typeface="Times New Roman" panose="02020603050405020304" pitchFamily="18" charset="0"/>
              </a:rPr>
            </a:br>
            <a:r>
              <a:rPr lang="en-GB" sz="2000" dirty="0">
                <a:solidFill>
                  <a:schemeClr val="bg1"/>
                </a:solidFill>
                <a:effectLst/>
                <a:ea typeface="Calibri" panose="020F0502020204030204" pitchFamily="34" charset="0"/>
                <a:cs typeface="Times New Roman" panose="02020603050405020304" pitchFamily="18" charset="0"/>
              </a:rPr>
              <a:t>Burma, Canada, Egypt, Africa, India, the Sudan.</a:t>
            </a:r>
            <a:br>
              <a:rPr lang="en-GB" sz="2000" dirty="0">
                <a:solidFill>
                  <a:schemeClr val="bg1"/>
                </a:solidFill>
                <a:effectLst/>
                <a:ea typeface="Calibri" panose="020F0502020204030204" pitchFamily="34" charset="0"/>
                <a:cs typeface="Times New Roman" panose="02020603050405020304" pitchFamily="18" charset="0"/>
              </a:rPr>
            </a:br>
            <a:r>
              <a:rPr lang="en-GB" sz="2000" dirty="0">
                <a:solidFill>
                  <a:schemeClr val="bg1"/>
                </a:solidFill>
                <a:effectLst/>
                <a:ea typeface="Calibri" panose="020F0502020204030204" pitchFamily="34" charset="0"/>
                <a:cs typeface="Times New Roman" panose="02020603050405020304" pitchFamily="18" charset="0"/>
              </a:rPr>
              <a:t>The map that had seeped its stain on a schoolboy’s shirt</a:t>
            </a:r>
            <a:br>
              <a:rPr lang="en-GB" sz="2000" dirty="0">
                <a:solidFill>
                  <a:schemeClr val="bg1"/>
                </a:solidFill>
                <a:effectLst/>
                <a:ea typeface="Calibri" panose="020F0502020204030204" pitchFamily="34" charset="0"/>
                <a:cs typeface="Times New Roman" panose="02020603050405020304" pitchFamily="18" charset="0"/>
              </a:rPr>
            </a:br>
            <a:r>
              <a:rPr lang="en-GB" sz="2000" dirty="0">
                <a:solidFill>
                  <a:schemeClr val="bg1"/>
                </a:solidFill>
                <a:effectLst/>
                <a:ea typeface="Calibri" panose="020F0502020204030204" pitchFamily="34" charset="0"/>
                <a:cs typeface="Times New Roman" panose="02020603050405020304" pitchFamily="18" charset="0"/>
              </a:rPr>
              <a:t>like red ink on a blotter, battles, long sieges.</a:t>
            </a:r>
            <a:br>
              <a:rPr lang="en-GB" sz="2000" dirty="0">
                <a:solidFill>
                  <a:schemeClr val="bg1"/>
                </a:solidFill>
                <a:effectLst/>
                <a:ea typeface="Calibri" panose="020F0502020204030204" pitchFamily="34" charset="0"/>
                <a:cs typeface="Times New Roman" panose="02020603050405020304" pitchFamily="18" charset="0"/>
              </a:rPr>
            </a:br>
            <a:r>
              <a:rPr lang="en-GB" sz="2000" dirty="0">
                <a:solidFill>
                  <a:schemeClr val="bg1"/>
                </a:solidFill>
                <a:effectLst/>
                <a:ea typeface="Calibri" panose="020F0502020204030204" pitchFamily="34" charset="0"/>
                <a:cs typeface="Times New Roman" panose="02020603050405020304" pitchFamily="18" charset="0"/>
              </a:rPr>
              <a:t>Dhows and feluccas, hill stations, outposts, flags</a:t>
            </a:r>
            <a:br>
              <a:rPr lang="en-GB" sz="2000" dirty="0">
                <a:solidFill>
                  <a:schemeClr val="bg1"/>
                </a:solidFill>
                <a:effectLst/>
                <a:ea typeface="Calibri" panose="020F0502020204030204" pitchFamily="34" charset="0"/>
                <a:cs typeface="Times New Roman" panose="02020603050405020304" pitchFamily="18" charset="0"/>
              </a:rPr>
            </a:br>
            <a:r>
              <a:rPr lang="en-GB" sz="2000" dirty="0">
                <a:solidFill>
                  <a:schemeClr val="bg1"/>
                </a:solidFill>
                <a:effectLst/>
                <a:ea typeface="Calibri" panose="020F0502020204030204" pitchFamily="34" charset="0"/>
                <a:cs typeface="Times New Roman" panose="02020603050405020304" pitchFamily="18" charset="0"/>
              </a:rPr>
              <a:t>fluttering down in the dusk, their golden aegis</a:t>
            </a:r>
            <a:br>
              <a:rPr lang="en-GB" sz="2000" dirty="0">
                <a:solidFill>
                  <a:schemeClr val="bg1"/>
                </a:solidFill>
                <a:effectLst/>
                <a:ea typeface="Calibri" panose="020F0502020204030204" pitchFamily="34" charset="0"/>
                <a:cs typeface="Times New Roman" panose="02020603050405020304" pitchFamily="18" charset="0"/>
              </a:rPr>
            </a:br>
            <a:r>
              <a:rPr lang="en-GB" sz="2000" dirty="0">
                <a:solidFill>
                  <a:schemeClr val="bg1"/>
                </a:solidFill>
                <a:effectLst/>
                <a:ea typeface="Calibri" panose="020F0502020204030204" pitchFamily="34" charset="0"/>
                <a:cs typeface="Times New Roman" panose="02020603050405020304" pitchFamily="18" charset="0"/>
              </a:rPr>
              <a:t>went out with the sun, the last gleam on a great crag,</a:t>
            </a:r>
            <a:br>
              <a:rPr lang="en-GB" sz="2000" dirty="0">
                <a:solidFill>
                  <a:schemeClr val="bg1"/>
                </a:solidFill>
                <a:effectLst/>
                <a:ea typeface="Calibri" panose="020F0502020204030204" pitchFamily="34" charset="0"/>
                <a:cs typeface="Times New Roman" panose="02020603050405020304" pitchFamily="18" charset="0"/>
              </a:rPr>
            </a:br>
            <a:r>
              <a:rPr lang="en-GB" sz="2000" dirty="0">
                <a:solidFill>
                  <a:schemeClr val="bg1"/>
                </a:solidFill>
                <a:effectLst/>
                <a:ea typeface="Calibri" panose="020F0502020204030204" pitchFamily="34" charset="0"/>
                <a:cs typeface="Times New Roman" panose="02020603050405020304" pitchFamily="18" charset="0"/>
              </a:rPr>
              <a:t>with tiger-eyed turbaned Sikhs, pennons of the Raj</a:t>
            </a:r>
            <a:br>
              <a:rPr lang="en-GB" sz="2000" dirty="0">
                <a:solidFill>
                  <a:schemeClr val="bg1"/>
                </a:solidFill>
                <a:effectLst/>
                <a:ea typeface="Calibri" panose="020F0502020204030204" pitchFamily="34" charset="0"/>
                <a:cs typeface="Times New Roman" panose="02020603050405020304" pitchFamily="18" charset="0"/>
              </a:rPr>
            </a:br>
            <a:r>
              <a:rPr lang="en-GB" sz="2000" dirty="0">
                <a:solidFill>
                  <a:schemeClr val="bg1"/>
                </a:solidFill>
                <a:effectLst/>
                <a:ea typeface="Calibri" panose="020F0502020204030204" pitchFamily="34" charset="0"/>
                <a:cs typeface="Times New Roman" panose="02020603050405020304" pitchFamily="18" charset="0"/>
              </a:rPr>
              <a:t>to a sobbing bugle. </a:t>
            </a:r>
          </a:p>
          <a:p>
            <a:r>
              <a:rPr lang="en-GB" sz="2800" dirty="0">
                <a:solidFill>
                  <a:schemeClr val="bg1"/>
                </a:solidFill>
                <a:effectLst/>
                <a:ea typeface="Calibri" panose="020F0502020204030204" pitchFamily="34" charset="0"/>
                <a:cs typeface="Times New Roman" panose="02020603050405020304" pitchFamily="18" charset="0"/>
              </a:rPr>
              <a:t>…</a:t>
            </a:r>
            <a:endParaRPr lang="en-GB" sz="1800" dirty="0">
              <a:solidFill>
                <a:schemeClr val="bg1"/>
              </a:solidFill>
              <a:effectLst/>
              <a:ea typeface="Calibri" panose="020F0502020204030204" pitchFamily="34" charset="0"/>
              <a:cs typeface="Times New Roman" panose="02020603050405020304" pitchFamily="18" charset="0"/>
            </a:endParaRPr>
          </a:p>
          <a:p>
            <a:pPr indent="457200"/>
            <a:r>
              <a:rPr lang="en-GB" dirty="0">
                <a:solidFill>
                  <a:schemeClr val="bg1"/>
                </a:solidFill>
                <a:cs typeface="Times New Roman" panose="02020603050405020304" pitchFamily="18" charset="0"/>
              </a:rPr>
              <a:t>                                </a:t>
            </a:r>
            <a:r>
              <a:rPr lang="en-GB" sz="2000" dirty="0">
                <a:solidFill>
                  <a:schemeClr val="bg1"/>
                </a:solidFill>
                <a:cs typeface="Times New Roman" panose="02020603050405020304" pitchFamily="18" charset="0"/>
              </a:rPr>
              <a:t>This small place produces</a:t>
            </a:r>
            <a:br>
              <a:rPr lang="en-GB" sz="2000" dirty="0">
                <a:solidFill>
                  <a:schemeClr val="bg1"/>
                </a:solidFill>
                <a:effectLst/>
                <a:ea typeface="Calibri" panose="020F0502020204030204" pitchFamily="34" charset="0"/>
                <a:cs typeface="Times New Roman" panose="02020603050405020304" pitchFamily="18" charset="0"/>
              </a:rPr>
            </a:br>
            <a:r>
              <a:rPr lang="en-GB" sz="2000" dirty="0">
                <a:solidFill>
                  <a:schemeClr val="bg1"/>
                </a:solidFill>
                <a:effectLst/>
                <a:ea typeface="Calibri" panose="020F0502020204030204" pitchFamily="34" charset="0"/>
                <a:cs typeface="Times New Roman" panose="02020603050405020304" pitchFamily="18" charset="0"/>
              </a:rPr>
              <a:t>nothing but beauty, the wind-warped trees, the breakers</a:t>
            </a:r>
            <a:br>
              <a:rPr lang="en-GB" sz="2000" dirty="0">
                <a:solidFill>
                  <a:schemeClr val="bg1"/>
                </a:solidFill>
                <a:effectLst/>
                <a:ea typeface="Calibri" panose="020F0502020204030204" pitchFamily="34" charset="0"/>
                <a:cs typeface="Times New Roman" panose="02020603050405020304" pitchFamily="18" charset="0"/>
              </a:rPr>
            </a:br>
            <a:r>
              <a:rPr lang="en-GB" sz="2000" dirty="0">
                <a:solidFill>
                  <a:schemeClr val="bg1"/>
                </a:solidFill>
                <a:effectLst/>
                <a:ea typeface="Calibri" panose="020F0502020204030204" pitchFamily="34" charset="0"/>
                <a:cs typeface="Times New Roman" panose="02020603050405020304" pitchFamily="18" charset="0"/>
              </a:rPr>
              <a:t>on the </a:t>
            </a:r>
            <a:r>
              <a:rPr lang="en-GB" sz="2000" dirty="0" err="1">
                <a:solidFill>
                  <a:schemeClr val="bg1"/>
                </a:solidFill>
                <a:effectLst/>
                <a:ea typeface="Calibri" panose="020F0502020204030204" pitchFamily="34" charset="0"/>
                <a:cs typeface="Times New Roman" panose="02020603050405020304" pitchFamily="18" charset="0"/>
              </a:rPr>
              <a:t>Dennery</a:t>
            </a:r>
            <a:r>
              <a:rPr lang="en-GB" sz="2000" dirty="0">
                <a:solidFill>
                  <a:schemeClr val="bg1"/>
                </a:solidFill>
                <a:effectLst/>
                <a:ea typeface="Calibri" panose="020F0502020204030204" pitchFamily="34" charset="0"/>
                <a:cs typeface="Times New Roman" panose="02020603050405020304" pitchFamily="18" charset="0"/>
              </a:rPr>
              <a:t> cliffs, and the wild light that loosens</a:t>
            </a:r>
            <a:br>
              <a:rPr lang="en-GB" sz="2000" dirty="0">
                <a:solidFill>
                  <a:schemeClr val="bg1"/>
                </a:solidFill>
                <a:effectLst/>
                <a:ea typeface="Calibri" panose="020F0502020204030204" pitchFamily="34" charset="0"/>
                <a:cs typeface="Times New Roman" panose="02020603050405020304" pitchFamily="18" charset="0"/>
              </a:rPr>
            </a:br>
            <a:r>
              <a:rPr lang="en-GB" sz="2000" dirty="0">
                <a:solidFill>
                  <a:schemeClr val="bg1"/>
                </a:solidFill>
                <a:effectLst/>
                <a:ea typeface="Calibri" panose="020F0502020204030204" pitchFamily="34" charset="0"/>
                <a:cs typeface="Times New Roman" panose="02020603050405020304" pitchFamily="18" charset="0"/>
              </a:rPr>
              <a:t>a galloping mare on the plain of </a:t>
            </a:r>
            <a:r>
              <a:rPr lang="en-GB" sz="2000" dirty="0" err="1">
                <a:solidFill>
                  <a:schemeClr val="bg1"/>
                </a:solidFill>
                <a:effectLst/>
                <a:ea typeface="Calibri" panose="020F0502020204030204" pitchFamily="34" charset="0"/>
                <a:cs typeface="Times New Roman" panose="02020603050405020304" pitchFamily="18" charset="0"/>
              </a:rPr>
              <a:t>Vieuxfort</a:t>
            </a:r>
            <a:r>
              <a:rPr lang="en-GB" sz="2000" dirty="0">
                <a:solidFill>
                  <a:schemeClr val="bg1"/>
                </a:solidFill>
                <a:effectLst/>
                <a:ea typeface="Calibri" panose="020F0502020204030204" pitchFamily="34" charset="0"/>
                <a:cs typeface="Times New Roman" panose="02020603050405020304" pitchFamily="18" charset="0"/>
              </a:rPr>
              <a:t> make us</a:t>
            </a:r>
            <a:br>
              <a:rPr lang="en-GB" sz="2000" dirty="0">
                <a:solidFill>
                  <a:schemeClr val="bg1"/>
                </a:solidFill>
                <a:effectLst/>
                <a:ea typeface="Calibri" panose="020F0502020204030204" pitchFamily="34" charset="0"/>
                <a:cs typeface="Times New Roman" panose="02020603050405020304" pitchFamily="18" charset="0"/>
              </a:rPr>
            </a:br>
            <a:r>
              <a:rPr lang="en-GB" sz="2000" dirty="0">
                <a:solidFill>
                  <a:schemeClr val="bg1"/>
                </a:solidFill>
                <a:effectLst/>
                <a:ea typeface="Calibri" panose="020F0502020204030204" pitchFamily="34" charset="0"/>
                <a:cs typeface="Times New Roman" panose="02020603050405020304" pitchFamily="18" charset="0"/>
              </a:rPr>
              <a:t>merely receiving vessels of each day’s grace,</a:t>
            </a:r>
            <a:br>
              <a:rPr lang="en-GB" sz="2000" dirty="0">
                <a:solidFill>
                  <a:schemeClr val="bg1"/>
                </a:solidFill>
                <a:effectLst/>
                <a:ea typeface="Calibri" panose="020F0502020204030204" pitchFamily="34" charset="0"/>
                <a:cs typeface="Times New Roman" panose="02020603050405020304" pitchFamily="18" charset="0"/>
              </a:rPr>
            </a:br>
            <a:r>
              <a:rPr lang="en-GB" sz="2000" dirty="0">
                <a:solidFill>
                  <a:schemeClr val="bg1"/>
                </a:solidFill>
                <a:effectLst/>
                <a:ea typeface="Calibri" panose="020F0502020204030204" pitchFamily="34" charset="0"/>
                <a:cs typeface="Times New Roman" panose="02020603050405020304" pitchFamily="18" charset="0"/>
              </a:rPr>
              <a:t>light simplifies us whatever our race or gifts.</a:t>
            </a:r>
            <a:br>
              <a:rPr lang="en-GB" sz="2000" dirty="0">
                <a:solidFill>
                  <a:schemeClr val="bg1"/>
                </a:solidFill>
                <a:effectLst/>
                <a:ea typeface="Calibri" panose="020F0502020204030204" pitchFamily="34" charset="0"/>
                <a:cs typeface="Times New Roman" panose="02020603050405020304" pitchFamily="18" charset="0"/>
              </a:rPr>
            </a:br>
            <a:r>
              <a:rPr lang="en-GB" sz="2000" dirty="0">
                <a:solidFill>
                  <a:schemeClr val="accent1">
                    <a:lumMod val="20000"/>
                    <a:lumOff val="80000"/>
                  </a:schemeClr>
                </a:solidFill>
                <a:effectLst/>
                <a:ea typeface="Calibri" panose="020F0502020204030204" pitchFamily="34" charset="0"/>
                <a:cs typeface="Times New Roman" panose="02020603050405020304" pitchFamily="18" charset="0"/>
              </a:rPr>
              <a:t>I’m content as Kavanagh with his few acres;</a:t>
            </a:r>
            <a:br>
              <a:rPr lang="en-GB" sz="2000" dirty="0">
                <a:solidFill>
                  <a:schemeClr val="accent1">
                    <a:lumMod val="20000"/>
                    <a:lumOff val="80000"/>
                  </a:schemeClr>
                </a:solidFill>
                <a:effectLst/>
                <a:ea typeface="Calibri" panose="020F0502020204030204" pitchFamily="34" charset="0"/>
                <a:cs typeface="Times New Roman" panose="02020603050405020304" pitchFamily="18" charset="0"/>
              </a:rPr>
            </a:br>
            <a:r>
              <a:rPr lang="en-GB" sz="2000" dirty="0">
                <a:solidFill>
                  <a:schemeClr val="accent1">
                    <a:lumMod val="20000"/>
                    <a:lumOff val="80000"/>
                  </a:schemeClr>
                </a:solidFill>
                <a:effectLst/>
                <a:ea typeface="Calibri" panose="020F0502020204030204" pitchFamily="34" charset="0"/>
                <a:cs typeface="Times New Roman" panose="02020603050405020304" pitchFamily="18" charset="0"/>
              </a:rPr>
              <a:t>for my heart to be torn to shreds like the sea’s lace,</a:t>
            </a:r>
            <a:br>
              <a:rPr lang="en-GB" sz="2000" dirty="0">
                <a:solidFill>
                  <a:schemeClr val="accent1">
                    <a:lumMod val="20000"/>
                    <a:lumOff val="80000"/>
                  </a:schemeClr>
                </a:solidFill>
                <a:effectLst/>
                <a:ea typeface="Calibri" panose="020F0502020204030204" pitchFamily="34" charset="0"/>
                <a:cs typeface="Times New Roman" panose="02020603050405020304" pitchFamily="18" charset="0"/>
              </a:rPr>
            </a:br>
            <a:r>
              <a:rPr lang="en-GB" sz="2000" dirty="0">
                <a:solidFill>
                  <a:schemeClr val="accent1">
                    <a:lumMod val="20000"/>
                    <a:lumOff val="80000"/>
                  </a:schemeClr>
                </a:solidFill>
                <a:effectLst/>
                <a:ea typeface="Calibri" panose="020F0502020204030204" pitchFamily="34" charset="0"/>
                <a:cs typeface="Times New Roman" panose="02020603050405020304" pitchFamily="18" charset="0"/>
              </a:rPr>
              <a:t>to see how its wings catch colour when a gull lift</a:t>
            </a:r>
            <a:r>
              <a:rPr lang="en-GB" sz="1800" dirty="0">
                <a:solidFill>
                  <a:schemeClr val="accent1">
                    <a:lumMod val="20000"/>
                    <a:lumOff val="80000"/>
                  </a:schemeClr>
                </a:solidFill>
                <a:effectLst/>
                <a:ea typeface="Calibri" panose="020F0502020204030204" pitchFamily="34" charset="0"/>
                <a:cs typeface="Times New Roman" panose="02020603050405020304" pitchFamily="18" charset="0"/>
              </a:rPr>
              <a:t>s.</a:t>
            </a:r>
          </a:p>
        </p:txBody>
      </p:sp>
      <p:sp>
        <p:nvSpPr>
          <p:cNvPr id="7" name="TextBox 6">
            <a:extLst>
              <a:ext uri="{FF2B5EF4-FFF2-40B4-BE49-F238E27FC236}">
                <a16:creationId xmlns:a16="http://schemas.microsoft.com/office/drawing/2014/main" id="{1E6AA9C2-C83B-45A5-AFF9-0D969A42FCB0}"/>
              </a:ext>
            </a:extLst>
          </p:cNvPr>
          <p:cNvSpPr txBox="1"/>
          <p:nvPr/>
        </p:nvSpPr>
        <p:spPr>
          <a:xfrm>
            <a:off x="7752184" y="2132856"/>
            <a:ext cx="3024336" cy="1384995"/>
          </a:xfrm>
          <a:prstGeom prst="rect">
            <a:avLst/>
          </a:prstGeom>
          <a:noFill/>
        </p:spPr>
        <p:txBody>
          <a:bodyPr wrap="square">
            <a:spAutoFit/>
          </a:bodyPr>
          <a:lstStyle/>
          <a:p>
            <a:r>
              <a:rPr lang="en-GB" sz="2800" dirty="0">
                <a:solidFill>
                  <a:srgbClr val="FFC000"/>
                </a:solidFill>
                <a:effectLst/>
                <a:latin typeface="+mj-lt"/>
                <a:ea typeface="Calibri" panose="020F0502020204030204" pitchFamily="34" charset="0"/>
                <a:cs typeface="Times New Roman" panose="02020603050405020304" pitchFamily="18" charset="0"/>
              </a:rPr>
              <a:t>Derek Walcott, ‘The Lost Empire ‘</a:t>
            </a:r>
            <a:endParaRPr lang="en-GB" dirty="0">
              <a:solidFill>
                <a:srgbClr val="FFC000"/>
              </a:solidFill>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12699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6C793-6CE0-41AD-B729-6BBBA8ED4B8A}"/>
              </a:ext>
            </a:extLst>
          </p:cNvPr>
          <p:cNvSpPr>
            <a:spLocks noGrp="1"/>
          </p:cNvSpPr>
          <p:nvPr>
            <p:ph type="title"/>
          </p:nvPr>
        </p:nvSpPr>
        <p:spPr>
          <a:xfrm>
            <a:off x="345053" y="-18327"/>
            <a:ext cx="11526669" cy="988923"/>
          </a:xfrm>
        </p:spPr>
        <p:txBody>
          <a:bodyPr>
            <a:normAutofit/>
          </a:bodyPr>
          <a:lstStyle/>
          <a:p>
            <a:pPr algn="ctr"/>
            <a:r>
              <a:rPr lang="en-GB" sz="3100" dirty="0">
                <a:solidFill>
                  <a:srgbClr val="92D050"/>
                </a:solidFill>
                <a:latin typeface="Felix Titling" panose="04060505060202020A04" pitchFamily="82" charset="0"/>
              </a:rPr>
              <a:t>Literature &amp; history: recap</a:t>
            </a:r>
            <a:endParaRPr lang="en-GB" sz="3200" dirty="0">
              <a:solidFill>
                <a:srgbClr val="92D050"/>
              </a:solidFill>
              <a:latin typeface="Felix Titling" panose="04060505060202020A04" pitchFamily="82" charset="0"/>
            </a:endParaRPr>
          </a:p>
        </p:txBody>
      </p:sp>
      <p:sp>
        <p:nvSpPr>
          <p:cNvPr id="3" name="Content Placeholder 2">
            <a:extLst>
              <a:ext uri="{FF2B5EF4-FFF2-40B4-BE49-F238E27FC236}">
                <a16:creationId xmlns:a16="http://schemas.microsoft.com/office/drawing/2014/main" id="{B1922A11-9593-4ED4-B275-867C8CC36DE1}"/>
              </a:ext>
            </a:extLst>
          </p:cNvPr>
          <p:cNvSpPr>
            <a:spLocks noGrp="1"/>
          </p:cNvSpPr>
          <p:nvPr>
            <p:ph idx="1"/>
          </p:nvPr>
        </p:nvSpPr>
        <p:spPr>
          <a:xfrm>
            <a:off x="86436" y="794033"/>
            <a:ext cx="12072664" cy="6063967"/>
          </a:xfrm>
        </p:spPr>
        <p:txBody>
          <a:bodyPr>
            <a:normAutofit fontScale="92500" lnSpcReduction="10000"/>
          </a:bodyPr>
          <a:lstStyle/>
          <a:p>
            <a:pPr>
              <a:lnSpc>
                <a:spcPct val="120000"/>
              </a:lnSpc>
              <a:buClr>
                <a:srgbClr val="92D050"/>
              </a:buClr>
              <a:buSzPct val="100000"/>
              <a:buFont typeface="Wingdings" panose="05000000000000000000" pitchFamily="2" charset="2"/>
              <a:buChar char="§"/>
            </a:pPr>
            <a:r>
              <a:rPr lang="en-GB" sz="2500" dirty="0">
                <a:solidFill>
                  <a:schemeClr val="accent1">
                    <a:lumMod val="40000"/>
                    <a:lumOff val="60000"/>
                  </a:schemeClr>
                </a:solidFill>
              </a:rPr>
              <a:t>Enlightenment </a:t>
            </a:r>
            <a:r>
              <a:rPr lang="en-GB" sz="2500" dirty="0">
                <a:solidFill>
                  <a:schemeClr val="bg1"/>
                </a:solidFill>
              </a:rPr>
              <a:t>– reason/ self determination </a:t>
            </a:r>
            <a:r>
              <a:rPr lang="en-GB" sz="2500" i="1" dirty="0">
                <a:solidFill>
                  <a:schemeClr val="bg1"/>
                </a:solidFill>
              </a:rPr>
              <a:t>(geography primarily of class ethnicity hidden)</a:t>
            </a:r>
          </a:p>
          <a:p>
            <a:pPr>
              <a:lnSpc>
                <a:spcPct val="120000"/>
              </a:lnSpc>
              <a:buClr>
                <a:srgbClr val="92D050"/>
              </a:buClr>
              <a:buSzPct val="100000"/>
              <a:buFont typeface="Wingdings" panose="05000000000000000000" pitchFamily="2" charset="2"/>
              <a:buChar char="§"/>
            </a:pPr>
            <a:r>
              <a:rPr lang="en-GB" sz="2500" dirty="0">
                <a:solidFill>
                  <a:schemeClr val="bg1"/>
                </a:solidFill>
              </a:rPr>
              <a:t>Modes of writing: the </a:t>
            </a:r>
            <a:r>
              <a:rPr lang="en-GB" sz="2500" dirty="0">
                <a:solidFill>
                  <a:schemeClr val="accent1">
                    <a:lumMod val="40000"/>
                    <a:lumOff val="60000"/>
                  </a:schemeClr>
                </a:solidFill>
              </a:rPr>
              <a:t>novel</a:t>
            </a:r>
            <a:r>
              <a:rPr lang="en-GB" sz="2500" dirty="0">
                <a:solidFill>
                  <a:schemeClr val="bg1"/>
                </a:solidFill>
              </a:rPr>
              <a:t> as enlightenment form; </a:t>
            </a:r>
          </a:p>
          <a:p>
            <a:pPr lvl="1">
              <a:lnSpc>
                <a:spcPct val="120000"/>
              </a:lnSpc>
              <a:buClr>
                <a:srgbClr val="92D050"/>
              </a:buClr>
              <a:buFont typeface="Arial" panose="020B0604020202020204" pitchFamily="34" charset="0"/>
              <a:buChar char="•"/>
            </a:pPr>
            <a:r>
              <a:rPr lang="en-GB" sz="2200" dirty="0">
                <a:solidFill>
                  <a:schemeClr val="bg1"/>
                </a:solidFill>
              </a:rPr>
              <a:t>Narratives of </a:t>
            </a:r>
            <a:r>
              <a:rPr lang="en-GB" sz="2200" u="sng" dirty="0">
                <a:solidFill>
                  <a:schemeClr val="bg1"/>
                </a:solidFill>
              </a:rPr>
              <a:t>individual development </a:t>
            </a:r>
            <a:r>
              <a:rPr lang="en-GB" sz="2200" dirty="0">
                <a:solidFill>
                  <a:schemeClr val="bg1"/>
                </a:solidFill>
              </a:rPr>
              <a:t>and success from dependency to independency</a:t>
            </a:r>
          </a:p>
          <a:p>
            <a:pPr>
              <a:lnSpc>
                <a:spcPct val="120000"/>
              </a:lnSpc>
              <a:buClr>
                <a:srgbClr val="92D050"/>
              </a:buClr>
              <a:buSzPct val="100000"/>
              <a:buFont typeface="Wingdings" panose="05000000000000000000" pitchFamily="2" charset="2"/>
              <a:buChar char="§"/>
            </a:pPr>
            <a:r>
              <a:rPr lang="en-GB" sz="2500" dirty="0">
                <a:solidFill>
                  <a:schemeClr val="accent1">
                    <a:lumMod val="40000"/>
                    <a:lumOff val="60000"/>
                  </a:schemeClr>
                </a:solidFill>
              </a:rPr>
              <a:t>Nation state – colonial system</a:t>
            </a:r>
          </a:p>
          <a:p>
            <a:pPr>
              <a:lnSpc>
                <a:spcPct val="120000"/>
              </a:lnSpc>
              <a:buClr>
                <a:srgbClr val="92D050"/>
              </a:buClr>
              <a:buSzPct val="100000"/>
              <a:buFont typeface="Wingdings" panose="05000000000000000000" pitchFamily="2" charset="2"/>
              <a:buChar char="§"/>
            </a:pPr>
            <a:r>
              <a:rPr lang="en-GB" sz="2500" dirty="0">
                <a:solidFill>
                  <a:schemeClr val="bg1"/>
                </a:solidFill>
              </a:rPr>
              <a:t>Development of </a:t>
            </a:r>
            <a:r>
              <a:rPr lang="en-GB" sz="2500" dirty="0">
                <a:solidFill>
                  <a:schemeClr val="accent1">
                    <a:lumMod val="40000"/>
                    <a:lumOff val="60000"/>
                  </a:schemeClr>
                </a:solidFill>
              </a:rPr>
              <a:t>Hegemonic discourse </a:t>
            </a:r>
          </a:p>
          <a:p>
            <a:pPr>
              <a:lnSpc>
                <a:spcPct val="120000"/>
              </a:lnSpc>
              <a:buClr>
                <a:srgbClr val="92D050"/>
              </a:buClr>
              <a:buSzPct val="100000"/>
              <a:buFont typeface="Wingdings" panose="05000000000000000000" pitchFamily="2" charset="2"/>
              <a:buChar char="§"/>
            </a:pPr>
            <a:r>
              <a:rPr lang="en-GB" sz="2500" dirty="0">
                <a:solidFill>
                  <a:schemeClr val="accent1">
                    <a:lumMod val="40000"/>
                    <a:lumOff val="60000"/>
                  </a:schemeClr>
                </a:solidFill>
              </a:rPr>
              <a:t>Orientalism</a:t>
            </a:r>
            <a:r>
              <a:rPr lang="en-GB" sz="2500" dirty="0">
                <a:solidFill>
                  <a:schemeClr val="bg1"/>
                </a:solidFill>
              </a:rPr>
              <a:t> (Edward Said): the de-rationalising of colonial subjects &amp; their histories</a:t>
            </a:r>
          </a:p>
          <a:p>
            <a:pPr>
              <a:lnSpc>
                <a:spcPct val="120000"/>
              </a:lnSpc>
              <a:buClr>
                <a:srgbClr val="92D050"/>
              </a:buClr>
              <a:buSzPct val="100000"/>
              <a:buFont typeface="Wingdings" panose="05000000000000000000" pitchFamily="2" charset="2"/>
              <a:buChar char="§"/>
            </a:pPr>
            <a:r>
              <a:rPr lang="en-GB" sz="2500" dirty="0">
                <a:solidFill>
                  <a:schemeClr val="bg1"/>
                </a:solidFill>
              </a:rPr>
              <a:t>‘English’ literature : </a:t>
            </a:r>
          </a:p>
          <a:p>
            <a:pPr lvl="1">
              <a:lnSpc>
                <a:spcPct val="120000"/>
              </a:lnSpc>
              <a:buClr>
                <a:srgbClr val="92D050"/>
              </a:buClr>
              <a:buFont typeface="Arial" panose="020B0604020202020204" pitchFamily="34" charset="0"/>
              <a:buChar char="•"/>
            </a:pPr>
            <a:r>
              <a:rPr lang="en-GB" sz="2200" dirty="0">
                <a:solidFill>
                  <a:schemeClr val="bg1"/>
                </a:solidFill>
              </a:rPr>
              <a:t>Idealisation of English language literature to buttress a sense of national identity</a:t>
            </a:r>
          </a:p>
          <a:p>
            <a:pPr lvl="1">
              <a:lnSpc>
                <a:spcPct val="120000"/>
              </a:lnSpc>
              <a:buClr>
                <a:srgbClr val="92D050"/>
              </a:buClr>
              <a:buFont typeface="Arial" panose="020B0604020202020204" pitchFamily="34" charset="0"/>
              <a:buChar char="•"/>
            </a:pPr>
            <a:r>
              <a:rPr lang="en-GB" sz="2200" dirty="0">
                <a:solidFill>
                  <a:schemeClr val="bg1"/>
                </a:solidFill>
              </a:rPr>
              <a:t>Denigration of culture in India – Lord Macaulay</a:t>
            </a:r>
          </a:p>
          <a:p>
            <a:pPr marL="118872" indent="0">
              <a:lnSpc>
                <a:spcPct val="120000"/>
              </a:lnSpc>
              <a:buNone/>
            </a:pPr>
            <a:r>
              <a:rPr lang="en-GB" sz="2400" dirty="0">
                <a:solidFill>
                  <a:schemeClr val="bg1"/>
                </a:solidFill>
              </a:rPr>
              <a:t>	</a:t>
            </a:r>
          </a:p>
          <a:p>
            <a:pPr>
              <a:lnSpc>
                <a:spcPct val="120000"/>
              </a:lnSpc>
              <a:buClr>
                <a:schemeClr val="accent1">
                  <a:lumMod val="40000"/>
                  <a:lumOff val="60000"/>
                </a:schemeClr>
              </a:buClr>
              <a:buFont typeface="Arial" panose="020B0604020202020204" pitchFamily="34" charset="0"/>
              <a:buChar char="•"/>
            </a:pPr>
            <a:endParaRPr lang="en-GB" sz="1300" dirty="0">
              <a:solidFill>
                <a:srgbClr val="92D050"/>
              </a:solidFill>
            </a:endParaRPr>
          </a:p>
          <a:p>
            <a:pPr marL="118872" indent="0">
              <a:buClr>
                <a:schemeClr val="accent1">
                  <a:lumMod val="40000"/>
                  <a:lumOff val="60000"/>
                </a:schemeClr>
              </a:buClr>
              <a:buNone/>
            </a:pPr>
            <a:r>
              <a:rPr lang="en-GB" sz="2600" dirty="0">
                <a:solidFill>
                  <a:srgbClr val="92D050"/>
                </a:solidFill>
              </a:rPr>
              <a:t>Cultural appropriation or cultural oppression?</a:t>
            </a:r>
          </a:p>
          <a:p>
            <a:pPr marL="118872" indent="0">
              <a:buClr>
                <a:schemeClr val="accent1">
                  <a:lumMod val="40000"/>
                  <a:lumOff val="60000"/>
                </a:schemeClr>
              </a:buClr>
              <a:buNone/>
            </a:pPr>
            <a:endParaRPr lang="en-GB" sz="1100" dirty="0">
              <a:solidFill>
                <a:srgbClr val="92D050"/>
              </a:solidFill>
            </a:endParaRPr>
          </a:p>
          <a:p>
            <a:pPr>
              <a:buClr>
                <a:srgbClr val="92D050"/>
              </a:buClr>
            </a:pPr>
            <a:r>
              <a:rPr lang="en-GB" sz="2500" dirty="0">
                <a:solidFill>
                  <a:schemeClr val="accent1">
                    <a:lumMod val="40000"/>
                    <a:lumOff val="60000"/>
                  </a:schemeClr>
                </a:solidFill>
              </a:rPr>
              <a:t>Language</a:t>
            </a:r>
            <a:r>
              <a:rPr lang="en-GB" sz="2500" dirty="0">
                <a:solidFill>
                  <a:schemeClr val="bg1"/>
                </a:solidFill>
              </a:rPr>
              <a:t> – Ibo/ Kikuyu positives and negatives. Achebe, Ngugi &amp; Walcott</a:t>
            </a:r>
          </a:p>
          <a:p>
            <a:pPr>
              <a:buClr>
                <a:srgbClr val="92D050"/>
              </a:buClr>
            </a:pPr>
            <a:endParaRPr lang="en-GB" sz="1100" dirty="0">
              <a:solidFill>
                <a:schemeClr val="bg1"/>
              </a:solidFill>
            </a:endParaRPr>
          </a:p>
          <a:p>
            <a:pPr>
              <a:buClr>
                <a:srgbClr val="92D050"/>
              </a:buClr>
            </a:pPr>
            <a:r>
              <a:rPr lang="en-GB" sz="2500" dirty="0">
                <a:solidFill>
                  <a:schemeClr val="accent1">
                    <a:lumMod val="40000"/>
                    <a:lumOff val="60000"/>
                  </a:schemeClr>
                </a:solidFill>
              </a:rPr>
              <a:t>Form: </a:t>
            </a:r>
            <a:r>
              <a:rPr lang="en-GB" sz="2500" dirty="0">
                <a:solidFill>
                  <a:schemeClr val="bg1"/>
                </a:solidFill>
              </a:rPr>
              <a:t>The postcolonial novel challenges assumptions of the nation state to allow deviant readings incl. perspectives marginalised within them (</a:t>
            </a:r>
            <a:r>
              <a:rPr lang="en-GB" sz="2500" dirty="0" err="1">
                <a:solidFill>
                  <a:schemeClr val="bg1"/>
                </a:solidFill>
              </a:rPr>
              <a:t>eg</a:t>
            </a:r>
            <a:r>
              <a:rPr lang="en-GB" sz="2500" dirty="0">
                <a:solidFill>
                  <a:schemeClr val="bg1"/>
                </a:solidFill>
              </a:rPr>
              <a:t> </a:t>
            </a:r>
            <a:r>
              <a:rPr lang="en-GB" sz="2500" i="1" dirty="0">
                <a:solidFill>
                  <a:schemeClr val="bg1"/>
                </a:solidFill>
              </a:rPr>
              <a:t>Midnight’s Chil</a:t>
            </a:r>
            <a:r>
              <a:rPr lang="en-GB" sz="2400" i="1" dirty="0">
                <a:solidFill>
                  <a:schemeClr val="bg1"/>
                </a:solidFill>
              </a:rPr>
              <a:t>dren)</a:t>
            </a:r>
            <a:endParaRPr lang="en-GB" sz="2200" dirty="0">
              <a:solidFill>
                <a:schemeClr val="bg1"/>
              </a:solidFill>
            </a:endParaRPr>
          </a:p>
        </p:txBody>
      </p:sp>
    </p:spTree>
    <p:extLst>
      <p:ext uri="{BB962C8B-B14F-4D97-AF65-F5344CB8AC3E}">
        <p14:creationId xmlns:p14="http://schemas.microsoft.com/office/powerpoint/2010/main" val="1900336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3" end="1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91ABFB-F6EF-4CAD-BA3B-030316E06C56}"/>
              </a:ext>
            </a:extLst>
          </p:cNvPr>
          <p:cNvSpPr>
            <a:spLocks noGrp="1"/>
          </p:cNvSpPr>
          <p:nvPr>
            <p:ph idx="1"/>
          </p:nvPr>
        </p:nvSpPr>
        <p:spPr>
          <a:xfrm>
            <a:off x="609600" y="332656"/>
            <a:ext cx="10972800" cy="6408712"/>
          </a:xfrm>
        </p:spPr>
        <p:txBody>
          <a:bodyPr>
            <a:normAutofit fontScale="70000" lnSpcReduction="20000"/>
          </a:bodyPr>
          <a:lstStyle/>
          <a:p>
            <a:pPr marL="118872" indent="0">
              <a:buNone/>
            </a:pPr>
            <a:r>
              <a:rPr lang="en-GB" sz="3100" dirty="0">
                <a:solidFill>
                  <a:srgbClr val="92D050"/>
                </a:solidFill>
              </a:rPr>
              <a:t>Edward Said </a:t>
            </a:r>
          </a:p>
          <a:p>
            <a:pPr>
              <a:buFontTx/>
              <a:buChar char="-"/>
            </a:pPr>
            <a:r>
              <a:rPr lang="en-GB" sz="3100" dirty="0">
                <a:solidFill>
                  <a:schemeClr val="bg1"/>
                </a:solidFill>
              </a:rPr>
              <a:t>Started his academic career with a PhD on Conrad and wrestled with his work throughout his life</a:t>
            </a:r>
          </a:p>
          <a:p>
            <a:pPr marL="118872" indent="0">
              <a:buNone/>
            </a:pPr>
            <a:endParaRPr lang="en-GB" sz="2600" dirty="0">
              <a:solidFill>
                <a:srgbClr val="92D050"/>
              </a:solidFill>
            </a:endParaRPr>
          </a:p>
          <a:p>
            <a:pPr marL="118872" indent="0">
              <a:buNone/>
            </a:pPr>
            <a:endParaRPr lang="en-GB" sz="3100" dirty="0">
              <a:solidFill>
                <a:srgbClr val="92D050"/>
              </a:solidFill>
            </a:endParaRPr>
          </a:p>
          <a:p>
            <a:pPr marL="118872" indent="0">
              <a:buNone/>
            </a:pPr>
            <a:r>
              <a:rPr lang="en-GB" sz="3100" dirty="0">
                <a:solidFill>
                  <a:srgbClr val="92D050"/>
                </a:solidFill>
              </a:rPr>
              <a:t>Chinua Achebe – prehistory of </a:t>
            </a:r>
            <a:r>
              <a:rPr lang="en-GB" sz="3100" i="1" dirty="0">
                <a:solidFill>
                  <a:srgbClr val="92D050"/>
                </a:solidFill>
              </a:rPr>
              <a:t>Heart of Darkness</a:t>
            </a:r>
          </a:p>
          <a:p>
            <a:pPr>
              <a:buFontTx/>
              <a:buChar char="-"/>
            </a:pPr>
            <a:r>
              <a:rPr lang="en-GB" sz="3100" dirty="0">
                <a:solidFill>
                  <a:schemeClr val="bg1"/>
                </a:solidFill>
              </a:rPr>
              <a:t>Began with a profound interest in, and refutation, of Conrad</a:t>
            </a:r>
            <a:endParaRPr lang="en-GB" sz="2600" i="1" dirty="0">
              <a:solidFill>
                <a:schemeClr val="bg1"/>
              </a:solidFill>
            </a:endParaRPr>
          </a:p>
          <a:p>
            <a:pPr>
              <a:buFontTx/>
              <a:buChar char="-"/>
            </a:pPr>
            <a:endParaRPr lang="en-GB" sz="3100" i="1" dirty="0">
              <a:solidFill>
                <a:schemeClr val="bg1"/>
              </a:solidFill>
            </a:endParaRPr>
          </a:p>
          <a:p>
            <a:pPr marL="118872" indent="0">
              <a:buNone/>
            </a:pPr>
            <a:r>
              <a:rPr lang="en-GB" sz="3100" dirty="0">
                <a:solidFill>
                  <a:srgbClr val="92D050"/>
                </a:solidFill>
              </a:rPr>
              <a:t>Ngũgĩ </a:t>
            </a:r>
            <a:r>
              <a:rPr lang="en-GB" sz="3100" dirty="0" err="1">
                <a:solidFill>
                  <a:srgbClr val="92D050"/>
                </a:solidFill>
              </a:rPr>
              <a:t>wa</a:t>
            </a:r>
            <a:r>
              <a:rPr lang="en-GB" sz="3100" dirty="0">
                <a:solidFill>
                  <a:srgbClr val="92D050"/>
                </a:solidFill>
              </a:rPr>
              <a:t> </a:t>
            </a:r>
            <a:r>
              <a:rPr lang="en-GB" sz="3100" dirty="0" err="1">
                <a:solidFill>
                  <a:srgbClr val="92D050"/>
                </a:solidFill>
              </a:rPr>
              <a:t>Thiong’o</a:t>
            </a:r>
            <a:r>
              <a:rPr lang="en-GB" sz="3100" dirty="0">
                <a:solidFill>
                  <a:srgbClr val="92D050"/>
                </a:solidFill>
              </a:rPr>
              <a:t>– the emergence of the postcolonial state</a:t>
            </a:r>
          </a:p>
          <a:p>
            <a:pPr marL="118872" indent="0">
              <a:lnSpc>
                <a:spcPct val="120000"/>
              </a:lnSpc>
              <a:buNone/>
            </a:pPr>
            <a:r>
              <a:rPr lang="en-GB" dirty="0">
                <a:solidFill>
                  <a:schemeClr val="bg1"/>
                </a:solidFill>
              </a:rPr>
              <a:t>‘There is little need to argue the importance of Conrad for Ngũgĩ at a certain stage</a:t>
            </a:r>
          </a:p>
          <a:p>
            <a:pPr marL="118872" indent="0">
              <a:lnSpc>
                <a:spcPct val="120000"/>
              </a:lnSpc>
              <a:buNone/>
            </a:pPr>
            <a:r>
              <a:rPr lang="en-GB" dirty="0">
                <a:solidFill>
                  <a:schemeClr val="bg1"/>
                </a:solidFill>
              </a:rPr>
              <a:t>of his career. </a:t>
            </a:r>
            <a:r>
              <a:rPr lang="en-GB" dirty="0">
                <a:solidFill>
                  <a:schemeClr val="accent1">
                    <a:lumMod val="40000"/>
                    <a:lumOff val="60000"/>
                  </a:schemeClr>
                </a:solidFill>
              </a:rPr>
              <a:t>He wrote his final </a:t>
            </a:r>
            <a:r>
              <a:rPr lang="en-GB" dirty="0" err="1">
                <a:solidFill>
                  <a:schemeClr val="accent1">
                    <a:lumMod val="40000"/>
                    <a:lumOff val="60000"/>
                  </a:schemeClr>
                </a:solidFill>
              </a:rPr>
              <a:t>honors</a:t>
            </a:r>
            <a:r>
              <a:rPr lang="en-GB" dirty="0">
                <a:solidFill>
                  <a:schemeClr val="accent1">
                    <a:lumMod val="40000"/>
                    <a:lumOff val="60000"/>
                  </a:schemeClr>
                </a:solidFill>
              </a:rPr>
              <a:t> project on Conrad at </a:t>
            </a:r>
            <a:r>
              <a:rPr lang="en-GB" dirty="0" err="1">
                <a:solidFill>
                  <a:schemeClr val="accent1">
                    <a:lumMod val="40000"/>
                    <a:lumOff val="60000"/>
                  </a:schemeClr>
                </a:solidFill>
              </a:rPr>
              <a:t>Makarere</a:t>
            </a:r>
            <a:r>
              <a:rPr lang="en-GB" dirty="0">
                <a:solidFill>
                  <a:schemeClr val="accent1">
                    <a:lumMod val="40000"/>
                    <a:lumOff val="60000"/>
                  </a:schemeClr>
                </a:solidFill>
              </a:rPr>
              <a:t> University</a:t>
            </a:r>
          </a:p>
          <a:p>
            <a:pPr marL="118872" indent="0">
              <a:lnSpc>
                <a:spcPct val="120000"/>
              </a:lnSpc>
              <a:buNone/>
            </a:pPr>
            <a:r>
              <a:rPr lang="en-GB" dirty="0">
                <a:solidFill>
                  <a:schemeClr val="accent1">
                    <a:lumMod val="40000"/>
                    <a:lumOff val="60000"/>
                  </a:schemeClr>
                </a:solidFill>
              </a:rPr>
              <a:t>College in Uganda in 1964</a:t>
            </a:r>
            <a:r>
              <a:rPr lang="en-GB" dirty="0">
                <a:solidFill>
                  <a:schemeClr val="bg1"/>
                </a:solidFill>
              </a:rPr>
              <a:t>, submitting three essays on </a:t>
            </a:r>
            <a:r>
              <a:rPr lang="en-GB" i="1" dirty="0">
                <a:solidFill>
                  <a:schemeClr val="bg1"/>
                </a:solidFill>
              </a:rPr>
              <a:t>Lord Jim, Nostromo</a:t>
            </a:r>
            <a:r>
              <a:rPr lang="en-GB" dirty="0">
                <a:solidFill>
                  <a:schemeClr val="bg1"/>
                </a:solidFill>
              </a:rPr>
              <a:t>, and</a:t>
            </a:r>
          </a:p>
          <a:p>
            <a:pPr marL="118872" indent="0">
              <a:lnSpc>
                <a:spcPct val="120000"/>
              </a:lnSpc>
              <a:buNone/>
            </a:pPr>
            <a:r>
              <a:rPr lang="en-GB" dirty="0">
                <a:solidFill>
                  <a:schemeClr val="bg1"/>
                </a:solidFill>
              </a:rPr>
              <a:t>“The Secret Sharer,” but demonstrating additional familiarity with </a:t>
            </a:r>
            <a:r>
              <a:rPr lang="en-GB" i="1" dirty="0">
                <a:solidFill>
                  <a:schemeClr val="bg1"/>
                </a:solidFill>
              </a:rPr>
              <a:t>Heart of Darkness, The Secret Agent, Under Western Eyes, The Nigger of the Narcissus</a:t>
            </a:r>
            <a:r>
              <a:rPr lang="en-GB" dirty="0">
                <a:solidFill>
                  <a:schemeClr val="bg1"/>
                </a:solidFill>
              </a:rPr>
              <a:t>, and </a:t>
            </a:r>
            <a:r>
              <a:rPr lang="en-GB" i="1" dirty="0">
                <a:solidFill>
                  <a:schemeClr val="bg1"/>
                </a:solidFill>
              </a:rPr>
              <a:t>Victory</a:t>
            </a:r>
          </a:p>
          <a:p>
            <a:pPr marL="118872" indent="0">
              <a:lnSpc>
                <a:spcPct val="120000"/>
              </a:lnSpc>
              <a:buNone/>
            </a:pPr>
            <a:r>
              <a:rPr lang="en-GB" dirty="0">
                <a:solidFill>
                  <a:schemeClr val="bg1"/>
                </a:solidFill>
              </a:rPr>
              <a:t>(Nazareth 217; </a:t>
            </a:r>
            <a:r>
              <a:rPr lang="en-GB" dirty="0" err="1">
                <a:solidFill>
                  <a:schemeClr val="bg1"/>
                </a:solidFill>
              </a:rPr>
              <a:t>Sicherman</a:t>
            </a:r>
            <a:r>
              <a:rPr lang="en-GB" dirty="0">
                <a:solidFill>
                  <a:schemeClr val="bg1"/>
                </a:solidFill>
              </a:rPr>
              <a:t> 17–18). He returned to reading Conrad when he was</a:t>
            </a:r>
          </a:p>
          <a:p>
            <a:pPr marL="118872" indent="0">
              <a:lnSpc>
                <a:spcPct val="120000"/>
              </a:lnSpc>
              <a:buNone/>
            </a:pPr>
            <a:r>
              <a:rPr lang="en-GB" dirty="0">
                <a:solidFill>
                  <a:schemeClr val="bg1"/>
                </a:solidFill>
              </a:rPr>
              <a:t>studying at Leeds University and writing </a:t>
            </a:r>
            <a:r>
              <a:rPr lang="en-GB" i="1" dirty="0">
                <a:solidFill>
                  <a:schemeClr val="bg1"/>
                </a:solidFill>
              </a:rPr>
              <a:t>A Grain of Wheat </a:t>
            </a:r>
            <a:r>
              <a:rPr lang="en-GB" dirty="0">
                <a:solidFill>
                  <a:schemeClr val="bg1"/>
                </a:solidFill>
              </a:rPr>
              <a:t>(</a:t>
            </a:r>
            <a:r>
              <a:rPr lang="en-GB" dirty="0" err="1">
                <a:solidFill>
                  <a:schemeClr val="bg1"/>
                </a:solidFill>
              </a:rPr>
              <a:t>Duerden</a:t>
            </a:r>
            <a:r>
              <a:rPr lang="en-GB" dirty="0">
                <a:solidFill>
                  <a:schemeClr val="bg1"/>
                </a:solidFill>
              </a:rPr>
              <a:t> and Pieterse</a:t>
            </a:r>
          </a:p>
          <a:p>
            <a:pPr marL="118872" indent="0">
              <a:lnSpc>
                <a:spcPct val="120000"/>
              </a:lnSpc>
              <a:buNone/>
            </a:pPr>
            <a:r>
              <a:rPr lang="en-GB" dirty="0">
                <a:solidFill>
                  <a:schemeClr val="bg1"/>
                </a:solidFill>
              </a:rPr>
              <a:t>124), although he later recalled relinquishing Conrad for George Lamming about</a:t>
            </a:r>
          </a:p>
          <a:p>
            <a:pPr marL="118872" indent="0">
              <a:lnSpc>
                <a:spcPct val="120000"/>
              </a:lnSpc>
              <a:buNone/>
            </a:pPr>
            <a:r>
              <a:rPr lang="en-GB" dirty="0">
                <a:solidFill>
                  <a:schemeClr val="bg1"/>
                </a:solidFill>
              </a:rPr>
              <a:t>the same period (Ngũgĩ, </a:t>
            </a:r>
            <a:r>
              <a:rPr lang="en-GB" i="1" dirty="0">
                <a:solidFill>
                  <a:schemeClr val="bg1"/>
                </a:solidFill>
              </a:rPr>
              <a:t>Moving the Centre </a:t>
            </a:r>
            <a:r>
              <a:rPr lang="en-GB" dirty="0">
                <a:solidFill>
                  <a:schemeClr val="bg1"/>
                </a:solidFill>
              </a:rPr>
              <a:t>5–6).’ </a:t>
            </a:r>
          </a:p>
          <a:p>
            <a:pPr marL="722313" indent="0">
              <a:lnSpc>
                <a:spcPct val="120000"/>
              </a:lnSpc>
              <a:buNone/>
            </a:pPr>
            <a:r>
              <a:rPr lang="en-GB" sz="2600" dirty="0">
                <a:solidFill>
                  <a:schemeClr val="bg1"/>
                </a:solidFill>
              </a:rPr>
              <a:t>Russell West-Pavlov, ‘The Politics and Spaces of Voice: Ngũgĩ’s </a:t>
            </a:r>
            <a:r>
              <a:rPr lang="en-GB" sz="2600" i="1" dirty="0">
                <a:solidFill>
                  <a:schemeClr val="bg1"/>
                </a:solidFill>
              </a:rPr>
              <a:t>A Grain of Wheat</a:t>
            </a:r>
            <a:r>
              <a:rPr lang="en-GB" sz="2600" dirty="0">
                <a:solidFill>
                  <a:schemeClr val="bg1"/>
                </a:solidFill>
              </a:rPr>
              <a:t> and Conrad’s </a:t>
            </a:r>
            <a:r>
              <a:rPr lang="en-GB" sz="2600" i="1" dirty="0">
                <a:solidFill>
                  <a:schemeClr val="bg1"/>
                </a:solidFill>
              </a:rPr>
              <a:t>Heart of Darkness’ Research in African Literatures , </a:t>
            </a:r>
            <a:r>
              <a:rPr lang="en-GB" sz="2600" dirty="0">
                <a:solidFill>
                  <a:schemeClr val="bg1"/>
                </a:solidFill>
              </a:rPr>
              <a:t>Vol. 44, No. 3 (Fall 2013), pp. 160-175</a:t>
            </a:r>
          </a:p>
        </p:txBody>
      </p:sp>
    </p:spTree>
    <p:extLst>
      <p:ext uri="{BB962C8B-B14F-4D97-AF65-F5344CB8AC3E}">
        <p14:creationId xmlns:p14="http://schemas.microsoft.com/office/powerpoint/2010/main" val="23471665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B985A-0BFA-4B31-8188-654F621138B7}"/>
              </a:ext>
            </a:extLst>
          </p:cNvPr>
          <p:cNvSpPr>
            <a:spLocks noGrp="1"/>
          </p:cNvSpPr>
          <p:nvPr>
            <p:ph type="title"/>
          </p:nvPr>
        </p:nvSpPr>
        <p:spPr>
          <a:xfrm>
            <a:off x="599593" y="-238645"/>
            <a:ext cx="10972800" cy="1252728"/>
          </a:xfrm>
        </p:spPr>
        <p:txBody>
          <a:bodyPr/>
          <a:lstStyle/>
          <a:p>
            <a:r>
              <a:rPr lang="en-GB" dirty="0">
                <a:solidFill>
                  <a:srgbClr val="92D050"/>
                </a:solidFill>
              </a:rPr>
              <a:t>SAID &amp; CONRAD (1)</a:t>
            </a:r>
          </a:p>
        </p:txBody>
      </p:sp>
      <p:sp>
        <p:nvSpPr>
          <p:cNvPr id="3" name="Content Placeholder 2">
            <a:extLst>
              <a:ext uri="{FF2B5EF4-FFF2-40B4-BE49-F238E27FC236}">
                <a16:creationId xmlns:a16="http://schemas.microsoft.com/office/drawing/2014/main" id="{6BC71897-B479-46C4-A2BF-727C2D8E143C}"/>
              </a:ext>
            </a:extLst>
          </p:cNvPr>
          <p:cNvSpPr>
            <a:spLocks noGrp="1"/>
          </p:cNvSpPr>
          <p:nvPr>
            <p:ph idx="1"/>
          </p:nvPr>
        </p:nvSpPr>
        <p:spPr>
          <a:xfrm>
            <a:off x="609600" y="980728"/>
            <a:ext cx="10972800" cy="5721824"/>
          </a:xfrm>
        </p:spPr>
        <p:txBody>
          <a:bodyPr>
            <a:normAutofit fontScale="92500" lnSpcReduction="10000"/>
          </a:bodyPr>
          <a:lstStyle/>
          <a:p>
            <a:pPr marL="118872" indent="0">
              <a:buNone/>
            </a:pPr>
            <a:r>
              <a:rPr lang="en-GB" sz="2400" dirty="0">
                <a:solidFill>
                  <a:schemeClr val="bg1"/>
                </a:solidFill>
              </a:rPr>
              <a:t>Said's first book, to which he has almost never subsequently  referred and which has not been reprinted, was a revised version of  his doctoral thesis on Joseph Conrad (Said 1966). The book is a relatively narrowly focused study of autobiographical currents in Conrad's short stories and novels, illuminated through a close reading of his personal letters. </a:t>
            </a:r>
            <a:r>
              <a:rPr lang="en-GB" sz="2400" dirty="0">
                <a:solidFill>
                  <a:schemeClr val="accent1">
                    <a:lumMod val="20000"/>
                    <a:lumOff val="80000"/>
                  </a:schemeClr>
                </a:solidFill>
              </a:rPr>
              <a:t>It offers few if any anticipations of Said's later  main themes, making almost no reference to colonial questions, and  certainly does not cast Conrad as an imperialist writer. If anything,  the reverse: one might suggest a subterranean linkage in Said's text  between discussion of Conrad's origins in conquered and subjugated  Poland, and the Palestinian fate</a:t>
            </a:r>
            <a:r>
              <a:rPr lang="en-GB" sz="2400" dirty="0">
                <a:solidFill>
                  <a:schemeClr val="bg1"/>
                </a:solidFill>
              </a:rPr>
              <a:t>. If this is so, it is never made explicit …  though in much later writings, Said pointed to these connections, both  political and biographical, as keys to his abiding fascination with  </a:t>
            </a:r>
            <a:r>
              <a:rPr lang="en-GB" sz="2400" dirty="0">
                <a:solidFill>
                  <a:schemeClr val="accent1">
                    <a:lumMod val="40000"/>
                    <a:lumOff val="60000"/>
                  </a:schemeClr>
                </a:solidFill>
              </a:rPr>
              <a:t>Conrad. </a:t>
            </a:r>
            <a:r>
              <a:rPr lang="en-GB" sz="2400" i="1" dirty="0">
                <a:solidFill>
                  <a:schemeClr val="accent1">
                    <a:lumMod val="40000"/>
                    <a:lumOff val="60000"/>
                  </a:schemeClr>
                </a:solidFill>
              </a:rPr>
              <a:t>Heart of Darkness</a:t>
            </a:r>
            <a:r>
              <a:rPr lang="en-GB" sz="2400" dirty="0">
                <a:solidFill>
                  <a:schemeClr val="accent1">
                    <a:lumMod val="40000"/>
                    <a:lumOff val="60000"/>
                  </a:schemeClr>
                </a:solidFill>
              </a:rPr>
              <a:t>, for instance, is not discussed as a colonial  text (though Kurtz's status as "arch-European" is noted in passing)  but as a "representation of the historic predicament of mind-tortured  modern Europe" </a:t>
            </a:r>
            <a:r>
              <a:rPr lang="en-GB" sz="2400" dirty="0">
                <a:solidFill>
                  <a:schemeClr val="bg1"/>
                </a:solidFill>
              </a:rPr>
              <a:t>(1966, 113). "Mind-tortured," that is, because of the  existential predicament of intellectuals caught between contemplation  and action, not, as the later Said would suggest, for directly political  reasons or ones connected with Europe's overseas imperial expansion. </a:t>
            </a:r>
          </a:p>
          <a:p>
            <a:pPr marL="118872" indent="0">
              <a:buNone/>
            </a:pPr>
            <a:r>
              <a:rPr lang="en-GB" sz="2400" dirty="0">
                <a:solidFill>
                  <a:schemeClr val="bg1"/>
                </a:solidFill>
              </a:rPr>
              <a:t>							(overview)</a:t>
            </a:r>
          </a:p>
        </p:txBody>
      </p:sp>
    </p:spTree>
    <p:extLst>
      <p:ext uri="{BB962C8B-B14F-4D97-AF65-F5344CB8AC3E}">
        <p14:creationId xmlns:p14="http://schemas.microsoft.com/office/powerpoint/2010/main" val="41415345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B985A-0BFA-4B31-8188-654F621138B7}"/>
              </a:ext>
            </a:extLst>
          </p:cNvPr>
          <p:cNvSpPr>
            <a:spLocks noGrp="1"/>
          </p:cNvSpPr>
          <p:nvPr>
            <p:ph type="title"/>
          </p:nvPr>
        </p:nvSpPr>
        <p:spPr/>
        <p:txBody>
          <a:bodyPr/>
          <a:lstStyle/>
          <a:p>
            <a:r>
              <a:rPr lang="en-GB" dirty="0">
                <a:solidFill>
                  <a:srgbClr val="92D050"/>
                </a:solidFill>
              </a:rPr>
              <a:t>SAID &amp; CONRAD (2)</a:t>
            </a:r>
          </a:p>
        </p:txBody>
      </p:sp>
      <p:sp>
        <p:nvSpPr>
          <p:cNvPr id="3" name="Content Placeholder 2">
            <a:extLst>
              <a:ext uri="{FF2B5EF4-FFF2-40B4-BE49-F238E27FC236}">
                <a16:creationId xmlns:a16="http://schemas.microsoft.com/office/drawing/2014/main" id="{6BC71897-B479-46C4-A2BF-727C2D8E143C}"/>
              </a:ext>
            </a:extLst>
          </p:cNvPr>
          <p:cNvSpPr>
            <a:spLocks noGrp="1"/>
          </p:cNvSpPr>
          <p:nvPr>
            <p:ph idx="1"/>
          </p:nvPr>
        </p:nvSpPr>
        <p:spPr/>
        <p:txBody>
          <a:bodyPr>
            <a:normAutofit/>
          </a:bodyPr>
          <a:lstStyle/>
          <a:p>
            <a:pPr marL="118872" indent="0">
              <a:buNone/>
            </a:pPr>
            <a:r>
              <a:rPr lang="en-GB" sz="2400" dirty="0">
                <a:solidFill>
                  <a:schemeClr val="bg1"/>
                </a:solidFill>
              </a:rPr>
              <a:t>The book's first line of critique focuses on what Said suggests is the great retreat from radicalism in European thought since the 1970s, for which figures like Lyotard and Foucault-symptomatically, once champions of Third World freedom movements-are emblematic (Said 1993a, 29). Its discourse proclaims the futility of revolution, the barbarism of postcolonial regimes, the ubiquity of "Third World" terror- ism (30). The French post-Marxist intellectuals did not so much repeat Napoleon's retreat from Moscow as seek symbolically to annul de Castries's defeat at </a:t>
            </a:r>
            <a:r>
              <a:rPr lang="en-GB" sz="2400" dirty="0" err="1">
                <a:solidFill>
                  <a:schemeClr val="bg1"/>
                </a:solidFill>
              </a:rPr>
              <a:t>Dien</a:t>
            </a:r>
            <a:r>
              <a:rPr lang="en-GB" sz="2400" dirty="0">
                <a:solidFill>
                  <a:schemeClr val="bg1"/>
                </a:solidFill>
              </a:rPr>
              <a:t> Bien </a:t>
            </a:r>
            <a:r>
              <a:rPr lang="en-GB" sz="2400" dirty="0" err="1">
                <a:solidFill>
                  <a:schemeClr val="bg1"/>
                </a:solidFill>
              </a:rPr>
              <a:t>Phu</a:t>
            </a:r>
            <a:r>
              <a:rPr lang="en-GB" sz="2400" dirty="0">
                <a:solidFill>
                  <a:srgbClr val="92D050"/>
                </a:solidFill>
              </a:rPr>
              <a:t>. This road from Conrad, </a:t>
            </a:r>
            <a:r>
              <a:rPr lang="en-GB" sz="2400" dirty="0">
                <a:solidFill>
                  <a:schemeClr val="accent1">
                    <a:lumMod val="20000"/>
                    <a:lumOff val="80000"/>
                  </a:schemeClr>
                </a:solidFill>
              </a:rPr>
              <a:t>as Said describes it, ends in either insensate hatred for Third World, and hence all, radicalism, or in the abject withdrawal from social engagement</a:t>
            </a:r>
            <a:r>
              <a:rPr lang="en-GB" sz="2400" dirty="0">
                <a:solidFill>
                  <a:schemeClr val="bg1"/>
                </a:solidFill>
              </a:rPr>
              <a:t> that Said, following Orwell and Rushdie (and, unacknowledged, Edward Thompson) calls being "inside the whale." </a:t>
            </a:r>
          </a:p>
        </p:txBody>
      </p:sp>
    </p:spTree>
    <p:extLst>
      <p:ext uri="{BB962C8B-B14F-4D97-AF65-F5344CB8AC3E}">
        <p14:creationId xmlns:p14="http://schemas.microsoft.com/office/powerpoint/2010/main" val="9259510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7D0B80-CA4E-4A89-913F-7549DD5C7183}"/>
              </a:ext>
            </a:extLst>
          </p:cNvPr>
          <p:cNvSpPr txBox="1"/>
          <p:nvPr/>
        </p:nvSpPr>
        <p:spPr>
          <a:xfrm>
            <a:off x="479376" y="978987"/>
            <a:ext cx="11233248" cy="5186035"/>
          </a:xfrm>
          <a:prstGeom prst="rect">
            <a:avLst/>
          </a:prstGeom>
          <a:noFill/>
        </p:spPr>
        <p:txBody>
          <a:bodyPr wrap="square">
            <a:spAutoFit/>
          </a:bodyPr>
          <a:lstStyle/>
          <a:p>
            <a:r>
              <a:rPr lang="en-GB" sz="2200" i="1" dirty="0">
                <a:solidFill>
                  <a:schemeClr val="bg1"/>
                </a:solidFill>
              </a:rPr>
              <a:t>Heart of Darkness </a:t>
            </a:r>
            <a:r>
              <a:rPr lang="en-GB" sz="2200" dirty="0">
                <a:solidFill>
                  <a:schemeClr val="bg1"/>
                </a:solidFill>
              </a:rPr>
              <a:t>projects the image of Africa as "the other world," the antithesis of Europe and therefore of civilization, </a:t>
            </a:r>
            <a:r>
              <a:rPr lang="en-GB" sz="2200" dirty="0">
                <a:solidFill>
                  <a:schemeClr val="accent1">
                    <a:lumMod val="20000"/>
                    <a:lumOff val="80000"/>
                  </a:schemeClr>
                </a:solidFill>
              </a:rPr>
              <a:t>a</a:t>
            </a:r>
            <a:r>
              <a:rPr lang="en-GB" sz="2200" dirty="0">
                <a:solidFill>
                  <a:srgbClr val="FFC000"/>
                </a:solidFill>
              </a:rPr>
              <a:t> place where man's vaunted intelligence and refinement are finally mocked by triumphant </a:t>
            </a:r>
            <a:r>
              <a:rPr lang="en-GB" sz="2200" dirty="0" err="1">
                <a:solidFill>
                  <a:srgbClr val="FFC000"/>
                </a:solidFill>
              </a:rPr>
              <a:t>beastiality</a:t>
            </a:r>
            <a:r>
              <a:rPr lang="en-GB" sz="2200" dirty="0">
                <a:solidFill>
                  <a:srgbClr val="FFC000"/>
                </a:solidFill>
              </a:rPr>
              <a:t>. </a:t>
            </a:r>
            <a:r>
              <a:rPr lang="en-GB" sz="2200" dirty="0">
                <a:solidFill>
                  <a:schemeClr val="bg1"/>
                </a:solidFill>
              </a:rPr>
              <a:t>The book opens on the River Thames, tranquil, resting, peacefully "at the decline of day after ages of good service done to the race that peopled its banks." But the actual story will take place on the River Congo, the very antithesis of the Thames. The River Congo is quite decidedly not a River Emeritus. It has rendered no service and enjoys no old-age pension. We are told that "Going up that river was like traveling back to the earliest beginnings of the world." Is Conrad saying then that these two rivers are very different, one good, the other bad? Yes, but that is not the real point. It is not the differentness that worries Conrad but the lurking hint of kinship, of common ancestry. For the Thames too "has been one of the dark places of the earth." It conquered its darkness, of course, and is now in daylight and at peac</a:t>
            </a:r>
            <a:r>
              <a:rPr lang="en-GB" sz="2200" dirty="0">
                <a:solidFill>
                  <a:schemeClr val="accent1">
                    <a:lumMod val="20000"/>
                    <a:lumOff val="80000"/>
                  </a:schemeClr>
                </a:solidFill>
              </a:rPr>
              <a:t>e. </a:t>
            </a:r>
            <a:r>
              <a:rPr lang="en-GB" sz="2200" dirty="0">
                <a:solidFill>
                  <a:srgbClr val="FFC000"/>
                </a:solidFill>
              </a:rPr>
              <a:t>But if it were to visit its primordial relative, the Congo, it would run the terrible risk of hearing grotesque echoes of its own forgotten darkness, and falling victim to an avenging recrudescence of the mindless frenzy of the first beginnings</a:t>
            </a:r>
            <a:r>
              <a:rPr lang="en-GB" sz="2300" dirty="0">
                <a:solidFill>
                  <a:srgbClr val="FFC000"/>
                </a:solidFill>
              </a:rPr>
              <a:t>. </a:t>
            </a:r>
          </a:p>
        </p:txBody>
      </p:sp>
      <p:sp>
        <p:nvSpPr>
          <p:cNvPr id="6" name="TextBox 5">
            <a:extLst>
              <a:ext uri="{FF2B5EF4-FFF2-40B4-BE49-F238E27FC236}">
                <a16:creationId xmlns:a16="http://schemas.microsoft.com/office/drawing/2014/main" id="{206EA910-B455-4B5F-8A75-280344167B67}"/>
              </a:ext>
            </a:extLst>
          </p:cNvPr>
          <p:cNvSpPr txBox="1"/>
          <p:nvPr/>
        </p:nvSpPr>
        <p:spPr>
          <a:xfrm>
            <a:off x="1847528" y="6135354"/>
            <a:ext cx="12072664" cy="400110"/>
          </a:xfrm>
          <a:prstGeom prst="rect">
            <a:avLst/>
          </a:prstGeom>
          <a:noFill/>
        </p:spPr>
        <p:txBody>
          <a:bodyPr wrap="square">
            <a:spAutoFit/>
          </a:bodyPr>
          <a:lstStyle/>
          <a:p>
            <a:r>
              <a:rPr lang="en-GB" sz="2000" dirty="0">
                <a:solidFill>
                  <a:schemeClr val="bg1"/>
                </a:solidFill>
              </a:rPr>
              <a:t> ‘An Image of Africa: Racism in Conrad's </a:t>
            </a:r>
            <a:r>
              <a:rPr lang="en-GB" sz="2000" i="1" dirty="0">
                <a:solidFill>
                  <a:schemeClr val="bg1"/>
                </a:solidFill>
              </a:rPr>
              <a:t>Heart of Darkness</a:t>
            </a:r>
            <a:r>
              <a:rPr lang="en-GB" sz="2000" dirty="0">
                <a:solidFill>
                  <a:schemeClr val="bg1"/>
                </a:solidFill>
              </a:rPr>
              <a:t>’’ </a:t>
            </a:r>
            <a:r>
              <a:rPr lang="en-GB" sz="2000" i="1" dirty="0">
                <a:solidFill>
                  <a:schemeClr val="bg1"/>
                </a:solidFill>
              </a:rPr>
              <a:t>Massachusetts Rev</a:t>
            </a:r>
            <a:r>
              <a:rPr lang="en-GB" sz="2000" dirty="0">
                <a:solidFill>
                  <a:schemeClr val="bg1"/>
                </a:solidFill>
              </a:rPr>
              <a:t>iew. 18. 1977. </a:t>
            </a:r>
          </a:p>
        </p:txBody>
      </p:sp>
      <p:sp>
        <p:nvSpPr>
          <p:cNvPr id="5" name="TextBox 4">
            <a:extLst>
              <a:ext uri="{FF2B5EF4-FFF2-40B4-BE49-F238E27FC236}">
                <a16:creationId xmlns:a16="http://schemas.microsoft.com/office/drawing/2014/main" id="{F3F774A7-3CE2-483C-8658-BE62EAA8A66B}"/>
              </a:ext>
            </a:extLst>
          </p:cNvPr>
          <p:cNvSpPr txBox="1"/>
          <p:nvPr/>
        </p:nvSpPr>
        <p:spPr>
          <a:xfrm>
            <a:off x="623392" y="285379"/>
            <a:ext cx="9505056" cy="646331"/>
          </a:xfrm>
          <a:prstGeom prst="rect">
            <a:avLst/>
          </a:prstGeom>
          <a:noFill/>
        </p:spPr>
        <p:txBody>
          <a:bodyPr wrap="square">
            <a:spAutoFit/>
          </a:bodyPr>
          <a:lstStyle/>
          <a:p>
            <a:pPr algn="ctr"/>
            <a:r>
              <a:rPr lang="en-GB" sz="3600" dirty="0">
                <a:solidFill>
                  <a:srgbClr val="FFC000"/>
                </a:solidFill>
                <a:latin typeface="+mj-lt"/>
              </a:rPr>
              <a:t>Achebe &amp; </a:t>
            </a:r>
            <a:r>
              <a:rPr lang="en-GB" sz="3600" i="1" dirty="0">
                <a:solidFill>
                  <a:srgbClr val="FFC000"/>
                </a:solidFill>
                <a:latin typeface="+mj-lt"/>
              </a:rPr>
              <a:t>Heart of Darkness </a:t>
            </a:r>
          </a:p>
        </p:txBody>
      </p:sp>
    </p:spTree>
    <p:extLst>
      <p:ext uri="{BB962C8B-B14F-4D97-AF65-F5344CB8AC3E}">
        <p14:creationId xmlns:p14="http://schemas.microsoft.com/office/powerpoint/2010/main" val="2891030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C9B64FE-00D6-41F9-9587-24C0DDDAC4D6}"/>
              </a:ext>
            </a:extLst>
          </p:cNvPr>
          <p:cNvSpPr txBox="1"/>
          <p:nvPr/>
        </p:nvSpPr>
        <p:spPr>
          <a:xfrm>
            <a:off x="299356" y="0"/>
            <a:ext cx="11593288" cy="6863417"/>
          </a:xfrm>
          <a:prstGeom prst="rect">
            <a:avLst/>
          </a:prstGeom>
          <a:noFill/>
        </p:spPr>
        <p:txBody>
          <a:bodyPr wrap="square">
            <a:spAutoFit/>
          </a:bodyPr>
          <a:lstStyle/>
          <a:p>
            <a:r>
              <a:rPr lang="en-GB" sz="2100" dirty="0">
                <a:solidFill>
                  <a:schemeClr val="bg1"/>
                </a:solidFill>
              </a:rPr>
              <a:t>There are two probable grounds on which what I have said so far may be contested</a:t>
            </a:r>
            <a:r>
              <a:rPr lang="en-GB" sz="2100" dirty="0">
                <a:solidFill>
                  <a:srgbClr val="FFC000"/>
                </a:solidFill>
              </a:rPr>
              <a:t>.  </a:t>
            </a:r>
            <a:r>
              <a:rPr lang="en-GB" sz="2100" u="sng" dirty="0">
                <a:solidFill>
                  <a:srgbClr val="FFC000"/>
                </a:solidFill>
              </a:rPr>
              <a:t>[First] </a:t>
            </a:r>
            <a:r>
              <a:rPr lang="en-GB" sz="2100" dirty="0">
                <a:solidFill>
                  <a:srgbClr val="FFC000"/>
                </a:solidFill>
              </a:rPr>
              <a:t>it is no concern of fiction to please people about whom it is written</a:t>
            </a:r>
            <a:r>
              <a:rPr lang="en-GB" sz="2100" dirty="0">
                <a:solidFill>
                  <a:schemeClr val="accent1">
                    <a:lumMod val="20000"/>
                    <a:lumOff val="80000"/>
                  </a:schemeClr>
                </a:solidFill>
              </a:rPr>
              <a:t>…</a:t>
            </a:r>
            <a:r>
              <a:rPr lang="en-GB" sz="2100" dirty="0">
                <a:solidFill>
                  <a:schemeClr val="bg1"/>
                </a:solidFill>
              </a:rPr>
              <a:t>But I am not talking about pleasing people. I am talking about a book which parades in the most vulgar fashion prejudices and insults from which a section of mankind has suffered untold agonies and atrocities in the past and continues to do so in many ways and many places today</a:t>
            </a:r>
            <a:r>
              <a:rPr lang="en-GB" sz="2100" dirty="0">
                <a:solidFill>
                  <a:srgbClr val="FFFF99"/>
                </a:solidFill>
              </a:rPr>
              <a:t>. </a:t>
            </a:r>
            <a:r>
              <a:rPr lang="en-GB" sz="2100" dirty="0">
                <a:solidFill>
                  <a:srgbClr val="FFC000"/>
                </a:solidFill>
              </a:rPr>
              <a:t>I am talking about a story in which the very humanity of black people is called in question. </a:t>
            </a:r>
          </a:p>
          <a:p>
            <a:endParaRPr lang="en-GB" sz="1000" dirty="0">
              <a:solidFill>
                <a:srgbClr val="FFFF99"/>
              </a:solidFill>
            </a:endParaRPr>
          </a:p>
          <a:p>
            <a:r>
              <a:rPr lang="en-GB" sz="2100" dirty="0">
                <a:solidFill>
                  <a:srgbClr val="FFC000"/>
                </a:solidFill>
              </a:rPr>
              <a:t> [</a:t>
            </a:r>
            <a:r>
              <a:rPr lang="en-GB" sz="2100" u="sng" dirty="0">
                <a:solidFill>
                  <a:srgbClr val="FFC000"/>
                </a:solidFill>
              </a:rPr>
              <a:t>Second] </a:t>
            </a:r>
            <a:r>
              <a:rPr lang="en-GB" sz="2100" dirty="0">
                <a:solidFill>
                  <a:srgbClr val="FFC000"/>
                </a:solidFill>
              </a:rPr>
              <a:t>Conrad … did sail down the Congo in 1890 when my own father was still a babe in arms. </a:t>
            </a:r>
            <a:r>
              <a:rPr lang="en-GB" sz="2100" dirty="0">
                <a:solidFill>
                  <a:schemeClr val="bg1"/>
                </a:solidFill>
              </a:rPr>
              <a:t>How could I stand up more than fifty years after his death and purport to contradict him? My answer is that as a sensible man I will not accept just any </a:t>
            </a:r>
            <a:r>
              <a:rPr lang="en-GB" sz="2100" dirty="0" err="1">
                <a:solidFill>
                  <a:schemeClr val="bg1"/>
                </a:solidFill>
              </a:rPr>
              <a:t>traveler's</a:t>
            </a:r>
            <a:r>
              <a:rPr lang="en-GB" sz="2100" dirty="0">
                <a:solidFill>
                  <a:schemeClr val="bg1"/>
                </a:solidFill>
              </a:rPr>
              <a:t> tales solely on the grounds that I have not made the journey myself. I will not trust the evidence even of man's very eyes when I suspect them to be as jaundiced as Conrad’s. …</a:t>
            </a:r>
            <a:endParaRPr lang="en-GB" sz="2100" dirty="0">
              <a:solidFill>
                <a:srgbClr val="FFFF99"/>
              </a:solidFill>
            </a:endParaRPr>
          </a:p>
          <a:p>
            <a:endParaRPr lang="en-GB" sz="1000" dirty="0">
              <a:solidFill>
                <a:srgbClr val="FFFF99"/>
              </a:solidFill>
            </a:endParaRPr>
          </a:p>
          <a:p>
            <a:r>
              <a:rPr lang="en-GB" sz="2100" dirty="0">
                <a:solidFill>
                  <a:schemeClr val="bg1"/>
                </a:solidFill>
              </a:rPr>
              <a:t>But </a:t>
            </a:r>
            <a:r>
              <a:rPr lang="en-GB" sz="2100" u="sng" dirty="0">
                <a:solidFill>
                  <a:srgbClr val="FFC000"/>
                </a:solidFill>
              </a:rPr>
              <a:t>more important by far</a:t>
            </a:r>
            <a:r>
              <a:rPr lang="en-GB" sz="2100" dirty="0">
                <a:solidFill>
                  <a:schemeClr val="accent1">
                    <a:lumMod val="40000"/>
                    <a:lumOff val="60000"/>
                  </a:schemeClr>
                </a:solidFill>
              </a:rPr>
              <a:t> </a:t>
            </a:r>
            <a:r>
              <a:rPr lang="en-GB" sz="2100" dirty="0">
                <a:solidFill>
                  <a:schemeClr val="bg1"/>
                </a:solidFill>
              </a:rPr>
              <a:t>is the abundant testimony about Conrad's savages which we could gather if we were so inclined from other sources and which might lead us to think that </a:t>
            </a:r>
            <a:r>
              <a:rPr lang="en-GB" sz="2100" dirty="0">
                <a:solidFill>
                  <a:srgbClr val="FFC000"/>
                </a:solidFill>
              </a:rPr>
              <a:t>these people must have had other occupations besides merging into the evil forest or materializing out of it simply to plague Marlow and his dispirited band</a:t>
            </a:r>
            <a:r>
              <a:rPr lang="en-GB" sz="2100" dirty="0">
                <a:solidFill>
                  <a:schemeClr val="accent1">
                    <a:lumMod val="40000"/>
                    <a:lumOff val="60000"/>
                  </a:schemeClr>
                </a:solidFill>
              </a:rPr>
              <a:t>. </a:t>
            </a:r>
            <a:r>
              <a:rPr lang="en-GB" sz="2100" dirty="0">
                <a:solidFill>
                  <a:schemeClr val="bg1"/>
                </a:solidFill>
              </a:rPr>
              <a:t>For as it happened, soon after Conrad had written his book an event of far greater consequence was taking place in the art world of Europe. …Frank Willett, a British art historian, describes it: Gaugin had gone to Tahiti, the most extravagant individual act of turning to a non-European culture in the decades immediately before and after 1900, when European artists were avid for new artistic experiences, but it was only about 1904-5 that African art began to make its distinctive impact. </a:t>
            </a:r>
          </a:p>
        </p:txBody>
      </p:sp>
    </p:spTree>
    <p:extLst>
      <p:ext uri="{BB962C8B-B14F-4D97-AF65-F5344CB8AC3E}">
        <p14:creationId xmlns:p14="http://schemas.microsoft.com/office/powerpoint/2010/main" val="4285929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5AE790F-149D-4C27-9F01-0292479C86C8}"/>
              </a:ext>
            </a:extLst>
          </p:cNvPr>
          <p:cNvSpPr txBox="1"/>
          <p:nvPr/>
        </p:nvSpPr>
        <p:spPr>
          <a:xfrm>
            <a:off x="551384" y="1536174"/>
            <a:ext cx="10729192" cy="4555093"/>
          </a:xfrm>
          <a:prstGeom prst="rect">
            <a:avLst/>
          </a:prstGeom>
          <a:noFill/>
        </p:spPr>
        <p:txBody>
          <a:bodyPr wrap="square">
            <a:spAutoFit/>
          </a:bodyPr>
          <a:lstStyle/>
          <a:p>
            <a:pPr>
              <a:spcAft>
                <a:spcPts val="600"/>
              </a:spcAft>
            </a:pPr>
            <a:r>
              <a:rPr lang="en-GB" sz="2400" dirty="0">
                <a:solidFill>
                  <a:schemeClr val="bg1"/>
                </a:solidFill>
                <a:effectLst/>
                <a:latin typeface="Palatino Linotype" panose="02040502050505030304" pitchFamily="18" charset="0"/>
                <a:ea typeface="Times New Roman" panose="02020603050405020304" pitchFamily="18" charset="0"/>
              </a:rPr>
              <a:t>In the course of a writing life that has included five novels, collections of short stories and poetry, and numerous essays and lectures, Achebe has consistently argued for the right of Africans to tell their own story in their own way, and has attacked the representations of European writers. But </a:t>
            </a:r>
            <a:r>
              <a:rPr lang="en-GB" sz="2400" dirty="0">
                <a:solidFill>
                  <a:schemeClr val="accent1">
                    <a:lumMod val="40000"/>
                    <a:lumOff val="60000"/>
                  </a:schemeClr>
                </a:solidFill>
                <a:effectLst/>
                <a:latin typeface="Palatino Linotype" panose="02040502050505030304" pitchFamily="18" charset="0"/>
                <a:ea typeface="Times New Roman" panose="02020603050405020304" pitchFamily="18" charset="0"/>
              </a:rPr>
              <a:t>he also did not reject European influence entirely, choosing to write not in his native Igbo but in English, a language that, as he once said, “history has forced down our throat.” </a:t>
            </a:r>
            <a:r>
              <a:rPr lang="en-GB" sz="2400" dirty="0">
                <a:solidFill>
                  <a:schemeClr val="bg1"/>
                </a:solidFill>
                <a:effectLst/>
                <a:latin typeface="Palatino Linotype" panose="02040502050505030304" pitchFamily="18" charset="0"/>
                <a:ea typeface="Times New Roman" panose="02020603050405020304" pitchFamily="18" charset="0"/>
              </a:rPr>
              <a:t>In a country with several major languages and more than five hundred smaller ones, establishing a </a:t>
            </a:r>
            <a:r>
              <a:rPr lang="en-GB" sz="2400" i="1" dirty="0">
                <a:solidFill>
                  <a:schemeClr val="bg1"/>
                </a:solidFill>
                <a:effectLst/>
                <a:latin typeface="Palatino Linotype" panose="02040502050505030304" pitchFamily="18" charset="0"/>
                <a:ea typeface="Times New Roman" panose="02020603050405020304" pitchFamily="18" charset="0"/>
              </a:rPr>
              <a:t>lingua franca </a:t>
            </a:r>
            <a:r>
              <a:rPr lang="en-GB" sz="2400" dirty="0">
                <a:solidFill>
                  <a:schemeClr val="bg1"/>
                </a:solidFill>
                <a:effectLst/>
                <a:latin typeface="Palatino Linotype" panose="02040502050505030304" pitchFamily="18" charset="0"/>
                <a:ea typeface="Times New Roman" panose="02020603050405020304" pitchFamily="18" charset="0"/>
              </a:rPr>
              <a:t>was a practical and political necessity. For Achebe, it was also an artistic necessity—a way to give expression to the clash of civilizations that is his enduring theme.</a:t>
            </a:r>
          </a:p>
          <a:p>
            <a:pPr>
              <a:spcAft>
                <a:spcPts val="600"/>
              </a:spcAft>
            </a:pPr>
            <a:endParaRPr lang="en-GB" sz="1200" dirty="0">
              <a:solidFill>
                <a:schemeClr val="bg1"/>
              </a:solidFill>
              <a:latin typeface="Palatino Linotype" panose="02040502050505030304" pitchFamily="18" charset="0"/>
              <a:ea typeface="Times New Roman" panose="02020603050405020304" pitchFamily="18" charset="0"/>
            </a:endParaRPr>
          </a:p>
          <a:p>
            <a:pPr algn="r">
              <a:spcAft>
                <a:spcPts val="600"/>
              </a:spcAft>
            </a:pPr>
            <a:r>
              <a:rPr lang="en-GB" sz="2000" dirty="0">
                <a:solidFill>
                  <a:schemeClr val="bg1"/>
                </a:solidFill>
                <a:latin typeface="Times New Roman" panose="02020603050405020304" pitchFamily="18" charset="0"/>
                <a:ea typeface="Times New Roman" panose="02020603050405020304" pitchFamily="18" charset="0"/>
              </a:rPr>
              <a:t>Ruth Franklin, ‘</a:t>
            </a:r>
            <a:r>
              <a:rPr lang="en-GB" sz="2000" dirty="0">
                <a:solidFill>
                  <a:schemeClr val="bg1"/>
                </a:solidFill>
                <a:effectLst/>
                <a:latin typeface="Times New Roman" panose="02020603050405020304" pitchFamily="18" charset="0"/>
                <a:ea typeface="Times New Roman" panose="02020603050405020304" pitchFamily="18" charset="0"/>
              </a:rPr>
              <a:t>Chinua Achebe and the great African novel</a:t>
            </a:r>
            <a:r>
              <a:rPr lang="en-GB" sz="2800" dirty="0">
                <a:solidFill>
                  <a:schemeClr val="bg1"/>
                </a:solidFill>
                <a:effectLst/>
                <a:latin typeface="Times New Roman" panose="02020603050405020304" pitchFamily="18" charset="0"/>
                <a:ea typeface="Times New Roman" panose="02020603050405020304" pitchFamily="18" charset="0"/>
              </a:rPr>
              <a:t>’</a:t>
            </a:r>
          </a:p>
        </p:txBody>
      </p:sp>
      <p:sp>
        <p:nvSpPr>
          <p:cNvPr id="5" name="TextBox 4">
            <a:extLst>
              <a:ext uri="{FF2B5EF4-FFF2-40B4-BE49-F238E27FC236}">
                <a16:creationId xmlns:a16="http://schemas.microsoft.com/office/drawing/2014/main" id="{447BF9B2-49B2-45C2-8C2D-B03CFBB9A7F8}"/>
              </a:ext>
            </a:extLst>
          </p:cNvPr>
          <p:cNvSpPr txBox="1"/>
          <p:nvPr/>
        </p:nvSpPr>
        <p:spPr>
          <a:xfrm>
            <a:off x="2351584" y="397401"/>
            <a:ext cx="6096000" cy="646331"/>
          </a:xfrm>
          <a:prstGeom prst="rect">
            <a:avLst/>
          </a:prstGeom>
          <a:noFill/>
        </p:spPr>
        <p:txBody>
          <a:bodyPr wrap="square">
            <a:spAutoFit/>
          </a:bodyPr>
          <a:lstStyle/>
          <a:p>
            <a:r>
              <a:rPr lang="en-GB" sz="3600" dirty="0">
                <a:solidFill>
                  <a:srgbClr val="92D050"/>
                </a:solidFill>
                <a:effectLst/>
                <a:latin typeface="+mj-lt"/>
                <a:ea typeface="Times New Roman" panose="02020603050405020304" pitchFamily="18" charset="0"/>
              </a:rPr>
              <a:t>Language and history</a:t>
            </a:r>
            <a:endParaRPr lang="en-GB" sz="3600" dirty="0">
              <a:solidFill>
                <a:srgbClr val="92D050"/>
              </a:solidFill>
              <a:latin typeface="+mj-lt"/>
            </a:endParaRPr>
          </a:p>
        </p:txBody>
      </p:sp>
    </p:spTree>
    <p:extLst>
      <p:ext uri="{BB962C8B-B14F-4D97-AF65-F5344CB8AC3E}">
        <p14:creationId xmlns:p14="http://schemas.microsoft.com/office/powerpoint/2010/main" val="18342383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21680-0914-4C08-B932-DE351944659B}"/>
              </a:ext>
            </a:extLst>
          </p:cNvPr>
          <p:cNvSpPr>
            <a:spLocks noGrp="1"/>
          </p:cNvSpPr>
          <p:nvPr>
            <p:ph type="title"/>
          </p:nvPr>
        </p:nvSpPr>
        <p:spPr>
          <a:xfrm>
            <a:off x="609600" y="-63471"/>
            <a:ext cx="10972800" cy="910213"/>
          </a:xfrm>
        </p:spPr>
        <p:txBody>
          <a:bodyPr>
            <a:normAutofit/>
          </a:bodyPr>
          <a:lstStyle/>
          <a:p>
            <a:r>
              <a:rPr lang="en-GB" sz="3600" i="1" dirty="0">
                <a:solidFill>
                  <a:srgbClr val="FFFF00"/>
                </a:solidFill>
              </a:rPr>
              <a:t>Black Skin, White Masks </a:t>
            </a:r>
            <a:r>
              <a:rPr lang="en-GB" sz="3600" dirty="0">
                <a:solidFill>
                  <a:srgbClr val="FFFF00"/>
                </a:solidFill>
              </a:rPr>
              <a:t>(1952)</a:t>
            </a:r>
          </a:p>
        </p:txBody>
      </p:sp>
      <p:sp>
        <p:nvSpPr>
          <p:cNvPr id="3" name="Content Placeholder 2">
            <a:extLst>
              <a:ext uri="{FF2B5EF4-FFF2-40B4-BE49-F238E27FC236}">
                <a16:creationId xmlns:a16="http://schemas.microsoft.com/office/drawing/2014/main" id="{7A617BBC-79BF-4171-96BF-FB93005800E0}"/>
              </a:ext>
            </a:extLst>
          </p:cNvPr>
          <p:cNvSpPr>
            <a:spLocks noGrp="1"/>
          </p:cNvSpPr>
          <p:nvPr>
            <p:ph idx="1"/>
          </p:nvPr>
        </p:nvSpPr>
        <p:spPr>
          <a:xfrm>
            <a:off x="160062" y="2759626"/>
            <a:ext cx="8306172" cy="3600400"/>
          </a:xfrm>
        </p:spPr>
        <p:txBody>
          <a:bodyPr>
            <a:normAutofit lnSpcReduction="10000"/>
          </a:bodyPr>
          <a:lstStyle/>
          <a:p>
            <a:pPr marL="118872" indent="0">
              <a:buNone/>
            </a:pPr>
            <a:r>
              <a:rPr lang="en-GB" sz="2200" dirty="0">
                <a:solidFill>
                  <a:schemeClr val="accent1">
                    <a:lumMod val="20000"/>
                    <a:lumOff val="80000"/>
                  </a:schemeClr>
                </a:solidFill>
              </a:rPr>
              <a:t>the black man dons a white mask </a:t>
            </a:r>
            <a:r>
              <a:rPr lang="en-GB" sz="2200" dirty="0">
                <a:solidFill>
                  <a:schemeClr val="bg1"/>
                </a:solidFill>
              </a:rPr>
              <a:t>or thinks of himself as a universal subject equally participating in a society that advocates an equality supposedly abstracted from personal appearance. Cultural values are internalized, or “</a:t>
            </a:r>
            <a:r>
              <a:rPr lang="en-GB" sz="2200" dirty="0" err="1">
                <a:solidFill>
                  <a:schemeClr val="bg1"/>
                </a:solidFill>
              </a:rPr>
              <a:t>epidermalized</a:t>
            </a:r>
            <a:r>
              <a:rPr lang="en-GB" sz="2200" dirty="0">
                <a:solidFill>
                  <a:schemeClr val="bg1"/>
                </a:solidFill>
              </a:rPr>
              <a:t>” into consciousness, creating a fundamental </a:t>
            </a:r>
            <a:r>
              <a:rPr lang="en-GB" sz="2200" dirty="0">
                <a:solidFill>
                  <a:schemeClr val="accent1">
                    <a:lumMod val="20000"/>
                    <a:lumOff val="80000"/>
                  </a:schemeClr>
                </a:solidFill>
              </a:rPr>
              <a:t>disjuncture between the black man’s consciousness and his body</a:t>
            </a:r>
            <a:r>
              <a:rPr lang="en-GB" sz="2200" dirty="0">
                <a:solidFill>
                  <a:schemeClr val="bg1"/>
                </a:solidFill>
              </a:rPr>
              <a:t>. Under these conditions, the black man is necessarily alienated from himself</a:t>
            </a:r>
          </a:p>
          <a:p>
            <a:pPr marL="118872" indent="0">
              <a:buNone/>
            </a:pPr>
            <a:endParaRPr lang="en-GB" sz="2400" dirty="0">
              <a:solidFill>
                <a:schemeClr val="bg1"/>
              </a:solidFill>
            </a:endParaRPr>
          </a:p>
          <a:p>
            <a:pPr marL="118872" indent="0">
              <a:buNone/>
            </a:pPr>
            <a:endParaRPr lang="en-GB" sz="2200" dirty="0">
              <a:solidFill>
                <a:schemeClr val="bg1"/>
              </a:solidFill>
            </a:endParaRPr>
          </a:p>
          <a:p>
            <a:pPr marL="118872" indent="0">
              <a:buNone/>
            </a:pPr>
            <a:r>
              <a:rPr lang="en-GB" sz="2200" dirty="0">
                <a:solidFill>
                  <a:schemeClr val="accent1">
                    <a:lumMod val="20000"/>
                    <a:lumOff val="80000"/>
                  </a:schemeClr>
                </a:solidFill>
              </a:rPr>
              <a:t>(PROBLEMS WITH WOMEN; WANDA’s DAMAGED MASCULINITY)</a:t>
            </a:r>
          </a:p>
        </p:txBody>
      </p:sp>
      <p:sp>
        <p:nvSpPr>
          <p:cNvPr id="6" name="TextBox 5">
            <a:extLst>
              <a:ext uri="{FF2B5EF4-FFF2-40B4-BE49-F238E27FC236}">
                <a16:creationId xmlns:a16="http://schemas.microsoft.com/office/drawing/2014/main" id="{53BC9EDE-BB62-49CA-8DC5-718164747EC7}"/>
              </a:ext>
            </a:extLst>
          </p:cNvPr>
          <p:cNvSpPr txBox="1"/>
          <p:nvPr/>
        </p:nvSpPr>
        <p:spPr>
          <a:xfrm>
            <a:off x="190917" y="974522"/>
            <a:ext cx="11712624" cy="1785104"/>
          </a:xfrm>
          <a:prstGeom prst="rect">
            <a:avLst/>
          </a:prstGeom>
          <a:noFill/>
        </p:spPr>
        <p:txBody>
          <a:bodyPr wrap="square">
            <a:spAutoFit/>
          </a:bodyPr>
          <a:lstStyle/>
          <a:p>
            <a:r>
              <a:rPr lang="en-GB" sz="2200" dirty="0">
                <a:solidFill>
                  <a:schemeClr val="bg1"/>
                </a:solidFill>
              </a:rPr>
              <a:t>For Fanon, being colonized by a language has larger implications for one’s consciousness: </a:t>
            </a:r>
            <a:r>
              <a:rPr lang="en-GB" sz="2200" dirty="0">
                <a:solidFill>
                  <a:schemeClr val="accent1">
                    <a:lumMod val="40000"/>
                    <a:lumOff val="60000"/>
                  </a:schemeClr>
                </a:solidFill>
              </a:rPr>
              <a:t>“</a:t>
            </a:r>
            <a:r>
              <a:rPr lang="en-GB" sz="2200" dirty="0">
                <a:solidFill>
                  <a:schemeClr val="accent1">
                    <a:lumMod val="20000"/>
                    <a:lumOff val="80000"/>
                  </a:schemeClr>
                </a:solidFill>
              </a:rPr>
              <a:t>To speak … means above all to assume a culture, to support the weight of a civilization” </a:t>
            </a:r>
            <a:r>
              <a:rPr lang="en-GB" sz="2200" dirty="0">
                <a:solidFill>
                  <a:schemeClr val="bg1"/>
                </a:solidFill>
              </a:rPr>
              <a:t>(17-18). Speaking French means that one accepts, or is coerced into accepting, the collective consciousness of the French, which identifies blackness with evil and sin. </a:t>
            </a:r>
          </a:p>
          <a:p>
            <a:r>
              <a:rPr lang="en-GB" sz="2200" dirty="0">
                <a:solidFill>
                  <a:schemeClr val="accent1">
                    <a:lumMod val="20000"/>
                    <a:lumOff val="80000"/>
                  </a:schemeClr>
                </a:solidFill>
              </a:rPr>
              <a:t>In an attempt to escape the association of blackness with evil, </a:t>
            </a:r>
          </a:p>
        </p:txBody>
      </p:sp>
      <p:pic>
        <p:nvPicPr>
          <p:cNvPr id="5122" name="Picture 2" descr="Medium_zipview">
            <a:extLst>
              <a:ext uri="{FF2B5EF4-FFF2-40B4-BE49-F238E27FC236}">
                <a16:creationId xmlns:a16="http://schemas.microsoft.com/office/drawing/2014/main" id="{8295618C-75EC-4DAF-9756-80471DFD0A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40788" y="2422352"/>
            <a:ext cx="2857500" cy="4286250"/>
          </a:xfrm>
          <a:prstGeom prst="rect">
            <a:avLst/>
          </a:prstGeom>
          <a:noFill/>
          <a:ln w="19050">
            <a:solidFill>
              <a:schemeClr val="accent1">
                <a:lumMod val="40000"/>
                <a:lumOff val="60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8502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B2F86-912E-4969-84A7-C56206D6CFDE}"/>
              </a:ext>
            </a:extLst>
          </p:cNvPr>
          <p:cNvSpPr>
            <a:spLocks noGrp="1"/>
          </p:cNvSpPr>
          <p:nvPr>
            <p:ph type="title"/>
          </p:nvPr>
        </p:nvSpPr>
        <p:spPr>
          <a:xfrm>
            <a:off x="521491" y="149604"/>
            <a:ext cx="7302701" cy="975140"/>
          </a:xfrm>
        </p:spPr>
        <p:txBody>
          <a:bodyPr>
            <a:normAutofit/>
          </a:bodyPr>
          <a:lstStyle/>
          <a:p>
            <a:r>
              <a:rPr lang="en-GB" sz="3600" i="1" dirty="0">
                <a:solidFill>
                  <a:srgbClr val="FFFF00"/>
                </a:solidFill>
              </a:rPr>
              <a:t>A DYING COLONIALISM </a:t>
            </a:r>
            <a:r>
              <a:rPr lang="en-GB" sz="3600" dirty="0">
                <a:solidFill>
                  <a:srgbClr val="FFFF00"/>
                </a:solidFill>
              </a:rPr>
              <a:t>(1959)</a:t>
            </a:r>
          </a:p>
        </p:txBody>
      </p:sp>
      <p:sp>
        <p:nvSpPr>
          <p:cNvPr id="3" name="Content Placeholder 2">
            <a:extLst>
              <a:ext uri="{FF2B5EF4-FFF2-40B4-BE49-F238E27FC236}">
                <a16:creationId xmlns:a16="http://schemas.microsoft.com/office/drawing/2014/main" id="{B172B67F-9547-412A-984D-27BA7B3EC9F6}"/>
              </a:ext>
            </a:extLst>
          </p:cNvPr>
          <p:cNvSpPr>
            <a:spLocks noGrp="1"/>
          </p:cNvSpPr>
          <p:nvPr>
            <p:ph idx="1"/>
          </p:nvPr>
        </p:nvSpPr>
        <p:spPr>
          <a:xfrm>
            <a:off x="337429" y="1044802"/>
            <a:ext cx="8422867" cy="3896366"/>
          </a:xfrm>
        </p:spPr>
        <p:txBody>
          <a:bodyPr>
            <a:normAutofit/>
          </a:bodyPr>
          <a:lstStyle/>
          <a:p>
            <a:pPr marL="118872" indent="0">
              <a:buNone/>
            </a:pPr>
            <a:r>
              <a:rPr lang="en-GB" sz="2400" dirty="0">
                <a:solidFill>
                  <a:schemeClr val="bg1"/>
                </a:solidFill>
              </a:rPr>
              <a:t>In 1953, Fanon became head of the psychiatry department at the Blida-Joinville Hospital in Algeria, where he instituted reform in patient care and desegregated the wards. During his tenure in Blida, the war for Algerian independence broke out, and </a:t>
            </a:r>
            <a:r>
              <a:rPr lang="en-GB" sz="2400" dirty="0">
                <a:solidFill>
                  <a:schemeClr val="accent1">
                    <a:lumMod val="40000"/>
                    <a:lumOff val="60000"/>
                  </a:schemeClr>
                </a:solidFill>
              </a:rPr>
              <a:t>Fanon was horrified by the stories of torture his patients </a:t>
            </a:r>
            <a:r>
              <a:rPr lang="en-GB" sz="2400" dirty="0">
                <a:solidFill>
                  <a:schemeClr val="bg1"/>
                </a:solidFill>
              </a:rPr>
              <a:t>— both French torturers and Algerian torture victims — </a:t>
            </a:r>
            <a:r>
              <a:rPr lang="en-GB" sz="2400" dirty="0">
                <a:solidFill>
                  <a:schemeClr val="accent1">
                    <a:lumMod val="40000"/>
                    <a:lumOff val="60000"/>
                  </a:schemeClr>
                </a:solidFill>
              </a:rPr>
              <a:t>told him. </a:t>
            </a:r>
            <a:r>
              <a:rPr lang="en-GB" sz="2400" dirty="0">
                <a:solidFill>
                  <a:schemeClr val="bg1"/>
                </a:solidFill>
              </a:rPr>
              <a:t>…His letter of resignation encapsulates his theory of the psychology of colonial domination, and pronounces the colonial mission incompatible with ethical psychiatric practice: </a:t>
            </a:r>
          </a:p>
        </p:txBody>
      </p:sp>
      <p:pic>
        <p:nvPicPr>
          <p:cNvPr id="3074" name="Picture 2" descr="A Dying Colonialism, 1959.">
            <a:extLst>
              <a:ext uri="{FF2B5EF4-FFF2-40B4-BE49-F238E27FC236}">
                <a16:creationId xmlns:a16="http://schemas.microsoft.com/office/drawing/2014/main" id="{85A20072-176A-4129-B3B7-379178C8DF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05985" y="149604"/>
            <a:ext cx="2851895" cy="442994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2125DD1-ABC0-40FB-8990-5B834E2CD3D0}"/>
              </a:ext>
            </a:extLst>
          </p:cNvPr>
          <p:cNvSpPr txBox="1"/>
          <p:nvPr/>
        </p:nvSpPr>
        <p:spPr>
          <a:xfrm>
            <a:off x="168714" y="5089923"/>
            <a:ext cx="11854571" cy="1446550"/>
          </a:xfrm>
          <a:prstGeom prst="rect">
            <a:avLst/>
          </a:prstGeom>
          <a:noFill/>
        </p:spPr>
        <p:txBody>
          <a:bodyPr wrap="square">
            <a:spAutoFit/>
          </a:bodyPr>
          <a:lstStyle/>
          <a:p>
            <a:pPr marL="118872" indent="0">
              <a:buNone/>
            </a:pPr>
            <a:r>
              <a:rPr lang="en-GB" sz="2200" dirty="0">
                <a:solidFill>
                  <a:schemeClr val="accent1">
                    <a:lumMod val="40000"/>
                    <a:lumOff val="60000"/>
                  </a:schemeClr>
                </a:solidFill>
              </a:rPr>
              <a:t>“If psychiatry is the medical technique that aims to enable man no longer to be a stranger to his environment, I owe it to myself to affirm that the Arab, permanently an alien in his own country, lives in a state of absolute depersonalization … </a:t>
            </a:r>
            <a:r>
              <a:rPr lang="en-GB" sz="2200" dirty="0">
                <a:solidFill>
                  <a:srgbClr val="92D050"/>
                </a:solidFill>
              </a:rPr>
              <a:t>The events in Algeria are the logical consequence of an abortive attempt to </a:t>
            </a:r>
            <a:r>
              <a:rPr lang="en-GB" sz="2200" dirty="0" err="1">
                <a:solidFill>
                  <a:srgbClr val="92D050"/>
                </a:solidFill>
              </a:rPr>
              <a:t>decerebralize</a:t>
            </a:r>
            <a:r>
              <a:rPr lang="en-GB" sz="2200" dirty="0">
                <a:solidFill>
                  <a:srgbClr val="92D050"/>
                </a:solidFill>
              </a:rPr>
              <a:t> a people</a:t>
            </a:r>
            <a:r>
              <a:rPr lang="en-GB" sz="2200" dirty="0">
                <a:solidFill>
                  <a:schemeClr val="accent1">
                    <a:lumMod val="40000"/>
                    <a:lumOff val="60000"/>
                  </a:schemeClr>
                </a:solidFill>
              </a:rPr>
              <a:t>”</a:t>
            </a:r>
            <a:endParaRPr lang="en-GB" sz="2200" dirty="0">
              <a:solidFill>
                <a:schemeClr val="bg1"/>
              </a:solidFill>
            </a:endParaRPr>
          </a:p>
        </p:txBody>
      </p:sp>
    </p:spTree>
    <p:extLst>
      <p:ext uri="{BB962C8B-B14F-4D97-AF65-F5344CB8AC3E}">
        <p14:creationId xmlns:p14="http://schemas.microsoft.com/office/powerpoint/2010/main" val="1615883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342982-199F-4824-9EFE-36F051B7FA48}"/>
              </a:ext>
            </a:extLst>
          </p:cNvPr>
          <p:cNvSpPr>
            <a:spLocks noGrp="1"/>
          </p:cNvSpPr>
          <p:nvPr>
            <p:ph idx="1"/>
          </p:nvPr>
        </p:nvSpPr>
        <p:spPr>
          <a:xfrm>
            <a:off x="619265" y="127086"/>
            <a:ext cx="11521280" cy="6603826"/>
          </a:xfrm>
        </p:spPr>
        <p:txBody>
          <a:bodyPr>
            <a:normAutofit fontScale="92500"/>
          </a:bodyPr>
          <a:lstStyle/>
          <a:p>
            <a:pPr marL="118872" indent="0">
              <a:lnSpc>
                <a:spcPct val="110000"/>
              </a:lnSpc>
              <a:buNone/>
            </a:pPr>
            <a:r>
              <a:rPr lang="en-GB" sz="2400" dirty="0">
                <a:solidFill>
                  <a:schemeClr val="accent1">
                    <a:lumMod val="40000"/>
                    <a:lumOff val="60000"/>
                  </a:schemeClr>
                </a:solidFill>
                <a:effectLst/>
                <a:latin typeface="Palatino Linotype" panose="02040502050505030304" pitchFamily="18" charset="0"/>
                <a:ea typeface="Calibri" panose="020F0502020204030204" pitchFamily="34" charset="0"/>
                <a:cs typeface="Times New Roman" panose="02020603050405020304" pitchFamily="18" charset="0"/>
              </a:rPr>
              <a:t>it was with the greatest delight that [</a:t>
            </a:r>
            <a:r>
              <a:rPr lang="en-GB" sz="2400"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the native intellectuals[</a:t>
            </a:r>
            <a:r>
              <a:rPr lang="en-GB" sz="2400" dirty="0">
                <a:solidFill>
                  <a:schemeClr val="accent1">
                    <a:lumMod val="40000"/>
                    <a:lumOff val="60000"/>
                  </a:schemeClr>
                </a:solidFill>
                <a:effectLst/>
                <a:latin typeface="Palatino Linotype" panose="02040502050505030304" pitchFamily="18" charset="0"/>
                <a:ea typeface="Calibri" panose="020F0502020204030204" pitchFamily="34" charset="0"/>
                <a:cs typeface="Times New Roman" panose="02020603050405020304" pitchFamily="18" charset="0"/>
              </a:rPr>
              <a:t>  discovered that there was nothing to be ashamed of in the past, but rather dignity, glory, and solemnity. </a:t>
            </a:r>
            <a:r>
              <a:rPr lang="en-GB" sz="24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The claim to a national culture in the past does not only rehabilitate that nation and serve as a justification for the hope of a future national culture. In the sphere of psycho-affective equilibrium it is responsible for an important change in the native. …colonialism is not simply content to impose its rule upon the present and the future of a dominated country. </a:t>
            </a:r>
            <a:r>
              <a:rPr lang="en-GB" sz="2400" dirty="0">
                <a:solidFill>
                  <a:schemeClr val="accent1">
                    <a:lumMod val="20000"/>
                    <a:lumOff val="80000"/>
                  </a:schemeClr>
                </a:solidFill>
                <a:effectLst/>
                <a:latin typeface="Palatino Linotype" panose="02040502050505030304" pitchFamily="18" charset="0"/>
                <a:ea typeface="Calibri" panose="020F0502020204030204" pitchFamily="34" charset="0"/>
                <a:cs typeface="Times New Roman" panose="02020603050405020304" pitchFamily="18" charset="0"/>
              </a:rPr>
              <a:t>Colonialism is not satisfied merely with holding a people in its grip and emptying the native's brain of all form and content. By a kind of perverted logic, it turns to the past of the oppressed people, and distorts, disfigures, and destroys it. This work of devaluing pre-colonial history takes on a dialectical significance today.</a:t>
            </a:r>
            <a:endParaRPr lang="en-GB" sz="2400" dirty="0">
              <a:solidFill>
                <a:schemeClr val="accent1">
                  <a:lumMod val="20000"/>
                  <a:lumOff val="80000"/>
                </a:schemeClr>
              </a:solidFill>
              <a:latin typeface="Palatino Linotype" panose="02040502050505030304" pitchFamily="18" charset="0"/>
              <a:cs typeface="Times New Roman" panose="02020603050405020304" pitchFamily="18" charset="0"/>
            </a:endParaRPr>
          </a:p>
          <a:p>
            <a:pPr marL="118872" indent="0">
              <a:lnSpc>
                <a:spcPct val="110000"/>
              </a:lnSpc>
              <a:buNone/>
            </a:pPr>
            <a:endParaRPr lang="en-GB" sz="1050" dirty="0">
              <a:solidFill>
                <a:schemeClr val="bg1"/>
              </a:solidFill>
              <a:latin typeface="Palatino Linotype" panose="02040502050505030304" pitchFamily="18" charset="0"/>
              <a:cs typeface="Times New Roman" panose="02020603050405020304" pitchFamily="18" charset="0"/>
            </a:endParaRPr>
          </a:p>
          <a:p>
            <a:pPr marL="118872" indent="0">
              <a:lnSpc>
                <a:spcPct val="110000"/>
              </a:lnSpc>
              <a:buNone/>
            </a:pPr>
            <a:r>
              <a:rPr lang="en-GB" sz="2400" dirty="0">
                <a:solidFill>
                  <a:schemeClr val="bg1"/>
                </a:solidFill>
                <a:latin typeface="Palatino Linotype" panose="02040502050505030304" pitchFamily="18" charset="0"/>
                <a:cs typeface="Times New Roman" panose="02020603050405020304" pitchFamily="18" charset="0"/>
              </a:rPr>
              <a:t>When we consider the efforts made to carry out the cultural estrangement so characteristic of the colonial epoch, we realize that nothing has been left to chance and that the total result looked for by colonial domination was indeed </a:t>
            </a:r>
            <a:r>
              <a:rPr lang="en-GB" sz="2400" dirty="0">
                <a:solidFill>
                  <a:srgbClr val="92D050"/>
                </a:solidFill>
                <a:latin typeface="Palatino Linotype" panose="02040502050505030304" pitchFamily="18" charset="0"/>
                <a:cs typeface="Times New Roman" panose="02020603050405020304" pitchFamily="18" charset="0"/>
              </a:rPr>
              <a:t>to convince the natives that colonialism // came to lighten their darkness.</a:t>
            </a:r>
            <a:r>
              <a:rPr lang="en-GB" sz="2400" dirty="0">
                <a:solidFill>
                  <a:schemeClr val="bg1"/>
                </a:solidFill>
                <a:latin typeface="Palatino Linotype" panose="02040502050505030304" pitchFamily="18" charset="0"/>
                <a:cs typeface="Times New Roman" panose="02020603050405020304" pitchFamily="18" charset="0"/>
              </a:rPr>
              <a:t> </a:t>
            </a:r>
            <a:r>
              <a:rPr lang="en-GB" sz="2400" dirty="0">
                <a:solidFill>
                  <a:schemeClr val="accent1">
                    <a:lumMod val="20000"/>
                    <a:lumOff val="80000"/>
                  </a:schemeClr>
                </a:solidFill>
                <a:latin typeface="Palatino Linotype" panose="02040502050505030304" pitchFamily="18" charset="0"/>
                <a:cs typeface="Times New Roman" panose="02020603050405020304" pitchFamily="18" charset="0"/>
              </a:rPr>
              <a:t>The effect consciously sought by colonialism was to drive into the natives' heads the idea that if the settlers were to leave, they would at once fall back into barbarism, degradation, and bestiality. </a:t>
            </a:r>
          </a:p>
          <a:p>
            <a:pPr marL="118872" indent="0">
              <a:buNone/>
            </a:pPr>
            <a:endParaRPr lang="en-GB" sz="2200" dirty="0">
              <a:solidFill>
                <a:schemeClr val="accent1">
                  <a:lumMod val="40000"/>
                  <a:lumOff val="60000"/>
                </a:schemeClr>
              </a:solidFill>
            </a:endParaRPr>
          </a:p>
          <a:p>
            <a:pPr marL="118872" indent="0">
              <a:buNone/>
            </a:pPr>
            <a:endParaRPr lang="en-GB" sz="2200" dirty="0">
              <a:solidFill>
                <a:schemeClr val="accent1">
                  <a:lumMod val="40000"/>
                  <a:lumOff val="60000"/>
                </a:schemeClr>
              </a:solidFill>
            </a:endParaRPr>
          </a:p>
          <a:p>
            <a:pPr marL="118872" indent="0">
              <a:buNone/>
            </a:pPr>
            <a:endParaRPr lang="en-GB" sz="2200" dirty="0">
              <a:solidFill>
                <a:schemeClr val="accent1">
                  <a:lumMod val="40000"/>
                  <a:lumOff val="60000"/>
                </a:schemeClr>
              </a:solidFill>
            </a:endParaRPr>
          </a:p>
          <a:p>
            <a:pPr marL="118872" indent="0">
              <a:buNone/>
            </a:pPr>
            <a:endParaRPr lang="en-GB" i="1" dirty="0">
              <a:solidFill>
                <a:schemeClr val="bg1"/>
              </a:solidFill>
            </a:endParaRPr>
          </a:p>
        </p:txBody>
      </p:sp>
      <p:sp>
        <p:nvSpPr>
          <p:cNvPr id="5" name="TextBox 4">
            <a:extLst>
              <a:ext uri="{FF2B5EF4-FFF2-40B4-BE49-F238E27FC236}">
                <a16:creationId xmlns:a16="http://schemas.microsoft.com/office/drawing/2014/main" id="{EA1C5AD7-7EC1-4EC0-BFE5-27F60FB19E4E}"/>
              </a:ext>
            </a:extLst>
          </p:cNvPr>
          <p:cNvSpPr txBox="1"/>
          <p:nvPr/>
        </p:nvSpPr>
        <p:spPr>
          <a:xfrm rot="16200000">
            <a:off x="-2795598" y="3198168"/>
            <a:ext cx="6096000" cy="461665"/>
          </a:xfrm>
          <a:prstGeom prst="rect">
            <a:avLst/>
          </a:prstGeom>
          <a:noFill/>
        </p:spPr>
        <p:txBody>
          <a:bodyPr wrap="square">
            <a:spAutoFit/>
          </a:bodyPr>
          <a:lstStyle/>
          <a:p>
            <a:r>
              <a:rPr lang="en-GB" sz="2400" dirty="0">
                <a:solidFill>
                  <a:srgbClr val="ABDB77"/>
                </a:solidFill>
              </a:rPr>
              <a:t>Frantz Fanon, </a:t>
            </a:r>
            <a:r>
              <a:rPr lang="en-GB" sz="2400" i="1" dirty="0">
                <a:solidFill>
                  <a:srgbClr val="ABDB77"/>
                </a:solidFill>
              </a:rPr>
              <a:t>The Wretched of the Earth </a:t>
            </a:r>
            <a:r>
              <a:rPr lang="en-GB" sz="2400" dirty="0">
                <a:solidFill>
                  <a:srgbClr val="ABDB77"/>
                </a:solidFill>
              </a:rPr>
              <a:t>1961</a:t>
            </a:r>
          </a:p>
        </p:txBody>
      </p:sp>
    </p:spTree>
    <p:extLst>
      <p:ext uri="{BB962C8B-B14F-4D97-AF65-F5344CB8AC3E}">
        <p14:creationId xmlns:p14="http://schemas.microsoft.com/office/powerpoint/2010/main" val="20232737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7E8C1B-113D-4708-BEBE-3565EF14F9F3}"/>
              </a:ext>
            </a:extLst>
          </p:cNvPr>
          <p:cNvSpPr>
            <a:spLocks noGrp="1"/>
          </p:cNvSpPr>
          <p:nvPr>
            <p:ph idx="1"/>
          </p:nvPr>
        </p:nvSpPr>
        <p:spPr>
          <a:xfrm>
            <a:off x="119336" y="58316"/>
            <a:ext cx="11737304" cy="6741367"/>
          </a:xfrm>
        </p:spPr>
        <p:txBody>
          <a:bodyPr>
            <a:normAutofit/>
          </a:bodyPr>
          <a:lstStyle/>
          <a:p>
            <a:pPr marL="118872" indent="0">
              <a:buNone/>
            </a:pPr>
            <a:r>
              <a:rPr lang="en-GB" sz="2200" dirty="0">
                <a:solidFill>
                  <a:schemeClr val="bg1"/>
                </a:solidFill>
              </a:rPr>
              <a:t>I come to the </a:t>
            </a:r>
            <a:r>
              <a:rPr lang="en-GB" sz="2200" u="sng" dirty="0">
                <a:solidFill>
                  <a:schemeClr val="bg1"/>
                </a:solidFill>
              </a:rPr>
              <a:t>third</a:t>
            </a:r>
            <a:r>
              <a:rPr lang="en-GB" sz="2200" dirty="0">
                <a:solidFill>
                  <a:schemeClr val="bg1"/>
                </a:solidFill>
              </a:rPr>
              <a:t> meaning of Orientalism, which is something more historically and materially defined than either of the other two. Taking the late eighteenth century as a very roughly defined starting point Orientalism can be discussed and </a:t>
            </a:r>
            <a:r>
              <a:rPr lang="en-GB" sz="2200" dirty="0" err="1">
                <a:solidFill>
                  <a:schemeClr val="bg1"/>
                </a:solidFill>
              </a:rPr>
              <a:t>analyzed</a:t>
            </a:r>
            <a:r>
              <a:rPr lang="en-GB" sz="2200" dirty="0">
                <a:solidFill>
                  <a:schemeClr val="bg1"/>
                </a:solidFill>
              </a:rPr>
              <a:t> as the corporate institution for dealing with the Orient-dealing with it by making statements about it. authorizing views of it. describing ./ it, by teaching it, settling it, ruling over it: in short, </a:t>
            </a:r>
            <a:r>
              <a:rPr lang="en-GB" sz="2200" dirty="0">
                <a:solidFill>
                  <a:schemeClr val="accent1">
                    <a:lumMod val="40000"/>
                    <a:lumOff val="60000"/>
                  </a:schemeClr>
                </a:solidFill>
              </a:rPr>
              <a:t>Orientalism is a Western style for dominating, restructuring, and having authority over the Orient</a:t>
            </a:r>
            <a:r>
              <a:rPr lang="en-GB" sz="2200" dirty="0">
                <a:solidFill>
                  <a:schemeClr val="bg1"/>
                </a:solidFill>
              </a:rPr>
              <a:t>. I have found it useful here to employ Michel Foucault's notion of a discourse, as described by him in </a:t>
            </a:r>
            <a:r>
              <a:rPr lang="en-GB" sz="2200" i="1" dirty="0">
                <a:solidFill>
                  <a:schemeClr val="bg1"/>
                </a:solidFill>
              </a:rPr>
              <a:t>The Archaeology of Knowledge </a:t>
            </a:r>
            <a:r>
              <a:rPr lang="en-GB" sz="2200" dirty="0">
                <a:solidFill>
                  <a:schemeClr val="bg1"/>
                </a:solidFill>
              </a:rPr>
              <a:t>and in </a:t>
            </a:r>
            <a:r>
              <a:rPr lang="en-GB" sz="2200" i="1" dirty="0">
                <a:solidFill>
                  <a:schemeClr val="bg1"/>
                </a:solidFill>
              </a:rPr>
              <a:t>Discipline and Punish</a:t>
            </a:r>
            <a:r>
              <a:rPr lang="en-GB" sz="2200" dirty="0">
                <a:solidFill>
                  <a:schemeClr val="bg1"/>
                </a:solidFill>
              </a:rPr>
              <a:t>, to identify Orientalism. </a:t>
            </a:r>
            <a:r>
              <a:rPr lang="en-GB" sz="2200" dirty="0">
                <a:solidFill>
                  <a:srgbClr val="92D050"/>
                </a:solidFill>
              </a:rPr>
              <a:t>My contention is that without examining Orientalism as a discourse one cannot possibly understand the enormously systematic discipline by which European culture was able to manage-and even produce-the Orient politically, sociologically, militarily, ideologically. scientifically. and imaginatively during the post-Enlightenment period. </a:t>
            </a:r>
            <a:r>
              <a:rPr lang="en-GB" sz="2200" dirty="0">
                <a:solidFill>
                  <a:schemeClr val="bg1"/>
                </a:solidFill>
              </a:rPr>
              <a:t>Moreover, so authoritative a position did Orientalism have that I believe no one writing, thinking. or acting on the Orient could do so without taking account of the limitations on thought and action imposed by Orientalism. </a:t>
            </a:r>
            <a:r>
              <a:rPr lang="en-GB" sz="2200" dirty="0">
                <a:solidFill>
                  <a:schemeClr val="accent1">
                    <a:lumMod val="40000"/>
                    <a:lumOff val="60000"/>
                  </a:schemeClr>
                </a:solidFill>
              </a:rPr>
              <a:t>In brief, because of Orientalism the Orient was not (and is not) a ' free subject of thought or action. </a:t>
            </a:r>
            <a:r>
              <a:rPr lang="en-GB" sz="2200" dirty="0">
                <a:solidFill>
                  <a:schemeClr val="bg1"/>
                </a:solidFill>
              </a:rPr>
              <a:t>This is not to say that Orientalism  unilaterally determines what can be said about the Orient, but that it is the whole network of interests inevitably brought to bear on (and therefore always involved in) any occasion when that peculiar entity "the Orient" is in question. </a:t>
            </a:r>
          </a:p>
        </p:txBody>
      </p:sp>
      <p:sp>
        <p:nvSpPr>
          <p:cNvPr id="5" name="TextBox 4">
            <a:extLst>
              <a:ext uri="{FF2B5EF4-FFF2-40B4-BE49-F238E27FC236}">
                <a16:creationId xmlns:a16="http://schemas.microsoft.com/office/drawing/2014/main" id="{F1EFE4FC-2BD3-4878-B6BA-3C94A70D06B5}"/>
              </a:ext>
            </a:extLst>
          </p:cNvPr>
          <p:cNvSpPr txBox="1"/>
          <p:nvPr/>
        </p:nvSpPr>
        <p:spPr>
          <a:xfrm>
            <a:off x="7464152" y="6399573"/>
            <a:ext cx="4727848" cy="400110"/>
          </a:xfrm>
          <a:prstGeom prst="rect">
            <a:avLst/>
          </a:prstGeom>
          <a:noFill/>
        </p:spPr>
        <p:txBody>
          <a:bodyPr wrap="square">
            <a:spAutoFit/>
          </a:bodyPr>
          <a:lstStyle/>
          <a:p>
            <a:r>
              <a:rPr lang="en-GB" sz="2000" dirty="0">
                <a:solidFill>
                  <a:srgbClr val="92D050"/>
                </a:solidFill>
              </a:rPr>
              <a:t>Edward Said, </a:t>
            </a:r>
            <a:r>
              <a:rPr lang="en-GB" sz="2000" i="1" dirty="0">
                <a:solidFill>
                  <a:srgbClr val="92D050"/>
                </a:solidFill>
              </a:rPr>
              <a:t>Orientalism, </a:t>
            </a:r>
            <a:r>
              <a:rPr lang="en-GB" sz="2000" dirty="0">
                <a:solidFill>
                  <a:srgbClr val="92D050"/>
                </a:solidFill>
              </a:rPr>
              <a:t>1979 p.3.</a:t>
            </a:r>
          </a:p>
        </p:txBody>
      </p:sp>
    </p:spTree>
    <p:extLst>
      <p:ext uri="{BB962C8B-B14F-4D97-AF65-F5344CB8AC3E}">
        <p14:creationId xmlns:p14="http://schemas.microsoft.com/office/powerpoint/2010/main" val="27173960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FEFC64F0-F64D-4BA9-B0B4-6C9E8D90B2C3}"/>
              </a:ext>
            </a:extLst>
          </p:cNvPr>
          <p:cNvSpPr>
            <a:spLocks noGrp="1"/>
          </p:cNvSpPr>
          <p:nvPr>
            <p:ph idx="1"/>
          </p:nvPr>
        </p:nvSpPr>
        <p:spPr>
          <a:xfrm>
            <a:off x="436476" y="213073"/>
            <a:ext cx="11319048" cy="6240263"/>
          </a:xfrm>
        </p:spPr>
        <p:txBody>
          <a:bodyPr>
            <a:normAutofit fontScale="92500" lnSpcReduction="20000"/>
          </a:bodyPr>
          <a:lstStyle/>
          <a:p>
            <a:pPr marL="118872" indent="0">
              <a:lnSpc>
                <a:spcPct val="120000"/>
              </a:lnSpc>
              <a:buNone/>
            </a:pPr>
            <a:r>
              <a:rPr lang="en-GB" sz="2000" dirty="0">
                <a:solidFill>
                  <a:schemeClr val="bg1"/>
                </a:solidFill>
              </a:rPr>
              <a:t>What makes Conrad different from the other colonial writers who were his contemporaries is that, for </a:t>
            </a:r>
            <a:r>
              <a:rPr lang="en-GB" sz="2100" dirty="0">
                <a:solidFill>
                  <a:schemeClr val="bg1"/>
                </a:solidFill>
              </a:rPr>
              <a:t>reasons having partly to do with the colonialism that turned him, a Polish expatriate, into an employee of the imperial system, he </a:t>
            </a:r>
            <a:r>
              <a:rPr lang="en-GB" sz="2000" dirty="0">
                <a:solidFill>
                  <a:schemeClr val="bg1"/>
                </a:solidFill>
              </a:rPr>
              <a:t>was so </a:t>
            </a:r>
            <a:r>
              <a:rPr lang="en-GB" sz="2000" dirty="0" err="1">
                <a:solidFill>
                  <a:schemeClr val="bg1"/>
                </a:solidFill>
              </a:rPr>
              <a:t>selfconscious</a:t>
            </a:r>
            <a:r>
              <a:rPr lang="en-GB" sz="2000" dirty="0">
                <a:solidFill>
                  <a:schemeClr val="bg1"/>
                </a:solidFill>
              </a:rPr>
              <a:t> about what he did. Like most of his other tales, therefore, </a:t>
            </a:r>
            <a:r>
              <a:rPr lang="en-GB" sz="2000" i="1" dirty="0">
                <a:solidFill>
                  <a:schemeClr val="bg1"/>
                </a:solidFill>
              </a:rPr>
              <a:t>Heart of Darkness </a:t>
            </a:r>
            <a:r>
              <a:rPr lang="en-GB" sz="2000" dirty="0">
                <a:solidFill>
                  <a:schemeClr val="bg1"/>
                </a:solidFill>
              </a:rPr>
              <a:t>cannot just be a straightforward recital of Marlow's adventures: it is also a dramatization of Marlow himself, the former wanderer in colonial regions, telling his story to a group of British listeners at a particular time and in a specific place. That </a:t>
            </a:r>
            <a:r>
              <a:rPr lang="en-GB" sz="2000" dirty="0">
                <a:solidFill>
                  <a:schemeClr val="accent1">
                    <a:lumMod val="40000"/>
                    <a:lumOff val="60000"/>
                  </a:schemeClr>
                </a:solidFill>
              </a:rPr>
              <a:t>this group of people is drawn largely from the business world is Conrad's way of emphasizing the fact that during the 1890S the business of empire, once an adventurous and often individualistic enterprise, had become the empire of business. </a:t>
            </a:r>
          </a:p>
          <a:p>
            <a:pPr marL="118872" indent="0">
              <a:lnSpc>
                <a:spcPct val="120000"/>
              </a:lnSpc>
              <a:buNone/>
            </a:pPr>
            <a:r>
              <a:rPr lang="en-GB" sz="900" dirty="0">
                <a:solidFill>
                  <a:schemeClr val="bg1"/>
                </a:solidFill>
              </a:rPr>
              <a:t>….</a:t>
            </a:r>
          </a:p>
          <a:p>
            <a:pPr marL="118872" indent="0">
              <a:lnSpc>
                <a:spcPct val="120000"/>
              </a:lnSpc>
              <a:buNone/>
            </a:pPr>
            <a:r>
              <a:rPr lang="en-GB" sz="2000" dirty="0">
                <a:solidFill>
                  <a:schemeClr val="accent1">
                    <a:lumMod val="20000"/>
                    <a:lumOff val="80000"/>
                  </a:schemeClr>
                </a:solidFill>
              </a:rPr>
              <a:t>Westerners may have physically left their old colonies in Africa and Asia, but they retained them not only as markets but as locales on the ideological map over which they continued to rule morally and intellectually. </a:t>
            </a:r>
            <a:r>
              <a:rPr lang="en-GB" sz="2000" dirty="0">
                <a:solidFill>
                  <a:schemeClr val="bg1"/>
                </a:solidFill>
              </a:rPr>
              <a:t>"Show me the Zulu Tolstoy," as one American intellectual has recently put it. The assertive sovereign inclusiveness of this argument courses through the words of those who speak today for the West and for what the West did, as well as for wha1 the rest of the world is, was, and may be. </a:t>
            </a:r>
            <a:r>
              <a:rPr lang="en-GB" sz="2000" dirty="0">
                <a:solidFill>
                  <a:schemeClr val="accent1">
                    <a:lumMod val="40000"/>
                    <a:lumOff val="60000"/>
                  </a:schemeClr>
                </a:solidFill>
              </a:rPr>
              <a:t>The assertions of this discourse exclude what has been represented as "lost" by arguing that the colonial world was in some ways ontologically speaking lost to begin with, irredeemable, irrecusably inferior. </a:t>
            </a:r>
            <a:r>
              <a:rPr lang="en-GB" sz="2000" dirty="0">
                <a:solidFill>
                  <a:schemeClr val="bg1"/>
                </a:solidFill>
              </a:rPr>
              <a:t>Moreover, it focuses not on what was shared in the colonial experience, bur on what must never be shared, namely the authority and rectitude that come with greater power and development Rhetorically, its terms arc the organization of political passions, to borrow from Julien Benda's critique of modern intellectuals, terms which, he was~ sensible enough to know, lead inevitably to mass slaughter, and if not to literal mass slaughter then certainly to rhetorical slaughter. </a:t>
            </a:r>
          </a:p>
        </p:txBody>
      </p:sp>
      <p:sp>
        <p:nvSpPr>
          <p:cNvPr id="4" name="TextBox 3">
            <a:extLst>
              <a:ext uri="{FF2B5EF4-FFF2-40B4-BE49-F238E27FC236}">
                <a16:creationId xmlns:a16="http://schemas.microsoft.com/office/drawing/2014/main" id="{E21AA41F-CB3C-4805-8AED-8345A476DBD9}"/>
              </a:ext>
            </a:extLst>
          </p:cNvPr>
          <p:cNvSpPr txBox="1"/>
          <p:nvPr/>
        </p:nvSpPr>
        <p:spPr>
          <a:xfrm>
            <a:off x="1271464" y="6381328"/>
            <a:ext cx="10484060" cy="400110"/>
          </a:xfrm>
          <a:prstGeom prst="rect">
            <a:avLst/>
          </a:prstGeom>
          <a:noFill/>
        </p:spPr>
        <p:txBody>
          <a:bodyPr wrap="square">
            <a:spAutoFit/>
          </a:bodyPr>
          <a:lstStyle/>
          <a:p>
            <a:r>
              <a:rPr lang="en-GB" sz="2000" dirty="0">
                <a:solidFill>
                  <a:srgbClr val="92D050"/>
                </a:solidFill>
              </a:rPr>
              <a:t>Edward Said, ‘Two Visions in </a:t>
            </a:r>
            <a:r>
              <a:rPr lang="en-GB" sz="2000" i="1" dirty="0">
                <a:solidFill>
                  <a:srgbClr val="92D050"/>
                </a:solidFill>
              </a:rPr>
              <a:t>Heart of Darkness</a:t>
            </a:r>
            <a:r>
              <a:rPr lang="en-GB" sz="2000" dirty="0">
                <a:solidFill>
                  <a:srgbClr val="92D050"/>
                </a:solidFill>
              </a:rPr>
              <a:t>’ </a:t>
            </a:r>
            <a:r>
              <a:rPr lang="en-GB" sz="2000" i="1" dirty="0">
                <a:solidFill>
                  <a:srgbClr val="92D050"/>
                </a:solidFill>
              </a:rPr>
              <a:t>Culture and Imperialism</a:t>
            </a:r>
            <a:r>
              <a:rPr lang="en-GB" sz="2000" dirty="0">
                <a:solidFill>
                  <a:srgbClr val="92D050"/>
                </a:solidFill>
              </a:rPr>
              <a:t>, (1993) pp. 22-31 </a:t>
            </a:r>
          </a:p>
        </p:txBody>
      </p:sp>
    </p:spTree>
    <p:extLst>
      <p:ext uri="{BB962C8B-B14F-4D97-AF65-F5344CB8AC3E}">
        <p14:creationId xmlns:p14="http://schemas.microsoft.com/office/powerpoint/2010/main" val="9663917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F2CCF-7C65-4D79-AD55-DB93EB6CBABC}"/>
              </a:ext>
            </a:extLst>
          </p:cNvPr>
          <p:cNvSpPr>
            <a:spLocks noGrp="1"/>
          </p:cNvSpPr>
          <p:nvPr>
            <p:ph idx="1"/>
          </p:nvPr>
        </p:nvSpPr>
        <p:spPr>
          <a:xfrm>
            <a:off x="335360" y="188640"/>
            <a:ext cx="11521280" cy="6552728"/>
          </a:xfrm>
        </p:spPr>
        <p:txBody>
          <a:bodyPr>
            <a:normAutofit fontScale="85000" lnSpcReduction="20000"/>
          </a:bodyPr>
          <a:lstStyle/>
          <a:p>
            <a:pPr marL="118872" indent="0">
              <a:lnSpc>
                <a:spcPct val="120000"/>
              </a:lnSpc>
              <a:buNone/>
            </a:pPr>
            <a:r>
              <a:rPr lang="en-GB" dirty="0">
                <a:solidFill>
                  <a:schemeClr val="bg1"/>
                </a:solidFill>
              </a:rPr>
              <a:t>Colonialism hardly ever exploits the whole of a country. It </a:t>
            </a:r>
            <a:r>
              <a:rPr lang="en-GB" dirty="0">
                <a:solidFill>
                  <a:schemeClr val="accent1">
                    <a:lumMod val="40000"/>
                    <a:lumOff val="60000"/>
                  </a:schemeClr>
                </a:solidFill>
              </a:rPr>
              <a:t>contents itself with bringing to light the natural resources, which it extracts, and exports to meet the needs of the mother country's industries, thereby allowing certain sectors of the colony to become relatively rich</a:t>
            </a:r>
            <a:r>
              <a:rPr lang="en-GB" dirty="0">
                <a:solidFill>
                  <a:schemeClr val="bg1"/>
                </a:solidFill>
              </a:rPr>
              <a:t>. But the rest of the colony follows its path of under-development and poverty, or at all events sinks into it more deeply. </a:t>
            </a:r>
          </a:p>
          <a:p>
            <a:pPr marL="118872" indent="0">
              <a:lnSpc>
                <a:spcPct val="120000"/>
              </a:lnSpc>
              <a:buNone/>
            </a:pPr>
            <a:endParaRPr lang="en-GB" sz="1300" dirty="0">
              <a:solidFill>
                <a:schemeClr val="bg1"/>
              </a:solidFill>
            </a:endParaRPr>
          </a:p>
          <a:p>
            <a:pPr marL="118872" indent="0">
              <a:lnSpc>
                <a:spcPct val="120000"/>
              </a:lnSpc>
              <a:buNone/>
            </a:pPr>
            <a:r>
              <a:rPr lang="en-GB" dirty="0">
                <a:solidFill>
                  <a:schemeClr val="bg1"/>
                </a:solidFill>
              </a:rPr>
              <a:t>The settler makes </a:t>
            </a:r>
            <a:r>
              <a:rPr lang="en-GB" dirty="0">
                <a:solidFill>
                  <a:srgbClr val="92D050"/>
                </a:solidFill>
              </a:rPr>
              <a:t>history</a:t>
            </a:r>
            <a:r>
              <a:rPr lang="en-GB" dirty="0">
                <a:solidFill>
                  <a:schemeClr val="bg1"/>
                </a:solidFill>
              </a:rPr>
              <a:t> and is conscious of making it. And because he constantly refers to the </a:t>
            </a:r>
            <a:r>
              <a:rPr lang="en-GB" dirty="0">
                <a:solidFill>
                  <a:srgbClr val="92D050"/>
                </a:solidFill>
              </a:rPr>
              <a:t>history of his mother country</a:t>
            </a:r>
            <a:r>
              <a:rPr lang="en-GB" dirty="0">
                <a:solidFill>
                  <a:schemeClr val="bg1"/>
                </a:solidFill>
              </a:rPr>
              <a:t>, he clearly indicates that he himself is the extension of that mother-country. Thus </a:t>
            </a:r>
            <a:r>
              <a:rPr lang="en-GB" dirty="0">
                <a:solidFill>
                  <a:srgbClr val="92D050"/>
                </a:solidFill>
              </a:rPr>
              <a:t>the history which he writes is not the history of the country which he plunders but the history of his own nation in regard to all that she skims off, all that she violates and starves</a:t>
            </a:r>
            <a:r>
              <a:rPr lang="en-GB" dirty="0">
                <a:solidFill>
                  <a:schemeClr val="bg1"/>
                </a:solidFill>
              </a:rPr>
              <a:t>. </a:t>
            </a:r>
          </a:p>
          <a:p>
            <a:pPr marL="118872" indent="0">
              <a:lnSpc>
                <a:spcPct val="120000"/>
              </a:lnSpc>
              <a:buNone/>
            </a:pPr>
            <a:endParaRPr lang="en-GB" dirty="0">
              <a:solidFill>
                <a:schemeClr val="bg1"/>
              </a:solidFill>
            </a:endParaRPr>
          </a:p>
          <a:p>
            <a:pPr marL="118872" indent="0">
              <a:lnSpc>
                <a:spcPct val="120000"/>
              </a:lnSpc>
              <a:buNone/>
            </a:pPr>
            <a:endParaRPr lang="en-GB" dirty="0">
              <a:solidFill>
                <a:schemeClr val="bg1"/>
              </a:solidFill>
            </a:endParaRPr>
          </a:p>
          <a:p>
            <a:pPr marL="118872" indent="0">
              <a:lnSpc>
                <a:spcPct val="120000"/>
              </a:lnSpc>
              <a:buNone/>
            </a:pPr>
            <a:r>
              <a:rPr lang="en-GB" sz="2900" dirty="0">
                <a:solidFill>
                  <a:schemeClr val="bg1"/>
                </a:solidFill>
              </a:rPr>
              <a:t>		Jean-Paul Sartre, ‘Preface’, </a:t>
            </a:r>
            <a:r>
              <a:rPr lang="en-GB" sz="2900" i="1" dirty="0">
                <a:solidFill>
                  <a:schemeClr val="bg1"/>
                </a:solidFill>
              </a:rPr>
              <a:t>The Wretched of the Earth </a:t>
            </a:r>
            <a:r>
              <a:rPr lang="en-GB" sz="2900" dirty="0">
                <a:solidFill>
                  <a:schemeClr val="bg1"/>
                </a:solidFill>
              </a:rPr>
              <a:t>(2</a:t>
            </a:r>
            <a:r>
              <a:rPr lang="en-GB" sz="2900" baseline="30000" dirty="0">
                <a:solidFill>
                  <a:schemeClr val="bg1"/>
                </a:solidFill>
              </a:rPr>
              <a:t>nd</a:t>
            </a:r>
            <a:r>
              <a:rPr lang="en-GB" sz="2900" dirty="0">
                <a:solidFill>
                  <a:schemeClr val="bg1"/>
                </a:solidFill>
              </a:rPr>
              <a:t> </a:t>
            </a:r>
            <a:r>
              <a:rPr lang="en-GB" sz="2900" dirty="0" err="1">
                <a:solidFill>
                  <a:schemeClr val="bg1"/>
                </a:solidFill>
              </a:rPr>
              <a:t>edn</a:t>
            </a:r>
            <a:r>
              <a:rPr lang="en-GB" sz="2900" dirty="0">
                <a:solidFill>
                  <a:schemeClr val="bg1"/>
                </a:solidFill>
              </a:rPr>
              <a:t> 1963)</a:t>
            </a:r>
          </a:p>
        </p:txBody>
      </p:sp>
    </p:spTree>
    <p:extLst>
      <p:ext uri="{BB962C8B-B14F-4D97-AF65-F5344CB8AC3E}">
        <p14:creationId xmlns:p14="http://schemas.microsoft.com/office/powerpoint/2010/main" val="376808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12D0B-F94E-4BB7-A71B-8A69F127631E}"/>
              </a:ext>
            </a:extLst>
          </p:cNvPr>
          <p:cNvSpPr>
            <a:spLocks noGrp="1"/>
          </p:cNvSpPr>
          <p:nvPr>
            <p:ph type="title"/>
          </p:nvPr>
        </p:nvSpPr>
        <p:spPr>
          <a:xfrm>
            <a:off x="3503712" y="2179803"/>
            <a:ext cx="4392488" cy="1252728"/>
          </a:xfrm>
        </p:spPr>
        <p:txBody>
          <a:bodyPr/>
          <a:lstStyle/>
          <a:p>
            <a:r>
              <a:rPr lang="en-GB" dirty="0">
                <a:solidFill>
                  <a:srgbClr val="92D050"/>
                </a:solidFill>
              </a:rPr>
              <a:t>Discussion?</a:t>
            </a:r>
          </a:p>
        </p:txBody>
      </p:sp>
    </p:spTree>
    <p:extLst>
      <p:ext uri="{BB962C8B-B14F-4D97-AF65-F5344CB8AC3E}">
        <p14:creationId xmlns:p14="http://schemas.microsoft.com/office/powerpoint/2010/main" val="42849364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24C600-DCA8-4BFF-A991-C8EEBCEBF93D}"/>
              </a:ext>
            </a:extLst>
          </p:cNvPr>
          <p:cNvSpPr txBox="1"/>
          <p:nvPr/>
        </p:nvSpPr>
        <p:spPr>
          <a:xfrm>
            <a:off x="479376" y="1618975"/>
            <a:ext cx="8208912" cy="4216539"/>
          </a:xfrm>
          <a:prstGeom prst="rect">
            <a:avLst/>
          </a:prstGeom>
          <a:noFill/>
        </p:spPr>
        <p:txBody>
          <a:bodyPr wrap="square">
            <a:spAutoFit/>
          </a:bodyPr>
          <a:lstStyle/>
          <a:p>
            <a:endParaRPr lang="en-GB" sz="2800" dirty="0">
              <a:solidFill>
                <a:srgbClr val="92D050"/>
              </a:solidFill>
            </a:endParaRPr>
          </a:p>
          <a:p>
            <a:pPr marL="711200"/>
            <a:r>
              <a:rPr lang="en-GB" sz="2400" dirty="0">
                <a:solidFill>
                  <a:schemeClr val="bg1"/>
                </a:solidFill>
              </a:rPr>
              <a:t>Turning and turning in the widening gyre   </a:t>
            </a:r>
          </a:p>
          <a:p>
            <a:pPr marL="711200"/>
            <a:r>
              <a:rPr lang="en-GB" sz="2400" dirty="0">
                <a:solidFill>
                  <a:schemeClr val="bg1"/>
                </a:solidFill>
              </a:rPr>
              <a:t>The falcon cannot hear the falconer;</a:t>
            </a:r>
          </a:p>
          <a:p>
            <a:pPr marL="711200"/>
            <a:r>
              <a:rPr lang="en-GB" sz="2400" dirty="0">
                <a:solidFill>
                  <a:schemeClr val="bg1"/>
                </a:solidFill>
              </a:rPr>
              <a:t>Things fall apart; the centre cannot hold;</a:t>
            </a:r>
          </a:p>
          <a:p>
            <a:pPr marL="711200"/>
            <a:r>
              <a:rPr lang="en-GB" sz="2400" dirty="0">
                <a:solidFill>
                  <a:schemeClr val="bg1"/>
                </a:solidFill>
              </a:rPr>
              <a:t>Mere anarchy is loosed upon the world,</a:t>
            </a:r>
          </a:p>
          <a:p>
            <a:pPr marL="711200"/>
            <a:r>
              <a:rPr lang="en-GB" sz="2400" dirty="0">
                <a:solidFill>
                  <a:schemeClr val="bg1"/>
                </a:solidFill>
              </a:rPr>
              <a:t>The blood-dimmed tide is loosed, and everywhere   </a:t>
            </a:r>
          </a:p>
          <a:p>
            <a:pPr marL="711200"/>
            <a:r>
              <a:rPr lang="en-GB" sz="2400" dirty="0">
                <a:solidFill>
                  <a:schemeClr val="bg1"/>
                </a:solidFill>
              </a:rPr>
              <a:t>The ceremony of innocence is drowned;</a:t>
            </a:r>
          </a:p>
          <a:p>
            <a:pPr marL="711200"/>
            <a:r>
              <a:rPr lang="en-GB" sz="2400" dirty="0">
                <a:solidFill>
                  <a:schemeClr val="bg1"/>
                </a:solidFill>
              </a:rPr>
              <a:t>The best lack all conviction, while the worst   </a:t>
            </a:r>
          </a:p>
          <a:p>
            <a:pPr marL="711200"/>
            <a:r>
              <a:rPr lang="en-GB" sz="2400" dirty="0">
                <a:solidFill>
                  <a:schemeClr val="bg1"/>
                </a:solidFill>
              </a:rPr>
              <a:t>Are full of passionate intensity. </a:t>
            </a:r>
          </a:p>
          <a:p>
            <a:pPr marL="711200"/>
            <a:endParaRPr lang="en-GB" sz="2400" dirty="0">
              <a:solidFill>
                <a:schemeClr val="bg1"/>
              </a:solidFill>
            </a:endParaRPr>
          </a:p>
          <a:p>
            <a:pPr marL="711200" algn="r"/>
            <a:r>
              <a:rPr lang="en-GB" sz="2400" dirty="0">
                <a:solidFill>
                  <a:schemeClr val="bg1"/>
                </a:solidFill>
              </a:rPr>
              <a:t> </a:t>
            </a:r>
          </a:p>
        </p:txBody>
      </p:sp>
      <p:sp>
        <p:nvSpPr>
          <p:cNvPr id="5" name="TextBox 4">
            <a:extLst>
              <a:ext uri="{FF2B5EF4-FFF2-40B4-BE49-F238E27FC236}">
                <a16:creationId xmlns:a16="http://schemas.microsoft.com/office/drawing/2014/main" id="{009CCE9F-D3F6-4185-8C75-79E20253201A}"/>
              </a:ext>
            </a:extLst>
          </p:cNvPr>
          <p:cNvSpPr txBox="1"/>
          <p:nvPr/>
        </p:nvSpPr>
        <p:spPr>
          <a:xfrm>
            <a:off x="5303912" y="545432"/>
            <a:ext cx="6096000" cy="954107"/>
          </a:xfrm>
          <a:prstGeom prst="rect">
            <a:avLst/>
          </a:prstGeom>
          <a:noFill/>
        </p:spPr>
        <p:txBody>
          <a:bodyPr wrap="square">
            <a:spAutoFit/>
          </a:bodyPr>
          <a:lstStyle/>
          <a:p>
            <a:pPr marL="711200" algn="r"/>
            <a:r>
              <a:rPr lang="en-GB" sz="2800" dirty="0">
                <a:solidFill>
                  <a:srgbClr val="FFFF99"/>
                </a:solidFill>
              </a:rPr>
              <a:t>THE SECOND COMING </a:t>
            </a:r>
          </a:p>
          <a:p>
            <a:pPr marL="711200" algn="r"/>
            <a:r>
              <a:rPr lang="en-GB" sz="2800" dirty="0">
                <a:solidFill>
                  <a:srgbClr val="FFFF99"/>
                </a:solidFill>
              </a:rPr>
              <a:t>WILLIAM BUTLER YEATS</a:t>
            </a:r>
          </a:p>
        </p:txBody>
      </p:sp>
    </p:spTree>
    <p:extLst>
      <p:ext uri="{BB962C8B-B14F-4D97-AF65-F5344CB8AC3E}">
        <p14:creationId xmlns:p14="http://schemas.microsoft.com/office/powerpoint/2010/main" val="2366755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AC3A77B-D294-4909-B992-77BC6BD762C1}"/>
              </a:ext>
            </a:extLst>
          </p:cNvPr>
          <p:cNvSpPr txBox="1"/>
          <p:nvPr/>
        </p:nvSpPr>
        <p:spPr>
          <a:xfrm>
            <a:off x="219125" y="125066"/>
            <a:ext cx="11521280" cy="6555641"/>
          </a:xfrm>
          <a:prstGeom prst="rect">
            <a:avLst/>
          </a:prstGeom>
          <a:noFill/>
        </p:spPr>
        <p:txBody>
          <a:bodyPr wrap="square">
            <a:spAutoFit/>
          </a:bodyPr>
          <a:lstStyle/>
          <a:p>
            <a:r>
              <a:rPr lang="en-GB" sz="2000" dirty="0">
                <a:solidFill>
                  <a:schemeClr val="accent1">
                    <a:lumMod val="20000"/>
                    <a:lumOff val="80000"/>
                  </a:schemeClr>
                </a:solidFill>
              </a:rPr>
              <a:t>Okonkwo was well known throughout the nine villages and even beyond. His fame rested on solid personal achievements. </a:t>
            </a:r>
            <a:r>
              <a:rPr lang="en-GB" sz="2000" dirty="0">
                <a:solidFill>
                  <a:schemeClr val="bg1"/>
                </a:solidFill>
              </a:rPr>
              <a:t>As a young man of eighteen he had brought </a:t>
            </a:r>
            <a:r>
              <a:rPr lang="en-GB" sz="2000" dirty="0" err="1">
                <a:solidFill>
                  <a:schemeClr val="bg1"/>
                </a:solidFill>
              </a:rPr>
              <a:t>honor</a:t>
            </a:r>
            <a:r>
              <a:rPr lang="en-GB" sz="2000" dirty="0">
                <a:solidFill>
                  <a:schemeClr val="bg1"/>
                </a:solidFill>
              </a:rPr>
              <a:t> to his village by throwing Amalinze the Cat. Amalinze was the great wrestler who for seven years was unbeaten, from Umuofia to </a:t>
            </a:r>
            <a:r>
              <a:rPr lang="en-GB" sz="2000" dirty="0" err="1">
                <a:solidFill>
                  <a:schemeClr val="bg1"/>
                </a:solidFill>
              </a:rPr>
              <a:t>Mbaino</a:t>
            </a:r>
            <a:r>
              <a:rPr lang="en-GB" sz="2000" dirty="0">
                <a:solidFill>
                  <a:schemeClr val="bg1"/>
                </a:solidFill>
              </a:rPr>
              <a:t>. He was called the Cat because his back would never touch the earth. It was this man that Okonkwo threw in a fight which the old men agreed was one of the fiercest since the founder of their town engaged a spirit of the wild for seven days and seven nights. The drums beat and the flutes sang and the spectators held their breath. Amalinze was a wily craftsman, but Okonkwo was as slippery as a fish in water. Every nerve and every muscle stood out on their arms, on their backs and their thighs, and one almost heard them stretching to breaking point. In the end Okonkwo threw the Cat.</a:t>
            </a:r>
          </a:p>
          <a:p>
            <a:endParaRPr lang="en-GB" sz="2000" dirty="0">
              <a:solidFill>
                <a:schemeClr val="bg1"/>
              </a:solidFill>
            </a:endParaRPr>
          </a:p>
          <a:p>
            <a:endParaRPr lang="en-GB" sz="2000" dirty="0">
              <a:solidFill>
                <a:schemeClr val="bg1"/>
              </a:solidFill>
            </a:endParaRPr>
          </a:p>
          <a:p>
            <a:r>
              <a:rPr lang="en-GB" sz="2000" dirty="0">
                <a:solidFill>
                  <a:schemeClr val="accent1">
                    <a:lumMod val="20000"/>
                    <a:lumOff val="80000"/>
                  </a:schemeClr>
                </a:solidFill>
              </a:rPr>
              <a:t>Okonkwo did not have the start in life which many young men usually had. He did not inherit a barn from his father. There was no barn to inherit. </a:t>
            </a:r>
            <a:r>
              <a:rPr lang="en-GB" sz="2000" dirty="0">
                <a:solidFill>
                  <a:schemeClr val="bg1"/>
                </a:solidFill>
              </a:rPr>
              <a:t>The story was told in Umuofia, of how his father, Unoka, had gone to consult the Oracle of the Hills and the Caves to find out why he always had a miserable harvest.  …. </a:t>
            </a:r>
          </a:p>
          <a:p>
            <a:r>
              <a:rPr lang="en-GB" sz="2000" dirty="0">
                <a:solidFill>
                  <a:schemeClr val="bg1"/>
                </a:solidFill>
              </a:rPr>
              <a:t>With </a:t>
            </a:r>
            <a:r>
              <a:rPr lang="en-GB" sz="2000" dirty="0">
                <a:solidFill>
                  <a:schemeClr val="accent1">
                    <a:lumMod val="20000"/>
                    <a:lumOff val="80000"/>
                  </a:schemeClr>
                </a:solidFill>
              </a:rPr>
              <a:t>a father like Unoka, Okonkwo did not have the start in life which many young men had. He neither inherited a barn nor a title, nor even a young wife</a:t>
            </a:r>
            <a:r>
              <a:rPr lang="en-GB" sz="2000" dirty="0">
                <a:solidFill>
                  <a:schemeClr val="bg1"/>
                </a:solidFill>
              </a:rPr>
              <a:t>. But in spite of these disadvantages, he had begun even in his father's lifetime to lay the foundations of a prosperous future. It was slow and painful. But he threw himself into it like one possessed. And indeed he was possessed by the fear of his father's contemptible life and shameful death.</a:t>
            </a:r>
          </a:p>
        </p:txBody>
      </p:sp>
      <p:sp>
        <p:nvSpPr>
          <p:cNvPr id="5" name="TextBox 4">
            <a:extLst>
              <a:ext uri="{FF2B5EF4-FFF2-40B4-BE49-F238E27FC236}">
                <a16:creationId xmlns:a16="http://schemas.microsoft.com/office/drawing/2014/main" id="{3AECBF82-FAA7-4FDE-AF9B-ACE0D1B11B86}"/>
              </a:ext>
            </a:extLst>
          </p:cNvPr>
          <p:cNvSpPr txBox="1"/>
          <p:nvPr/>
        </p:nvSpPr>
        <p:spPr>
          <a:xfrm>
            <a:off x="4840982" y="3044280"/>
            <a:ext cx="1255018" cy="584775"/>
          </a:xfrm>
          <a:prstGeom prst="rect">
            <a:avLst/>
          </a:prstGeom>
          <a:noFill/>
        </p:spPr>
        <p:txBody>
          <a:bodyPr wrap="square">
            <a:spAutoFit/>
          </a:bodyPr>
          <a:lstStyle/>
          <a:p>
            <a:r>
              <a:rPr lang="en-GB" sz="3200" dirty="0">
                <a:solidFill>
                  <a:srgbClr val="FFC000"/>
                </a:solidFill>
                <a:latin typeface="+mj-lt"/>
              </a:rPr>
              <a:t>Text</a:t>
            </a:r>
            <a:endParaRPr lang="en-GB" sz="3200" dirty="0">
              <a:solidFill>
                <a:srgbClr val="FFC000"/>
              </a:solidFill>
            </a:endParaRPr>
          </a:p>
        </p:txBody>
      </p:sp>
      <p:sp>
        <p:nvSpPr>
          <p:cNvPr id="6" name="TextBox 5">
            <a:extLst>
              <a:ext uri="{FF2B5EF4-FFF2-40B4-BE49-F238E27FC236}">
                <a16:creationId xmlns:a16="http://schemas.microsoft.com/office/drawing/2014/main" id="{F28AA063-57E9-4146-8CF0-883FE461F678}"/>
              </a:ext>
            </a:extLst>
          </p:cNvPr>
          <p:cNvSpPr txBox="1"/>
          <p:nvPr/>
        </p:nvSpPr>
        <p:spPr>
          <a:xfrm>
            <a:off x="6096000" y="3202831"/>
            <a:ext cx="6096000" cy="400110"/>
          </a:xfrm>
          <a:prstGeom prst="rect">
            <a:avLst/>
          </a:prstGeom>
          <a:noFill/>
        </p:spPr>
        <p:txBody>
          <a:bodyPr wrap="square">
            <a:spAutoFit/>
          </a:bodyPr>
          <a:lstStyle/>
          <a:p>
            <a:r>
              <a:rPr lang="en-GB" sz="2000" dirty="0">
                <a:solidFill>
                  <a:srgbClr val="FFC000"/>
                </a:solidFill>
              </a:rPr>
              <a:t>Chinua  Achebe, </a:t>
            </a:r>
            <a:r>
              <a:rPr lang="en-GB" sz="2000" i="1" dirty="0">
                <a:solidFill>
                  <a:srgbClr val="FFC000"/>
                </a:solidFill>
              </a:rPr>
              <a:t>Things Fall Apart</a:t>
            </a:r>
            <a:r>
              <a:rPr lang="en-GB" sz="2000" dirty="0">
                <a:solidFill>
                  <a:srgbClr val="FFC000"/>
                </a:solidFill>
              </a:rPr>
              <a:t>, </a:t>
            </a:r>
            <a:endParaRPr lang="en-GB" sz="2000" dirty="0"/>
          </a:p>
        </p:txBody>
      </p:sp>
    </p:spTree>
    <p:extLst>
      <p:ext uri="{BB962C8B-B14F-4D97-AF65-F5344CB8AC3E}">
        <p14:creationId xmlns:p14="http://schemas.microsoft.com/office/powerpoint/2010/main" val="330159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2751FA9-68FF-4D33-9F77-73C6F6D07C3E}"/>
              </a:ext>
            </a:extLst>
          </p:cNvPr>
          <p:cNvSpPr txBox="1"/>
          <p:nvPr/>
        </p:nvSpPr>
        <p:spPr>
          <a:xfrm>
            <a:off x="839416" y="548680"/>
            <a:ext cx="10729192" cy="7217360"/>
          </a:xfrm>
          <a:prstGeom prst="rect">
            <a:avLst/>
          </a:prstGeom>
          <a:noFill/>
        </p:spPr>
        <p:txBody>
          <a:bodyPr wrap="square">
            <a:spAutoFit/>
          </a:bodyPr>
          <a:lstStyle/>
          <a:p>
            <a:pPr>
              <a:spcAft>
                <a:spcPts val="600"/>
              </a:spcAft>
            </a:pPr>
            <a:r>
              <a:rPr lang="en-GB" sz="2200" dirty="0">
                <a:solidFill>
                  <a:schemeClr val="bg1"/>
                </a:solidFill>
                <a:effectLst/>
                <a:latin typeface="Palatino Linotype" panose="02040502050505030304" pitchFamily="18" charset="0"/>
                <a:ea typeface="Times New Roman" panose="02020603050405020304" pitchFamily="18" charset="0"/>
              </a:rPr>
              <a:t>By deploying stock English phrases in unfamiliar ways, Achebe expresses his characters’ estrangement from that language. The phrases that </a:t>
            </a:r>
            <a:r>
              <a:rPr lang="en-GB" sz="2200" dirty="0" err="1">
                <a:solidFill>
                  <a:schemeClr val="bg1"/>
                </a:solidFill>
                <a:effectLst/>
                <a:latin typeface="Palatino Linotype" panose="02040502050505030304" pitchFamily="18" charset="0"/>
                <a:ea typeface="Times New Roman" panose="02020603050405020304" pitchFamily="18" charset="0"/>
              </a:rPr>
              <a:t>Ezeulu</a:t>
            </a:r>
            <a:r>
              <a:rPr lang="en-GB" sz="2200" dirty="0">
                <a:solidFill>
                  <a:schemeClr val="bg1"/>
                </a:solidFill>
                <a:effectLst/>
                <a:latin typeface="Palatino Linotype" panose="02040502050505030304" pitchFamily="18" charset="0"/>
                <a:ea typeface="Times New Roman" panose="02020603050405020304" pitchFamily="18" charset="0"/>
              </a:rPr>
              <a:t> uses—“be my eyes,” “bring home my share”—have no exact equivalents in Achebe’s “translation.” And how great the gap between “my spirit tells me” and “I have a hunch”! In the same essay, Achebe writes that carrying the full weight of African experience requires “a new English, still in full communion with its ancestral home but altered to suit its new African surroundings.” Or, as he later put it, “</a:t>
            </a:r>
            <a:r>
              <a:rPr lang="en-GB" sz="2200" dirty="0">
                <a:solidFill>
                  <a:srgbClr val="92D050"/>
                </a:solidFill>
                <a:effectLst/>
                <a:latin typeface="Palatino Linotype" panose="02040502050505030304" pitchFamily="18" charset="0"/>
                <a:ea typeface="Times New Roman" panose="02020603050405020304" pitchFamily="18" charset="0"/>
              </a:rPr>
              <a:t>Let no one be fooled by the fact that we may write in English for we intend to do unheard of things with it.”</a:t>
            </a:r>
          </a:p>
          <a:p>
            <a:pPr algn="r">
              <a:spcAft>
                <a:spcPts val="600"/>
              </a:spcAft>
            </a:pPr>
            <a:r>
              <a:rPr lang="en-GB" sz="2000" dirty="0">
                <a:solidFill>
                  <a:schemeClr val="bg1"/>
                </a:solidFill>
                <a:latin typeface="Palatino Linotype" panose="02040502050505030304" pitchFamily="18" charset="0"/>
              </a:rPr>
              <a:t>Achebe “The African Writer and the English Language,” 1965</a:t>
            </a:r>
          </a:p>
          <a:p>
            <a:pPr algn="r">
              <a:spcAft>
                <a:spcPts val="600"/>
              </a:spcAft>
            </a:pPr>
            <a:endParaRPr lang="en-GB" sz="2000" dirty="0">
              <a:solidFill>
                <a:schemeClr val="bg1"/>
              </a:solidFill>
              <a:latin typeface="Palatino Linotype" panose="02040502050505030304" pitchFamily="18" charset="0"/>
            </a:endParaRPr>
          </a:p>
          <a:p>
            <a:pPr algn="ctr">
              <a:spcAft>
                <a:spcPts val="600"/>
              </a:spcAft>
            </a:pPr>
            <a:r>
              <a:rPr lang="en-GB" sz="2000" dirty="0">
                <a:solidFill>
                  <a:schemeClr val="bg1"/>
                </a:solidFill>
                <a:latin typeface="Palatino Linotype" panose="02040502050505030304" pitchFamily="18" charset="0"/>
              </a:rPr>
              <a:t>------------------------------------------------------------------------------------</a:t>
            </a:r>
          </a:p>
          <a:p>
            <a:pPr>
              <a:spcAft>
                <a:spcPts val="600"/>
              </a:spcAft>
            </a:pPr>
            <a:r>
              <a:rPr lang="en-GB" sz="2200" dirty="0">
                <a:solidFill>
                  <a:srgbClr val="92D050"/>
                </a:solidFill>
                <a:latin typeface="Palatino Linotype" panose="02040502050505030304" pitchFamily="18" charset="0"/>
              </a:rPr>
              <a:t>Postcolonial adaptation of the novel as form: </a:t>
            </a:r>
          </a:p>
          <a:p>
            <a:pPr marL="457200" indent="-457200">
              <a:spcAft>
                <a:spcPts val="600"/>
              </a:spcAft>
              <a:buAutoNum type="arabicPeriod"/>
            </a:pPr>
            <a:r>
              <a:rPr lang="en-GB" sz="2200" dirty="0">
                <a:solidFill>
                  <a:schemeClr val="bg1"/>
                </a:solidFill>
                <a:latin typeface="Palatino Linotype" panose="02040502050505030304" pitchFamily="18" charset="0"/>
              </a:rPr>
              <a:t>Focus on a single protagonist </a:t>
            </a:r>
          </a:p>
          <a:p>
            <a:pPr marL="457200" indent="-457200">
              <a:spcAft>
                <a:spcPts val="600"/>
              </a:spcAft>
              <a:buAutoNum type="arabicPeriod"/>
            </a:pPr>
            <a:r>
              <a:rPr lang="en-GB" sz="2200" dirty="0">
                <a:solidFill>
                  <a:schemeClr val="bg1"/>
                </a:solidFill>
                <a:latin typeface="Palatino Linotype" panose="02040502050505030304" pitchFamily="18" charset="0"/>
              </a:rPr>
              <a:t>Roots in individual development</a:t>
            </a:r>
          </a:p>
          <a:p>
            <a:pPr marL="457200" indent="-457200">
              <a:spcAft>
                <a:spcPts val="600"/>
              </a:spcAft>
              <a:buAutoNum type="arabicPeriod"/>
            </a:pPr>
            <a:r>
              <a:rPr lang="en-GB" sz="2200" dirty="0">
                <a:solidFill>
                  <a:schemeClr val="bg1"/>
                </a:solidFill>
                <a:latin typeface="Palatino Linotype" panose="02040502050505030304" pitchFamily="18" charset="0"/>
              </a:rPr>
              <a:t>What impedes this?</a:t>
            </a:r>
          </a:p>
          <a:p>
            <a:pPr marL="457200" indent="-457200">
              <a:spcAft>
                <a:spcPts val="600"/>
              </a:spcAft>
              <a:buAutoNum type="arabicPeriod"/>
            </a:pPr>
            <a:r>
              <a:rPr lang="en-GB" sz="2200" dirty="0">
                <a:solidFill>
                  <a:schemeClr val="bg1"/>
                </a:solidFill>
                <a:latin typeface="Palatino Linotype" panose="02040502050505030304" pitchFamily="18" charset="0"/>
              </a:rPr>
              <a:t>Focus on two unequal cultures in conflict</a:t>
            </a:r>
          </a:p>
          <a:p>
            <a:pPr marL="457200" indent="-457200">
              <a:spcAft>
                <a:spcPts val="600"/>
              </a:spcAft>
              <a:buAutoNum type="arabicPeriod"/>
            </a:pPr>
            <a:endParaRPr lang="en-GB" sz="2200" dirty="0">
              <a:solidFill>
                <a:schemeClr val="bg1"/>
              </a:solidFill>
              <a:latin typeface="Palatino Linotype" panose="02040502050505030304" pitchFamily="18" charset="0"/>
            </a:endParaRPr>
          </a:p>
          <a:p>
            <a:pPr algn="r">
              <a:spcAft>
                <a:spcPts val="600"/>
              </a:spcAft>
            </a:pPr>
            <a:endParaRPr lang="en-GB" sz="2000" dirty="0">
              <a:solidFill>
                <a:schemeClr val="bg1"/>
              </a:solidFill>
              <a:latin typeface="Palatino Linotype" panose="02040502050505030304" pitchFamily="18" charset="0"/>
            </a:endParaRPr>
          </a:p>
          <a:p>
            <a:pPr algn="r">
              <a:spcAft>
                <a:spcPts val="600"/>
              </a:spcAft>
            </a:pPr>
            <a:endParaRPr lang="en-GB" sz="2000" dirty="0">
              <a:solidFill>
                <a:schemeClr val="bg1"/>
              </a:solidFill>
              <a:latin typeface="Palatino Linotype" panose="02040502050505030304" pitchFamily="18" charset="0"/>
            </a:endParaRPr>
          </a:p>
        </p:txBody>
      </p:sp>
    </p:spTree>
    <p:extLst>
      <p:ext uri="{BB962C8B-B14F-4D97-AF65-F5344CB8AC3E}">
        <p14:creationId xmlns:p14="http://schemas.microsoft.com/office/powerpoint/2010/main" val="18410472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F3AFAB4-A9E7-44EF-84F9-392CB6939D4A}"/>
              </a:ext>
            </a:extLst>
          </p:cNvPr>
          <p:cNvSpPr txBox="1"/>
          <p:nvPr/>
        </p:nvSpPr>
        <p:spPr>
          <a:xfrm>
            <a:off x="263352" y="166568"/>
            <a:ext cx="11449272" cy="369332"/>
          </a:xfrm>
          <a:prstGeom prst="rect">
            <a:avLst/>
          </a:prstGeom>
          <a:noFill/>
        </p:spPr>
        <p:txBody>
          <a:bodyPr wrap="square">
            <a:spAutoFit/>
          </a:bodyPr>
          <a:lstStyle/>
          <a:p>
            <a:r>
              <a:rPr lang="en-GB" dirty="0"/>
              <a:t>"</a:t>
            </a:r>
            <a:endParaRPr lang="en-GB" sz="1900" dirty="0">
              <a:solidFill>
                <a:schemeClr val="bg1"/>
              </a:solidFill>
            </a:endParaRPr>
          </a:p>
        </p:txBody>
      </p:sp>
      <p:sp>
        <p:nvSpPr>
          <p:cNvPr id="8" name="TextBox 7">
            <a:extLst>
              <a:ext uri="{FF2B5EF4-FFF2-40B4-BE49-F238E27FC236}">
                <a16:creationId xmlns:a16="http://schemas.microsoft.com/office/drawing/2014/main" id="{D759A5D9-B0AF-405E-A09E-2B4B8D80E1B2}"/>
              </a:ext>
            </a:extLst>
          </p:cNvPr>
          <p:cNvSpPr txBox="1"/>
          <p:nvPr/>
        </p:nvSpPr>
        <p:spPr>
          <a:xfrm>
            <a:off x="8544271" y="6271269"/>
            <a:ext cx="3531493" cy="461665"/>
          </a:xfrm>
          <a:prstGeom prst="rect">
            <a:avLst/>
          </a:prstGeom>
          <a:noFill/>
        </p:spPr>
        <p:txBody>
          <a:bodyPr wrap="square">
            <a:spAutoFit/>
          </a:bodyPr>
          <a:lstStyle/>
          <a:p>
            <a:r>
              <a:rPr lang="en-GB" sz="2400" i="1" dirty="0">
                <a:solidFill>
                  <a:srgbClr val="FFC000"/>
                </a:solidFill>
                <a:latin typeface="+mj-lt"/>
              </a:rPr>
              <a:t>Things Fall Apart</a:t>
            </a:r>
            <a:r>
              <a:rPr lang="en-GB" sz="2400" dirty="0">
                <a:solidFill>
                  <a:srgbClr val="FFC000"/>
                </a:solidFill>
                <a:latin typeface="+mj-lt"/>
              </a:rPr>
              <a:t>, </a:t>
            </a:r>
          </a:p>
        </p:txBody>
      </p:sp>
      <p:sp>
        <p:nvSpPr>
          <p:cNvPr id="6" name="TextBox 5">
            <a:extLst>
              <a:ext uri="{FF2B5EF4-FFF2-40B4-BE49-F238E27FC236}">
                <a16:creationId xmlns:a16="http://schemas.microsoft.com/office/drawing/2014/main" id="{40AE330B-A9BB-4AC9-80E8-F0EB97AE5C86}"/>
              </a:ext>
            </a:extLst>
          </p:cNvPr>
          <p:cNvSpPr txBox="1"/>
          <p:nvPr/>
        </p:nvSpPr>
        <p:spPr>
          <a:xfrm>
            <a:off x="479376" y="448930"/>
            <a:ext cx="10441160" cy="5909310"/>
          </a:xfrm>
          <a:prstGeom prst="rect">
            <a:avLst/>
          </a:prstGeom>
          <a:noFill/>
        </p:spPr>
        <p:txBody>
          <a:bodyPr wrap="square">
            <a:spAutoFit/>
          </a:bodyPr>
          <a:lstStyle/>
          <a:p>
            <a:r>
              <a:rPr lang="en-GB" dirty="0">
                <a:solidFill>
                  <a:schemeClr val="bg1"/>
                </a:solidFill>
              </a:rPr>
              <a:t>One day a neighbour called </a:t>
            </a:r>
            <a:r>
              <a:rPr lang="en-GB" dirty="0" err="1">
                <a:solidFill>
                  <a:schemeClr val="bg1"/>
                </a:solidFill>
              </a:rPr>
              <a:t>Okeye</a:t>
            </a:r>
            <a:r>
              <a:rPr lang="en-GB" dirty="0">
                <a:solidFill>
                  <a:schemeClr val="bg1"/>
                </a:solidFill>
              </a:rPr>
              <a:t> came in to see him. He was reclining on a mud bed in his hut playing on the flute. He immediately rose and shook hands with </a:t>
            </a:r>
            <a:r>
              <a:rPr lang="en-GB" dirty="0" err="1">
                <a:solidFill>
                  <a:schemeClr val="bg1"/>
                </a:solidFill>
              </a:rPr>
              <a:t>Okeye</a:t>
            </a:r>
            <a:r>
              <a:rPr lang="en-GB" dirty="0">
                <a:solidFill>
                  <a:schemeClr val="bg1"/>
                </a:solidFill>
              </a:rPr>
              <a:t>, who then unrolled the goatskin which he carried under his arm, and sat down. </a:t>
            </a:r>
            <a:r>
              <a:rPr lang="en-GB" dirty="0" err="1">
                <a:solidFill>
                  <a:schemeClr val="bg1"/>
                </a:solidFill>
              </a:rPr>
              <a:t>Unoko</a:t>
            </a:r>
            <a:r>
              <a:rPr lang="en-GB" dirty="0">
                <a:solidFill>
                  <a:schemeClr val="bg1"/>
                </a:solidFill>
              </a:rPr>
              <a:t> went into an inner room and soon returned with a small wooden disc containing a </a:t>
            </a:r>
            <a:r>
              <a:rPr lang="en-GB" dirty="0" err="1">
                <a:solidFill>
                  <a:schemeClr val="bg1"/>
                </a:solidFill>
              </a:rPr>
              <a:t>kolanut</a:t>
            </a:r>
            <a:r>
              <a:rPr lang="en-GB" dirty="0">
                <a:solidFill>
                  <a:schemeClr val="bg1"/>
                </a:solidFill>
              </a:rPr>
              <a:t>, some alligator pepper and a lump of white chalk.</a:t>
            </a:r>
          </a:p>
          <a:p>
            <a:r>
              <a:rPr lang="en-GB" dirty="0">
                <a:solidFill>
                  <a:schemeClr val="bg1"/>
                </a:solidFill>
              </a:rPr>
              <a:t>I have kola, he announced when he sat down and passed the disc over to his guest.</a:t>
            </a:r>
          </a:p>
          <a:p>
            <a:r>
              <a:rPr lang="en-GB" dirty="0">
                <a:solidFill>
                  <a:schemeClr val="bg1"/>
                </a:solidFill>
              </a:rPr>
              <a:t>Thank you. He who brings kola brings life. But I think you ought to break it, replied </a:t>
            </a:r>
            <a:r>
              <a:rPr lang="en-GB" dirty="0" err="1">
                <a:solidFill>
                  <a:schemeClr val="bg1"/>
                </a:solidFill>
              </a:rPr>
              <a:t>Okeye</a:t>
            </a:r>
            <a:r>
              <a:rPr lang="en-GB" dirty="0">
                <a:solidFill>
                  <a:schemeClr val="bg1"/>
                </a:solidFill>
              </a:rPr>
              <a:t>, passing back the disc.</a:t>
            </a:r>
          </a:p>
          <a:p>
            <a:r>
              <a:rPr lang="en-GB" dirty="0">
                <a:solidFill>
                  <a:schemeClr val="bg1"/>
                </a:solidFill>
              </a:rPr>
              <a:t>No, it is for you, I think, and they argued like this for a few moments before </a:t>
            </a:r>
            <a:r>
              <a:rPr lang="en-GB" dirty="0" err="1">
                <a:solidFill>
                  <a:schemeClr val="bg1"/>
                </a:solidFill>
              </a:rPr>
              <a:t>Okeye</a:t>
            </a:r>
            <a:r>
              <a:rPr lang="en-GB" dirty="0">
                <a:solidFill>
                  <a:schemeClr val="bg1"/>
                </a:solidFill>
              </a:rPr>
              <a:t> accepted the honour of breaking the kola. Okay you Meanwhile took the lump of chalk drew some lines on the floor and then painted his big toe.</a:t>
            </a:r>
          </a:p>
          <a:p>
            <a:r>
              <a:rPr lang="en-GB" dirty="0">
                <a:solidFill>
                  <a:schemeClr val="bg1"/>
                </a:solidFill>
              </a:rPr>
              <a:t>As he broke the kola, Unoka prayed to their ancestors for life and </a:t>
            </a:r>
            <a:r>
              <a:rPr lang="en-GB" dirty="0" err="1">
                <a:solidFill>
                  <a:schemeClr val="bg1"/>
                </a:solidFill>
              </a:rPr>
              <a:t>health,and</a:t>
            </a:r>
            <a:r>
              <a:rPr lang="en-GB" dirty="0">
                <a:solidFill>
                  <a:schemeClr val="bg1"/>
                </a:solidFill>
              </a:rPr>
              <a:t> for protection against their enemies. When they had eaten they talked about many things: about the heavy rains which were drowning the yams, about the next ancestral feast and about the impending war with the village of </a:t>
            </a:r>
            <a:r>
              <a:rPr lang="en-GB" dirty="0" err="1">
                <a:solidFill>
                  <a:schemeClr val="bg1"/>
                </a:solidFill>
              </a:rPr>
              <a:t>Mbainoino</a:t>
            </a:r>
            <a:r>
              <a:rPr lang="en-GB" dirty="0">
                <a:solidFill>
                  <a:schemeClr val="bg1"/>
                </a:solidFill>
              </a:rPr>
              <a:t>. </a:t>
            </a:r>
            <a:r>
              <a:rPr lang="en-GB" dirty="0" err="1">
                <a:solidFill>
                  <a:srgbClr val="FFC000"/>
                </a:solidFill>
              </a:rPr>
              <a:t>Unokwas</a:t>
            </a:r>
            <a:r>
              <a:rPr lang="en-GB" dirty="0">
                <a:solidFill>
                  <a:srgbClr val="FFC000"/>
                </a:solidFill>
              </a:rPr>
              <a:t> never happy when it came to wars. He was in fact a coward and could not bear the sight of blood. And so he changed the subject and talked about music, and his face beamed. He could hear in his mind's ear the blood stirring and intricate rhythms of the </a:t>
            </a:r>
            <a:r>
              <a:rPr lang="en-GB" i="1" dirty="0" err="1">
                <a:solidFill>
                  <a:srgbClr val="FFC000"/>
                </a:solidFill>
              </a:rPr>
              <a:t>ekwe</a:t>
            </a:r>
            <a:r>
              <a:rPr lang="en-GB" dirty="0">
                <a:solidFill>
                  <a:srgbClr val="FFC000"/>
                </a:solidFill>
              </a:rPr>
              <a:t>  the </a:t>
            </a:r>
            <a:r>
              <a:rPr lang="en-GB" i="1" dirty="0" err="1">
                <a:solidFill>
                  <a:srgbClr val="FFC000"/>
                </a:solidFill>
              </a:rPr>
              <a:t>udu</a:t>
            </a:r>
            <a:r>
              <a:rPr lang="en-GB" dirty="0">
                <a:solidFill>
                  <a:srgbClr val="FFC000"/>
                </a:solidFill>
              </a:rPr>
              <a:t> and the </a:t>
            </a:r>
            <a:r>
              <a:rPr lang="en-GB" dirty="0" err="1">
                <a:solidFill>
                  <a:srgbClr val="FFC000"/>
                </a:solidFill>
              </a:rPr>
              <a:t>ogene</a:t>
            </a:r>
            <a:r>
              <a:rPr lang="en-GB" dirty="0">
                <a:solidFill>
                  <a:srgbClr val="FFC000"/>
                </a:solidFill>
              </a:rPr>
              <a:t>, and he could hear his own flute weaving in and out of them, decorating them with a colourful and plaintive tune</a:t>
            </a:r>
            <a:r>
              <a:rPr lang="en-GB" dirty="0">
                <a:solidFill>
                  <a:schemeClr val="bg1"/>
                </a:solidFill>
              </a:rPr>
              <a:t>. The total effect was gay and brisk, but if one picked out the flute as it went up and down and then broke up into short snatches, one saw that there was sorrow and grief there.</a:t>
            </a:r>
          </a:p>
        </p:txBody>
      </p:sp>
    </p:spTree>
    <p:extLst>
      <p:ext uri="{BB962C8B-B14F-4D97-AF65-F5344CB8AC3E}">
        <p14:creationId xmlns:p14="http://schemas.microsoft.com/office/powerpoint/2010/main" val="39016661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F3AFAB4-A9E7-44EF-84F9-392CB6939D4A}"/>
              </a:ext>
            </a:extLst>
          </p:cNvPr>
          <p:cNvSpPr txBox="1"/>
          <p:nvPr/>
        </p:nvSpPr>
        <p:spPr>
          <a:xfrm>
            <a:off x="263352" y="312762"/>
            <a:ext cx="11665296" cy="6232475"/>
          </a:xfrm>
          <a:prstGeom prst="rect">
            <a:avLst/>
          </a:prstGeom>
          <a:noFill/>
        </p:spPr>
        <p:txBody>
          <a:bodyPr wrap="square">
            <a:spAutoFit/>
          </a:bodyPr>
          <a:lstStyle/>
          <a:p>
            <a:r>
              <a:rPr lang="en-GB" dirty="0"/>
              <a:t>"</a:t>
            </a:r>
            <a:r>
              <a:rPr lang="en-GB" sz="1900" dirty="0">
                <a:solidFill>
                  <a:schemeClr val="bg1"/>
                </a:solidFill>
              </a:rPr>
              <a:t>Three moons ago," said </a:t>
            </a:r>
            <a:r>
              <a:rPr lang="en-GB" sz="1900" dirty="0" err="1">
                <a:solidFill>
                  <a:schemeClr val="bg1"/>
                </a:solidFill>
              </a:rPr>
              <a:t>Obierika</a:t>
            </a:r>
            <a:r>
              <a:rPr lang="en-GB" sz="1900" dirty="0">
                <a:solidFill>
                  <a:schemeClr val="bg1"/>
                </a:solidFill>
              </a:rPr>
              <a:t>, "on an Eke market day a little band of fugitives came into our town. Most of them were sons of our land whose mothers had been buried with us. But there were some too who came because they had friends in our town, and others who could think of nowhere else open to escape. And so they fled into Umuofia with a woeful story." He drank his palm-wine, and Okonkwo filled his horn again.. He continued: "</a:t>
            </a:r>
            <a:r>
              <a:rPr lang="en-GB" sz="1900" dirty="0">
                <a:solidFill>
                  <a:srgbClr val="FFFF99"/>
                </a:solidFill>
              </a:rPr>
              <a:t>During the last planting season a white man had appeared in their clan." "An albino," suggested Okonkwo. "He was not an albino. He was quite different." </a:t>
            </a:r>
            <a:r>
              <a:rPr lang="en-GB" sz="1900" dirty="0">
                <a:solidFill>
                  <a:schemeClr val="bg1"/>
                </a:solidFill>
              </a:rPr>
              <a:t>He sipped his wine. "And he was riding an iron horse. The first people who saw him ran away, but he stood beckoning to them. In the end the fearless ones went near and even touched him. </a:t>
            </a:r>
            <a:r>
              <a:rPr lang="en-GB" sz="1900" dirty="0">
                <a:solidFill>
                  <a:srgbClr val="FFFF99"/>
                </a:solidFill>
              </a:rPr>
              <a:t>The elders consulted their Oracle and it told them that the strange man would break their clan and spread destruction among them." </a:t>
            </a:r>
            <a:r>
              <a:rPr lang="en-GB" sz="1900" dirty="0" err="1">
                <a:solidFill>
                  <a:schemeClr val="bg1"/>
                </a:solidFill>
              </a:rPr>
              <a:t>Obierika</a:t>
            </a:r>
            <a:r>
              <a:rPr lang="en-GB" sz="1900" dirty="0">
                <a:solidFill>
                  <a:schemeClr val="bg1"/>
                </a:solidFill>
              </a:rPr>
              <a:t> again drank a little of his wine. </a:t>
            </a:r>
            <a:r>
              <a:rPr lang="en-GB" sz="1900" dirty="0">
                <a:solidFill>
                  <a:srgbClr val="FFFF99"/>
                </a:solidFill>
              </a:rPr>
              <a:t>"And so they killed the white man and tied his iron horse to their sacred tree because it looked as if it would run away to call the man's friends</a:t>
            </a:r>
            <a:r>
              <a:rPr lang="en-GB" sz="1900" dirty="0">
                <a:solidFill>
                  <a:schemeClr val="bg1"/>
                </a:solidFill>
              </a:rPr>
              <a:t>. I forgot to tell you another thing which the Oracle said. It said that other white men were on their way They were locusts, it said, and that first man was their harbinger sent to explore the terrain. And so they killed him." </a:t>
            </a:r>
            <a:r>
              <a:rPr lang="en-GB" sz="1900" dirty="0">
                <a:solidFill>
                  <a:srgbClr val="FFFF99"/>
                </a:solidFill>
              </a:rPr>
              <a:t>"What did the white man say before they killed him?" asked Uchendu. "He said nothing," answered one of </a:t>
            </a:r>
            <a:r>
              <a:rPr lang="en-GB" sz="1900" dirty="0" err="1">
                <a:solidFill>
                  <a:srgbClr val="FFFF99"/>
                </a:solidFill>
              </a:rPr>
              <a:t>Obierika's</a:t>
            </a:r>
            <a:r>
              <a:rPr lang="en-GB" sz="1900" dirty="0">
                <a:solidFill>
                  <a:srgbClr val="FFFF99"/>
                </a:solidFill>
              </a:rPr>
              <a:t> companions. "He said something, only they did not understand him," said </a:t>
            </a:r>
            <a:r>
              <a:rPr lang="en-GB" sz="1900" dirty="0" err="1">
                <a:solidFill>
                  <a:srgbClr val="FFFF99"/>
                </a:solidFill>
              </a:rPr>
              <a:t>Obierika</a:t>
            </a:r>
            <a:r>
              <a:rPr lang="en-GB" sz="1900" dirty="0">
                <a:solidFill>
                  <a:srgbClr val="FFFF99"/>
                </a:solidFill>
              </a:rPr>
              <a:t>. "He seemed to speak through his nose," </a:t>
            </a:r>
            <a:r>
              <a:rPr lang="en-GB" sz="1900" dirty="0">
                <a:solidFill>
                  <a:schemeClr val="bg1"/>
                </a:solidFill>
              </a:rPr>
              <a:t>"One of the men told me," said </a:t>
            </a:r>
            <a:r>
              <a:rPr lang="en-GB" sz="1900" dirty="0" err="1">
                <a:solidFill>
                  <a:schemeClr val="bg1"/>
                </a:solidFill>
              </a:rPr>
              <a:t>Obierika's</a:t>
            </a:r>
            <a:r>
              <a:rPr lang="en-GB" sz="1900" dirty="0">
                <a:solidFill>
                  <a:schemeClr val="bg1"/>
                </a:solidFill>
              </a:rPr>
              <a:t> other companion, "that he repeated over and over again a word that resembled </a:t>
            </a:r>
            <a:r>
              <a:rPr lang="en-GB" sz="1900" dirty="0" err="1">
                <a:solidFill>
                  <a:schemeClr val="bg1"/>
                </a:solidFill>
              </a:rPr>
              <a:t>Mbaino</a:t>
            </a:r>
            <a:r>
              <a:rPr lang="en-GB" sz="1900" dirty="0">
                <a:solidFill>
                  <a:schemeClr val="bg1"/>
                </a:solidFill>
              </a:rPr>
              <a:t>. Perhaps he had been going to </a:t>
            </a:r>
            <a:r>
              <a:rPr lang="en-GB" sz="1900" dirty="0" err="1">
                <a:solidFill>
                  <a:schemeClr val="bg1"/>
                </a:solidFill>
              </a:rPr>
              <a:t>Mbaino</a:t>
            </a:r>
            <a:r>
              <a:rPr lang="en-GB" sz="1900" dirty="0">
                <a:solidFill>
                  <a:schemeClr val="bg1"/>
                </a:solidFill>
              </a:rPr>
              <a:t> and had lost his way." "Anyway," resumed </a:t>
            </a:r>
            <a:r>
              <a:rPr lang="en-GB" sz="1900" dirty="0" err="1">
                <a:solidFill>
                  <a:schemeClr val="bg1"/>
                </a:solidFill>
              </a:rPr>
              <a:t>Obierika</a:t>
            </a:r>
            <a:r>
              <a:rPr lang="en-GB" sz="1900" dirty="0">
                <a:solidFill>
                  <a:schemeClr val="bg1"/>
                </a:solidFill>
              </a:rPr>
              <a:t>, "they killed him and tied up his iron horse. This was before the planting season began. For a long time nothing happened. The rains had come and yams had been sown. The iron horse was still tied to the sacred silk-cotton tree. And then one morning </a:t>
            </a:r>
            <a:r>
              <a:rPr lang="en-GB" sz="1900" dirty="0" err="1">
                <a:solidFill>
                  <a:schemeClr val="bg1"/>
                </a:solidFill>
              </a:rPr>
              <a:t>three,white</a:t>
            </a:r>
            <a:r>
              <a:rPr lang="en-GB" sz="1900" dirty="0">
                <a:solidFill>
                  <a:schemeClr val="bg1"/>
                </a:solidFill>
              </a:rPr>
              <a:t> men led by a band of ordinary men like us came to the clan. They saw the iron horse and went away again. </a:t>
            </a:r>
          </a:p>
        </p:txBody>
      </p:sp>
      <p:sp>
        <p:nvSpPr>
          <p:cNvPr id="8" name="TextBox 7">
            <a:extLst>
              <a:ext uri="{FF2B5EF4-FFF2-40B4-BE49-F238E27FC236}">
                <a16:creationId xmlns:a16="http://schemas.microsoft.com/office/drawing/2014/main" id="{D759A5D9-B0AF-405E-A09E-2B4B8D80E1B2}"/>
              </a:ext>
            </a:extLst>
          </p:cNvPr>
          <p:cNvSpPr txBox="1"/>
          <p:nvPr/>
        </p:nvSpPr>
        <p:spPr>
          <a:xfrm>
            <a:off x="8544271" y="6271269"/>
            <a:ext cx="3531493" cy="461665"/>
          </a:xfrm>
          <a:prstGeom prst="rect">
            <a:avLst/>
          </a:prstGeom>
          <a:noFill/>
        </p:spPr>
        <p:txBody>
          <a:bodyPr wrap="square">
            <a:spAutoFit/>
          </a:bodyPr>
          <a:lstStyle/>
          <a:p>
            <a:r>
              <a:rPr lang="en-GB" sz="2400" i="1" dirty="0">
                <a:solidFill>
                  <a:srgbClr val="FFC000"/>
                </a:solidFill>
                <a:latin typeface="+mj-lt"/>
              </a:rPr>
              <a:t>Things Fall Apart</a:t>
            </a:r>
            <a:r>
              <a:rPr lang="en-GB" sz="2400" dirty="0">
                <a:solidFill>
                  <a:srgbClr val="FFC000"/>
                </a:solidFill>
                <a:latin typeface="+mj-lt"/>
              </a:rPr>
              <a:t>, </a:t>
            </a:r>
          </a:p>
        </p:txBody>
      </p:sp>
    </p:spTree>
    <p:extLst>
      <p:ext uri="{BB962C8B-B14F-4D97-AF65-F5344CB8AC3E}">
        <p14:creationId xmlns:p14="http://schemas.microsoft.com/office/powerpoint/2010/main" val="4932278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12D0B-F94E-4BB7-A71B-8A69F127631E}"/>
              </a:ext>
            </a:extLst>
          </p:cNvPr>
          <p:cNvSpPr>
            <a:spLocks noGrp="1"/>
          </p:cNvSpPr>
          <p:nvPr>
            <p:ph type="title"/>
          </p:nvPr>
        </p:nvSpPr>
        <p:spPr>
          <a:xfrm>
            <a:off x="3503712" y="2179803"/>
            <a:ext cx="4392488" cy="1252728"/>
          </a:xfrm>
        </p:spPr>
        <p:txBody>
          <a:bodyPr>
            <a:normAutofit fontScale="90000"/>
          </a:bodyPr>
          <a:lstStyle/>
          <a:p>
            <a:pPr algn="ctr"/>
            <a:r>
              <a:rPr lang="en-GB" sz="6000" dirty="0">
                <a:solidFill>
                  <a:srgbClr val="92D050"/>
                </a:solidFill>
              </a:rPr>
              <a:t>Break</a:t>
            </a:r>
            <a:r>
              <a:rPr lang="en-GB" dirty="0">
                <a:solidFill>
                  <a:srgbClr val="92D050"/>
                </a:solidFill>
              </a:rPr>
              <a:t> </a:t>
            </a:r>
            <a:br>
              <a:rPr lang="en-GB" dirty="0">
                <a:solidFill>
                  <a:srgbClr val="92D050"/>
                </a:solidFill>
              </a:rPr>
            </a:br>
            <a:r>
              <a:rPr lang="en-GB" sz="3100" dirty="0">
                <a:solidFill>
                  <a:srgbClr val="92D050"/>
                </a:solidFill>
              </a:rPr>
              <a:t>15 minutes</a:t>
            </a:r>
            <a:endParaRPr lang="en-GB" dirty="0">
              <a:solidFill>
                <a:srgbClr val="92D050"/>
              </a:solidFill>
            </a:endParaRPr>
          </a:p>
        </p:txBody>
      </p:sp>
    </p:spTree>
    <p:extLst>
      <p:ext uri="{BB962C8B-B14F-4D97-AF65-F5344CB8AC3E}">
        <p14:creationId xmlns:p14="http://schemas.microsoft.com/office/powerpoint/2010/main" val="1417104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8187C-44E7-49C5-8BA3-D9AA8F21A843}"/>
              </a:ext>
            </a:extLst>
          </p:cNvPr>
          <p:cNvSpPr>
            <a:spLocks noGrp="1"/>
          </p:cNvSpPr>
          <p:nvPr>
            <p:ph type="title"/>
          </p:nvPr>
        </p:nvSpPr>
        <p:spPr>
          <a:xfrm>
            <a:off x="119336" y="155448"/>
            <a:ext cx="11463064" cy="609256"/>
          </a:xfrm>
        </p:spPr>
        <p:txBody>
          <a:bodyPr>
            <a:noAutofit/>
          </a:bodyPr>
          <a:lstStyle/>
          <a:p>
            <a:r>
              <a:rPr lang="en-GB" sz="3200" dirty="0">
                <a:solidFill>
                  <a:srgbClr val="92D050"/>
                </a:solidFill>
              </a:rPr>
              <a:t>African responses to Conrad: </a:t>
            </a:r>
            <a:r>
              <a:rPr lang="en-GB" sz="3200" i="1" dirty="0">
                <a:solidFill>
                  <a:srgbClr val="92D050"/>
                </a:solidFill>
              </a:rPr>
              <a:t>A Grain of Wheat </a:t>
            </a:r>
          </a:p>
        </p:txBody>
      </p:sp>
      <p:sp>
        <p:nvSpPr>
          <p:cNvPr id="3" name="Content Placeholder 2">
            <a:extLst>
              <a:ext uri="{FF2B5EF4-FFF2-40B4-BE49-F238E27FC236}">
                <a16:creationId xmlns:a16="http://schemas.microsoft.com/office/drawing/2014/main" id="{D9614CDF-9D06-41A8-BE25-5D9E4773E19E}"/>
              </a:ext>
            </a:extLst>
          </p:cNvPr>
          <p:cNvSpPr>
            <a:spLocks noGrp="1"/>
          </p:cNvSpPr>
          <p:nvPr>
            <p:ph idx="1"/>
          </p:nvPr>
        </p:nvSpPr>
        <p:spPr>
          <a:xfrm>
            <a:off x="335360" y="764704"/>
            <a:ext cx="11737304" cy="6093296"/>
          </a:xfrm>
        </p:spPr>
        <p:txBody>
          <a:bodyPr>
            <a:normAutofit fontScale="85000" lnSpcReduction="10000"/>
          </a:bodyPr>
          <a:lstStyle/>
          <a:p>
            <a:pPr marL="118872" indent="0">
              <a:lnSpc>
                <a:spcPct val="110000"/>
              </a:lnSpc>
              <a:buNone/>
            </a:pPr>
            <a:r>
              <a:rPr lang="en-GB" sz="2200" dirty="0">
                <a:solidFill>
                  <a:schemeClr val="bg1"/>
                </a:solidFill>
              </a:rPr>
              <a:t>“I willed my heart of darkness to stop wheezing horror—horror,” says the protagonist of Marechera’s hallucinatory novel Black Sunlight (11), speaking in a plainly allegorical mode but drawing ostentatiously, and self-reflexively, for that purpose, on Conrad’s 1899/1902 novella, </a:t>
            </a:r>
            <a:r>
              <a:rPr lang="en-GB" sz="2200" i="1" dirty="0">
                <a:solidFill>
                  <a:schemeClr val="bg1"/>
                </a:solidFill>
              </a:rPr>
              <a:t>Heart of Darkness. </a:t>
            </a:r>
            <a:r>
              <a:rPr lang="en-GB" sz="2200" dirty="0">
                <a:solidFill>
                  <a:schemeClr val="bg1"/>
                </a:solidFill>
              </a:rPr>
              <a:t>Apparently </a:t>
            </a:r>
            <a:r>
              <a:rPr lang="en-GB" sz="2200" dirty="0" err="1">
                <a:solidFill>
                  <a:schemeClr val="bg1"/>
                </a:solidFill>
              </a:rPr>
              <a:t>preempting</a:t>
            </a:r>
            <a:r>
              <a:rPr lang="en-GB" sz="2200" dirty="0">
                <a:solidFill>
                  <a:schemeClr val="bg1"/>
                </a:solidFill>
              </a:rPr>
              <a:t> Marechera’s tirade against the inexhaustible repetitions of his discourse, Marlow, </a:t>
            </a:r>
            <a:r>
              <a:rPr lang="en-GB" sz="2200" i="1" dirty="0">
                <a:solidFill>
                  <a:schemeClr val="bg1"/>
                </a:solidFill>
              </a:rPr>
              <a:t>Heart of Darkness’s </a:t>
            </a:r>
            <a:r>
              <a:rPr lang="en-GB" sz="2200" dirty="0">
                <a:solidFill>
                  <a:schemeClr val="bg1"/>
                </a:solidFill>
              </a:rPr>
              <a:t>narrator says, “I have a voice . . . and for good or for evil mine is the speech that cannot be silenced” (187). And </a:t>
            </a:r>
            <a:r>
              <a:rPr lang="en-GB" sz="2200" dirty="0">
                <a:solidFill>
                  <a:schemeClr val="accent1">
                    <a:lumMod val="40000"/>
                    <a:lumOff val="60000"/>
                  </a:schemeClr>
                </a:solidFill>
              </a:rPr>
              <a:t>certainly Marlow appears to be right, his voice continuing to echo down the century since the publication of Conrad’s </a:t>
            </a:r>
            <a:r>
              <a:rPr lang="en-GB" sz="2200" dirty="0" err="1">
                <a:solidFill>
                  <a:schemeClr val="accent1">
                    <a:lumMod val="40000"/>
                    <a:lumOff val="60000"/>
                  </a:schemeClr>
                </a:solidFill>
              </a:rPr>
              <a:t>somber</a:t>
            </a:r>
            <a:r>
              <a:rPr lang="en-GB" sz="2200" dirty="0">
                <a:solidFill>
                  <a:schemeClr val="accent1">
                    <a:lumMod val="40000"/>
                    <a:lumOff val="60000"/>
                  </a:schemeClr>
                </a:solidFill>
              </a:rPr>
              <a:t> African novella</a:t>
            </a:r>
            <a:r>
              <a:rPr lang="en-GB" sz="2200" dirty="0">
                <a:solidFill>
                  <a:schemeClr val="bg1"/>
                </a:solidFill>
              </a:rPr>
              <a:t>. This is </a:t>
            </a:r>
            <a:r>
              <a:rPr lang="en-GB" sz="2200" dirty="0" err="1">
                <a:solidFill>
                  <a:schemeClr val="bg1"/>
                </a:solidFill>
              </a:rPr>
              <a:t>preeminently</a:t>
            </a:r>
            <a:r>
              <a:rPr lang="en-GB" sz="2200" dirty="0">
                <a:solidFill>
                  <a:schemeClr val="bg1"/>
                </a:solidFill>
              </a:rPr>
              <a:t> the case in Africa itself, with authors as diverse as Achebe in </a:t>
            </a:r>
            <a:r>
              <a:rPr lang="en-GB" sz="2200" i="1" dirty="0">
                <a:solidFill>
                  <a:schemeClr val="bg1"/>
                </a:solidFill>
              </a:rPr>
              <a:t>Things Fall Apart </a:t>
            </a:r>
            <a:r>
              <a:rPr lang="en-GB" sz="2200" dirty="0">
                <a:solidFill>
                  <a:schemeClr val="bg1"/>
                </a:solidFill>
              </a:rPr>
              <a:t>(1958), Coetzee in </a:t>
            </a:r>
            <a:r>
              <a:rPr lang="en-GB" sz="2200" i="1" dirty="0" err="1">
                <a:solidFill>
                  <a:schemeClr val="bg1"/>
                </a:solidFill>
              </a:rPr>
              <a:t>Dusklands</a:t>
            </a:r>
            <a:r>
              <a:rPr lang="en-GB" sz="2200" i="1" dirty="0">
                <a:solidFill>
                  <a:schemeClr val="bg1"/>
                </a:solidFill>
              </a:rPr>
              <a:t> (1974), Farah in Maps (1986), </a:t>
            </a:r>
            <a:r>
              <a:rPr lang="en-GB" sz="2200" i="1" dirty="0" err="1">
                <a:solidFill>
                  <a:schemeClr val="bg1"/>
                </a:solidFill>
              </a:rPr>
              <a:t>Gurnah</a:t>
            </a:r>
            <a:r>
              <a:rPr lang="en-GB" sz="2200" i="1" dirty="0">
                <a:solidFill>
                  <a:schemeClr val="bg1"/>
                </a:solidFill>
              </a:rPr>
              <a:t> in Paradise (1994), </a:t>
            </a:r>
            <a:r>
              <a:rPr lang="en-GB" sz="2200" i="1" dirty="0" err="1">
                <a:solidFill>
                  <a:schemeClr val="bg1"/>
                </a:solidFill>
              </a:rPr>
              <a:t>Mda</a:t>
            </a:r>
            <a:r>
              <a:rPr lang="en-GB" sz="2200" i="1" dirty="0">
                <a:solidFill>
                  <a:schemeClr val="bg1"/>
                </a:solidFill>
              </a:rPr>
              <a:t> in Heart of Redness </a:t>
            </a:r>
            <a:r>
              <a:rPr lang="en-GB" sz="2200" dirty="0">
                <a:solidFill>
                  <a:schemeClr val="bg1"/>
                </a:solidFill>
              </a:rPr>
              <a:t>(2000), Nkosi in </a:t>
            </a:r>
            <a:r>
              <a:rPr lang="en-GB" sz="2200" i="1" dirty="0">
                <a:solidFill>
                  <a:schemeClr val="bg1"/>
                </a:solidFill>
              </a:rPr>
              <a:t>Underground People </a:t>
            </a:r>
            <a:r>
              <a:rPr lang="en-GB" sz="2200" dirty="0">
                <a:solidFill>
                  <a:schemeClr val="bg1"/>
                </a:solidFill>
              </a:rPr>
              <a:t>(2002), Salih in </a:t>
            </a:r>
            <a:r>
              <a:rPr lang="en-GB" sz="2200" i="1" dirty="0">
                <a:solidFill>
                  <a:schemeClr val="bg1"/>
                </a:solidFill>
              </a:rPr>
              <a:t>Season of Migration to the North </a:t>
            </a:r>
            <a:r>
              <a:rPr lang="en-GB" sz="2200" dirty="0">
                <a:solidFill>
                  <a:schemeClr val="bg1"/>
                </a:solidFill>
              </a:rPr>
              <a:t>(Engl. trans. 1969), </a:t>
            </a:r>
            <a:r>
              <a:rPr lang="en-GB" sz="2200" dirty="0" err="1">
                <a:solidFill>
                  <a:schemeClr val="bg1"/>
                </a:solidFill>
              </a:rPr>
              <a:t>Vassanji</a:t>
            </a:r>
            <a:r>
              <a:rPr lang="en-GB" sz="2200" dirty="0">
                <a:solidFill>
                  <a:schemeClr val="bg1"/>
                </a:solidFill>
              </a:rPr>
              <a:t> in </a:t>
            </a:r>
            <a:r>
              <a:rPr lang="en-GB" sz="2200" i="1" dirty="0">
                <a:solidFill>
                  <a:schemeClr val="bg1"/>
                </a:solidFill>
              </a:rPr>
              <a:t>The Book of Secrets </a:t>
            </a:r>
            <a:r>
              <a:rPr lang="en-GB" sz="2200" dirty="0">
                <a:solidFill>
                  <a:schemeClr val="bg1"/>
                </a:solidFill>
              </a:rPr>
              <a:t>(1996), Venter in </a:t>
            </a:r>
            <a:r>
              <a:rPr lang="en-GB" sz="2200" i="1" dirty="0">
                <a:solidFill>
                  <a:schemeClr val="bg1"/>
                </a:solidFill>
              </a:rPr>
              <a:t>Trencherman </a:t>
            </a:r>
            <a:r>
              <a:rPr lang="en-GB" sz="2200" dirty="0">
                <a:solidFill>
                  <a:schemeClr val="bg1"/>
                </a:solidFill>
              </a:rPr>
              <a:t>(Engl. trans. 2008), and </a:t>
            </a:r>
            <a:r>
              <a:rPr lang="en-GB" sz="2200" dirty="0" err="1">
                <a:solidFill>
                  <a:schemeClr val="bg1"/>
                </a:solidFill>
              </a:rPr>
              <a:t>Wicomb</a:t>
            </a:r>
            <a:r>
              <a:rPr lang="en-GB" sz="2200" dirty="0">
                <a:solidFill>
                  <a:schemeClr val="bg1"/>
                </a:solidFill>
              </a:rPr>
              <a:t> in </a:t>
            </a:r>
            <a:r>
              <a:rPr lang="en-GB" sz="2200" i="1" dirty="0">
                <a:solidFill>
                  <a:schemeClr val="bg1"/>
                </a:solidFill>
              </a:rPr>
              <a:t>David’s Story</a:t>
            </a:r>
            <a:r>
              <a:rPr lang="en-GB" sz="2200" dirty="0">
                <a:solidFill>
                  <a:schemeClr val="bg1"/>
                </a:solidFill>
              </a:rPr>
              <a:t> (2001), to mention only a few, all deploying, to a greater or lesser extent, Conradian motifs (see </a:t>
            </a:r>
            <a:r>
              <a:rPr lang="en-GB" sz="2200" dirty="0" err="1">
                <a:solidFill>
                  <a:schemeClr val="bg1"/>
                </a:solidFill>
              </a:rPr>
              <a:t>Caminero</a:t>
            </a:r>
            <a:r>
              <a:rPr lang="en-GB" sz="2200" dirty="0">
                <a:solidFill>
                  <a:schemeClr val="bg1"/>
                </a:solidFill>
              </a:rPr>
              <a:t> Santangelo, African Fiction and Joseph Conrad; Fincham and Hooper; Fincham and de Lange).</a:t>
            </a:r>
          </a:p>
          <a:p>
            <a:pPr marL="118872" indent="0">
              <a:buNone/>
            </a:pPr>
            <a:endParaRPr lang="en-GB" sz="1700" dirty="0">
              <a:solidFill>
                <a:schemeClr val="bg1"/>
              </a:solidFill>
            </a:endParaRPr>
          </a:p>
          <a:p>
            <a:pPr marL="118872" indent="0">
              <a:lnSpc>
                <a:spcPct val="120000"/>
              </a:lnSpc>
              <a:buNone/>
            </a:pPr>
            <a:r>
              <a:rPr lang="en-GB" sz="2200" dirty="0">
                <a:solidFill>
                  <a:srgbClr val="92D050"/>
                </a:solidFill>
              </a:rPr>
              <a:t>In one of the most prominent African avatars of Conrad’s </a:t>
            </a:r>
            <a:r>
              <a:rPr lang="en-GB" sz="2200" i="1" dirty="0">
                <a:solidFill>
                  <a:srgbClr val="92D050"/>
                </a:solidFill>
              </a:rPr>
              <a:t>Heart of Darkness</a:t>
            </a:r>
            <a:r>
              <a:rPr lang="en-GB" sz="2200" dirty="0">
                <a:solidFill>
                  <a:srgbClr val="92D050"/>
                </a:solidFill>
              </a:rPr>
              <a:t>, Ngũgĩ </a:t>
            </a:r>
            <a:r>
              <a:rPr lang="en-GB" sz="2200" dirty="0" err="1">
                <a:solidFill>
                  <a:srgbClr val="92D050"/>
                </a:solidFill>
              </a:rPr>
              <a:t>wa</a:t>
            </a:r>
            <a:r>
              <a:rPr lang="en-GB" sz="2200" dirty="0">
                <a:solidFill>
                  <a:srgbClr val="92D050"/>
                </a:solidFill>
              </a:rPr>
              <a:t> </a:t>
            </a:r>
            <a:r>
              <a:rPr lang="en-GB" sz="2200" dirty="0" err="1">
                <a:solidFill>
                  <a:srgbClr val="92D050"/>
                </a:solidFill>
              </a:rPr>
              <a:t>Thiongo’s</a:t>
            </a:r>
            <a:r>
              <a:rPr lang="en-GB" sz="2200" dirty="0">
                <a:solidFill>
                  <a:srgbClr val="92D050"/>
                </a:solidFill>
              </a:rPr>
              <a:t> canonical </a:t>
            </a:r>
            <a:r>
              <a:rPr lang="en-GB" sz="2200" i="1" dirty="0">
                <a:solidFill>
                  <a:srgbClr val="92D050"/>
                </a:solidFill>
              </a:rPr>
              <a:t>A Grain of Wheat</a:t>
            </a:r>
            <a:r>
              <a:rPr lang="en-GB" sz="2200" dirty="0">
                <a:solidFill>
                  <a:srgbClr val="92D050"/>
                </a:solidFill>
              </a:rPr>
              <a:t> has its anti hero protagonist, the traitor </a:t>
            </a:r>
            <a:r>
              <a:rPr lang="en-GB" sz="2200" dirty="0" err="1">
                <a:solidFill>
                  <a:srgbClr val="92D050"/>
                </a:solidFill>
              </a:rPr>
              <a:t>Mugo</a:t>
            </a:r>
            <a:r>
              <a:rPr lang="en-GB" sz="2200" dirty="0">
                <a:solidFill>
                  <a:srgbClr val="92D050"/>
                </a:solidFill>
              </a:rPr>
              <a:t>, confronted with “horror” in his interlocutor </a:t>
            </a:r>
            <a:r>
              <a:rPr lang="en-GB" sz="2200" dirty="0" err="1">
                <a:solidFill>
                  <a:srgbClr val="92D050"/>
                </a:solidFill>
              </a:rPr>
              <a:t>Mumbi</a:t>
            </a:r>
            <a:r>
              <a:rPr lang="en-GB" sz="2200" dirty="0">
                <a:solidFill>
                  <a:srgbClr val="92D050"/>
                </a:solidFill>
              </a:rPr>
              <a:t> and, echoing Conrad’s Marlow</a:t>
            </a:r>
            <a:r>
              <a:rPr lang="en-GB" sz="2200" dirty="0">
                <a:solidFill>
                  <a:schemeClr val="accent1">
                    <a:lumMod val="40000"/>
                    <a:lumOff val="60000"/>
                  </a:schemeClr>
                </a:solidFill>
              </a:rPr>
              <a:t>—“‘You see me, whom you know’ . . . For a long time already, he . . . had been no more to us than a voice” (173)—</a:t>
            </a:r>
            <a:r>
              <a:rPr lang="en-GB" sz="2200" dirty="0">
                <a:solidFill>
                  <a:srgbClr val="92D050"/>
                </a:solidFill>
              </a:rPr>
              <a:t>speaking to the assembled village community, “‘This man stands before you . . .’ . . . Throughout he spoke in a clear voice” (AGW 230, 231, 218). </a:t>
            </a:r>
            <a:r>
              <a:rPr lang="en-GB" sz="2200" dirty="0">
                <a:solidFill>
                  <a:schemeClr val="bg1"/>
                </a:solidFill>
              </a:rPr>
              <a:t>“Horror” and “voice,” as in Conrad, as in Marechera, vie in Ngũgĩ’s text for the upper hand. </a:t>
            </a:r>
          </a:p>
        </p:txBody>
      </p:sp>
    </p:spTree>
    <p:extLst>
      <p:ext uri="{BB962C8B-B14F-4D97-AF65-F5344CB8AC3E}">
        <p14:creationId xmlns:p14="http://schemas.microsoft.com/office/powerpoint/2010/main" val="26237741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5964A-4C80-4B1D-A3FF-65946C6D7983}"/>
              </a:ext>
            </a:extLst>
          </p:cNvPr>
          <p:cNvSpPr>
            <a:spLocks noGrp="1"/>
          </p:cNvSpPr>
          <p:nvPr>
            <p:ph type="title"/>
          </p:nvPr>
        </p:nvSpPr>
        <p:spPr>
          <a:xfrm>
            <a:off x="407368" y="14139"/>
            <a:ext cx="10972800" cy="1252728"/>
          </a:xfrm>
        </p:spPr>
        <p:txBody>
          <a:bodyPr>
            <a:normAutofit fontScale="90000"/>
          </a:bodyPr>
          <a:lstStyle/>
          <a:p>
            <a:r>
              <a:rPr lang="en-GB" sz="4800" dirty="0">
                <a:solidFill>
                  <a:srgbClr val="92D050"/>
                </a:solidFill>
              </a:rPr>
              <a:t>Ng</a:t>
            </a:r>
            <a:r>
              <a:rPr lang="en-GB" sz="6000" b="0" dirty="0">
                <a:solidFill>
                  <a:srgbClr val="92D050"/>
                </a:solidFill>
              </a:rPr>
              <a:t>ũ</a:t>
            </a:r>
            <a:r>
              <a:rPr lang="en-GB" sz="4800" dirty="0">
                <a:solidFill>
                  <a:srgbClr val="92D050"/>
                </a:solidFill>
              </a:rPr>
              <a:t>g</a:t>
            </a:r>
            <a:r>
              <a:rPr lang="en-GB" sz="6000" b="0" dirty="0">
                <a:solidFill>
                  <a:srgbClr val="92D050"/>
                </a:solidFill>
              </a:rPr>
              <a:t>ĩ</a:t>
            </a:r>
            <a:r>
              <a:rPr lang="en-GB" sz="5300" b="0" dirty="0">
                <a:solidFill>
                  <a:srgbClr val="92D050"/>
                </a:solidFill>
              </a:rPr>
              <a:t> </a:t>
            </a:r>
            <a:r>
              <a:rPr lang="en-GB" sz="4800" dirty="0" err="1">
                <a:solidFill>
                  <a:srgbClr val="92D050"/>
                </a:solidFill>
              </a:rPr>
              <a:t>wa</a:t>
            </a:r>
            <a:r>
              <a:rPr lang="en-GB" sz="4800" dirty="0">
                <a:solidFill>
                  <a:srgbClr val="92D050"/>
                </a:solidFill>
              </a:rPr>
              <a:t> </a:t>
            </a:r>
            <a:r>
              <a:rPr lang="en-GB" sz="4800" dirty="0" err="1">
                <a:solidFill>
                  <a:srgbClr val="92D050"/>
                </a:solidFill>
              </a:rPr>
              <a:t>Thiong’o</a:t>
            </a:r>
            <a:r>
              <a:rPr lang="en-GB" dirty="0">
                <a:solidFill>
                  <a:srgbClr val="92D050"/>
                </a:solidFill>
              </a:rPr>
              <a:t> </a:t>
            </a:r>
            <a:br>
              <a:rPr lang="en-GB" dirty="0">
                <a:solidFill>
                  <a:srgbClr val="92D050"/>
                </a:solidFill>
              </a:rPr>
            </a:br>
            <a:endParaRPr lang="en-GB" dirty="0">
              <a:solidFill>
                <a:srgbClr val="92D050"/>
              </a:solidFill>
            </a:endParaRPr>
          </a:p>
        </p:txBody>
      </p:sp>
      <p:pic>
        <p:nvPicPr>
          <p:cNvPr id="1026" name="Picture 2">
            <a:extLst>
              <a:ext uri="{FF2B5EF4-FFF2-40B4-BE49-F238E27FC236}">
                <a16:creationId xmlns:a16="http://schemas.microsoft.com/office/drawing/2014/main" id="{7C50B172-A79D-4DE9-BCDC-C8997AD01F61}"/>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9352321" y="631871"/>
            <a:ext cx="2597728" cy="428196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C3C42C0-D456-431D-9FE7-5909CF21D25F}"/>
              </a:ext>
            </a:extLst>
          </p:cNvPr>
          <p:cNvSpPr txBox="1"/>
          <p:nvPr/>
        </p:nvSpPr>
        <p:spPr>
          <a:xfrm>
            <a:off x="259091" y="710020"/>
            <a:ext cx="8892982" cy="4924425"/>
          </a:xfrm>
          <a:prstGeom prst="rect">
            <a:avLst/>
          </a:prstGeom>
          <a:noFill/>
        </p:spPr>
        <p:txBody>
          <a:bodyPr wrap="square">
            <a:spAutoFit/>
          </a:bodyPr>
          <a:lstStyle/>
          <a:p>
            <a:r>
              <a:rPr lang="en-GB" sz="2000" dirty="0">
                <a:solidFill>
                  <a:schemeClr val="bg1"/>
                </a:solidFill>
              </a:rPr>
              <a:t>Language as communication and as culture are then products of each other. Communication creates culture: culture is a means of communication. </a:t>
            </a:r>
            <a:r>
              <a:rPr lang="en-GB" sz="2000" dirty="0">
                <a:solidFill>
                  <a:schemeClr val="accent1">
                    <a:lumMod val="40000"/>
                    <a:lumOff val="60000"/>
                  </a:schemeClr>
                </a:solidFill>
              </a:rPr>
              <a:t>Language carries culture, and culture carries, particularly through orature and literature, the entire body of values by which we come to perceive ourselves and our place in the world. How people perceive themselves and affects how they look at their culture, at their places politics and at the social production of wealth, at their entire relationship to nature and to other beings. </a:t>
            </a:r>
            <a:r>
              <a:rPr lang="en-GB" sz="2000" dirty="0">
                <a:solidFill>
                  <a:schemeClr val="bg1"/>
                </a:solidFill>
              </a:rPr>
              <a:t>Language is thus inseparable from ourselves as a community of human beings with a specific form and character, a specific history, a specific relationship to the world (16)</a:t>
            </a:r>
          </a:p>
          <a:p>
            <a:endParaRPr lang="en-GB" sz="1400" dirty="0">
              <a:solidFill>
                <a:schemeClr val="bg1"/>
              </a:solidFill>
            </a:endParaRPr>
          </a:p>
          <a:p>
            <a:r>
              <a:rPr lang="en-GB" sz="2000" dirty="0">
                <a:solidFill>
                  <a:schemeClr val="bg1"/>
                </a:solidFill>
              </a:rPr>
              <a:t>Language as culture is the collective memory bank of a people's experience in history. </a:t>
            </a:r>
            <a:r>
              <a:rPr lang="en-GB" sz="2000" dirty="0">
                <a:solidFill>
                  <a:schemeClr val="accent1">
                    <a:lumMod val="40000"/>
                    <a:lumOff val="60000"/>
                  </a:schemeClr>
                </a:solidFill>
              </a:rPr>
              <a:t>Culture is almost indistinguishable from the language that makes possible its genesis, growth, banking, articulation</a:t>
            </a:r>
            <a:r>
              <a:rPr lang="en-GB" sz="2000" dirty="0">
                <a:solidFill>
                  <a:schemeClr val="bg1"/>
                </a:solidFill>
              </a:rPr>
              <a:t>, and indeed its transmission from one generation to the next" (15).</a:t>
            </a:r>
          </a:p>
          <a:p>
            <a:endParaRPr lang="en-GB" sz="2000" dirty="0">
              <a:solidFill>
                <a:schemeClr val="bg1"/>
              </a:solidFill>
            </a:endParaRPr>
          </a:p>
        </p:txBody>
      </p:sp>
      <p:sp>
        <p:nvSpPr>
          <p:cNvPr id="8" name="TextBox 7">
            <a:extLst>
              <a:ext uri="{FF2B5EF4-FFF2-40B4-BE49-F238E27FC236}">
                <a16:creationId xmlns:a16="http://schemas.microsoft.com/office/drawing/2014/main" id="{F276C188-3FB4-46CA-B7AF-F7CD11061C23}"/>
              </a:ext>
            </a:extLst>
          </p:cNvPr>
          <p:cNvSpPr txBox="1"/>
          <p:nvPr/>
        </p:nvSpPr>
        <p:spPr>
          <a:xfrm>
            <a:off x="299362" y="5229200"/>
            <a:ext cx="11593275" cy="1477328"/>
          </a:xfrm>
          <a:prstGeom prst="rect">
            <a:avLst/>
          </a:prstGeom>
          <a:noFill/>
        </p:spPr>
        <p:txBody>
          <a:bodyPr wrap="square">
            <a:spAutoFit/>
          </a:bodyPr>
          <a:lstStyle/>
          <a:p>
            <a:endParaRPr lang="en-GB" sz="1000" dirty="0">
              <a:solidFill>
                <a:schemeClr val="bg1"/>
              </a:solidFill>
            </a:endParaRPr>
          </a:p>
          <a:p>
            <a:r>
              <a:rPr lang="en-GB" sz="2000" dirty="0">
                <a:solidFill>
                  <a:schemeClr val="bg1"/>
                </a:solidFill>
              </a:rPr>
              <a:t>language, rather than history or culture, is the enabling condition of human consciousness  "The choice of language and the use of language is central to a people's definition of themselves in relation to the entire universe. Hence </a:t>
            </a:r>
            <a:r>
              <a:rPr lang="en-GB" sz="2000" dirty="0">
                <a:solidFill>
                  <a:schemeClr val="accent1">
                    <a:lumMod val="40000"/>
                    <a:lumOff val="60000"/>
                  </a:schemeClr>
                </a:solidFill>
              </a:rPr>
              <a:t>language has always been at the heart of the two contending social forces in the Africa of the twentieth century</a:t>
            </a:r>
            <a:r>
              <a:rPr lang="en-GB" sz="2000" dirty="0">
                <a:solidFill>
                  <a:schemeClr val="bg1"/>
                </a:solidFill>
              </a:rPr>
              <a:t>" (4).</a:t>
            </a:r>
            <a:r>
              <a:rPr lang="en-GB" sz="2000" i="1" dirty="0">
                <a:solidFill>
                  <a:schemeClr val="bg1"/>
                </a:solidFill>
              </a:rPr>
              <a:t>  </a:t>
            </a:r>
            <a:endParaRPr lang="en-GB" sz="1800" dirty="0">
              <a:solidFill>
                <a:schemeClr val="bg1"/>
              </a:solidFill>
            </a:endParaRPr>
          </a:p>
        </p:txBody>
      </p:sp>
    </p:spTree>
    <p:extLst>
      <p:ext uri="{BB962C8B-B14F-4D97-AF65-F5344CB8AC3E}">
        <p14:creationId xmlns:p14="http://schemas.microsoft.com/office/powerpoint/2010/main" val="39094296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14180-87A7-4279-A85B-B90008F57E60}"/>
              </a:ext>
            </a:extLst>
          </p:cNvPr>
          <p:cNvSpPr>
            <a:spLocks noGrp="1"/>
          </p:cNvSpPr>
          <p:nvPr>
            <p:ph type="title"/>
          </p:nvPr>
        </p:nvSpPr>
        <p:spPr>
          <a:xfrm>
            <a:off x="588770" y="-137751"/>
            <a:ext cx="10972800" cy="1252728"/>
          </a:xfrm>
        </p:spPr>
        <p:txBody>
          <a:bodyPr>
            <a:noAutofit/>
          </a:bodyPr>
          <a:lstStyle/>
          <a:p>
            <a:pPr algn="ctr"/>
            <a:r>
              <a:rPr lang="en-GB" sz="3600" dirty="0">
                <a:solidFill>
                  <a:srgbClr val="FFC000"/>
                </a:solidFill>
              </a:rPr>
              <a:t>Stories &amp; Interpretations </a:t>
            </a:r>
          </a:p>
        </p:txBody>
      </p:sp>
      <p:sp>
        <p:nvSpPr>
          <p:cNvPr id="3" name="Content Placeholder 2">
            <a:extLst>
              <a:ext uri="{FF2B5EF4-FFF2-40B4-BE49-F238E27FC236}">
                <a16:creationId xmlns:a16="http://schemas.microsoft.com/office/drawing/2014/main" id="{1A7880DF-3B64-4A62-B360-0363F20A8561}"/>
              </a:ext>
            </a:extLst>
          </p:cNvPr>
          <p:cNvSpPr>
            <a:spLocks noGrp="1"/>
          </p:cNvSpPr>
          <p:nvPr>
            <p:ph idx="1"/>
          </p:nvPr>
        </p:nvSpPr>
        <p:spPr>
          <a:xfrm>
            <a:off x="579347" y="1113312"/>
            <a:ext cx="10972800" cy="5589240"/>
          </a:xfrm>
        </p:spPr>
        <p:txBody>
          <a:bodyPr>
            <a:normAutofit fontScale="92500" lnSpcReduction="20000"/>
          </a:bodyPr>
          <a:lstStyle/>
          <a:p>
            <a:pPr marL="118872" indent="0">
              <a:lnSpc>
                <a:spcPct val="120000"/>
              </a:lnSpc>
              <a:buNone/>
            </a:pPr>
            <a:r>
              <a:rPr lang="en-GB" sz="2400" dirty="0">
                <a:solidFill>
                  <a:schemeClr val="bg1"/>
                </a:solidFill>
              </a:rPr>
              <a:t>The Whiteman told of another country beyond the sea where a powerful woman sat on a throne while men and women danced under the shadow of her authority and benevolence. She was ready to spread the shadow to cover the </a:t>
            </a:r>
            <a:r>
              <a:rPr lang="en-GB" sz="2400" dirty="0" err="1">
                <a:solidFill>
                  <a:schemeClr val="bg1"/>
                </a:solidFill>
              </a:rPr>
              <a:t>Agikuyu</a:t>
            </a:r>
            <a:r>
              <a:rPr lang="en-GB" sz="2400" dirty="0">
                <a:solidFill>
                  <a:schemeClr val="bg1"/>
                </a:solidFill>
              </a:rPr>
              <a:t>. They laughed at this eccentric man whose skin had been so scalded that the black outside had peeled off. The hot water must have gone into his head.</a:t>
            </a:r>
          </a:p>
          <a:p>
            <a:pPr marL="118872" indent="0">
              <a:buNone/>
            </a:pPr>
            <a:endParaRPr lang="en-GB" sz="2400" dirty="0">
              <a:solidFill>
                <a:schemeClr val="bg1"/>
              </a:solidFill>
            </a:endParaRPr>
          </a:p>
          <a:p>
            <a:pPr marL="118872" indent="0">
              <a:lnSpc>
                <a:spcPct val="120000"/>
              </a:lnSpc>
              <a:buNone/>
            </a:pPr>
            <a:r>
              <a:rPr lang="en-GB" sz="2400" dirty="0">
                <a:solidFill>
                  <a:schemeClr val="bg1"/>
                </a:solidFill>
              </a:rPr>
              <a:t>Nevertheless, his words about a woman on the throne echoed something in the heart, deep down in their history. It was many, many years ago. Then women ruled the land of the </a:t>
            </a:r>
            <a:r>
              <a:rPr lang="en-GB" sz="2400" dirty="0" err="1">
                <a:solidFill>
                  <a:schemeClr val="bg1"/>
                </a:solidFill>
              </a:rPr>
              <a:t>Agikuyu</a:t>
            </a:r>
            <a:r>
              <a:rPr lang="en-GB" sz="2400" dirty="0">
                <a:solidFill>
                  <a:schemeClr val="bg1"/>
                </a:solidFill>
              </a:rPr>
              <a:t>. Men had no property, they were only there to serve the whims and needs of the women. Those were hard years. So they waited for women to go to war, they plotted a revolt, taking an oath of secrecy to keep them bound each to each in the common pursuit of freedom. They would sleep with all the women at once, for didn't they know the heroines would return hungry for love and relaxation? Fate did the rest; women were pregnant; the takeover met with little resistance.”</a:t>
            </a:r>
          </a:p>
          <a:p>
            <a:pPr marL="118872" indent="0">
              <a:buNone/>
            </a:pPr>
            <a:endParaRPr lang="en-GB" sz="2400" dirty="0">
              <a:solidFill>
                <a:schemeClr val="bg1"/>
              </a:solidFill>
            </a:endParaRPr>
          </a:p>
          <a:p>
            <a:pPr marL="118872" indent="0">
              <a:buNone/>
            </a:pPr>
            <a:r>
              <a:rPr lang="en-GB" sz="2400" dirty="0">
                <a:solidFill>
                  <a:schemeClr val="bg1"/>
                </a:solidFill>
              </a:rPr>
              <a:t>― Ngũgĩ </a:t>
            </a:r>
            <a:r>
              <a:rPr lang="en-GB" sz="2400" dirty="0" err="1">
                <a:solidFill>
                  <a:schemeClr val="bg1"/>
                </a:solidFill>
              </a:rPr>
              <a:t>wa</a:t>
            </a:r>
            <a:r>
              <a:rPr lang="en-GB" sz="2400" dirty="0">
                <a:solidFill>
                  <a:schemeClr val="bg1"/>
                </a:solidFill>
              </a:rPr>
              <a:t> </a:t>
            </a:r>
            <a:r>
              <a:rPr lang="en-GB" sz="2400" dirty="0" err="1">
                <a:solidFill>
                  <a:schemeClr val="bg1"/>
                </a:solidFill>
              </a:rPr>
              <a:t>Thiong’o</a:t>
            </a:r>
            <a:r>
              <a:rPr lang="en-GB" sz="2400" dirty="0">
                <a:solidFill>
                  <a:schemeClr val="bg1"/>
                </a:solidFill>
              </a:rPr>
              <a:t>, </a:t>
            </a:r>
            <a:r>
              <a:rPr lang="en-GB" sz="2400" i="1" dirty="0">
                <a:solidFill>
                  <a:schemeClr val="bg1"/>
                </a:solidFill>
              </a:rPr>
              <a:t>A Grain of Wheat</a:t>
            </a:r>
          </a:p>
        </p:txBody>
      </p:sp>
    </p:spTree>
    <p:extLst>
      <p:ext uri="{BB962C8B-B14F-4D97-AF65-F5344CB8AC3E}">
        <p14:creationId xmlns:p14="http://schemas.microsoft.com/office/powerpoint/2010/main" val="3408102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EBA68-D537-46C4-BC91-1F6820447770}"/>
              </a:ext>
            </a:extLst>
          </p:cNvPr>
          <p:cNvSpPr>
            <a:spLocks noGrp="1"/>
          </p:cNvSpPr>
          <p:nvPr>
            <p:ph type="title"/>
          </p:nvPr>
        </p:nvSpPr>
        <p:spPr/>
        <p:txBody>
          <a:bodyPr>
            <a:normAutofit fontScale="90000"/>
          </a:bodyPr>
          <a:lstStyle/>
          <a:p>
            <a:r>
              <a:rPr lang="en-GB" dirty="0">
                <a:solidFill>
                  <a:srgbClr val="FFC000"/>
                </a:solidFill>
              </a:rPr>
              <a:t>Karanja – joining the imperial forces</a:t>
            </a:r>
          </a:p>
        </p:txBody>
      </p:sp>
      <p:sp>
        <p:nvSpPr>
          <p:cNvPr id="3" name="Content Placeholder 2">
            <a:extLst>
              <a:ext uri="{FF2B5EF4-FFF2-40B4-BE49-F238E27FC236}">
                <a16:creationId xmlns:a16="http://schemas.microsoft.com/office/drawing/2014/main" id="{981D9FCE-50A7-4108-8BB2-F67AD54D01B5}"/>
              </a:ext>
            </a:extLst>
          </p:cNvPr>
          <p:cNvSpPr>
            <a:spLocks noGrp="1"/>
          </p:cNvSpPr>
          <p:nvPr>
            <p:ph idx="1"/>
          </p:nvPr>
        </p:nvSpPr>
        <p:spPr>
          <a:xfrm>
            <a:off x="593044" y="1988840"/>
            <a:ext cx="10972800" cy="3526016"/>
          </a:xfrm>
        </p:spPr>
        <p:txBody>
          <a:bodyPr>
            <a:normAutofit/>
          </a:bodyPr>
          <a:lstStyle/>
          <a:p>
            <a:pPr marL="118872" indent="0">
              <a:buNone/>
            </a:pPr>
            <a:r>
              <a:rPr lang="en-GB" sz="2400" dirty="0">
                <a:solidFill>
                  <a:schemeClr val="bg1"/>
                </a:solidFill>
              </a:rPr>
              <a:t>Everybody was running away as if each person feared the ground beneath his feet would collapse. They ran in every direction; men trampled on women; mothers forgot their children; the lame and weak were abandoned on the platform. Each man was alone, with God. It was the clarity of the entire vision that shook him. </a:t>
            </a:r>
            <a:r>
              <a:rPr lang="en-GB" sz="2400" dirty="0">
                <a:solidFill>
                  <a:srgbClr val="FFCC66"/>
                </a:solidFill>
              </a:rPr>
              <a:t>Karanja braced himself for the struggle, the fight to live</a:t>
            </a:r>
            <a:r>
              <a:rPr lang="en-GB" sz="2400" dirty="0">
                <a:solidFill>
                  <a:schemeClr val="bg1"/>
                </a:solidFill>
              </a:rPr>
              <a:t>. I must clear out of this place, he told himself, without moving. The earth was going round again. I must run, he thought, it cannot be helped, why should I fear to trample on the children, the lame, and the weak when others are doing it? (94).</a:t>
            </a:r>
            <a:endParaRPr lang="en-GB" dirty="0"/>
          </a:p>
        </p:txBody>
      </p:sp>
    </p:spTree>
    <p:extLst>
      <p:ext uri="{BB962C8B-B14F-4D97-AF65-F5344CB8AC3E}">
        <p14:creationId xmlns:p14="http://schemas.microsoft.com/office/powerpoint/2010/main" val="37769545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3323F-2794-45E4-AD45-54DA3CD379E3}"/>
              </a:ext>
            </a:extLst>
          </p:cNvPr>
          <p:cNvSpPr>
            <a:spLocks noGrp="1"/>
          </p:cNvSpPr>
          <p:nvPr>
            <p:ph type="title"/>
          </p:nvPr>
        </p:nvSpPr>
        <p:spPr>
          <a:xfrm>
            <a:off x="609600" y="155448"/>
            <a:ext cx="10972800" cy="897288"/>
          </a:xfrm>
        </p:spPr>
        <p:txBody>
          <a:bodyPr/>
          <a:lstStyle/>
          <a:p>
            <a:r>
              <a:rPr lang="en-GB" dirty="0">
                <a:solidFill>
                  <a:srgbClr val="FFC000"/>
                </a:solidFill>
              </a:rPr>
              <a:t>Mugu : the roots of betrayal</a:t>
            </a:r>
          </a:p>
        </p:txBody>
      </p:sp>
      <p:sp>
        <p:nvSpPr>
          <p:cNvPr id="3" name="Content Placeholder 2">
            <a:extLst>
              <a:ext uri="{FF2B5EF4-FFF2-40B4-BE49-F238E27FC236}">
                <a16:creationId xmlns:a16="http://schemas.microsoft.com/office/drawing/2014/main" id="{188E0137-8067-465D-AEAC-730DB8FB31B5}"/>
              </a:ext>
            </a:extLst>
          </p:cNvPr>
          <p:cNvSpPr>
            <a:spLocks noGrp="1"/>
          </p:cNvSpPr>
          <p:nvPr>
            <p:ph idx="1"/>
          </p:nvPr>
        </p:nvSpPr>
        <p:spPr>
          <a:xfrm>
            <a:off x="609269" y="941912"/>
            <a:ext cx="10972800" cy="5760640"/>
          </a:xfrm>
        </p:spPr>
        <p:txBody>
          <a:bodyPr>
            <a:normAutofit fontScale="92500" lnSpcReduction="10000"/>
          </a:bodyPr>
          <a:lstStyle/>
          <a:p>
            <a:pPr marL="118872" indent="0">
              <a:buNone/>
            </a:pPr>
            <a:r>
              <a:rPr lang="en-GB" sz="2400" dirty="0">
                <a:solidFill>
                  <a:srgbClr val="FFC000"/>
                </a:solidFill>
              </a:rPr>
              <a:t>He turned to the soil. He would labour, sweat, and through success and wealth, force society to recognize him. </a:t>
            </a:r>
            <a:r>
              <a:rPr lang="en-GB" sz="2400" dirty="0">
                <a:solidFill>
                  <a:schemeClr val="bg1"/>
                </a:solidFill>
              </a:rPr>
              <a:t>There was, for him, then, solace in the very act of breaking the soil: to bury seeds and watch the green leaves heave and thrust themselves out of the ground, to tend the plants to ripeness and then harvest, these were all part of the world he had created for himself and which formed the background against which his dreams soared to the sky (8).</a:t>
            </a:r>
          </a:p>
          <a:p>
            <a:pPr marL="118872" indent="0">
              <a:buNone/>
            </a:pPr>
            <a:endParaRPr lang="en-GB" sz="2400" dirty="0">
              <a:solidFill>
                <a:schemeClr val="bg1"/>
              </a:solidFill>
            </a:endParaRPr>
          </a:p>
          <a:p>
            <a:pPr marL="118872" indent="0">
              <a:buNone/>
            </a:pPr>
            <a:r>
              <a:rPr lang="en-GB" sz="2400" dirty="0">
                <a:solidFill>
                  <a:schemeClr val="bg1"/>
                </a:solidFill>
              </a:rPr>
              <a:t>Previously he liked to see events in his life as isolated. </a:t>
            </a:r>
            <a:r>
              <a:rPr lang="en-GB" sz="2400" dirty="0">
                <a:solidFill>
                  <a:srgbClr val="FFC000"/>
                </a:solidFill>
              </a:rPr>
              <a:t>Things had been fated </a:t>
            </a:r>
            <a:r>
              <a:rPr lang="en-GB" sz="2400" dirty="0">
                <a:solidFill>
                  <a:schemeClr val="bg1"/>
                </a:solidFill>
              </a:rPr>
              <a:t>to happen at different moments. One had no choice in anything as surely as one had no choice on one's birth. He did not, then, tire his mind by trying to connect what went before with what followed after. </a:t>
            </a:r>
            <a:r>
              <a:rPr lang="en-GB" sz="2400" dirty="0">
                <a:solidFill>
                  <a:srgbClr val="FFC000"/>
                </a:solidFill>
              </a:rPr>
              <a:t>Numbed, he ran without thinking of the road, its origin or its end </a:t>
            </a:r>
            <a:r>
              <a:rPr lang="en-GB" sz="2400" dirty="0">
                <a:solidFill>
                  <a:schemeClr val="bg1"/>
                </a:solidFill>
              </a:rPr>
              <a:t>(172). </a:t>
            </a:r>
          </a:p>
          <a:p>
            <a:pPr marL="118872" indent="0">
              <a:buNone/>
            </a:pPr>
            <a:r>
              <a:rPr lang="en-GB" sz="2400" dirty="0">
                <a:solidFill>
                  <a:schemeClr val="bg1"/>
                </a:solidFill>
              </a:rPr>
              <a:t> </a:t>
            </a:r>
          </a:p>
          <a:p>
            <a:pPr marL="118872" indent="0">
              <a:buNone/>
            </a:pPr>
            <a:r>
              <a:rPr lang="en-GB" sz="2400" dirty="0">
                <a:solidFill>
                  <a:schemeClr val="bg1"/>
                </a:solidFill>
              </a:rPr>
              <a:t>… what is greatness but power? What's power? A judge is powerful: he can send a man to death, without anyone questioning his authority, judgment, or harming his body in return. </a:t>
            </a:r>
            <a:r>
              <a:rPr lang="en-GB" sz="2400" dirty="0">
                <a:solidFill>
                  <a:srgbClr val="FFC000"/>
                </a:solidFill>
              </a:rPr>
              <a:t>Yes-to be great you must stand in such a place that you can dispense pain and death to others without anyone asking questions </a:t>
            </a:r>
            <a:r>
              <a:rPr lang="en-GB" sz="2400" dirty="0">
                <a:solidFill>
                  <a:schemeClr val="bg1"/>
                </a:solidFill>
              </a:rPr>
              <a:t>(197). </a:t>
            </a:r>
          </a:p>
          <a:p>
            <a:pPr marL="118872" indent="0">
              <a:buNone/>
            </a:pPr>
            <a:endParaRPr lang="en-GB" sz="2400" dirty="0">
              <a:solidFill>
                <a:schemeClr val="bg1"/>
              </a:solidFill>
            </a:endParaRPr>
          </a:p>
        </p:txBody>
      </p:sp>
    </p:spTree>
    <p:extLst>
      <p:ext uri="{BB962C8B-B14F-4D97-AF65-F5344CB8AC3E}">
        <p14:creationId xmlns:p14="http://schemas.microsoft.com/office/powerpoint/2010/main" val="25970605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C1BDE-E5E7-4980-9514-2917AE9BF27E}"/>
              </a:ext>
            </a:extLst>
          </p:cNvPr>
          <p:cNvSpPr>
            <a:spLocks noGrp="1"/>
          </p:cNvSpPr>
          <p:nvPr>
            <p:ph type="title"/>
          </p:nvPr>
        </p:nvSpPr>
        <p:spPr>
          <a:xfrm>
            <a:off x="263352" y="91726"/>
            <a:ext cx="11377264" cy="753272"/>
          </a:xfrm>
        </p:spPr>
        <p:txBody>
          <a:bodyPr>
            <a:normAutofit/>
          </a:bodyPr>
          <a:lstStyle/>
          <a:p>
            <a:r>
              <a:rPr lang="en-GB" sz="3600" i="1" dirty="0">
                <a:solidFill>
                  <a:srgbClr val="FFFF00"/>
                </a:solidFill>
              </a:rPr>
              <a:t>The Wretched of the Earth (</a:t>
            </a:r>
            <a:r>
              <a:rPr lang="en-GB" sz="3600" dirty="0">
                <a:solidFill>
                  <a:srgbClr val="FFFF00"/>
                </a:solidFill>
              </a:rPr>
              <a:t>1963)</a:t>
            </a:r>
          </a:p>
        </p:txBody>
      </p:sp>
      <p:sp>
        <p:nvSpPr>
          <p:cNvPr id="3" name="Content Placeholder 2">
            <a:extLst>
              <a:ext uri="{FF2B5EF4-FFF2-40B4-BE49-F238E27FC236}">
                <a16:creationId xmlns:a16="http://schemas.microsoft.com/office/drawing/2014/main" id="{58FCC173-5B31-4653-BC2A-35B84E2CA9DB}"/>
              </a:ext>
            </a:extLst>
          </p:cNvPr>
          <p:cNvSpPr>
            <a:spLocks noGrp="1"/>
          </p:cNvSpPr>
          <p:nvPr>
            <p:ph idx="1"/>
          </p:nvPr>
        </p:nvSpPr>
        <p:spPr>
          <a:xfrm>
            <a:off x="160946" y="798174"/>
            <a:ext cx="8900790" cy="4294297"/>
          </a:xfrm>
        </p:spPr>
        <p:txBody>
          <a:bodyPr>
            <a:noAutofit/>
          </a:bodyPr>
          <a:lstStyle/>
          <a:p>
            <a:pPr marL="118872" indent="0">
              <a:lnSpc>
                <a:spcPct val="120000"/>
              </a:lnSpc>
              <a:buNone/>
            </a:pPr>
            <a:r>
              <a:rPr lang="en-GB" sz="2100" dirty="0">
                <a:solidFill>
                  <a:schemeClr val="bg1"/>
                </a:solidFill>
              </a:rPr>
              <a:t>In </a:t>
            </a:r>
            <a:r>
              <a:rPr lang="en-GB" sz="2100" i="1" dirty="0">
                <a:solidFill>
                  <a:schemeClr val="bg1"/>
                </a:solidFill>
              </a:rPr>
              <a:t>The Wretched of the Earth</a:t>
            </a:r>
            <a:r>
              <a:rPr lang="en-GB" sz="2100" dirty="0">
                <a:solidFill>
                  <a:schemeClr val="bg1"/>
                </a:solidFill>
              </a:rPr>
              <a:t>, Fanon develops the Manichean perspective implicit in </a:t>
            </a:r>
            <a:r>
              <a:rPr lang="en-GB" sz="2100" i="1" dirty="0">
                <a:solidFill>
                  <a:schemeClr val="bg1"/>
                </a:solidFill>
              </a:rPr>
              <a:t>BSWM</a:t>
            </a:r>
            <a:r>
              <a:rPr lang="en-GB" sz="2100" dirty="0">
                <a:solidFill>
                  <a:schemeClr val="bg1"/>
                </a:solidFill>
              </a:rPr>
              <a:t>. </a:t>
            </a:r>
            <a:r>
              <a:rPr lang="en-GB" sz="2100" dirty="0">
                <a:solidFill>
                  <a:schemeClr val="accent1">
                    <a:lumMod val="20000"/>
                    <a:lumOff val="80000"/>
                  </a:schemeClr>
                </a:solidFill>
              </a:rPr>
              <a:t>To overcome the binary system in which black is bad and white is good, Fanon argues that an entirely new world must come into being. This utopian desire, to be absolutely free of the past, requires total revolution, “absolute violence” (37</a:t>
            </a:r>
            <a:r>
              <a:rPr lang="en-GB" sz="2100" dirty="0">
                <a:solidFill>
                  <a:schemeClr val="accent1">
                    <a:lumMod val="40000"/>
                    <a:lumOff val="60000"/>
                  </a:schemeClr>
                </a:solidFill>
              </a:rPr>
              <a:t>). </a:t>
            </a:r>
            <a:r>
              <a:rPr lang="en-GB" sz="2100" dirty="0">
                <a:solidFill>
                  <a:schemeClr val="bg1"/>
                </a:solidFill>
              </a:rPr>
              <a:t>Violence purifies, destroying not only the category of white, but that of black too. According to Fanon, true revolution in Africa can only come from the peasants, or “fellaheen.” …this emphasis on the rural underclass highlights Fanon’s disgust with the greed and politicking of the </a:t>
            </a:r>
            <a:r>
              <a:rPr lang="en-GB" sz="2100" i="1" dirty="0">
                <a:solidFill>
                  <a:schemeClr val="bg1"/>
                </a:solidFill>
              </a:rPr>
              <a:t>comprador bourgeoisie </a:t>
            </a:r>
            <a:r>
              <a:rPr lang="en-GB" sz="2100" dirty="0">
                <a:solidFill>
                  <a:schemeClr val="bg1"/>
                </a:solidFill>
              </a:rPr>
              <a:t>in new African nations </a:t>
            </a:r>
            <a:r>
              <a:rPr lang="en-GB" sz="2100" dirty="0">
                <a:solidFill>
                  <a:schemeClr val="accent1">
                    <a:lumMod val="20000"/>
                    <a:lumOff val="80000"/>
                  </a:schemeClr>
                </a:solidFill>
              </a:rPr>
              <a:t>The brand of nationalism espoused by these classes, and even by the urban proletariat, is insufficient for total revolution because</a:t>
            </a:r>
          </a:p>
        </p:txBody>
      </p:sp>
      <p:sp>
        <p:nvSpPr>
          <p:cNvPr id="6" name="TextBox 5">
            <a:extLst>
              <a:ext uri="{FF2B5EF4-FFF2-40B4-BE49-F238E27FC236}">
                <a16:creationId xmlns:a16="http://schemas.microsoft.com/office/drawing/2014/main" id="{25B91023-2E92-4428-9F2D-65B662630BA3}"/>
              </a:ext>
            </a:extLst>
          </p:cNvPr>
          <p:cNvSpPr txBox="1"/>
          <p:nvPr/>
        </p:nvSpPr>
        <p:spPr>
          <a:xfrm>
            <a:off x="160946" y="5092471"/>
            <a:ext cx="12043270" cy="1618264"/>
          </a:xfrm>
          <a:prstGeom prst="rect">
            <a:avLst/>
          </a:prstGeom>
          <a:noFill/>
        </p:spPr>
        <p:txBody>
          <a:bodyPr wrap="square">
            <a:spAutoFit/>
          </a:bodyPr>
          <a:lstStyle/>
          <a:p>
            <a:pPr marL="118872" indent="0">
              <a:lnSpc>
                <a:spcPct val="120000"/>
              </a:lnSpc>
              <a:buNone/>
            </a:pPr>
            <a:r>
              <a:rPr lang="en-GB" sz="2100" dirty="0">
                <a:solidFill>
                  <a:schemeClr val="accent1">
                    <a:lumMod val="20000"/>
                    <a:lumOff val="80000"/>
                  </a:schemeClr>
                </a:solidFill>
              </a:rPr>
              <a:t>such classes benefit from the economic structures of imperialism</a:t>
            </a:r>
            <a:r>
              <a:rPr lang="en-GB" sz="2100" dirty="0">
                <a:solidFill>
                  <a:srgbClr val="92D050"/>
                </a:solidFill>
              </a:rPr>
              <a:t>. </a:t>
            </a:r>
            <a:r>
              <a:rPr lang="en-GB" sz="2100" dirty="0">
                <a:solidFill>
                  <a:schemeClr val="bg1"/>
                </a:solidFill>
              </a:rPr>
              <a:t>Fanon claims that non-agrarian revolutions end when urban classes consolidate their own power, without remaking the entire system. </a:t>
            </a:r>
            <a:r>
              <a:rPr lang="en-GB" sz="2100" dirty="0">
                <a:solidFill>
                  <a:schemeClr val="accent1">
                    <a:lumMod val="40000"/>
                    <a:lumOff val="60000"/>
                  </a:schemeClr>
                </a:solidFill>
              </a:rPr>
              <a:t>In his faith in the African peasantry as well as his emphasis on language, Fanon anticipates </a:t>
            </a:r>
            <a:r>
              <a:rPr lang="en-GB" sz="2100" dirty="0">
                <a:solidFill>
                  <a:schemeClr val="accent1">
                    <a:lumMod val="20000"/>
                    <a:lumOff val="80000"/>
                  </a:schemeClr>
                </a:solidFill>
              </a:rPr>
              <a:t>the work of Ngũgĩ </a:t>
            </a:r>
            <a:r>
              <a:rPr lang="en-GB" sz="2100" dirty="0" err="1">
                <a:solidFill>
                  <a:schemeClr val="accent1">
                    <a:lumMod val="20000"/>
                    <a:lumOff val="80000"/>
                  </a:schemeClr>
                </a:solidFill>
              </a:rPr>
              <a:t>wa</a:t>
            </a:r>
            <a:r>
              <a:rPr lang="en-GB" sz="2100" dirty="0">
                <a:solidFill>
                  <a:schemeClr val="accent1">
                    <a:lumMod val="20000"/>
                    <a:lumOff val="80000"/>
                  </a:schemeClr>
                </a:solidFill>
              </a:rPr>
              <a:t> </a:t>
            </a:r>
            <a:r>
              <a:rPr lang="en-GB" sz="2100" dirty="0" err="1">
                <a:solidFill>
                  <a:schemeClr val="accent1">
                    <a:lumMod val="20000"/>
                    <a:lumOff val="80000"/>
                  </a:schemeClr>
                </a:solidFill>
              </a:rPr>
              <a:t>Thiong’o</a:t>
            </a:r>
            <a:r>
              <a:rPr lang="en-GB" sz="2100" dirty="0">
                <a:solidFill>
                  <a:schemeClr val="accent1">
                    <a:lumMod val="40000"/>
                    <a:lumOff val="60000"/>
                  </a:schemeClr>
                </a:solidFill>
              </a:rPr>
              <a:t>, who finds revolutionary artistic power among the peasants.</a:t>
            </a:r>
          </a:p>
        </p:txBody>
      </p:sp>
      <p:pic>
        <p:nvPicPr>
          <p:cNvPr id="4098" name="Picture 2" descr="Medium_wretched_of_earth">
            <a:extLst>
              <a:ext uri="{FF2B5EF4-FFF2-40B4-BE49-F238E27FC236}">
                <a16:creationId xmlns:a16="http://schemas.microsoft.com/office/drawing/2014/main" id="{0247C304-2D5E-4813-B7D6-46B559DDE3A2}"/>
              </a:ext>
            </a:extLst>
          </p:cNvPr>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a:stretch/>
        </p:blipFill>
        <p:spPr bwMode="auto">
          <a:xfrm>
            <a:off x="9171966" y="965570"/>
            <a:ext cx="2857500" cy="40660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01977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A46FA-4DF6-4BC6-93DB-FC5D85E2691D}"/>
              </a:ext>
            </a:extLst>
          </p:cNvPr>
          <p:cNvSpPr>
            <a:spLocks noGrp="1"/>
          </p:cNvSpPr>
          <p:nvPr>
            <p:ph type="title"/>
          </p:nvPr>
        </p:nvSpPr>
        <p:spPr>
          <a:xfrm>
            <a:off x="544488" y="191817"/>
            <a:ext cx="10972800" cy="883396"/>
          </a:xfrm>
        </p:spPr>
        <p:txBody>
          <a:bodyPr>
            <a:normAutofit/>
          </a:bodyPr>
          <a:lstStyle/>
          <a:p>
            <a:r>
              <a:rPr lang="en-GB" sz="3600" dirty="0">
                <a:solidFill>
                  <a:srgbClr val="FFC000"/>
                </a:solidFill>
              </a:rPr>
              <a:t>Continuities of corruption </a:t>
            </a:r>
          </a:p>
        </p:txBody>
      </p:sp>
      <p:sp>
        <p:nvSpPr>
          <p:cNvPr id="3" name="Content Placeholder 2">
            <a:extLst>
              <a:ext uri="{FF2B5EF4-FFF2-40B4-BE49-F238E27FC236}">
                <a16:creationId xmlns:a16="http://schemas.microsoft.com/office/drawing/2014/main" id="{3F827978-F19A-4732-AAA8-FC6EC87A0454}"/>
              </a:ext>
            </a:extLst>
          </p:cNvPr>
          <p:cNvSpPr>
            <a:spLocks noGrp="1"/>
          </p:cNvSpPr>
          <p:nvPr>
            <p:ph idx="1"/>
          </p:nvPr>
        </p:nvSpPr>
        <p:spPr>
          <a:xfrm>
            <a:off x="544488" y="1529338"/>
            <a:ext cx="11103024" cy="5400600"/>
          </a:xfrm>
        </p:spPr>
        <p:txBody>
          <a:bodyPr>
            <a:normAutofit fontScale="92500" lnSpcReduction="10000"/>
          </a:bodyPr>
          <a:lstStyle/>
          <a:p>
            <a:pPr marL="118872" indent="0">
              <a:buNone/>
            </a:pPr>
            <a:r>
              <a:rPr lang="en-GB" sz="2400" dirty="0">
                <a:solidFill>
                  <a:schemeClr val="bg1"/>
                </a:solidFill>
              </a:rPr>
              <a:t>But now, whom do we see riding in long cars and changing them daily as if motor cars were clothes? It is those who did not take part in the Movement, the same who ran to the shelter of schools and universities and administration. And even some who were outright traitors and collaborators ... At political meetings you hear them shout: Uhuru, Uhuru, we fought for. Fought where? (68-9).</a:t>
            </a:r>
          </a:p>
          <a:p>
            <a:pPr marL="118872" indent="0">
              <a:buNone/>
            </a:pPr>
            <a:endParaRPr lang="en-GB" sz="3600" dirty="0">
              <a:solidFill>
                <a:schemeClr val="bg1"/>
              </a:solidFill>
            </a:endParaRPr>
          </a:p>
          <a:p>
            <a:pPr marL="118872" indent="0">
              <a:buNone/>
            </a:pPr>
            <a:r>
              <a:rPr lang="en-GB" sz="2400" dirty="0">
                <a:solidFill>
                  <a:schemeClr val="bg1"/>
                </a:solidFill>
              </a:rPr>
              <a:t>Following yesterday's talk with the M.P., </a:t>
            </a:r>
            <a:r>
              <a:rPr lang="en-GB" sz="2400" dirty="0" err="1">
                <a:solidFill>
                  <a:schemeClr val="bg1"/>
                </a:solidFill>
              </a:rPr>
              <a:t>Gikonyo</a:t>
            </a:r>
            <a:r>
              <a:rPr lang="en-GB" sz="2400" dirty="0">
                <a:solidFill>
                  <a:schemeClr val="bg1"/>
                </a:solidFill>
              </a:rPr>
              <a:t> called on the five men concerned with the scheme. They reviewed their position and decided to enlarge the land company, raise the price per share, and invite people to buy shares. In this way, they would raise enough money for Burton's farm ... The first thing they saw at the main entrance to Green Hill Farm (as Burton's farm was called) was a new signpost. </a:t>
            </a:r>
            <a:r>
              <a:rPr lang="en-GB" sz="2400" dirty="0" err="1">
                <a:solidFill>
                  <a:schemeClr val="bg1"/>
                </a:solidFill>
              </a:rPr>
              <a:t>Gikonyo</a:t>
            </a:r>
            <a:r>
              <a:rPr lang="en-GB" sz="2400" dirty="0">
                <a:solidFill>
                  <a:schemeClr val="bg1"/>
                </a:solidFill>
              </a:rPr>
              <a:t> could not believe his eyes when he read the name. They walked to the house without a whisper among themselves, but all dwelling on the same thought. Burton had left Kenya for England.</a:t>
            </a:r>
          </a:p>
          <a:p>
            <a:pPr marL="118872" indent="0">
              <a:buNone/>
            </a:pPr>
            <a:endParaRPr lang="en-GB" sz="1400" dirty="0">
              <a:solidFill>
                <a:schemeClr val="bg1"/>
              </a:solidFill>
            </a:endParaRPr>
          </a:p>
          <a:p>
            <a:pPr marL="118872" indent="0">
              <a:buNone/>
            </a:pPr>
            <a:r>
              <a:rPr lang="en-GB" sz="2400" dirty="0">
                <a:solidFill>
                  <a:srgbClr val="FFC000"/>
                </a:solidFill>
              </a:rPr>
              <a:t>The new landowner was their own M.P. </a:t>
            </a:r>
            <a:r>
              <a:rPr lang="en-GB" sz="2400" dirty="0">
                <a:solidFill>
                  <a:schemeClr val="bg1"/>
                </a:solidFill>
              </a:rPr>
              <a:t>(16</a:t>
            </a:r>
            <a:r>
              <a:rPr lang="en-GB" sz="2000" dirty="0">
                <a:solidFill>
                  <a:schemeClr val="bg1"/>
                </a:solidFill>
              </a:rPr>
              <a:t>9) </a:t>
            </a:r>
          </a:p>
        </p:txBody>
      </p:sp>
      <p:sp>
        <p:nvSpPr>
          <p:cNvPr id="5" name="TextBox 4">
            <a:extLst>
              <a:ext uri="{FF2B5EF4-FFF2-40B4-BE49-F238E27FC236}">
                <a16:creationId xmlns:a16="http://schemas.microsoft.com/office/drawing/2014/main" id="{3B98DC92-5211-4DEF-B17A-147CB9A6A073}"/>
              </a:ext>
            </a:extLst>
          </p:cNvPr>
          <p:cNvSpPr txBox="1"/>
          <p:nvPr/>
        </p:nvSpPr>
        <p:spPr>
          <a:xfrm>
            <a:off x="522004" y="815445"/>
            <a:ext cx="6191954" cy="461665"/>
          </a:xfrm>
          <a:prstGeom prst="rect">
            <a:avLst/>
          </a:prstGeom>
          <a:noFill/>
        </p:spPr>
        <p:txBody>
          <a:bodyPr wrap="square">
            <a:spAutoFit/>
          </a:bodyPr>
          <a:lstStyle/>
          <a:p>
            <a:pPr marL="118872" indent="0">
              <a:buNone/>
            </a:pPr>
            <a:r>
              <a:rPr lang="en-GB" sz="2400" dirty="0" err="1">
                <a:solidFill>
                  <a:srgbClr val="FFC000"/>
                </a:solidFill>
              </a:rPr>
              <a:t>Gikonyo</a:t>
            </a:r>
            <a:r>
              <a:rPr lang="en-GB" sz="2400" dirty="0">
                <a:solidFill>
                  <a:srgbClr val="FFC000"/>
                </a:solidFill>
              </a:rPr>
              <a:t> as the touchstone</a:t>
            </a:r>
          </a:p>
        </p:txBody>
      </p:sp>
    </p:spTree>
    <p:extLst>
      <p:ext uri="{BB962C8B-B14F-4D97-AF65-F5344CB8AC3E}">
        <p14:creationId xmlns:p14="http://schemas.microsoft.com/office/powerpoint/2010/main" val="37100546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1D4-D7CC-4AC7-A953-2E1B3DA08A42}"/>
              </a:ext>
            </a:extLst>
          </p:cNvPr>
          <p:cNvSpPr>
            <a:spLocks noGrp="1"/>
          </p:cNvSpPr>
          <p:nvPr>
            <p:ph type="title"/>
          </p:nvPr>
        </p:nvSpPr>
        <p:spPr>
          <a:xfrm>
            <a:off x="609600" y="332656"/>
            <a:ext cx="10972800" cy="1252728"/>
          </a:xfrm>
        </p:spPr>
        <p:txBody>
          <a:bodyPr>
            <a:normAutofit fontScale="90000"/>
          </a:bodyPr>
          <a:lstStyle/>
          <a:p>
            <a:r>
              <a:rPr lang="en-GB" sz="4000" dirty="0">
                <a:solidFill>
                  <a:srgbClr val="92D050"/>
                </a:solidFill>
              </a:rPr>
              <a:t>Trauma &amp; imperialism</a:t>
            </a:r>
            <a:br>
              <a:rPr lang="en-GB" sz="3100" dirty="0">
                <a:solidFill>
                  <a:srgbClr val="92D050"/>
                </a:solidFill>
                <a:latin typeface="+mn-lt"/>
              </a:rPr>
            </a:br>
            <a:r>
              <a:rPr lang="en-GB" sz="3100" b="0" dirty="0">
                <a:solidFill>
                  <a:srgbClr val="92D050"/>
                </a:solidFill>
                <a:latin typeface="+mn-lt"/>
              </a:rPr>
              <a:t>Major influence of Franz Fanon</a:t>
            </a:r>
            <a:br>
              <a:rPr lang="en-GB" sz="4000" b="0" dirty="0">
                <a:solidFill>
                  <a:srgbClr val="92D050"/>
                </a:solidFill>
              </a:rPr>
            </a:br>
            <a:endParaRPr lang="en-GB" sz="4000" b="0" dirty="0">
              <a:solidFill>
                <a:srgbClr val="92D050"/>
              </a:solidFill>
            </a:endParaRPr>
          </a:p>
        </p:txBody>
      </p:sp>
      <p:sp>
        <p:nvSpPr>
          <p:cNvPr id="3" name="Content Placeholder 2">
            <a:extLst>
              <a:ext uri="{FF2B5EF4-FFF2-40B4-BE49-F238E27FC236}">
                <a16:creationId xmlns:a16="http://schemas.microsoft.com/office/drawing/2014/main" id="{731B8F39-50D0-4FBD-958D-564A4791F36D}"/>
              </a:ext>
            </a:extLst>
          </p:cNvPr>
          <p:cNvSpPr>
            <a:spLocks noGrp="1"/>
          </p:cNvSpPr>
          <p:nvPr>
            <p:ph idx="1"/>
          </p:nvPr>
        </p:nvSpPr>
        <p:spPr>
          <a:xfrm>
            <a:off x="609600" y="1484784"/>
            <a:ext cx="11346632" cy="4625609"/>
          </a:xfrm>
        </p:spPr>
        <p:txBody>
          <a:bodyPr>
            <a:normAutofit fontScale="92500"/>
          </a:bodyPr>
          <a:lstStyle/>
          <a:p>
            <a:pPr marL="118872" indent="0">
              <a:buNone/>
            </a:pPr>
            <a:r>
              <a:rPr lang="en-GB" sz="2400" dirty="0">
                <a:solidFill>
                  <a:schemeClr val="accent1">
                    <a:lumMod val="40000"/>
                    <a:lumOff val="60000"/>
                  </a:schemeClr>
                </a:solidFill>
              </a:rPr>
              <a:t>Ngugi's complex treatment of trauma both as a psychological and historical event cutting across political, economic, and cultural spheres of human activity </a:t>
            </a:r>
            <a:r>
              <a:rPr lang="en-GB" sz="2400" dirty="0">
                <a:solidFill>
                  <a:schemeClr val="bg1"/>
                </a:solidFill>
              </a:rPr>
              <a:t>suggests that the extreme individualism expressed by Karanja's consciousness is an effect of the dislocations, violence, and economic exploitation endemic to the process of colonization in Kenya and a direct inheritance of a system of values that owes its continuing existence to the imperialist expansion of European capitalism into Africa. Furthermore, </a:t>
            </a:r>
            <a:r>
              <a:rPr lang="en-GB" sz="2400" dirty="0">
                <a:solidFill>
                  <a:schemeClr val="accent1">
                    <a:lumMod val="40000"/>
                    <a:lumOff val="60000"/>
                  </a:schemeClr>
                </a:solidFill>
              </a:rPr>
              <a:t>imperialism, and the individualism it reinforces, is implicitly depicted as a form of psychological illness that, given the specific historical circumstances under which it has been constructed, requires the intervention of revolution as its cure. </a:t>
            </a:r>
            <a:r>
              <a:rPr lang="en-GB" sz="2400" dirty="0">
                <a:solidFill>
                  <a:schemeClr val="bg1"/>
                </a:solidFill>
              </a:rPr>
              <a:t>The Darwinian universe that Karanja envisions derives its inspiration from some of the central ontological assumptions of European capitalism. </a:t>
            </a:r>
          </a:p>
          <a:p>
            <a:pPr marL="411480" lvl="1" indent="0">
              <a:buNone/>
            </a:pPr>
            <a:r>
              <a:rPr lang="en-GB" sz="2000" dirty="0">
                <a:solidFill>
                  <a:schemeClr val="bg1"/>
                </a:solidFill>
              </a:rPr>
              <a:t>Russell West-Pavlov, ‘The Politics and Spaces of Voice: Ngũgĩ’s </a:t>
            </a:r>
            <a:r>
              <a:rPr lang="en-GB" sz="2000" i="1" dirty="0">
                <a:solidFill>
                  <a:schemeClr val="bg1"/>
                </a:solidFill>
              </a:rPr>
              <a:t>A Grain of Wheat</a:t>
            </a:r>
            <a:r>
              <a:rPr lang="en-GB" sz="2000" dirty="0">
                <a:solidFill>
                  <a:schemeClr val="bg1"/>
                </a:solidFill>
              </a:rPr>
              <a:t> and Conrad’s </a:t>
            </a:r>
            <a:r>
              <a:rPr lang="en-GB" sz="2000" i="1" dirty="0">
                <a:solidFill>
                  <a:schemeClr val="bg1"/>
                </a:solidFill>
              </a:rPr>
              <a:t>Heart of Darkness’ Research in African Literatures , </a:t>
            </a:r>
            <a:r>
              <a:rPr lang="en-GB" sz="2000" dirty="0">
                <a:solidFill>
                  <a:schemeClr val="bg1"/>
                </a:solidFill>
              </a:rPr>
              <a:t>Vol. 44, No. 3 (Fall 2013), pp. 160-175: 174-5</a:t>
            </a:r>
          </a:p>
        </p:txBody>
      </p:sp>
    </p:spTree>
    <p:extLst>
      <p:ext uri="{BB962C8B-B14F-4D97-AF65-F5344CB8AC3E}">
        <p14:creationId xmlns:p14="http://schemas.microsoft.com/office/powerpoint/2010/main" val="41570608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8A1811-DD88-44D0-8B3D-E50A7E535993}"/>
              </a:ext>
            </a:extLst>
          </p:cNvPr>
          <p:cNvSpPr>
            <a:spLocks noGrp="1"/>
          </p:cNvSpPr>
          <p:nvPr>
            <p:ph idx="1"/>
          </p:nvPr>
        </p:nvSpPr>
        <p:spPr>
          <a:xfrm>
            <a:off x="263352" y="116632"/>
            <a:ext cx="10972800" cy="4968552"/>
          </a:xfrm>
        </p:spPr>
        <p:txBody>
          <a:bodyPr>
            <a:normAutofit fontScale="62500" lnSpcReduction="20000"/>
          </a:bodyPr>
          <a:lstStyle/>
          <a:p>
            <a:pPr marL="118872" indent="0">
              <a:lnSpc>
                <a:spcPct val="120000"/>
              </a:lnSpc>
              <a:buNone/>
            </a:pPr>
            <a:r>
              <a:rPr lang="en-GB" dirty="0">
                <a:solidFill>
                  <a:schemeClr val="bg1"/>
                </a:solidFill>
              </a:rPr>
              <a:t>All Europe contributed to the making of Kurtz; and …the International Society for the Suppression of Savage Customs had intrusted him with the making of a report, for its future guidance. ...! But this must have been before his—let us say—nerves, went wrong, and caused him to preside at certain midnight dances ending with unspeakable rites, which—as far as I reluctantly gathered from what I heard at various times—were offered up to him—do you understand?—to Mr. Kurtz himself. But it was a beautiful piece of writing. … he soared and took me with him. </a:t>
            </a:r>
            <a:r>
              <a:rPr lang="en-GB" dirty="0">
                <a:solidFill>
                  <a:srgbClr val="FFC000"/>
                </a:solidFill>
              </a:rPr>
              <a:t>The peroration was magnificent, though difficult to remember, you know. It gave me the notion of an exotic Immensity ruled by an august Benevolence. It made me tingle with enthusiasm. This was the unbounded power of eloquence—of words—of burning noble words. </a:t>
            </a:r>
            <a:r>
              <a:rPr lang="en-GB" dirty="0">
                <a:solidFill>
                  <a:schemeClr val="bg1"/>
                </a:solidFill>
              </a:rPr>
              <a:t>There were no practical hints to interrupt the magic current of phrases, unless a kind of note at the foot of the last page, scrawled evidently much later, in an unsteady hand, may be regarded as the exposition of a method. It was very simple, and </a:t>
            </a:r>
            <a:r>
              <a:rPr lang="en-GB" dirty="0">
                <a:solidFill>
                  <a:srgbClr val="FFC000"/>
                </a:solidFill>
              </a:rPr>
              <a:t>at the end of that moving appeal to every altruistic sentiment it blazed at you, luminous and terrifying, like a flash of lightning in a serene sky: ‘Exterminate all the brutes!’  </a:t>
            </a:r>
            <a:r>
              <a:rPr lang="en-GB" dirty="0">
                <a:solidFill>
                  <a:schemeClr val="bg1"/>
                </a:solidFill>
              </a:rPr>
              <a:t>(</a:t>
            </a:r>
            <a:r>
              <a:rPr lang="en-GB" i="1" dirty="0">
                <a:solidFill>
                  <a:schemeClr val="bg1"/>
                </a:solidFill>
              </a:rPr>
              <a:t>Heart of Darkness</a:t>
            </a:r>
            <a:r>
              <a:rPr lang="en-GB" dirty="0">
                <a:solidFill>
                  <a:schemeClr val="bg1"/>
                </a:solidFill>
              </a:rPr>
              <a:t>)</a:t>
            </a:r>
          </a:p>
          <a:p>
            <a:pPr marL="118872" indent="0">
              <a:lnSpc>
                <a:spcPct val="120000"/>
              </a:lnSpc>
              <a:buNone/>
            </a:pPr>
            <a:endParaRPr lang="en-GB" sz="1500" dirty="0">
              <a:solidFill>
                <a:schemeClr val="bg1"/>
              </a:solidFill>
            </a:endParaRPr>
          </a:p>
          <a:p>
            <a:pPr marL="118872" indent="0" algn="ctr">
              <a:lnSpc>
                <a:spcPct val="120000"/>
              </a:lnSpc>
              <a:buNone/>
            </a:pPr>
            <a:r>
              <a:rPr lang="en-GB" dirty="0">
                <a:solidFill>
                  <a:schemeClr val="bg1"/>
                </a:solidFill>
              </a:rPr>
              <a:t>-------------------------------------------------------------------------------------------------</a:t>
            </a:r>
          </a:p>
        </p:txBody>
      </p:sp>
      <p:sp>
        <p:nvSpPr>
          <p:cNvPr id="7" name="TextBox 6">
            <a:extLst>
              <a:ext uri="{FF2B5EF4-FFF2-40B4-BE49-F238E27FC236}">
                <a16:creationId xmlns:a16="http://schemas.microsoft.com/office/drawing/2014/main" id="{2EA029B9-24BF-4E96-BF81-36B66C1BD775}"/>
              </a:ext>
            </a:extLst>
          </p:cNvPr>
          <p:cNvSpPr txBox="1"/>
          <p:nvPr/>
        </p:nvSpPr>
        <p:spPr>
          <a:xfrm>
            <a:off x="263352" y="5013176"/>
            <a:ext cx="11305256" cy="1323439"/>
          </a:xfrm>
          <a:prstGeom prst="rect">
            <a:avLst/>
          </a:prstGeom>
          <a:noFill/>
        </p:spPr>
        <p:txBody>
          <a:bodyPr wrap="square">
            <a:spAutoFit/>
          </a:bodyPr>
          <a:lstStyle/>
          <a:p>
            <a:pPr marL="118872" indent="0">
              <a:buNone/>
            </a:pPr>
            <a:r>
              <a:rPr lang="en-GB" sz="2000" dirty="0">
                <a:solidFill>
                  <a:schemeClr val="bg1"/>
                </a:solidFill>
              </a:rPr>
              <a:t>Thompson was on the edge of madness. Eliminate the vermin, he would grind his teeth at night. . . . But the thing that sparked off the now famous deaths was a near-riot act that took place on the third day of the strike. . . . What occurred next is known to the world. The men were rounded up and locked in their cells. The now famous beatings went on day and night” (</a:t>
            </a:r>
            <a:r>
              <a:rPr lang="en-GB" sz="2000" i="1" dirty="0">
                <a:solidFill>
                  <a:schemeClr val="bg1"/>
                </a:solidFill>
              </a:rPr>
              <a:t>A Grain of Wheat</a:t>
            </a:r>
            <a:r>
              <a:rPr lang="en-GB" sz="2000" dirty="0">
                <a:solidFill>
                  <a:schemeClr val="bg1"/>
                </a:solidFill>
              </a:rPr>
              <a:t>, 130</a:t>
            </a:r>
            <a:r>
              <a:rPr lang="en-GB" dirty="0">
                <a:solidFill>
                  <a:schemeClr val="bg1"/>
                </a:solidFill>
              </a:rPr>
              <a:t>)</a:t>
            </a:r>
          </a:p>
        </p:txBody>
      </p:sp>
    </p:spTree>
    <p:extLst>
      <p:ext uri="{BB962C8B-B14F-4D97-AF65-F5344CB8AC3E}">
        <p14:creationId xmlns:p14="http://schemas.microsoft.com/office/powerpoint/2010/main" val="538021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EB798C2-6230-4A10-B307-8ADFA4E3C0B8}"/>
              </a:ext>
            </a:extLst>
          </p:cNvPr>
          <p:cNvSpPr>
            <a:spLocks noGrp="1"/>
          </p:cNvSpPr>
          <p:nvPr>
            <p:ph idx="1"/>
          </p:nvPr>
        </p:nvSpPr>
        <p:spPr>
          <a:xfrm>
            <a:off x="609600" y="836712"/>
            <a:ext cx="10814992" cy="5564089"/>
          </a:xfrm>
        </p:spPr>
        <p:txBody>
          <a:bodyPr>
            <a:normAutofit fontScale="92500" lnSpcReduction="10000"/>
          </a:bodyPr>
          <a:lstStyle/>
          <a:p>
            <a:pPr marL="118872" indent="0">
              <a:buNone/>
            </a:pPr>
            <a:endParaRPr lang="en-GB" dirty="0">
              <a:solidFill>
                <a:schemeClr val="bg1"/>
              </a:solidFill>
            </a:endParaRPr>
          </a:p>
          <a:p>
            <a:pPr>
              <a:buClr>
                <a:srgbClr val="92D050"/>
              </a:buClr>
              <a:buSzPct val="100000"/>
              <a:buFont typeface="Wingdings" panose="05000000000000000000" pitchFamily="2" charset="2"/>
              <a:buChar char="§"/>
            </a:pPr>
            <a:r>
              <a:rPr lang="en-GB" sz="2400" dirty="0">
                <a:solidFill>
                  <a:schemeClr val="bg1"/>
                </a:solidFill>
              </a:rPr>
              <a:t>Rethinking History – especially the (19</a:t>
            </a:r>
            <a:r>
              <a:rPr lang="en-GB" sz="2400" baseline="30000" dirty="0">
                <a:solidFill>
                  <a:schemeClr val="bg1"/>
                </a:solidFill>
              </a:rPr>
              <a:t>th</a:t>
            </a:r>
            <a:r>
              <a:rPr lang="en-GB" sz="2400" dirty="0">
                <a:solidFill>
                  <a:schemeClr val="bg1"/>
                </a:solidFill>
              </a:rPr>
              <a:t> C) ideal of progress</a:t>
            </a:r>
          </a:p>
          <a:p>
            <a:pPr>
              <a:buClr>
                <a:srgbClr val="92D050"/>
              </a:buClr>
              <a:buSzPct val="100000"/>
              <a:buFont typeface="Wingdings" panose="05000000000000000000" pitchFamily="2" charset="2"/>
              <a:buChar char="§"/>
            </a:pPr>
            <a:r>
              <a:rPr lang="en-GB" sz="2400" dirty="0">
                <a:solidFill>
                  <a:schemeClr val="bg1"/>
                </a:solidFill>
              </a:rPr>
              <a:t>Rethinking Temporality: pre and post colonialism</a:t>
            </a:r>
          </a:p>
          <a:p>
            <a:pPr>
              <a:buClr>
                <a:srgbClr val="92D050"/>
              </a:buClr>
              <a:buSzPct val="100000"/>
              <a:buFont typeface="Wingdings" panose="05000000000000000000" pitchFamily="2" charset="2"/>
              <a:buChar char="§"/>
            </a:pPr>
            <a:r>
              <a:rPr lang="en-GB" sz="2400" dirty="0">
                <a:solidFill>
                  <a:schemeClr val="bg1"/>
                </a:solidFill>
              </a:rPr>
              <a:t>Concept of hegemony (Gramsci; Raymond Williams - layers of beliefs in dynamic relation; often in conflict )</a:t>
            </a:r>
          </a:p>
          <a:p>
            <a:pPr>
              <a:buClr>
                <a:srgbClr val="92D050"/>
              </a:buClr>
              <a:buSzPct val="100000"/>
              <a:buFont typeface="Wingdings" panose="05000000000000000000" pitchFamily="2" charset="2"/>
              <a:buChar char="§"/>
            </a:pPr>
            <a:r>
              <a:rPr lang="en-GB" sz="2400" dirty="0">
                <a:solidFill>
                  <a:schemeClr val="bg1"/>
                </a:solidFill>
              </a:rPr>
              <a:t>Orientalism</a:t>
            </a:r>
          </a:p>
          <a:p>
            <a:pPr>
              <a:buClr>
                <a:srgbClr val="92D050"/>
              </a:buClr>
              <a:buSzPct val="100000"/>
              <a:buFont typeface="Wingdings" panose="05000000000000000000" pitchFamily="2" charset="2"/>
              <a:buChar char="§"/>
            </a:pPr>
            <a:r>
              <a:rPr lang="en-GB" sz="2400" dirty="0">
                <a:solidFill>
                  <a:schemeClr val="bg1"/>
                </a:solidFill>
              </a:rPr>
              <a:t>The psychology of colonialism (Franz Fanon; Subalternity) </a:t>
            </a:r>
          </a:p>
          <a:p>
            <a:pPr>
              <a:buClr>
                <a:srgbClr val="92D050"/>
              </a:buClr>
              <a:buSzPct val="100000"/>
              <a:buFont typeface="Wingdings" panose="05000000000000000000" pitchFamily="2" charset="2"/>
              <a:buChar char="§"/>
            </a:pPr>
            <a:endParaRPr lang="en-GB" sz="2400" dirty="0">
              <a:solidFill>
                <a:schemeClr val="bg1"/>
              </a:solidFill>
            </a:endParaRPr>
          </a:p>
          <a:p>
            <a:pPr>
              <a:buClr>
                <a:srgbClr val="92D050"/>
              </a:buClr>
              <a:buSzPct val="100000"/>
              <a:buFont typeface="Wingdings" panose="05000000000000000000" pitchFamily="2" charset="2"/>
              <a:buChar char="§"/>
            </a:pPr>
            <a:r>
              <a:rPr lang="en-GB" sz="2400" dirty="0">
                <a:solidFill>
                  <a:schemeClr val="bg1"/>
                </a:solidFill>
              </a:rPr>
              <a:t>The relation of Culture and society</a:t>
            </a:r>
          </a:p>
          <a:p>
            <a:pPr lvl="1">
              <a:buClr>
                <a:srgbClr val="92D050"/>
              </a:buClr>
              <a:buSzPct val="100000"/>
              <a:buFont typeface="Arial" panose="020B0604020202020204" pitchFamily="34" charset="0"/>
              <a:buChar char="•"/>
            </a:pPr>
            <a:r>
              <a:rPr lang="en-GB" sz="2200" dirty="0">
                <a:solidFill>
                  <a:schemeClr val="bg1"/>
                </a:solidFill>
              </a:rPr>
              <a:t>Rethinking form</a:t>
            </a:r>
          </a:p>
          <a:p>
            <a:pPr>
              <a:buClr>
                <a:srgbClr val="92D050"/>
              </a:buClr>
              <a:buSzPct val="100000"/>
              <a:buFont typeface="Wingdings" panose="05000000000000000000" pitchFamily="2" charset="2"/>
              <a:buChar char="§"/>
            </a:pPr>
            <a:endParaRPr lang="en-GB" sz="2400" dirty="0">
              <a:solidFill>
                <a:schemeClr val="bg1"/>
              </a:solidFill>
            </a:endParaRPr>
          </a:p>
          <a:p>
            <a:pPr>
              <a:buClr>
                <a:srgbClr val="92D050"/>
              </a:buClr>
              <a:buSzPct val="100000"/>
              <a:buFont typeface="Wingdings" panose="05000000000000000000" pitchFamily="2" charset="2"/>
              <a:buChar char="§"/>
            </a:pPr>
            <a:endParaRPr lang="en-GB" sz="2400" dirty="0">
              <a:solidFill>
                <a:schemeClr val="bg1"/>
              </a:solidFill>
            </a:endParaRPr>
          </a:p>
          <a:p>
            <a:pPr>
              <a:buClr>
                <a:srgbClr val="92D050"/>
              </a:buClr>
              <a:buSzPct val="100000"/>
              <a:buFont typeface="Wingdings" panose="05000000000000000000" pitchFamily="2" charset="2"/>
              <a:buChar char="§"/>
            </a:pPr>
            <a:r>
              <a:rPr lang="en-GB" sz="2400" dirty="0">
                <a:solidFill>
                  <a:schemeClr val="bg1"/>
                </a:solidFill>
              </a:rPr>
              <a:t>Questions of language and society: the status of English/ relation to  </a:t>
            </a:r>
          </a:p>
          <a:p>
            <a:pPr lvl="1">
              <a:buClr>
                <a:srgbClr val="92D050"/>
              </a:buClr>
              <a:buSzPct val="100000"/>
              <a:buFont typeface="Arial" panose="020B0604020202020204" pitchFamily="34" charset="0"/>
              <a:buChar char="•"/>
            </a:pPr>
            <a:r>
              <a:rPr lang="en-GB" sz="2200" dirty="0">
                <a:solidFill>
                  <a:schemeClr val="bg1"/>
                </a:solidFill>
              </a:rPr>
              <a:t>Achebe</a:t>
            </a:r>
          </a:p>
          <a:p>
            <a:pPr lvl="1">
              <a:buClr>
                <a:srgbClr val="92D050"/>
              </a:buClr>
              <a:buSzPct val="100000"/>
              <a:buFont typeface="Arial" panose="020B0604020202020204" pitchFamily="34" charset="0"/>
              <a:buChar char="•"/>
            </a:pPr>
            <a:r>
              <a:rPr lang="en-GB" sz="2200" dirty="0">
                <a:solidFill>
                  <a:schemeClr val="bg1"/>
                </a:solidFill>
              </a:rPr>
              <a:t>Ngugi </a:t>
            </a:r>
          </a:p>
          <a:p>
            <a:pPr lvl="1">
              <a:buClr>
                <a:srgbClr val="92D050"/>
              </a:buClr>
              <a:buSzPct val="100000"/>
              <a:buFont typeface="Arial" panose="020B0604020202020204" pitchFamily="34" charset="0"/>
              <a:buChar char="•"/>
            </a:pPr>
            <a:r>
              <a:rPr lang="en-GB" sz="2200" dirty="0">
                <a:solidFill>
                  <a:schemeClr val="bg1"/>
                </a:solidFill>
              </a:rPr>
              <a:t>Walcott</a:t>
            </a:r>
          </a:p>
        </p:txBody>
      </p:sp>
      <p:sp>
        <p:nvSpPr>
          <p:cNvPr id="5" name="TextBox 4">
            <a:extLst>
              <a:ext uri="{FF2B5EF4-FFF2-40B4-BE49-F238E27FC236}">
                <a16:creationId xmlns:a16="http://schemas.microsoft.com/office/drawing/2014/main" id="{863B75DD-4B48-4E4A-86EA-107FEA206184}"/>
              </a:ext>
            </a:extLst>
          </p:cNvPr>
          <p:cNvSpPr txBox="1"/>
          <p:nvPr/>
        </p:nvSpPr>
        <p:spPr>
          <a:xfrm>
            <a:off x="609600" y="332656"/>
            <a:ext cx="6093724" cy="646331"/>
          </a:xfrm>
          <a:prstGeom prst="rect">
            <a:avLst/>
          </a:prstGeom>
          <a:noFill/>
        </p:spPr>
        <p:txBody>
          <a:bodyPr wrap="square">
            <a:spAutoFit/>
          </a:bodyPr>
          <a:lstStyle/>
          <a:p>
            <a:pPr marL="118872" indent="0">
              <a:buNone/>
            </a:pPr>
            <a:r>
              <a:rPr lang="en-GB" sz="3600" dirty="0">
                <a:solidFill>
                  <a:srgbClr val="92D050"/>
                </a:solidFill>
                <a:latin typeface="+mj-lt"/>
              </a:rPr>
              <a:t>Issues to consider</a:t>
            </a:r>
          </a:p>
        </p:txBody>
      </p:sp>
    </p:spTree>
    <p:extLst>
      <p:ext uri="{BB962C8B-B14F-4D97-AF65-F5344CB8AC3E}">
        <p14:creationId xmlns:p14="http://schemas.microsoft.com/office/powerpoint/2010/main" val="5554900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Custom 2">
      <a:majorFont>
        <a:latin typeface="Felix Titling"/>
        <a:ea typeface=""/>
        <a:cs typeface=""/>
      </a:majorFont>
      <a:minorFont>
        <a:latin typeface="Palatino Linotype"/>
        <a:ea typeface=""/>
        <a:cs typeface=""/>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6805</TotalTime>
  <Words>7422</Words>
  <Application>Microsoft Office PowerPoint</Application>
  <PresentationFormat>Widescreen</PresentationFormat>
  <Paragraphs>198</Paragraphs>
  <Slides>35</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35</vt:i4>
      </vt:variant>
    </vt:vector>
  </HeadingPairs>
  <TitlesOfParts>
    <vt:vector size="44" baseType="lpstr">
      <vt:lpstr>Arial</vt:lpstr>
      <vt:lpstr>Calibri</vt:lpstr>
      <vt:lpstr>Felix Titling</vt:lpstr>
      <vt:lpstr>Palatino Linotype</vt:lpstr>
      <vt:lpstr>Times New Roman</vt:lpstr>
      <vt:lpstr>Wingdings</vt:lpstr>
      <vt:lpstr>Wingdings 2</vt:lpstr>
      <vt:lpstr>Wingdings 3</vt:lpstr>
      <vt:lpstr>Module</vt:lpstr>
      <vt:lpstr>Postcolonial literary texts &amp; theories of the Postcolonial</vt:lpstr>
      <vt:lpstr>MODULE THEMES </vt:lpstr>
      <vt:lpstr>Why is it so complicated ?</vt:lpstr>
      <vt:lpstr>The concept of hegemony</vt:lpstr>
      <vt:lpstr>PowerPoint Presentation</vt:lpstr>
      <vt:lpstr>Literature &amp; history: recap</vt:lpstr>
      <vt:lpstr>PowerPoint Presentation</vt:lpstr>
      <vt:lpstr>SAID &amp; CONRAD (1)</vt:lpstr>
      <vt:lpstr>SAID &amp; CONRAD (2)</vt:lpstr>
      <vt:lpstr>PowerPoint Presentation</vt:lpstr>
      <vt:lpstr>PowerPoint Presentation</vt:lpstr>
      <vt:lpstr>PowerPoint Presentation</vt:lpstr>
      <vt:lpstr>Black Skin, White Masks (1952)</vt:lpstr>
      <vt:lpstr>A DYING COLONIALISM (1959)</vt:lpstr>
      <vt:lpstr>PowerPoint Presentation</vt:lpstr>
      <vt:lpstr>PowerPoint Presentation</vt:lpstr>
      <vt:lpstr>PowerPoint Presentation</vt:lpstr>
      <vt:lpstr>PowerPoint Presentation</vt:lpstr>
      <vt:lpstr>Discussion?</vt:lpstr>
      <vt:lpstr>PowerPoint Presentation</vt:lpstr>
      <vt:lpstr>PowerPoint Presentation</vt:lpstr>
      <vt:lpstr>PowerPoint Presentation</vt:lpstr>
      <vt:lpstr>PowerPoint Presentation</vt:lpstr>
      <vt:lpstr>PowerPoint Presentation</vt:lpstr>
      <vt:lpstr>Break  15 minutes</vt:lpstr>
      <vt:lpstr>African responses to Conrad: A Grain of Wheat </vt:lpstr>
      <vt:lpstr>Ngũgĩ wa Thiong’o  </vt:lpstr>
      <vt:lpstr>Stories &amp; Interpretations </vt:lpstr>
      <vt:lpstr>Karanja – joining the imperial forces</vt:lpstr>
      <vt:lpstr>Mugu : the roots of betrayal</vt:lpstr>
      <vt:lpstr>The Wretched of the Earth (1963)</vt:lpstr>
      <vt:lpstr>Continuities of corruption </vt:lpstr>
      <vt:lpstr>Trauma &amp; imperialism Major influence of Franz Fanon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CSEN 4011:WAYS OF READING</dc:title>
  <dc:creator>sh095</dc:creator>
  <cp:lastModifiedBy>Jeni Williams</cp:lastModifiedBy>
  <cp:revision>181</cp:revision>
  <dcterms:created xsi:type="dcterms:W3CDTF">2013-10-15T14:59:08Z</dcterms:created>
  <dcterms:modified xsi:type="dcterms:W3CDTF">2021-01-28T11:45:50Z</dcterms:modified>
</cp:coreProperties>
</file>