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B7BB16-DF38-4622-ADD5-1EBD14F79E9E}" v="17" dt="2024-10-17T22:12:07.0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91" d="100"/>
          <a:sy n="91" d="100"/>
        </p:scale>
        <p:origin x="32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ena Lewis" userId="41922b6fb8c08192" providerId="LiveId" clId="{E8B7BB16-DF38-4622-ADD5-1EBD14F79E9E}"/>
    <pc:docChg chg="undo custSel modSld">
      <pc:chgData name="Deena Lewis" userId="41922b6fb8c08192" providerId="LiveId" clId="{E8B7BB16-DF38-4622-ADD5-1EBD14F79E9E}" dt="2024-10-17T22:12:33.273" v="406" actId="1076"/>
      <pc:docMkLst>
        <pc:docMk/>
      </pc:docMkLst>
      <pc:sldChg chg="addSp delSp modSp mod">
        <pc:chgData name="Deena Lewis" userId="41922b6fb8c08192" providerId="LiveId" clId="{E8B7BB16-DF38-4622-ADD5-1EBD14F79E9E}" dt="2024-10-17T22:12:33.273" v="406" actId="1076"/>
        <pc:sldMkLst>
          <pc:docMk/>
          <pc:sldMk cId="560008615" sldId="256"/>
        </pc:sldMkLst>
        <pc:spChg chg="add mod">
          <ac:chgData name="Deena Lewis" userId="41922b6fb8c08192" providerId="LiveId" clId="{E8B7BB16-DF38-4622-ADD5-1EBD14F79E9E}" dt="2024-10-17T21:55:29.714" v="56" actId="14100"/>
          <ac:spMkLst>
            <pc:docMk/>
            <pc:sldMk cId="560008615" sldId="256"/>
            <ac:spMk id="4" creationId="{58934F16-FCF7-236F-909B-59E2B64CA741}"/>
          </ac:spMkLst>
        </pc:spChg>
        <pc:spChg chg="add del mod">
          <ac:chgData name="Deena Lewis" userId="41922b6fb8c08192" providerId="LiveId" clId="{E8B7BB16-DF38-4622-ADD5-1EBD14F79E9E}" dt="2024-10-17T21:48:57.556" v="8"/>
          <ac:spMkLst>
            <pc:docMk/>
            <pc:sldMk cId="560008615" sldId="256"/>
            <ac:spMk id="5" creationId="{84F1D0C7-9BE3-B22C-A33C-0CE548561A9D}"/>
          </ac:spMkLst>
        </pc:spChg>
        <pc:spChg chg="add mod">
          <ac:chgData name="Deena Lewis" userId="41922b6fb8c08192" providerId="LiveId" clId="{E8B7BB16-DF38-4622-ADD5-1EBD14F79E9E}" dt="2024-10-17T21:59:46.332" v="97" actId="14100"/>
          <ac:spMkLst>
            <pc:docMk/>
            <pc:sldMk cId="560008615" sldId="256"/>
            <ac:spMk id="6" creationId="{CDEB2EBA-A3A5-431A-F561-9388C911479C}"/>
          </ac:spMkLst>
        </pc:spChg>
        <pc:spChg chg="add mod">
          <ac:chgData name="Deena Lewis" userId="41922b6fb8c08192" providerId="LiveId" clId="{E8B7BB16-DF38-4622-ADD5-1EBD14F79E9E}" dt="2024-10-17T21:54:58.057" v="52" actId="1076"/>
          <ac:spMkLst>
            <pc:docMk/>
            <pc:sldMk cId="560008615" sldId="256"/>
            <ac:spMk id="7" creationId="{D50333E7-E924-B01F-F219-510B7955849F}"/>
          </ac:spMkLst>
        </pc:spChg>
        <pc:spChg chg="add mod">
          <ac:chgData name="Deena Lewis" userId="41922b6fb8c08192" providerId="LiveId" clId="{E8B7BB16-DF38-4622-ADD5-1EBD14F79E9E}" dt="2024-10-17T21:57:44.541" v="70" actId="1076"/>
          <ac:spMkLst>
            <pc:docMk/>
            <pc:sldMk cId="560008615" sldId="256"/>
            <ac:spMk id="8" creationId="{EB92B5F0-F1E8-4689-A854-227D3B1E0AC7}"/>
          </ac:spMkLst>
        </pc:spChg>
        <pc:spChg chg="add del mod">
          <ac:chgData name="Deena Lewis" userId="41922b6fb8c08192" providerId="LiveId" clId="{E8B7BB16-DF38-4622-ADD5-1EBD14F79E9E}" dt="2024-10-17T21:58:29.257" v="79"/>
          <ac:spMkLst>
            <pc:docMk/>
            <pc:sldMk cId="560008615" sldId="256"/>
            <ac:spMk id="15" creationId="{C102C24C-DBAF-2686-4B0F-8036671C7043}"/>
          </ac:spMkLst>
        </pc:spChg>
        <pc:spChg chg="add mod">
          <ac:chgData name="Deena Lewis" userId="41922b6fb8c08192" providerId="LiveId" clId="{E8B7BB16-DF38-4622-ADD5-1EBD14F79E9E}" dt="2024-10-17T22:00:24.705" v="114" actId="20577"/>
          <ac:spMkLst>
            <pc:docMk/>
            <pc:sldMk cId="560008615" sldId="256"/>
            <ac:spMk id="16" creationId="{AB56CB8E-DD0A-9620-359F-3E73CE344A5F}"/>
          </ac:spMkLst>
        </pc:spChg>
        <pc:spChg chg="add mod">
          <ac:chgData name="Deena Lewis" userId="41922b6fb8c08192" providerId="LiveId" clId="{E8B7BB16-DF38-4622-ADD5-1EBD14F79E9E}" dt="2024-10-17T22:11:06.068" v="300" actId="1076"/>
          <ac:spMkLst>
            <pc:docMk/>
            <pc:sldMk cId="560008615" sldId="256"/>
            <ac:spMk id="17" creationId="{1CF90168-180D-B379-A964-80039DE724C4}"/>
          </ac:spMkLst>
        </pc:spChg>
        <pc:spChg chg="add mod">
          <ac:chgData name="Deena Lewis" userId="41922b6fb8c08192" providerId="LiveId" clId="{E8B7BB16-DF38-4622-ADD5-1EBD14F79E9E}" dt="2024-10-17T22:11:55.323" v="351" actId="1076"/>
          <ac:spMkLst>
            <pc:docMk/>
            <pc:sldMk cId="560008615" sldId="256"/>
            <ac:spMk id="18" creationId="{EF4D25A2-37A9-7BF5-CE7A-DD0C2AAB6BDB}"/>
          </ac:spMkLst>
        </pc:spChg>
        <pc:spChg chg="add mod">
          <ac:chgData name="Deena Lewis" userId="41922b6fb8c08192" providerId="LiveId" clId="{E8B7BB16-DF38-4622-ADD5-1EBD14F79E9E}" dt="2024-10-17T22:12:33.273" v="406" actId="1076"/>
          <ac:spMkLst>
            <pc:docMk/>
            <pc:sldMk cId="560008615" sldId="256"/>
            <ac:spMk id="19" creationId="{BBAAE6B3-6093-CA99-A268-0A04E6F1E031}"/>
          </ac:spMkLst>
        </pc:spChg>
        <pc:picChg chg="add mod modCrop">
          <ac:chgData name="Deena Lewis" userId="41922b6fb8c08192" providerId="LiveId" clId="{E8B7BB16-DF38-4622-ADD5-1EBD14F79E9E}" dt="2024-10-17T22:09:01.103" v="244" actId="962"/>
          <ac:picMkLst>
            <pc:docMk/>
            <pc:sldMk cId="560008615" sldId="256"/>
            <ac:picMk id="10" creationId="{3D3BF02E-52D2-C619-3D23-D35817412E10}"/>
          </ac:picMkLst>
        </pc:picChg>
        <pc:picChg chg="add mod modCrop">
          <ac:chgData name="Deena Lewis" userId="41922b6fb8c08192" providerId="LiveId" clId="{E8B7BB16-DF38-4622-ADD5-1EBD14F79E9E}" dt="2024-10-17T21:57:17.464" v="68" actId="1076"/>
          <ac:picMkLst>
            <pc:docMk/>
            <pc:sldMk cId="560008615" sldId="256"/>
            <ac:picMk id="12" creationId="{22DFA891-AACF-DA04-20BD-F3A837702961}"/>
          </ac:picMkLst>
        </pc:picChg>
        <pc:picChg chg="add mod">
          <ac:chgData name="Deena Lewis" userId="41922b6fb8c08192" providerId="LiveId" clId="{E8B7BB16-DF38-4622-ADD5-1EBD14F79E9E}" dt="2024-10-17T22:09:28.318" v="246" actId="1076"/>
          <ac:picMkLst>
            <pc:docMk/>
            <pc:sldMk cId="560008615" sldId="256"/>
            <ac:picMk id="14" creationId="{B3034174-BEA9-CA70-F3DB-03B6020F0D9A}"/>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2E3E6C-FA0D-4AC1-984D-1859FEF484CA}" type="datetimeFigureOut">
              <a:rPr lang="en-GB" smtClean="0"/>
              <a:t>17/10/2024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14A397-E8BF-49FE-A202-F68DE3A34038}" type="slidenum">
              <a:rPr lang="en-GB" smtClean="0"/>
              <a:t>‹#›</a:t>
            </a:fld>
            <a:endParaRPr lang="en-GB"/>
          </a:p>
        </p:txBody>
      </p:sp>
    </p:spTree>
    <p:extLst>
      <p:ext uri="{BB962C8B-B14F-4D97-AF65-F5344CB8AC3E}">
        <p14:creationId xmlns:p14="http://schemas.microsoft.com/office/powerpoint/2010/main" val="17235996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814A397-E8BF-49FE-A202-F68DE3A34038}" type="slidenum">
              <a:rPr lang="en-GB" smtClean="0"/>
              <a:t>1</a:t>
            </a:fld>
            <a:endParaRPr lang="en-GB"/>
          </a:p>
        </p:txBody>
      </p:sp>
    </p:spTree>
    <p:extLst>
      <p:ext uri="{BB962C8B-B14F-4D97-AF65-F5344CB8AC3E}">
        <p14:creationId xmlns:p14="http://schemas.microsoft.com/office/powerpoint/2010/main" val="8387471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42B24-EBB7-3713-04B4-15B5C4F063C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688E804-C955-127A-7C95-8EF00F691A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42DC628-1513-7C42-8452-34EDF41BA79C}"/>
              </a:ext>
            </a:extLst>
          </p:cNvPr>
          <p:cNvSpPr>
            <a:spLocks noGrp="1"/>
          </p:cNvSpPr>
          <p:nvPr>
            <p:ph type="dt" sz="half" idx="10"/>
          </p:nvPr>
        </p:nvSpPr>
        <p:spPr/>
        <p:txBody>
          <a:bodyPr/>
          <a:lstStyle/>
          <a:p>
            <a:fld id="{89D4CB7B-6BBB-4545-9537-BB69F5210105}" type="datetimeFigureOut">
              <a:rPr lang="en-GB" smtClean="0"/>
              <a:t>17/10/2024</a:t>
            </a:fld>
            <a:endParaRPr lang="en-GB"/>
          </a:p>
        </p:txBody>
      </p:sp>
      <p:sp>
        <p:nvSpPr>
          <p:cNvPr id="5" name="Footer Placeholder 4">
            <a:extLst>
              <a:ext uri="{FF2B5EF4-FFF2-40B4-BE49-F238E27FC236}">
                <a16:creationId xmlns:a16="http://schemas.microsoft.com/office/drawing/2014/main" id="{5B5FE4E6-6840-D427-7BF3-9A698A27E8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3D986E-E505-A4DC-E56D-137BBC2FE909}"/>
              </a:ext>
            </a:extLst>
          </p:cNvPr>
          <p:cNvSpPr>
            <a:spLocks noGrp="1"/>
          </p:cNvSpPr>
          <p:nvPr>
            <p:ph type="sldNum" sz="quarter" idx="12"/>
          </p:nvPr>
        </p:nvSpPr>
        <p:spPr/>
        <p:txBody>
          <a:bodyPr/>
          <a:lstStyle/>
          <a:p>
            <a:fld id="{4238B531-86B3-449E-9AD2-6A9F6DDCEF88}" type="slidenum">
              <a:rPr lang="en-GB" smtClean="0"/>
              <a:t>‹#›</a:t>
            </a:fld>
            <a:endParaRPr lang="en-GB"/>
          </a:p>
        </p:txBody>
      </p:sp>
    </p:spTree>
    <p:extLst>
      <p:ext uri="{BB962C8B-B14F-4D97-AF65-F5344CB8AC3E}">
        <p14:creationId xmlns:p14="http://schemas.microsoft.com/office/powerpoint/2010/main" val="1705336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4FB41-8917-DDC0-388A-5392E2C66FE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1C67747-DA07-92F4-0D2B-717A73325BB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7E6049A-F15B-4EF1-0E2B-3D36FE6DD467}"/>
              </a:ext>
            </a:extLst>
          </p:cNvPr>
          <p:cNvSpPr>
            <a:spLocks noGrp="1"/>
          </p:cNvSpPr>
          <p:nvPr>
            <p:ph type="dt" sz="half" idx="10"/>
          </p:nvPr>
        </p:nvSpPr>
        <p:spPr/>
        <p:txBody>
          <a:bodyPr/>
          <a:lstStyle/>
          <a:p>
            <a:fld id="{89D4CB7B-6BBB-4545-9537-BB69F5210105}" type="datetimeFigureOut">
              <a:rPr lang="en-GB" smtClean="0"/>
              <a:t>17/10/2024</a:t>
            </a:fld>
            <a:endParaRPr lang="en-GB"/>
          </a:p>
        </p:txBody>
      </p:sp>
      <p:sp>
        <p:nvSpPr>
          <p:cNvPr id="5" name="Footer Placeholder 4">
            <a:extLst>
              <a:ext uri="{FF2B5EF4-FFF2-40B4-BE49-F238E27FC236}">
                <a16:creationId xmlns:a16="http://schemas.microsoft.com/office/drawing/2014/main" id="{51DBB174-EF5A-3232-B8FC-31CEED3817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85413A-91AB-9611-C8F6-A08BED78B188}"/>
              </a:ext>
            </a:extLst>
          </p:cNvPr>
          <p:cNvSpPr>
            <a:spLocks noGrp="1"/>
          </p:cNvSpPr>
          <p:nvPr>
            <p:ph type="sldNum" sz="quarter" idx="12"/>
          </p:nvPr>
        </p:nvSpPr>
        <p:spPr/>
        <p:txBody>
          <a:bodyPr/>
          <a:lstStyle/>
          <a:p>
            <a:fld id="{4238B531-86B3-449E-9AD2-6A9F6DDCEF88}" type="slidenum">
              <a:rPr lang="en-GB" smtClean="0"/>
              <a:t>‹#›</a:t>
            </a:fld>
            <a:endParaRPr lang="en-GB"/>
          </a:p>
        </p:txBody>
      </p:sp>
    </p:spTree>
    <p:extLst>
      <p:ext uri="{BB962C8B-B14F-4D97-AF65-F5344CB8AC3E}">
        <p14:creationId xmlns:p14="http://schemas.microsoft.com/office/powerpoint/2010/main" val="28101073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26692-B641-9BCD-89BB-B2AF9E600CF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5F73C10-C2F3-CD62-618D-8D11C9163E2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6440CB9-D42C-6071-AF02-0EEF9DA8549A}"/>
              </a:ext>
            </a:extLst>
          </p:cNvPr>
          <p:cNvSpPr>
            <a:spLocks noGrp="1"/>
          </p:cNvSpPr>
          <p:nvPr>
            <p:ph type="dt" sz="half" idx="10"/>
          </p:nvPr>
        </p:nvSpPr>
        <p:spPr/>
        <p:txBody>
          <a:bodyPr/>
          <a:lstStyle/>
          <a:p>
            <a:fld id="{89D4CB7B-6BBB-4545-9537-BB69F5210105}" type="datetimeFigureOut">
              <a:rPr lang="en-GB" smtClean="0"/>
              <a:t>17/10/2024</a:t>
            </a:fld>
            <a:endParaRPr lang="en-GB"/>
          </a:p>
        </p:txBody>
      </p:sp>
      <p:sp>
        <p:nvSpPr>
          <p:cNvPr id="5" name="Footer Placeholder 4">
            <a:extLst>
              <a:ext uri="{FF2B5EF4-FFF2-40B4-BE49-F238E27FC236}">
                <a16:creationId xmlns:a16="http://schemas.microsoft.com/office/drawing/2014/main" id="{E45E316D-45D6-5733-E6A7-3FCA19B153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D73F9F-DE4F-2B85-49AD-A48B8D5DA21A}"/>
              </a:ext>
            </a:extLst>
          </p:cNvPr>
          <p:cNvSpPr>
            <a:spLocks noGrp="1"/>
          </p:cNvSpPr>
          <p:nvPr>
            <p:ph type="sldNum" sz="quarter" idx="12"/>
          </p:nvPr>
        </p:nvSpPr>
        <p:spPr/>
        <p:txBody>
          <a:bodyPr/>
          <a:lstStyle/>
          <a:p>
            <a:fld id="{4238B531-86B3-449E-9AD2-6A9F6DDCEF88}" type="slidenum">
              <a:rPr lang="en-GB" smtClean="0"/>
              <a:t>‹#›</a:t>
            </a:fld>
            <a:endParaRPr lang="en-GB"/>
          </a:p>
        </p:txBody>
      </p:sp>
    </p:spTree>
    <p:extLst>
      <p:ext uri="{BB962C8B-B14F-4D97-AF65-F5344CB8AC3E}">
        <p14:creationId xmlns:p14="http://schemas.microsoft.com/office/powerpoint/2010/main" val="9854619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A19CA-6EA4-ECF8-AE92-305B80B9C65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015AB48-4DC0-88E5-834A-01466D7A1DC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885A335-2648-FA5F-2355-45CD85FDE2A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9FD38605-7617-62BE-A4B0-EC4482B7CB74}"/>
              </a:ext>
            </a:extLst>
          </p:cNvPr>
          <p:cNvSpPr>
            <a:spLocks noGrp="1"/>
          </p:cNvSpPr>
          <p:nvPr>
            <p:ph type="dt" sz="half" idx="10"/>
          </p:nvPr>
        </p:nvSpPr>
        <p:spPr/>
        <p:txBody>
          <a:bodyPr/>
          <a:lstStyle/>
          <a:p>
            <a:fld id="{89D4CB7B-6BBB-4545-9537-BB69F5210105}" type="datetimeFigureOut">
              <a:rPr lang="en-GB" smtClean="0"/>
              <a:t>17/10/2024</a:t>
            </a:fld>
            <a:endParaRPr lang="en-GB"/>
          </a:p>
        </p:txBody>
      </p:sp>
      <p:sp>
        <p:nvSpPr>
          <p:cNvPr id="6" name="Footer Placeholder 5">
            <a:extLst>
              <a:ext uri="{FF2B5EF4-FFF2-40B4-BE49-F238E27FC236}">
                <a16:creationId xmlns:a16="http://schemas.microsoft.com/office/drawing/2014/main" id="{212572DE-4499-BCBF-7FBF-B0F5C62128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B4D9AC-CA9E-4F5F-DD18-CF87EC0B5135}"/>
              </a:ext>
            </a:extLst>
          </p:cNvPr>
          <p:cNvSpPr>
            <a:spLocks noGrp="1"/>
          </p:cNvSpPr>
          <p:nvPr>
            <p:ph type="sldNum" sz="quarter" idx="12"/>
          </p:nvPr>
        </p:nvSpPr>
        <p:spPr/>
        <p:txBody>
          <a:bodyPr/>
          <a:lstStyle/>
          <a:p>
            <a:fld id="{4238B531-86B3-449E-9AD2-6A9F6DDCEF88}" type="slidenum">
              <a:rPr lang="en-GB" smtClean="0"/>
              <a:t>‹#›</a:t>
            </a:fld>
            <a:endParaRPr lang="en-GB"/>
          </a:p>
        </p:txBody>
      </p:sp>
    </p:spTree>
    <p:extLst>
      <p:ext uri="{BB962C8B-B14F-4D97-AF65-F5344CB8AC3E}">
        <p14:creationId xmlns:p14="http://schemas.microsoft.com/office/powerpoint/2010/main" val="3018205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720B8-B47F-FBB6-3F3B-780D3E844E3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D789B3E-7A47-F2BB-0AD5-A7A8F7DD181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4B17F9C-4C25-2F7D-2FF2-CBE91C5B23A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AA5C068-E577-4621-6F21-055B95C2B0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20458D9-5A56-E521-1253-0D6E470AAF6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7DDFD5B0-182C-C47C-3CA6-715EE26EA336}"/>
              </a:ext>
            </a:extLst>
          </p:cNvPr>
          <p:cNvSpPr>
            <a:spLocks noGrp="1"/>
          </p:cNvSpPr>
          <p:nvPr>
            <p:ph type="dt" sz="half" idx="10"/>
          </p:nvPr>
        </p:nvSpPr>
        <p:spPr/>
        <p:txBody>
          <a:bodyPr/>
          <a:lstStyle/>
          <a:p>
            <a:fld id="{89D4CB7B-6BBB-4545-9537-BB69F5210105}" type="datetimeFigureOut">
              <a:rPr lang="en-GB" smtClean="0"/>
              <a:t>17/10/2024</a:t>
            </a:fld>
            <a:endParaRPr lang="en-GB"/>
          </a:p>
        </p:txBody>
      </p:sp>
      <p:sp>
        <p:nvSpPr>
          <p:cNvPr id="8" name="Footer Placeholder 7">
            <a:extLst>
              <a:ext uri="{FF2B5EF4-FFF2-40B4-BE49-F238E27FC236}">
                <a16:creationId xmlns:a16="http://schemas.microsoft.com/office/drawing/2014/main" id="{35531A6E-4F33-0EA1-E7DA-31516FFDFAD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EB28D19-1C22-4F1C-9C47-FF78222FAEFB}"/>
              </a:ext>
            </a:extLst>
          </p:cNvPr>
          <p:cNvSpPr>
            <a:spLocks noGrp="1"/>
          </p:cNvSpPr>
          <p:nvPr>
            <p:ph type="sldNum" sz="quarter" idx="12"/>
          </p:nvPr>
        </p:nvSpPr>
        <p:spPr/>
        <p:txBody>
          <a:bodyPr/>
          <a:lstStyle/>
          <a:p>
            <a:fld id="{4238B531-86B3-449E-9AD2-6A9F6DDCEF88}" type="slidenum">
              <a:rPr lang="en-GB" smtClean="0"/>
              <a:t>‹#›</a:t>
            </a:fld>
            <a:endParaRPr lang="en-GB"/>
          </a:p>
        </p:txBody>
      </p:sp>
    </p:spTree>
    <p:extLst>
      <p:ext uri="{BB962C8B-B14F-4D97-AF65-F5344CB8AC3E}">
        <p14:creationId xmlns:p14="http://schemas.microsoft.com/office/powerpoint/2010/main" val="24397600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5BB92-622E-1421-2048-27593FE61BC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200E0FC-A9D9-1043-4D77-EBC80CAC1A4A}"/>
              </a:ext>
            </a:extLst>
          </p:cNvPr>
          <p:cNvSpPr>
            <a:spLocks noGrp="1"/>
          </p:cNvSpPr>
          <p:nvPr>
            <p:ph type="dt" sz="half" idx="10"/>
          </p:nvPr>
        </p:nvSpPr>
        <p:spPr/>
        <p:txBody>
          <a:bodyPr/>
          <a:lstStyle/>
          <a:p>
            <a:fld id="{89D4CB7B-6BBB-4545-9537-BB69F5210105}" type="datetimeFigureOut">
              <a:rPr lang="en-GB" smtClean="0"/>
              <a:t>17/10/2024</a:t>
            </a:fld>
            <a:endParaRPr lang="en-GB"/>
          </a:p>
        </p:txBody>
      </p:sp>
      <p:sp>
        <p:nvSpPr>
          <p:cNvPr id="4" name="Footer Placeholder 3">
            <a:extLst>
              <a:ext uri="{FF2B5EF4-FFF2-40B4-BE49-F238E27FC236}">
                <a16:creationId xmlns:a16="http://schemas.microsoft.com/office/drawing/2014/main" id="{765210AB-9B7B-10EA-81B3-4851D3A06AC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A67A483-D0FA-0312-C28D-E72C76694D3A}"/>
              </a:ext>
            </a:extLst>
          </p:cNvPr>
          <p:cNvSpPr>
            <a:spLocks noGrp="1"/>
          </p:cNvSpPr>
          <p:nvPr>
            <p:ph type="sldNum" sz="quarter" idx="12"/>
          </p:nvPr>
        </p:nvSpPr>
        <p:spPr/>
        <p:txBody>
          <a:bodyPr/>
          <a:lstStyle/>
          <a:p>
            <a:fld id="{4238B531-86B3-449E-9AD2-6A9F6DDCEF88}" type="slidenum">
              <a:rPr lang="en-GB" smtClean="0"/>
              <a:t>‹#›</a:t>
            </a:fld>
            <a:endParaRPr lang="en-GB"/>
          </a:p>
        </p:txBody>
      </p:sp>
    </p:spTree>
    <p:extLst>
      <p:ext uri="{BB962C8B-B14F-4D97-AF65-F5344CB8AC3E}">
        <p14:creationId xmlns:p14="http://schemas.microsoft.com/office/powerpoint/2010/main" val="3795635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7BB646C-5100-5492-1658-E47BDBC414C1}"/>
              </a:ext>
            </a:extLst>
          </p:cNvPr>
          <p:cNvSpPr>
            <a:spLocks noGrp="1"/>
          </p:cNvSpPr>
          <p:nvPr>
            <p:ph type="dt" sz="half" idx="10"/>
          </p:nvPr>
        </p:nvSpPr>
        <p:spPr/>
        <p:txBody>
          <a:bodyPr/>
          <a:lstStyle/>
          <a:p>
            <a:fld id="{89D4CB7B-6BBB-4545-9537-BB69F5210105}" type="datetimeFigureOut">
              <a:rPr lang="en-GB" smtClean="0"/>
              <a:t>17/10/2024</a:t>
            </a:fld>
            <a:endParaRPr lang="en-GB"/>
          </a:p>
        </p:txBody>
      </p:sp>
      <p:sp>
        <p:nvSpPr>
          <p:cNvPr id="3" name="Footer Placeholder 2">
            <a:extLst>
              <a:ext uri="{FF2B5EF4-FFF2-40B4-BE49-F238E27FC236}">
                <a16:creationId xmlns:a16="http://schemas.microsoft.com/office/drawing/2014/main" id="{FE22DA00-24BA-FBA8-2F44-B93C412E483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16DF1E2-1BA1-B8C4-6207-47C1D48B0EA9}"/>
              </a:ext>
            </a:extLst>
          </p:cNvPr>
          <p:cNvSpPr>
            <a:spLocks noGrp="1"/>
          </p:cNvSpPr>
          <p:nvPr>
            <p:ph type="sldNum" sz="quarter" idx="12"/>
          </p:nvPr>
        </p:nvSpPr>
        <p:spPr/>
        <p:txBody>
          <a:bodyPr/>
          <a:lstStyle/>
          <a:p>
            <a:fld id="{4238B531-86B3-449E-9AD2-6A9F6DDCEF88}" type="slidenum">
              <a:rPr lang="en-GB" smtClean="0"/>
              <a:t>‹#›</a:t>
            </a:fld>
            <a:endParaRPr lang="en-GB"/>
          </a:p>
        </p:txBody>
      </p:sp>
    </p:spTree>
    <p:extLst>
      <p:ext uri="{BB962C8B-B14F-4D97-AF65-F5344CB8AC3E}">
        <p14:creationId xmlns:p14="http://schemas.microsoft.com/office/powerpoint/2010/main" val="25622910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5E5E7-F1BA-2F25-7456-9F31380C20B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D63C0D3-4763-C4F5-7E34-B4BA88973AF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458E41B-41BE-18C4-88B7-71FAE1F467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2A18F18-F3B7-357B-A6E9-C97566BCA3D2}"/>
              </a:ext>
            </a:extLst>
          </p:cNvPr>
          <p:cNvSpPr>
            <a:spLocks noGrp="1"/>
          </p:cNvSpPr>
          <p:nvPr>
            <p:ph type="dt" sz="half" idx="10"/>
          </p:nvPr>
        </p:nvSpPr>
        <p:spPr/>
        <p:txBody>
          <a:bodyPr/>
          <a:lstStyle/>
          <a:p>
            <a:fld id="{89D4CB7B-6BBB-4545-9537-BB69F5210105}" type="datetimeFigureOut">
              <a:rPr lang="en-GB" smtClean="0"/>
              <a:t>17/10/2024</a:t>
            </a:fld>
            <a:endParaRPr lang="en-GB"/>
          </a:p>
        </p:txBody>
      </p:sp>
      <p:sp>
        <p:nvSpPr>
          <p:cNvPr id="6" name="Footer Placeholder 5">
            <a:extLst>
              <a:ext uri="{FF2B5EF4-FFF2-40B4-BE49-F238E27FC236}">
                <a16:creationId xmlns:a16="http://schemas.microsoft.com/office/drawing/2014/main" id="{CF893662-BCEC-4C05-6548-53730A33D92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FEE368-6487-0DE2-35E1-25CC55FEFCFD}"/>
              </a:ext>
            </a:extLst>
          </p:cNvPr>
          <p:cNvSpPr>
            <a:spLocks noGrp="1"/>
          </p:cNvSpPr>
          <p:nvPr>
            <p:ph type="sldNum" sz="quarter" idx="12"/>
          </p:nvPr>
        </p:nvSpPr>
        <p:spPr/>
        <p:txBody>
          <a:bodyPr/>
          <a:lstStyle/>
          <a:p>
            <a:fld id="{4238B531-86B3-449E-9AD2-6A9F6DDCEF88}" type="slidenum">
              <a:rPr lang="en-GB" smtClean="0"/>
              <a:t>‹#›</a:t>
            </a:fld>
            <a:endParaRPr lang="en-GB"/>
          </a:p>
        </p:txBody>
      </p:sp>
    </p:spTree>
    <p:extLst>
      <p:ext uri="{BB962C8B-B14F-4D97-AF65-F5344CB8AC3E}">
        <p14:creationId xmlns:p14="http://schemas.microsoft.com/office/powerpoint/2010/main" val="11339763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DAAFB-B646-5AC5-6EE0-EEA70339D91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D25916F2-2D22-9517-CBE7-B0C564A7C21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A7A402C-4747-48D1-B1E2-7AB3E717F6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D9D1F45-1171-7B57-8B35-4EE8933AA65C}"/>
              </a:ext>
            </a:extLst>
          </p:cNvPr>
          <p:cNvSpPr>
            <a:spLocks noGrp="1"/>
          </p:cNvSpPr>
          <p:nvPr>
            <p:ph type="dt" sz="half" idx="10"/>
          </p:nvPr>
        </p:nvSpPr>
        <p:spPr/>
        <p:txBody>
          <a:bodyPr/>
          <a:lstStyle/>
          <a:p>
            <a:fld id="{89D4CB7B-6BBB-4545-9537-BB69F5210105}" type="datetimeFigureOut">
              <a:rPr lang="en-GB" smtClean="0"/>
              <a:t>17/10/2024</a:t>
            </a:fld>
            <a:endParaRPr lang="en-GB"/>
          </a:p>
        </p:txBody>
      </p:sp>
      <p:sp>
        <p:nvSpPr>
          <p:cNvPr id="6" name="Footer Placeholder 5">
            <a:extLst>
              <a:ext uri="{FF2B5EF4-FFF2-40B4-BE49-F238E27FC236}">
                <a16:creationId xmlns:a16="http://schemas.microsoft.com/office/drawing/2014/main" id="{32AAFCED-02C9-B390-C5D5-20FEC06714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0676E0-7CDF-92E4-54C6-848FA7E1C66C}"/>
              </a:ext>
            </a:extLst>
          </p:cNvPr>
          <p:cNvSpPr>
            <a:spLocks noGrp="1"/>
          </p:cNvSpPr>
          <p:nvPr>
            <p:ph type="sldNum" sz="quarter" idx="12"/>
          </p:nvPr>
        </p:nvSpPr>
        <p:spPr/>
        <p:txBody>
          <a:bodyPr/>
          <a:lstStyle/>
          <a:p>
            <a:fld id="{4238B531-86B3-449E-9AD2-6A9F6DDCEF88}" type="slidenum">
              <a:rPr lang="en-GB" smtClean="0"/>
              <a:t>‹#›</a:t>
            </a:fld>
            <a:endParaRPr lang="en-GB"/>
          </a:p>
        </p:txBody>
      </p:sp>
    </p:spTree>
    <p:extLst>
      <p:ext uri="{BB962C8B-B14F-4D97-AF65-F5344CB8AC3E}">
        <p14:creationId xmlns:p14="http://schemas.microsoft.com/office/powerpoint/2010/main" val="22714833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D6806-A86C-A66C-2F3F-2DB476AA73D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59330CF-3F54-D4F4-59A0-C4050D2A8EB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FC2ACF0-F77E-F6BB-E9D7-ECA359CC9F1A}"/>
              </a:ext>
            </a:extLst>
          </p:cNvPr>
          <p:cNvSpPr>
            <a:spLocks noGrp="1"/>
          </p:cNvSpPr>
          <p:nvPr>
            <p:ph type="dt" sz="half" idx="10"/>
          </p:nvPr>
        </p:nvSpPr>
        <p:spPr/>
        <p:txBody>
          <a:bodyPr/>
          <a:lstStyle/>
          <a:p>
            <a:fld id="{89D4CB7B-6BBB-4545-9537-BB69F5210105}" type="datetimeFigureOut">
              <a:rPr lang="en-GB" smtClean="0"/>
              <a:t>17/10/2024</a:t>
            </a:fld>
            <a:endParaRPr lang="en-GB"/>
          </a:p>
        </p:txBody>
      </p:sp>
      <p:sp>
        <p:nvSpPr>
          <p:cNvPr id="5" name="Footer Placeholder 4">
            <a:extLst>
              <a:ext uri="{FF2B5EF4-FFF2-40B4-BE49-F238E27FC236}">
                <a16:creationId xmlns:a16="http://schemas.microsoft.com/office/drawing/2014/main" id="{4A079019-A9B2-3014-D44A-E655C012F7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AD5E58-AC8A-E061-903D-4C1C76A3FCFC}"/>
              </a:ext>
            </a:extLst>
          </p:cNvPr>
          <p:cNvSpPr>
            <a:spLocks noGrp="1"/>
          </p:cNvSpPr>
          <p:nvPr>
            <p:ph type="sldNum" sz="quarter" idx="12"/>
          </p:nvPr>
        </p:nvSpPr>
        <p:spPr/>
        <p:txBody>
          <a:bodyPr/>
          <a:lstStyle/>
          <a:p>
            <a:fld id="{4238B531-86B3-449E-9AD2-6A9F6DDCEF88}" type="slidenum">
              <a:rPr lang="en-GB" smtClean="0"/>
              <a:t>‹#›</a:t>
            </a:fld>
            <a:endParaRPr lang="en-GB"/>
          </a:p>
        </p:txBody>
      </p:sp>
    </p:spTree>
    <p:extLst>
      <p:ext uri="{BB962C8B-B14F-4D97-AF65-F5344CB8AC3E}">
        <p14:creationId xmlns:p14="http://schemas.microsoft.com/office/powerpoint/2010/main" val="24112967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82D3B66-F06A-4ABB-FE1C-011D492BFB0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CA29BC17-8C7D-9776-083E-D54E86CD4B8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F5966D3-B57D-45EB-DB5A-02A9DD930B56}"/>
              </a:ext>
            </a:extLst>
          </p:cNvPr>
          <p:cNvSpPr>
            <a:spLocks noGrp="1"/>
          </p:cNvSpPr>
          <p:nvPr>
            <p:ph type="dt" sz="half" idx="10"/>
          </p:nvPr>
        </p:nvSpPr>
        <p:spPr/>
        <p:txBody>
          <a:bodyPr/>
          <a:lstStyle/>
          <a:p>
            <a:fld id="{89D4CB7B-6BBB-4545-9537-BB69F5210105}" type="datetimeFigureOut">
              <a:rPr lang="en-GB" smtClean="0"/>
              <a:t>17/10/2024</a:t>
            </a:fld>
            <a:endParaRPr lang="en-GB"/>
          </a:p>
        </p:txBody>
      </p:sp>
      <p:sp>
        <p:nvSpPr>
          <p:cNvPr id="5" name="Footer Placeholder 4">
            <a:extLst>
              <a:ext uri="{FF2B5EF4-FFF2-40B4-BE49-F238E27FC236}">
                <a16:creationId xmlns:a16="http://schemas.microsoft.com/office/drawing/2014/main" id="{2A0D92B2-1408-C603-3AF7-861D43FDB1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E9341C-A5BD-42EF-F942-A37DF63BB6A5}"/>
              </a:ext>
            </a:extLst>
          </p:cNvPr>
          <p:cNvSpPr>
            <a:spLocks noGrp="1"/>
          </p:cNvSpPr>
          <p:nvPr>
            <p:ph type="sldNum" sz="quarter" idx="12"/>
          </p:nvPr>
        </p:nvSpPr>
        <p:spPr/>
        <p:txBody>
          <a:bodyPr/>
          <a:lstStyle/>
          <a:p>
            <a:fld id="{4238B531-86B3-449E-9AD2-6A9F6DDCEF88}" type="slidenum">
              <a:rPr lang="en-GB" smtClean="0"/>
              <a:t>‹#›</a:t>
            </a:fld>
            <a:endParaRPr lang="en-GB"/>
          </a:p>
        </p:txBody>
      </p:sp>
    </p:spTree>
    <p:extLst>
      <p:ext uri="{BB962C8B-B14F-4D97-AF65-F5344CB8AC3E}">
        <p14:creationId xmlns:p14="http://schemas.microsoft.com/office/powerpoint/2010/main" val="3752531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7B6AF5-B995-DC1E-BA6B-1F589CF42E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74AAFAC-5A17-5B4B-706C-0FF309502BF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9951B46-844F-2294-B16B-58E551EC0BA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D4CB7B-6BBB-4545-9537-BB69F5210105}" type="datetimeFigureOut">
              <a:rPr lang="en-GB" smtClean="0"/>
              <a:t>17/10/2024</a:t>
            </a:fld>
            <a:endParaRPr lang="en-GB"/>
          </a:p>
        </p:txBody>
      </p:sp>
      <p:sp>
        <p:nvSpPr>
          <p:cNvPr id="5" name="Footer Placeholder 4">
            <a:extLst>
              <a:ext uri="{FF2B5EF4-FFF2-40B4-BE49-F238E27FC236}">
                <a16:creationId xmlns:a16="http://schemas.microsoft.com/office/drawing/2014/main" id="{F182BD59-5069-7B23-5555-54E7030ECA7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BD05F38-140B-9490-34FD-01F16C3205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238B531-86B3-449E-9AD2-6A9F6DDCEF88}" type="slidenum">
              <a:rPr lang="en-GB" smtClean="0"/>
              <a:t>‹#›</a:t>
            </a:fld>
            <a:endParaRPr lang="en-GB"/>
          </a:p>
        </p:txBody>
      </p:sp>
    </p:spTree>
    <p:extLst>
      <p:ext uri="{BB962C8B-B14F-4D97-AF65-F5344CB8AC3E}">
        <p14:creationId xmlns:p14="http://schemas.microsoft.com/office/powerpoint/2010/main" val="38691126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openurl.ebsco.com/EPDB%3Agcd%3A3%3A1755923/detailv2?sid=ebsco%3Aplink%3Ascholar&amp;id=ebsco%3Agcd%3A146981993&amp;crl=c" TargetMode="External"/><Relationship Id="rId3" Type="http://schemas.openxmlformats.org/officeDocument/2006/relationships/image" Target="../media/image1.png"/><Relationship Id="rId7" Type="http://schemas.openxmlformats.org/officeDocument/2006/relationships/hyperlink" Target="https://museum.wales/stfagans/"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www.gov.wales/disabled-peoples-outcomes-health-housing-education-and-economic-status-census-2021-html" TargetMode="External"/><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hyperlink" Target="https://www.nationalgeographic.com/history/article/160407-archaeology-religion-repatriation-bones-skeletons"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museum.wales/stfagans/" TargetMode="External"/><Relationship Id="rId2" Type="http://schemas.openxmlformats.org/officeDocument/2006/relationships/hyperlink" Target="https://www.gov.wales/disabled-peoples-outcomes-health-housing-education-and-economic-status-census-2021-html" TargetMode="External"/><Relationship Id="rId1" Type="http://schemas.openxmlformats.org/officeDocument/2006/relationships/slideLayout" Target="../slideLayouts/slideLayout7.xml"/><Relationship Id="rId5" Type="http://schemas.openxmlformats.org/officeDocument/2006/relationships/hyperlink" Target="https://www.nationalgeographic.com/history/article/160407-archaeology-religion-repatriation-bones-skeletons" TargetMode="External"/><Relationship Id="rId4" Type="http://schemas.openxmlformats.org/officeDocument/2006/relationships/hyperlink" Target="https://openurl.ebsco.com/EPDB%3Agcd%3A3%3A1755923/detailv2?sid=ebsco%3Aplink%3Ascholar&amp;id=ebsco%3Agcd%3A146981993&amp;crl=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8934F16-FCF7-236F-909B-59E2B64CA741}"/>
              </a:ext>
            </a:extLst>
          </p:cNvPr>
          <p:cNvSpPr txBox="1"/>
          <p:nvPr/>
        </p:nvSpPr>
        <p:spPr>
          <a:xfrm>
            <a:off x="100667" y="109057"/>
            <a:ext cx="3498209" cy="1938992"/>
          </a:xfrm>
          <a:prstGeom prst="rect">
            <a:avLst/>
          </a:prstGeom>
          <a:noFill/>
        </p:spPr>
        <p:txBody>
          <a:bodyPr wrap="square" rtlCol="0">
            <a:spAutoFit/>
          </a:bodyPr>
          <a:lstStyle/>
          <a:p>
            <a:r>
              <a:rPr lang="en-GB" sz="1000" dirty="0"/>
              <a:t>On Friday the fourth of October I went to Saint </a:t>
            </a:r>
            <a:r>
              <a:rPr lang="en-GB" sz="1000" dirty="0" err="1"/>
              <a:t>Fagans</a:t>
            </a:r>
            <a:r>
              <a:rPr lang="en-GB" sz="1000" dirty="0"/>
              <a:t> National Museum of History, also known as The Museum of Wales, with the university class for the humanities. For the most part I followed around my group of friends as one of them was a previous worker of the museum so she knew the way around and how to get to places fast. The place I was most eager to see was the museum itself, I was not let down when we arrived as the museum was full of artifacts and information that I was very interested to learn about. Some of this included skeletal remains that were dated 790-990 CE of a 25-35 year old, 160-170cm tall male, and the coffin of a wealthy woman from Roman Wales that included some bones.</a:t>
            </a:r>
          </a:p>
        </p:txBody>
      </p:sp>
      <p:sp>
        <p:nvSpPr>
          <p:cNvPr id="6" name="TextBox 5">
            <a:extLst>
              <a:ext uri="{FF2B5EF4-FFF2-40B4-BE49-F238E27FC236}">
                <a16:creationId xmlns:a16="http://schemas.microsoft.com/office/drawing/2014/main" id="{CDEB2EBA-A3A5-431A-F561-9388C911479C}"/>
              </a:ext>
            </a:extLst>
          </p:cNvPr>
          <p:cNvSpPr txBox="1"/>
          <p:nvPr/>
        </p:nvSpPr>
        <p:spPr>
          <a:xfrm>
            <a:off x="9714451" y="109057"/>
            <a:ext cx="2376882" cy="3785652"/>
          </a:xfrm>
          <a:prstGeom prst="rect">
            <a:avLst/>
          </a:prstGeom>
          <a:noFill/>
        </p:spPr>
        <p:txBody>
          <a:bodyPr wrap="square" rtlCol="0">
            <a:spAutoFit/>
          </a:bodyPr>
          <a:lstStyle/>
          <a:p>
            <a:r>
              <a:rPr lang="en-GB" sz="1000" dirty="0"/>
              <a:t>While I was walking through the museum, I thought a lot about the displays of the bones and the way they were shown. It made me wonder if this could be problematic in any way, such as some people having connections to the bodies, possibly being relatives or having some kind of emotional connection. Another thing I thought about was the taking of the bones, is it not weird that we can just take the bones and put them there? We can’t do that with the bones of the recently deceased because that would be grave robbing, so where is the line in time that makes it acceptable? Is there a clear line or is it just a vague estimate? I tried to do some surface level research on this once we returned to the flats and I’m honestly not sure. One National Geographic article I found mentioned locating the closest relatives or connections to the gravesites they want to dig and asking for their views (M Strauss 2016) which I think is a good idea.</a:t>
            </a:r>
          </a:p>
        </p:txBody>
      </p:sp>
      <p:sp>
        <p:nvSpPr>
          <p:cNvPr id="7" name="TextBox 6">
            <a:extLst>
              <a:ext uri="{FF2B5EF4-FFF2-40B4-BE49-F238E27FC236}">
                <a16:creationId xmlns:a16="http://schemas.microsoft.com/office/drawing/2014/main" id="{D50333E7-E924-B01F-F219-510B7955849F}"/>
              </a:ext>
            </a:extLst>
          </p:cNvPr>
          <p:cNvSpPr txBox="1"/>
          <p:nvPr/>
        </p:nvSpPr>
        <p:spPr>
          <a:xfrm>
            <a:off x="100667" y="2039962"/>
            <a:ext cx="3498209" cy="4708981"/>
          </a:xfrm>
          <a:prstGeom prst="rect">
            <a:avLst/>
          </a:prstGeom>
          <a:noFill/>
        </p:spPr>
        <p:txBody>
          <a:bodyPr wrap="square" rtlCol="0">
            <a:spAutoFit/>
          </a:bodyPr>
          <a:lstStyle/>
          <a:p>
            <a:r>
              <a:rPr lang="en-GB" sz="1000" dirty="0"/>
              <a:t>Saint </a:t>
            </a:r>
            <a:r>
              <a:rPr lang="en-GB" sz="1000" dirty="0" err="1"/>
              <a:t>Fagans</a:t>
            </a:r>
            <a:r>
              <a:rPr lang="en-GB" sz="1000" dirty="0"/>
              <a:t> was a very large site that contained multiple museum sections inside, as well as many historical buildings, my first impression was that it was very overwhelming and I was unsure how we were going to get around everywhere in the time we had.</a:t>
            </a:r>
          </a:p>
          <a:p>
            <a:r>
              <a:rPr lang="en-GB" sz="1000" dirty="0"/>
              <a:t>A similar issue I had came from the accessibility of the sight. To start off on a good note, there were a lot of benches around the site which provided a lot of places to rest without having to walk too far. Another thing I noticed was that in some of the rooms where videos were playing, they all had subtitles for the words, there weren’t however subtitles for things like the background music or other noises that would not be present for someone with a hearing disability. I’m not sure if they had a wheelchair service or not because I was in too much of a hurry to get around. I did still have a lot of trouble getting around since I have mobility issues, despite bringing my cane I still ended up in a lot of pain throughout the day, which made it harder to concentrate and take in the information as the day went on. On top of that once I got back I was basically out of it for the next day which is a large cost for the outing. I think it would be good to make the place more accessible for disabled people so that they can enjoy the place more, especially considering that in 2021 it was noted that 21.1% of people in Wales have a registered disability (E Wilkinson, J Poole 2021). However I also acknowledge that while it should be a priority, it is also a challenge to make places like this fully accessible, there would be a heavy cost to things like a motorised wheelchair service and I also can’t really think of many things that could be done, especially since there are many forms of disability, both visible and invisible.</a:t>
            </a:r>
          </a:p>
        </p:txBody>
      </p:sp>
      <p:sp>
        <p:nvSpPr>
          <p:cNvPr id="8" name="TextBox 7">
            <a:extLst>
              <a:ext uri="{FF2B5EF4-FFF2-40B4-BE49-F238E27FC236}">
                <a16:creationId xmlns:a16="http://schemas.microsoft.com/office/drawing/2014/main" id="{EB92B5F0-F1E8-4689-A854-227D3B1E0AC7}"/>
              </a:ext>
            </a:extLst>
          </p:cNvPr>
          <p:cNvSpPr txBox="1"/>
          <p:nvPr/>
        </p:nvSpPr>
        <p:spPr>
          <a:xfrm>
            <a:off x="3521281" y="2917126"/>
            <a:ext cx="3381229" cy="3785652"/>
          </a:xfrm>
          <a:prstGeom prst="rect">
            <a:avLst/>
          </a:prstGeom>
          <a:noFill/>
        </p:spPr>
        <p:txBody>
          <a:bodyPr wrap="square" rtlCol="0">
            <a:spAutoFit/>
          </a:bodyPr>
          <a:lstStyle/>
          <a:p>
            <a:r>
              <a:rPr lang="en-GB" sz="1000" dirty="0"/>
              <a:t>I was interested to discover discussion in scholarship, including by </a:t>
            </a:r>
            <a:r>
              <a:rPr lang="en-GB" sz="1000" dirty="0" err="1"/>
              <a:t>Khakban</a:t>
            </a:r>
            <a:r>
              <a:rPr lang="en-GB" sz="1000" dirty="0"/>
              <a:t> et al (2020), in which they discuss open air museums and the issues of moving buildings from their original context to open air museums. The article states that while moving things from their original placement does mess with the context of the environment, people still want to see them. (</a:t>
            </a:r>
            <a:r>
              <a:rPr lang="en-GB" sz="1000" dirty="0" err="1"/>
              <a:t>Khakban</a:t>
            </a:r>
            <a:r>
              <a:rPr lang="en-GB" sz="1000" dirty="0"/>
              <a:t> et al 2020) This to me shows that there is still value to the rebuilt buildings in both emotional connection and education. I was thinking a lot after the trip about if moving the buildings and artifacts from their original placement did more bad than good, there were a few variables in this, such as the feelings of the locals and the information we’re losing by moving them, I weighed this against the education that it’s giving as well as the preservation of the buildings that may not have been safe in their original environment. I don’t have a clear answer because everyone will have different views on it, I understand the need to move them, but that doesn’t take away the bad side, there is no clear yes or no for this in my opinion. One other thing I noticed that started me thinking about this was that some things just felt out of place, like they weren’t meant to be there, and I think that also takes away from the value of the buildings and artifacts because they’re not being seen in their original context.</a:t>
            </a:r>
          </a:p>
        </p:txBody>
      </p:sp>
      <p:pic>
        <p:nvPicPr>
          <p:cNvPr id="10" name="Picture 9">
            <a:extLst>
              <a:ext uri="{FF2B5EF4-FFF2-40B4-BE49-F238E27FC236}">
                <a16:creationId xmlns:a16="http://schemas.microsoft.com/office/drawing/2014/main" id="{3D3BF02E-52D2-C619-3D23-D35817412E10}"/>
              </a:ext>
              <a:ext uri="{C183D7F6-B498-43B3-948B-1728B52AA6E4}">
                <adec:decorative xmlns:adec="http://schemas.microsoft.com/office/drawing/2017/decorative" val="0"/>
              </a:ext>
            </a:extLst>
          </p:cNvPr>
          <p:cNvPicPr>
            <a:picLocks noChangeAspect="1"/>
          </p:cNvPicPr>
          <p:nvPr/>
        </p:nvPicPr>
        <p:blipFill>
          <a:blip r:embed="rId3">
            <a:extLst>
              <a:ext uri="{28A0092B-C50C-407E-A947-70E740481C1C}">
                <a14:useLocalDpi xmlns:a14="http://schemas.microsoft.com/office/drawing/2010/main" val="0"/>
              </a:ext>
            </a:extLst>
          </a:blip>
          <a:srcRect l="14526" t="5503" r="-214" b="26851"/>
          <a:stretch/>
        </p:blipFill>
        <p:spPr>
          <a:xfrm>
            <a:off x="3655339" y="109057"/>
            <a:ext cx="3274898" cy="2625754"/>
          </a:xfrm>
          <a:prstGeom prst="rect">
            <a:avLst/>
          </a:prstGeom>
        </p:spPr>
      </p:pic>
      <p:pic>
        <p:nvPicPr>
          <p:cNvPr id="12" name="Picture 11">
            <a:extLst>
              <a:ext uri="{FF2B5EF4-FFF2-40B4-BE49-F238E27FC236}">
                <a16:creationId xmlns:a16="http://schemas.microsoft.com/office/drawing/2014/main" id="{22DFA891-AACF-DA04-20BD-F3A837702961}"/>
              </a:ext>
            </a:extLst>
          </p:cNvPr>
          <p:cNvPicPr>
            <a:picLocks noChangeAspect="1"/>
          </p:cNvPicPr>
          <p:nvPr/>
        </p:nvPicPr>
        <p:blipFill>
          <a:blip r:embed="rId4">
            <a:extLst>
              <a:ext uri="{28A0092B-C50C-407E-A947-70E740481C1C}">
                <a14:useLocalDpi xmlns:a14="http://schemas.microsoft.com/office/drawing/2010/main" val="0"/>
              </a:ext>
            </a:extLst>
          </a:blip>
          <a:srcRect l="34984" t="11499" r="16208" b="16819"/>
          <a:stretch/>
        </p:blipFill>
        <p:spPr>
          <a:xfrm>
            <a:off x="6980105" y="109057"/>
            <a:ext cx="2684477" cy="2956962"/>
          </a:xfrm>
          <a:prstGeom prst="rect">
            <a:avLst/>
          </a:prstGeom>
        </p:spPr>
      </p:pic>
      <p:pic>
        <p:nvPicPr>
          <p:cNvPr id="14" name="Picture 13">
            <a:extLst>
              <a:ext uri="{FF2B5EF4-FFF2-40B4-BE49-F238E27FC236}">
                <a16:creationId xmlns:a16="http://schemas.microsoft.com/office/drawing/2014/main" id="{B3034174-BEA9-CA70-F3DB-03B6020F0D9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19490" y="3305235"/>
            <a:ext cx="2641618" cy="3305264"/>
          </a:xfrm>
          <a:prstGeom prst="rect">
            <a:avLst/>
          </a:prstGeom>
        </p:spPr>
      </p:pic>
      <p:sp>
        <p:nvSpPr>
          <p:cNvPr id="16" name="TextBox 15">
            <a:extLst>
              <a:ext uri="{FF2B5EF4-FFF2-40B4-BE49-F238E27FC236}">
                <a16:creationId xmlns:a16="http://schemas.microsoft.com/office/drawing/2014/main" id="{AB56CB8E-DD0A-9620-359F-3E73CE344A5F}"/>
              </a:ext>
            </a:extLst>
          </p:cNvPr>
          <p:cNvSpPr txBox="1"/>
          <p:nvPr/>
        </p:nvSpPr>
        <p:spPr>
          <a:xfrm>
            <a:off x="9661108" y="3811012"/>
            <a:ext cx="2530892" cy="3046988"/>
          </a:xfrm>
          <a:prstGeom prst="rect">
            <a:avLst/>
          </a:prstGeom>
          <a:noFill/>
        </p:spPr>
        <p:txBody>
          <a:bodyPr wrap="square" rtlCol="0">
            <a:spAutoFit/>
          </a:bodyPr>
          <a:lstStyle/>
          <a:p>
            <a:r>
              <a:rPr lang="en-GB" sz="800" dirty="0"/>
              <a:t>Bibliography.</a:t>
            </a:r>
          </a:p>
          <a:p>
            <a:r>
              <a:rPr lang="en-GB" sz="800" dirty="0"/>
              <a:t>Wilkinson, E. and Poole, J. (2023) Disabled people’s outcomes in health, housing, education, and economic status (census 2021) [HTML], GOV.WALES. Available at: </a:t>
            </a:r>
            <a:r>
              <a:rPr lang="en-GB" sz="800" dirty="0">
                <a:hlinkClick r:id="rId6"/>
              </a:rPr>
              <a:t>https://www.gov.wales/disabled-peoples-outcomes-health-housing-education-and-economic-status-census-2021-html</a:t>
            </a:r>
            <a:r>
              <a:rPr lang="en-GB" sz="800" dirty="0"/>
              <a:t> (Accessed: 17 October 2024).</a:t>
            </a:r>
          </a:p>
          <a:p>
            <a:r>
              <a:rPr lang="en-GB" sz="800" dirty="0"/>
              <a:t>St </a:t>
            </a:r>
            <a:r>
              <a:rPr lang="en-GB" sz="800" dirty="0" err="1"/>
              <a:t>Fagans</a:t>
            </a:r>
            <a:r>
              <a:rPr lang="en-GB" sz="800" dirty="0"/>
              <a:t> National Museum of History (no date) Museum Wales. Available at: </a:t>
            </a:r>
            <a:r>
              <a:rPr lang="en-GB" sz="800" dirty="0">
                <a:hlinkClick r:id="rId7"/>
              </a:rPr>
              <a:t>https://museum.wales/stfagans/</a:t>
            </a:r>
            <a:r>
              <a:rPr lang="en-GB" sz="800" dirty="0"/>
              <a:t> (Accessed: 17 October 2024).</a:t>
            </a:r>
          </a:p>
          <a:p>
            <a:r>
              <a:rPr lang="en-GB" sz="800" dirty="0" err="1"/>
              <a:t>Khakban</a:t>
            </a:r>
            <a:r>
              <a:rPr lang="en-GB" sz="800" dirty="0"/>
              <a:t>, M., </a:t>
            </a:r>
            <a:r>
              <a:rPr lang="en-GB" sz="800" dirty="0" err="1"/>
              <a:t>Pedram</a:t>
            </a:r>
            <a:r>
              <a:rPr lang="en-GB" sz="800" dirty="0"/>
              <a:t>, B. and </a:t>
            </a:r>
            <a:r>
              <a:rPr lang="en-GB" sz="800" dirty="0" err="1"/>
              <a:t>Emami</a:t>
            </a:r>
            <a:r>
              <a:rPr lang="en-GB" sz="800" dirty="0"/>
              <a:t>, M.A. (2020) The challenge of the authenticity of the work and the environment around it in open-air museums (</a:t>
            </a:r>
            <a:r>
              <a:rPr lang="en-GB" sz="800" dirty="0" err="1"/>
              <a:t>Guilan</a:t>
            </a:r>
            <a:r>
              <a:rPr lang="en-GB" sz="800" dirty="0"/>
              <a:t> Rural Heritage Museum)., EBSCOhost. Available at: </a:t>
            </a:r>
            <a:r>
              <a:rPr lang="en-GB" sz="800" dirty="0">
                <a:hlinkClick r:id="rId8"/>
              </a:rPr>
              <a:t>https://openurl.ebsco.com/EPDB%3Agcd%3A3%3A1755923/detailv2?sid=ebsco%3Aplink%3Ascholar&amp;id=ebsco%3Agcd%3A146981993&amp;crl=c</a:t>
            </a:r>
            <a:r>
              <a:rPr lang="en-GB" sz="800" dirty="0"/>
              <a:t> (Accessed: 17 October 2024).</a:t>
            </a:r>
          </a:p>
          <a:p>
            <a:r>
              <a:rPr lang="en-GB" sz="800" dirty="0"/>
              <a:t>Strauss, M. (2016) When is it okay to dig up the dead?, History. Available at: </a:t>
            </a:r>
            <a:r>
              <a:rPr lang="en-GB" sz="800" dirty="0">
                <a:hlinkClick r:id="rId9"/>
              </a:rPr>
              <a:t>https://www.nationalgeographic.com/history/article/160407-archaeology-religion-repatriation-bones-skeletons</a:t>
            </a:r>
            <a:r>
              <a:rPr lang="en-GB" sz="800" dirty="0"/>
              <a:t> (Accessed: 17 October 2024). </a:t>
            </a:r>
          </a:p>
        </p:txBody>
      </p:sp>
      <p:sp>
        <p:nvSpPr>
          <p:cNvPr id="17" name="TextBox 16">
            <a:extLst>
              <a:ext uri="{FF2B5EF4-FFF2-40B4-BE49-F238E27FC236}">
                <a16:creationId xmlns:a16="http://schemas.microsoft.com/office/drawing/2014/main" id="{1CF90168-180D-B379-A964-80039DE724C4}"/>
              </a:ext>
            </a:extLst>
          </p:cNvPr>
          <p:cNvSpPr txBox="1"/>
          <p:nvPr/>
        </p:nvSpPr>
        <p:spPr>
          <a:xfrm>
            <a:off x="3566949" y="2725673"/>
            <a:ext cx="2843868" cy="215444"/>
          </a:xfrm>
          <a:prstGeom prst="rect">
            <a:avLst/>
          </a:prstGeom>
          <a:noFill/>
        </p:spPr>
        <p:txBody>
          <a:bodyPr wrap="square" rtlCol="0">
            <a:spAutoFit/>
          </a:bodyPr>
          <a:lstStyle/>
          <a:p>
            <a:r>
              <a:rPr lang="en-GB" sz="800" dirty="0"/>
              <a:t>Skeletal remains, DL, Saint </a:t>
            </a:r>
            <a:r>
              <a:rPr lang="en-GB" sz="800" dirty="0" err="1"/>
              <a:t>Fagans</a:t>
            </a:r>
            <a:r>
              <a:rPr lang="en-GB" sz="800" dirty="0"/>
              <a:t> 2024</a:t>
            </a:r>
          </a:p>
        </p:txBody>
      </p:sp>
      <p:sp>
        <p:nvSpPr>
          <p:cNvPr id="18" name="TextBox 17">
            <a:extLst>
              <a:ext uri="{FF2B5EF4-FFF2-40B4-BE49-F238E27FC236}">
                <a16:creationId xmlns:a16="http://schemas.microsoft.com/office/drawing/2014/main" id="{EF4D25A2-37A9-7BF5-CE7A-DD0C2AAB6BDB}"/>
              </a:ext>
            </a:extLst>
          </p:cNvPr>
          <p:cNvSpPr txBox="1"/>
          <p:nvPr/>
        </p:nvSpPr>
        <p:spPr>
          <a:xfrm>
            <a:off x="6902510" y="3057734"/>
            <a:ext cx="2548626" cy="215444"/>
          </a:xfrm>
          <a:prstGeom prst="rect">
            <a:avLst/>
          </a:prstGeom>
          <a:noFill/>
        </p:spPr>
        <p:txBody>
          <a:bodyPr wrap="square" rtlCol="0">
            <a:spAutoFit/>
          </a:bodyPr>
          <a:lstStyle/>
          <a:p>
            <a:r>
              <a:rPr lang="en-GB" sz="800" dirty="0"/>
              <a:t>Iron age artifacts, DL, Saint </a:t>
            </a:r>
            <a:r>
              <a:rPr lang="en-GB" sz="800" dirty="0" err="1"/>
              <a:t>Fagans</a:t>
            </a:r>
            <a:r>
              <a:rPr lang="en-GB" sz="800" dirty="0"/>
              <a:t> 2024</a:t>
            </a:r>
          </a:p>
        </p:txBody>
      </p:sp>
      <p:sp>
        <p:nvSpPr>
          <p:cNvPr id="19" name="TextBox 18">
            <a:extLst>
              <a:ext uri="{FF2B5EF4-FFF2-40B4-BE49-F238E27FC236}">
                <a16:creationId xmlns:a16="http://schemas.microsoft.com/office/drawing/2014/main" id="{BBAAE6B3-6093-CA99-A268-0A04E6F1E031}"/>
              </a:ext>
            </a:extLst>
          </p:cNvPr>
          <p:cNvSpPr txBox="1"/>
          <p:nvPr/>
        </p:nvSpPr>
        <p:spPr>
          <a:xfrm>
            <a:off x="6930237" y="6595056"/>
            <a:ext cx="2431646" cy="215444"/>
          </a:xfrm>
          <a:prstGeom prst="rect">
            <a:avLst/>
          </a:prstGeom>
          <a:noFill/>
        </p:spPr>
        <p:txBody>
          <a:bodyPr wrap="square" rtlCol="0">
            <a:spAutoFit/>
          </a:bodyPr>
          <a:lstStyle/>
          <a:p>
            <a:r>
              <a:rPr lang="en-GB" sz="800" dirty="0"/>
              <a:t>Doorway in the gardens, DL, Saint </a:t>
            </a:r>
            <a:r>
              <a:rPr lang="en-GB" sz="800" dirty="0" err="1"/>
              <a:t>Fagans</a:t>
            </a:r>
            <a:r>
              <a:rPr lang="en-GB" sz="800" dirty="0"/>
              <a:t> 2024</a:t>
            </a:r>
          </a:p>
        </p:txBody>
      </p:sp>
    </p:spTree>
    <p:extLst>
      <p:ext uri="{BB962C8B-B14F-4D97-AF65-F5344CB8AC3E}">
        <p14:creationId xmlns:p14="http://schemas.microsoft.com/office/powerpoint/2010/main" val="5600086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A47B5B6-4DE5-5350-0890-6D4308CF3DF8}"/>
              </a:ext>
            </a:extLst>
          </p:cNvPr>
          <p:cNvSpPr txBox="1"/>
          <p:nvPr/>
        </p:nvSpPr>
        <p:spPr>
          <a:xfrm>
            <a:off x="234892" y="310393"/>
            <a:ext cx="11476139" cy="4524315"/>
          </a:xfrm>
          <a:prstGeom prst="rect">
            <a:avLst/>
          </a:prstGeom>
          <a:noFill/>
        </p:spPr>
        <p:txBody>
          <a:bodyPr wrap="square" rtlCol="0">
            <a:spAutoFit/>
          </a:bodyPr>
          <a:lstStyle/>
          <a:p>
            <a:r>
              <a:rPr lang="en-GB" u="sng" dirty="0"/>
              <a:t>Bibliography.</a:t>
            </a:r>
          </a:p>
          <a:p>
            <a:r>
              <a:rPr lang="en-GB" dirty="0"/>
              <a:t>Wilkinson, E. and Poole, J. (2023) Disabled people’s outcomes in health, housing, education, and economic status (census 2021) [HTML], GOV.WALES. Available at: </a:t>
            </a:r>
            <a:r>
              <a:rPr lang="en-GB" dirty="0">
                <a:hlinkClick r:id="rId2"/>
              </a:rPr>
              <a:t>https://www.gov.wales/disabled-peoples-outcomes-health-housing-education-and-economic-status-census-2021-html</a:t>
            </a:r>
            <a:r>
              <a:rPr lang="en-GB" dirty="0"/>
              <a:t> (Accessed: 17 October 2024).</a:t>
            </a:r>
          </a:p>
          <a:p>
            <a:r>
              <a:rPr lang="en-GB" dirty="0"/>
              <a:t>St </a:t>
            </a:r>
            <a:r>
              <a:rPr lang="en-GB" dirty="0" err="1"/>
              <a:t>Fagans</a:t>
            </a:r>
            <a:r>
              <a:rPr lang="en-GB" dirty="0"/>
              <a:t> National Museum of History (no date) Museum Wales. Available at: </a:t>
            </a:r>
            <a:r>
              <a:rPr lang="en-GB" dirty="0">
                <a:hlinkClick r:id="rId3"/>
              </a:rPr>
              <a:t>https://museum.wales/stfagans/</a:t>
            </a:r>
            <a:r>
              <a:rPr lang="en-GB" dirty="0"/>
              <a:t> (Accessed: 17 October 2024).</a:t>
            </a:r>
          </a:p>
          <a:p>
            <a:r>
              <a:rPr lang="en-GB" dirty="0" err="1"/>
              <a:t>Khakban</a:t>
            </a:r>
            <a:r>
              <a:rPr lang="en-GB" dirty="0"/>
              <a:t>, M., </a:t>
            </a:r>
            <a:r>
              <a:rPr lang="en-GB" dirty="0" err="1"/>
              <a:t>Pedram</a:t>
            </a:r>
            <a:r>
              <a:rPr lang="en-GB" dirty="0"/>
              <a:t>, B. and </a:t>
            </a:r>
            <a:r>
              <a:rPr lang="en-GB" dirty="0" err="1"/>
              <a:t>Emami</a:t>
            </a:r>
            <a:r>
              <a:rPr lang="en-GB" dirty="0"/>
              <a:t>, M.A. (2020) The challenge of the authenticity of the work and the environment around it in open-air museums (</a:t>
            </a:r>
            <a:r>
              <a:rPr lang="en-GB" dirty="0" err="1"/>
              <a:t>Guilan</a:t>
            </a:r>
            <a:r>
              <a:rPr lang="en-GB" dirty="0"/>
              <a:t> Rural Heritage Museum)., EBSCOhost. Available at: </a:t>
            </a:r>
            <a:r>
              <a:rPr lang="en-GB" dirty="0">
                <a:hlinkClick r:id="rId4"/>
              </a:rPr>
              <a:t>https://openurl.ebsco.com/EPDB%3Agcd%3A3%3A1755923/detailv2?sid=ebsco%3Aplink%3Ascholar&amp;id=ebsco%3Agcd%3A146981993&amp;crl=c</a:t>
            </a:r>
            <a:r>
              <a:rPr lang="en-GB" dirty="0"/>
              <a:t> (Accessed: 17 October 2024).</a:t>
            </a:r>
          </a:p>
          <a:p>
            <a:r>
              <a:rPr lang="en-GB" dirty="0"/>
              <a:t>Strauss, M. (2016) When is it okay to dig up the dead?, History. Available at: </a:t>
            </a:r>
            <a:r>
              <a:rPr lang="en-GB" dirty="0">
                <a:hlinkClick r:id="rId5"/>
              </a:rPr>
              <a:t>https://www.nationalgeographic.com/history/article/160407-archaeology-religion-repatriation-bones-skeletons</a:t>
            </a:r>
            <a:r>
              <a:rPr lang="en-GB" dirty="0"/>
              <a:t> (Accessed: 17 October 2024). </a:t>
            </a:r>
          </a:p>
          <a:p>
            <a:endParaRPr lang="en-GB" dirty="0"/>
          </a:p>
          <a:p>
            <a:endParaRPr lang="en-GB" u="sng" dirty="0"/>
          </a:p>
          <a:p>
            <a:endParaRPr lang="en-GB" u="sng" dirty="0"/>
          </a:p>
        </p:txBody>
      </p:sp>
    </p:spTree>
    <p:extLst>
      <p:ext uri="{BB962C8B-B14F-4D97-AF65-F5344CB8AC3E}">
        <p14:creationId xmlns:p14="http://schemas.microsoft.com/office/powerpoint/2010/main" val="41783402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TotalTime>
  <Words>1423</Words>
  <Application>Microsoft Office PowerPoint</Application>
  <PresentationFormat>Widescreen</PresentationFormat>
  <Paragraphs>20</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Deena Lewis</dc:creator>
  <cp:lastModifiedBy>Deena Lewis</cp:lastModifiedBy>
  <cp:revision>1</cp:revision>
  <dcterms:created xsi:type="dcterms:W3CDTF">2024-10-17T21:47:17Z</dcterms:created>
  <dcterms:modified xsi:type="dcterms:W3CDTF">2024-10-17T22:12:36Z</dcterms:modified>
</cp:coreProperties>
</file>