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4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1495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57306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32455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430070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1657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4081179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584892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834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676942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641566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13/11/2014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916469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4287319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13/11/2014</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16919968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 Defenders</a:t>
            </a:r>
            <a:endParaRPr lang="en-GB" dirty="0"/>
          </a:p>
        </p:txBody>
      </p:sp>
      <p:sp>
        <p:nvSpPr>
          <p:cNvPr id="3" name="Subtitle 2"/>
          <p:cNvSpPr>
            <a:spLocks noGrp="1"/>
          </p:cNvSpPr>
          <p:nvPr>
            <p:ph type="subTitle" idx="1"/>
          </p:nvPr>
        </p:nvSpPr>
        <p:spPr/>
        <p:txBody>
          <a:bodyPr/>
          <a:lstStyle/>
          <a:p>
            <a:r>
              <a:rPr lang="en-GB" dirty="0"/>
              <a:t>404-354 Imperialism and </a:t>
            </a:r>
            <a:r>
              <a:rPr lang="en-GB" dirty="0" smtClean="0"/>
              <a:t>Chaos: Second </a:t>
            </a:r>
            <a:r>
              <a:rPr lang="en-GB" smtClean="0"/>
              <a:t>Athenian League</a:t>
            </a:r>
            <a:endParaRPr lang="en-GB" dirty="0"/>
          </a:p>
        </p:txBody>
      </p:sp>
    </p:spTree>
    <p:extLst>
      <p:ext uri="{BB962C8B-B14F-4D97-AF65-F5344CB8AC3E}">
        <p14:creationId xmlns:p14="http://schemas.microsoft.com/office/powerpoint/2010/main" val="21417874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second Athenian league</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695449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marL="838200" indent="-838200" eaLnBrk="1" hangingPunct="1">
              <a:defRPr/>
            </a:pPr>
            <a:r>
              <a:rPr lang="en-GB" smtClean="0"/>
              <a:t>Reaction to Sparta </a:t>
            </a:r>
          </a:p>
        </p:txBody>
      </p:sp>
      <p:sp>
        <p:nvSpPr>
          <p:cNvPr id="13315" name="Rectangle 3"/>
          <p:cNvSpPr>
            <a:spLocks noGrp="1" noChangeArrowheads="1"/>
          </p:cNvSpPr>
          <p:nvPr>
            <p:ph type="body" idx="1"/>
          </p:nvPr>
        </p:nvSpPr>
        <p:spPr/>
        <p:txBody>
          <a:bodyPr/>
          <a:lstStyle/>
          <a:p>
            <a:pPr eaLnBrk="1" hangingPunct="1">
              <a:defRPr/>
            </a:pPr>
            <a:r>
              <a:rPr lang="en-GB" smtClean="0"/>
              <a:t>The reactions to the capture of the Kadmeia were not immediate but they were very powerful.</a:t>
            </a:r>
          </a:p>
          <a:p>
            <a:pPr eaLnBrk="1" hangingPunct="1">
              <a:defRPr/>
            </a:pPr>
            <a:r>
              <a:rPr lang="en-GB" smtClean="0"/>
              <a:t>The Athenians set up the Second Athenian League against Sparta.</a:t>
            </a:r>
          </a:p>
          <a:p>
            <a:pPr eaLnBrk="1" hangingPunct="1">
              <a:defRPr/>
            </a:pPr>
            <a:r>
              <a:rPr lang="en-GB" smtClean="0"/>
              <a:t>The Thebans decided upon an attacking pattern of conduct.</a:t>
            </a:r>
          </a:p>
        </p:txBody>
      </p:sp>
    </p:spTree>
    <p:extLst>
      <p:ext uri="{BB962C8B-B14F-4D97-AF65-F5344CB8AC3E}">
        <p14:creationId xmlns:p14="http://schemas.microsoft.com/office/powerpoint/2010/main" val="202587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288" y="0"/>
            <a:ext cx="8229600" cy="908050"/>
          </a:xfrm>
        </p:spPr>
        <p:txBody>
          <a:bodyPr/>
          <a:lstStyle/>
          <a:p>
            <a:pPr marL="838200" indent="-838200" eaLnBrk="1" hangingPunct="1">
              <a:defRPr/>
            </a:pPr>
            <a:r>
              <a:rPr lang="en-GB" smtClean="0"/>
              <a:t>The Second Athenian League</a:t>
            </a:r>
          </a:p>
        </p:txBody>
      </p:sp>
      <p:sp>
        <p:nvSpPr>
          <p:cNvPr id="14339" name="Rectangle 3"/>
          <p:cNvSpPr>
            <a:spLocks noGrp="1" noChangeArrowheads="1"/>
          </p:cNvSpPr>
          <p:nvPr>
            <p:ph type="body" idx="1"/>
          </p:nvPr>
        </p:nvSpPr>
        <p:spPr>
          <a:xfrm>
            <a:off x="0" y="836613"/>
            <a:ext cx="9144000" cy="6021387"/>
          </a:xfrm>
        </p:spPr>
        <p:txBody>
          <a:bodyPr/>
          <a:lstStyle/>
          <a:p>
            <a:pPr eaLnBrk="1" hangingPunct="1">
              <a:lnSpc>
                <a:spcPct val="80000"/>
              </a:lnSpc>
              <a:defRPr/>
            </a:pPr>
            <a:r>
              <a:rPr lang="en-US" sz="2400" smtClean="0"/>
              <a:t>When Calleas was archon at Athens, the Romans elected as military tribunes with consular power four men, Lucius Papirius, Marcus Publius, Titus Cornelius, and Quintus Lucius. During their term of office, following the failure of the Lacedaemonians at Thebes, the Boeotians, uniting boldly, formed an alliance and gathered a considerable army, expecting that the Lacedaemonians would arrive in Boeotia in great strength. [2] The Athenians sent their most respected citizens as ambassadors to the cities which were subject to the Lacedaemonians, urging them to adhere to the common cause of liberty. For the Lacedaemonians, relying on the size of the force at their disposal, ruled their subject peoples inconsiderately and severely, and consequently many of those who belonged to the Spartan sphere of influence fell away to the Athenians. [3] The first to respond to the plea to secede were the peoples of Chios and Byzantium; they were followed by the peoples of Rhodes and Mytilene and certain others of the islanders; and as the movement steadily gathered force throughout Greece, many cities attached themselves to the Athenians. Diodoros 15.28.1-3</a:t>
            </a:r>
            <a:endParaRPr lang="en-GB" sz="2400" smtClean="0"/>
          </a:p>
        </p:txBody>
      </p:sp>
    </p:spTree>
    <p:extLst>
      <p:ext uri="{BB962C8B-B14F-4D97-AF65-F5344CB8AC3E}">
        <p14:creationId xmlns:p14="http://schemas.microsoft.com/office/powerpoint/2010/main" val="2707207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313" y="0"/>
            <a:ext cx="1738312" cy="1371600"/>
          </a:xfrm>
        </p:spPr>
        <p:txBody>
          <a:bodyPr/>
          <a:lstStyle/>
          <a:p>
            <a:pPr>
              <a:defRPr/>
            </a:pPr>
            <a:r>
              <a:rPr lang="en-GB" sz="4000"/>
              <a:t>Main Source</a:t>
            </a:r>
          </a:p>
        </p:txBody>
      </p:sp>
      <p:pic>
        <p:nvPicPr>
          <p:cNvPr id="9219" name="Picture 6" descr="DA"/>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539750" y="1268413"/>
            <a:ext cx="1893888" cy="5589587"/>
          </a:xfrm>
          <a:noFill/>
          <a:extLst>
            <a:ext uri="{909E8E84-426E-40DD-AFC4-6F175D3DCCD1}">
              <a14:hiddenFill xmlns:a14="http://schemas.microsoft.com/office/drawing/2010/main">
                <a:solidFill>
                  <a:srgbClr val="FFFFFF"/>
                </a:solidFill>
              </a14:hiddenFill>
            </a:ext>
          </a:extLst>
        </p:spPr>
      </p:pic>
      <p:pic>
        <p:nvPicPr>
          <p:cNvPr id="9220" name="Picture 9" descr="DA1"/>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5399088" y="0"/>
            <a:ext cx="3744912" cy="3154363"/>
          </a:xfrm>
          <a:noFill/>
          <a:extLst>
            <a:ext uri="{909E8E84-426E-40DD-AFC4-6F175D3DCCD1}">
              <a14:hiddenFill xmlns:a14="http://schemas.microsoft.com/office/drawing/2010/main">
                <a:solidFill>
                  <a:srgbClr val="FFFFFF"/>
                </a:solidFill>
              </a14:hiddenFill>
            </a:ext>
          </a:extLst>
        </p:spPr>
      </p:pic>
      <p:pic>
        <p:nvPicPr>
          <p:cNvPr id="9221" name="Picture 10" descr="DA2"/>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4643438" y="3405188"/>
            <a:ext cx="4032250" cy="3386137"/>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823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marL="838200" indent="-838200">
              <a:defRPr/>
            </a:pPr>
            <a:r>
              <a:rPr lang="en-GB"/>
              <a:t>The Purpose of the League</a:t>
            </a:r>
          </a:p>
        </p:txBody>
      </p:sp>
      <p:sp>
        <p:nvSpPr>
          <p:cNvPr id="12291" name="Rectangle 3"/>
          <p:cNvSpPr>
            <a:spLocks noGrp="1" noChangeArrowheads="1"/>
          </p:cNvSpPr>
          <p:nvPr>
            <p:ph type="body" idx="1"/>
          </p:nvPr>
        </p:nvSpPr>
        <p:spPr/>
        <p:txBody>
          <a:bodyPr/>
          <a:lstStyle/>
          <a:p>
            <a:pPr>
              <a:defRPr/>
            </a:pPr>
            <a:r>
              <a:rPr lang="en-GB" sz="2800"/>
              <a:t>For the good fortune of the Athenians and the allies of the Athenians. So that the Spartans shall allow the Greeks to be free and autonomous, and to live at peace occupying their own territory in security, and so that the peace and friendship sworn by the Greeks and the King may be in force and endure in accordance with the agreements… Rhodes &amp; Osborne 22.7-14</a:t>
            </a:r>
          </a:p>
        </p:txBody>
      </p:sp>
    </p:spTree>
    <p:extLst>
      <p:ext uri="{BB962C8B-B14F-4D97-AF65-F5344CB8AC3E}">
        <p14:creationId xmlns:p14="http://schemas.microsoft.com/office/powerpoint/2010/main" val="1027184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defRPr/>
            </a:pPr>
            <a:r>
              <a:rPr lang="en-GB" smtClean="0"/>
              <a:t>Memories of Empire</a:t>
            </a:r>
          </a:p>
        </p:txBody>
      </p:sp>
      <p:sp>
        <p:nvSpPr>
          <p:cNvPr id="10243" name="Rectangle 3"/>
          <p:cNvSpPr>
            <a:spLocks noGrp="1" noChangeArrowheads="1"/>
          </p:cNvSpPr>
          <p:nvPr>
            <p:ph type="body" idx="1"/>
          </p:nvPr>
        </p:nvSpPr>
        <p:spPr/>
        <p:txBody>
          <a:bodyPr/>
          <a:lstStyle/>
          <a:p>
            <a:pPr eaLnBrk="1" hangingPunct="1">
              <a:lnSpc>
                <a:spcPct val="90000"/>
              </a:lnSpc>
              <a:defRPr/>
            </a:pPr>
            <a:r>
              <a:rPr lang="en-GB" smtClean="0"/>
              <a:t>If any of the Greeks or of the barbarians living in Europe or of the islanders, who are not the King’s, wishes to be an ally of the Athenians and their allies, he may be – being free and autonomous, </a:t>
            </a:r>
            <a:r>
              <a:rPr lang="en-GB" b="1" smtClean="0"/>
              <a:t>being governed under whatever form of government he wishes, neither receiving a garrison nor submitting to a governor nor paying tribute</a:t>
            </a:r>
            <a:r>
              <a:rPr lang="en-GB" smtClean="0"/>
              <a:t>… Rhodes &amp; Osborne 22.15-23</a:t>
            </a:r>
          </a:p>
        </p:txBody>
      </p:sp>
    </p:spTree>
    <p:extLst>
      <p:ext uri="{BB962C8B-B14F-4D97-AF65-F5344CB8AC3E}">
        <p14:creationId xmlns:p14="http://schemas.microsoft.com/office/powerpoint/2010/main" val="3171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marL="838200" indent="-838200" eaLnBrk="1" hangingPunct="1">
              <a:defRPr/>
            </a:pPr>
            <a:r>
              <a:rPr lang="en-GB" smtClean="0"/>
              <a:t>Athenian imperialism revealed</a:t>
            </a:r>
          </a:p>
        </p:txBody>
      </p:sp>
      <p:sp>
        <p:nvSpPr>
          <p:cNvPr id="12291" name="Rectangle 3"/>
          <p:cNvSpPr>
            <a:spLocks noGrp="1" noChangeArrowheads="1"/>
          </p:cNvSpPr>
          <p:nvPr>
            <p:ph type="body" idx="1"/>
          </p:nvPr>
        </p:nvSpPr>
        <p:spPr>
          <a:xfrm>
            <a:off x="457200" y="1600200"/>
            <a:ext cx="8229600" cy="4924425"/>
          </a:xfrm>
        </p:spPr>
        <p:txBody>
          <a:bodyPr/>
          <a:lstStyle/>
          <a:p>
            <a:pPr eaLnBrk="1" hangingPunct="1">
              <a:lnSpc>
                <a:spcPct val="90000"/>
              </a:lnSpc>
              <a:defRPr/>
            </a:pPr>
            <a:r>
              <a:rPr lang="en-GB" smtClean="0"/>
              <a:t>Since those of the Iulietans who broke the oaths and the agreement and made war against the people of Athens and the Ceans and the other allies… because they had spoken against Antipater when the Athenian council had condemned him to death for killing the Athenian proxenos Aeson contrary to the decrees of the Athenian people, and contravening the oaths and the agreement. Rhodes &amp; Osborne 39.27-40</a:t>
            </a:r>
          </a:p>
        </p:txBody>
      </p:sp>
    </p:spTree>
    <p:extLst>
      <p:ext uri="{BB962C8B-B14F-4D97-AF65-F5344CB8AC3E}">
        <p14:creationId xmlns:p14="http://schemas.microsoft.com/office/powerpoint/2010/main" val="4034250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marL="838200" indent="-838200" eaLnBrk="1" hangingPunct="1">
              <a:defRPr/>
            </a:pPr>
            <a:r>
              <a:rPr lang="en-GB" smtClean="0"/>
              <a:t>The Social War, 357-355 BCE </a:t>
            </a:r>
          </a:p>
        </p:txBody>
      </p:sp>
      <p:sp>
        <p:nvSpPr>
          <p:cNvPr id="16387" name="Rectangle 3"/>
          <p:cNvSpPr>
            <a:spLocks noGrp="1" noChangeArrowheads="1"/>
          </p:cNvSpPr>
          <p:nvPr>
            <p:ph type="body" idx="1"/>
          </p:nvPr>
        </p:nvSpPr>
        <p:spPr>
          <a:xfrm>
            <a:off x="457200" y="1600200"/>
            <a:ext cx="8229600" cy="5257800"/>
          </a:xfrm>
        </p:spPr>
        <p:txBody>
          <a:bodyPr/>
          <a:lstStyle/>
          <a:p>
            <a:pPr eaLnBrk="1" hangingPunct="1">
              <a:lnSpc>
                <a:spcPct val="80000"/>
              </a:lnSpc>
              <a:defRPr/>
            </a:pPr>
            <a:r>
              <a:rPr lang="en-US" sz="2400" smtClean="0"/>
              <a:t> [3] </a:t>
            </a:r>
            <a:r>
              <a:rPr lang="en-US" sz="2400" b="1" smtClean="0"/>
              <a:t>For we were charged by the Chians, Byzantines and Rhodians with plotting against them</a:t>
            </a:r>
            <a:r>
              <a:rPr lang="en-US" sz="2400" smtClean="0"/>
              <a:t>, and that was why they concerted the last war against us … [15] Moreover I should never have made this proposal, had I thought that it would benefit the Rhodian democrats alone, for I am not the official patron of that party, nor do I count any of them among my private friends. Yet even if both these motives had been present, I should not have proposed it, if I had not thought that it would benefit you, since I share in your satisfaction at the fate of the Rhodians--if one who is pleading for their deliverance may be permitted to say so. </a:t>
            </a:r>
            <a:r>
              <a:rPr lang="en-US" sz="2400" b="1" smtClean="0"/>
              <a:t>For they grudged you the recovery of your rights</a:t>
            </a:r>
            <a:r>
              <a:rPr lang="en-US" sz="2400" smtClean="0"/>
              <a:t>, and now they have lost their own liberty; they spurned an alliance with you who are Greeks and their betters, and now they are slaves of barbarians, slaves of slaves, whom they admitted into their citadels. Demosthenes 15.3 &amp; 15.15</a:t>
            </a:r>
            <a:endParaRPr lang="en-GB" sz="2400" smtClean="0"/>
          </a:p>
        </p:txBody>
      </p:sp>
    </p:spTree>
    <p:extLst>
      <p:ext uri="{BB962C8B-B14F-4D97-AF65-F5344CB8AC3E}">
        <p14:creationId xmlns:p14="http://schemas.microsoft.com/office/powerpoint/2010/main" val="4017561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second Athenian league</a:t>
            </a:r>
            <a:endParaRPr lang="en-GB" dirty="0"/>
          </a:p>
        </p:txBody>
      </p:sp>
      <p:sp>
        <p:nvSpPr>
          <p:cNvPr id="3" name="Text Placeholder 2"/>
          <p:cNvSpPr>
            <a:spLocks noGrp="1"/>
          </p:cNvSpPr>
          <p:nvPr>
            <p:ph type="body" idx="1"/>
          </p:nvPr>
        </p:nvSpPr>
        <p:spPr/>
        <p:txBody>
          <a:bodyPr>
            <a:normAutofit fontScale="92500"/>
          </a:bodyPr>
          <a:lstStyle/>
          <a:p>
            <a:r>
              <a:rPr lang="en-GB" dirty="0" smtClean="0"/>
              <a:t>Consider the “Prospectus” of the Second Athenian League. What does it tell you about Athenian imperialism (past and present)? What is the position of the allies? Who are the allies and why is that significant?</a:t>
            </a:r>
            <a:endParaRPr lang="en-GB" dirty="0"/>
          </a:p>
        </p:txBody>
      </p:sp>
    </p:spTree>
    <p:extLst>
      <p:ext uri="{BB962C8B-B14F-4D97-AF65-F5344CB8AC3E}">
        <p14:creationId xmlns:p14="http://schemas.microsoft.com/office/powerpoint/2010/main" val="39499512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602</Words>
  <Application>Microsoft Office PowerPoint</Application>
  <PresentationFormat>On-screen Show (4:3)</PresentationFormat>
  <Paragraphs>20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Clarity</vt:lpstr>
      <vt:lpstr>Clah4007 Defenders</vt:lpstr>
      <vt:lpstr>The second Athenian league</vt:lpstr>
      <vt:lpstr>Reaction to Sparta </vt:lpstr>
      <vt:lpstr>The Second Athenian League</vt:lpstr>
      <vt:lpstr>Main Source</vt:lpstr>
      <vt:lpstr>The Purpose of the League</vt:lpstr>
      <vt:lpstr>Memories of Empire</vt:lpstr>
      <vt:lpstr>Athenian imperialism revealed</vt:lpstr>
      <vt:lpstr>The Social War, 357-355 BCE </vt:lpstr>
      <vt:lpstr>The second Athenian league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Errietta Bissa</cp:lastModifiedBy>
  <cp:revision>1</cp:revision>
  <dcterms:created xsi:type="dcterms:W3CDTF">2014-11-14T08:33:37Z</dcterms:created>
  <dcterms:modified xsi:type="dcterms:W3CDTF">2014-11-14T08:34:12Z</dcterms:modified>
</cp:coreProperties>
</file>