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1A142AA-1A03-E6C6-FAF3-8C3F408F925F}" v="10" dt="2026-07-10T10:46:44.297"/>
    <p1510:client id="{B1F94FB0-D021-017F-735C-6B7A9B0E7D5C}" v="857" dt="2026-07-10T10:36:31.130"/>
    <p1510:client id="{BBE46FA1-8868-DE4C-8BF4-45636C23FFBB}" v="1731" dt="2026-07-11T18:14:43.972"/>
    <p1510:client id="{F764CB1C-93AA-E943-B207-2EF331B12B55}" v="654" dt="2026-07-11T17:10:11.094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8EC20E35-A176-4012-BC5E-935CFFF8708E}" styleName="Medium Style 3">
    <a:wholeTbl>
      <a:tcTxStyle>
        <a:fontRef idx="minor"/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6533FB-B663-48EB-AD19-F761BAB63EEB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C328E7DA-0230-40E3-A985-1EDD8AE586CB}">
      <dgm:prSet/>
      <dgm:spPr/>
      <dgm:t>
        <a:bodyPr/>
        <a:lstStyle/>
        <a:p>
          <a:r>
            <a:rPr lang="en-GB"/>
            <a:t>What we will do </a:t>
          </a:r>
          <a:endParaRPr lang="en-US"/>
        </a:p>
      </dgm:t>
    </dgm:pt>
    <dgm:pt modelId="{EA6B95C3-9CE7-4FE7-9973-151F08569E25}" type="parTrans" cxnId="{4BE7AB9F-E5E6-4480-A8FA-8F2079DF268D}">
      <dgm:prSet/>
      <dgm:spPr/>
      <dgm:t>
        <a:bodyPr/>
        <a:lstStyle/>
        <a:p>
          <a:endParaRPr lang="en-US"/>
        </a:p>
      </dgm:t>
    </dgm:pt>
    <dgm:pt modelId="{2F7D8443-9935-4BA0-A13B-A497989E5763}" type="sibTrans" cxnId="{4BE7AB9F-E5E6-4480-A8FA-8F2079DF268D}">
      <dgm:prSet/>
      <dgm:spPr/>
      <dgm:t>
        <a:bodyPr/>
        <a:lstStyle/>
        <a:p>
          <a:endParaRPr lang="en-US"/>
        </a:p>
      </dgm:t>
    </dgm:pt>
    <dgm:pt modelId="{16ECBCA8-C683-4AD2-8186-C84F9090992D}">
      <dgm:prSet/>
      <dgm:spPr/>
      <dgm:t>
        <a:bodyPr/>
        <a:lstStyle/>
        <a:p>
          <a:r>
            <a:rPr lang="en-GB"/>
            <a:t>-Referral network : build relationships with local estate agents, mortgage advisors and private landlords- these professionals speak to our target clients every day </a:t>
          </a:r>
          <a:endParaRPr lang="en-US"/>
        </a:p>
      </dgm:t>
    </dgm:pt>
    <dgm:pt modelId="{7A045A55-6BB4-451C-B768-9C1430E6A214}" type="parTrans" cxnId="{06C8854A-377F-42E7-BA37-6441024A920B}">
      <dgm:prSet/>
      <dgm:spPr/>
      <dgm:t>
        <a:bodyPr/>
        <a:lstStyle/>
        <a:p>
          <a:endParaRPr lang="en-US"/>
        </a:p>
      </dgm:t>
    </dgm:pt>
    <dgm:pt modelId="{CCB071D3-436F-4444-B983-C617E995546C}" type="sibTrans" cxnId="{06C8854A-377F-42E7-BA37-6441024A920B}">
      <dgm:prSet/>
      <dgm:spPr/>
      <dgm:t>
        <a:bodyPr/>
        <a:lstStyle/>
        <a:p>
          <a:endParaRPr lang="en-US"/>
        </a:p>
      </dgm:t>
    </dgm:pt>
    <dgm:pt modelId="{21C3D4E1-E17B-45CC-ABEE-F8EDDBB4FADD}">
      <dgm:prSet/>
      <dgm:spPr/>
      <dgm:t>
        <a:bodyPr/>
        <a:lstStyle/>
        <a:p>
          <a:r>
            <a:rPr lang="en-GB"/>
            <a:t>-local business groups: join the regional property networks to build a trusted local reputation </a:t>
          </a:r>
          <a:endParaRPr lang="en-US"/>
        </a:p>
      </dgm:t>
    </dgm:pt>
    <dgm:pt modelId="{7E1B5297-E322-4B27-95F3-2393432E8430}" type="parTrans" cxnId="{712FB657-A0F1-477D-B5A3-2B8A77B9BECA}">
      <dgm:prSet/>
      <dgm:spPr/>
      <dgm:t>
        <a:bodyPr/>
        <a:lstStyle/>
        <a:p>
          <a:endParaRPr lang="en-US"/>
        </a:p>
      </dgm:t>
    </dgm:pt>
    <dgm:pt modelId="{CF5FE7E8-FE68-4BA7-869C-D0F59AE99B61}" type="sibTrans" cxnId="{712FB657-A0F1-477D-B5A3-2B8A77B9BECA}">
      <dgm:prSet/>
      <dgm:spPr/>
      <dgm:t>
        <a:bodyPr/>
        <a:lstStyle/>
        <a:p>
          <a:endParaRPr lang="en-US"/>
        </a:p>
      </dgm:t>
    </dgm:pt>
    <dgm:pt modelId="{0FFE40EA-6550-46E4-989B-0E1222CB8AE3}">
      <dgm:prSet/>
      <dgm:spPr/>
      <dgm:t>
        <a:bodyPr/>
        <a:lstStyle/>
        <a:p>
          <a:r>
            <a:rPr lang="en-GB"/>
            <a:t>-Transparent terms: offer clear pricing and fixed timelines, so partners feel confident recommending us</a:t>
          </a:r>
          <a:endParaRPr lang="en-US"/>
        </a:p>
      </dgm:t>
    </dgm:pt>
    <dgm:pt modelId="{4018CCD2-47F5-4457-B575-A51F76F79CAE}" type="parTrans" cxnId="{A46C3E2B-03AA-4704-8EB4-EBD72961FD37}">
      <dgm:prSet/>
      <dgm:spPr/>
      <dgm:t>
        <a:bodyPr/>
        <a:lstStyle/>
        <a:p>
          <a:endParaRPr lang="en-US"/>
        </a:p>
      </dgm:t>
    </dgm:pt>
    <dgm:pt modelId="{B56E044D-7EEF-4FAF-9CE0-DE6FFD655C31}" type="sibTrans" cxnId="{A46C3E2B-03AA-4704-8EB4-EBD72961FD37}">
      <dgm:prSet/>
      <dgm:spPr/>
      <dgm:t>
        <a:bodyPr/>
        <a:lstStyle/>
        <a:p>
          <a:endParaRPr lang="en-US"/>
        </a:p>
      </dgm:t>
    </dgm:pt>
    <dgm:pt modelId="{518D2A3D-2435-46BB-A158-B1BC6CE8E32A}">
      <dgm:prSet/>
      <dgm:spPr/>
      <dgm:t>
        <a:bodyPr/>
        <a:lstStyle/>
        <a:p>
          <a:r>
            <a:rPr lang="en-GB"/>
            <a:t>Why this works </a:t>
          </a:r>
          <a:endParaRPr lang="en-US"/>
        </a:p>
      </dgm:t>
    </dgm:pt>
    <dgm:pt modelId="{7BD354F6-5C59-43AF-BDC1-DDCFA08AE41E}" type="parTrans" cxnId="{6E1F2538-0E2A-433B-97D0-B8F4F2215048}">
      <dgm:prSet/>
      <dgm:spPr/>
      <dgm:t>
        <a:bodyPr/>
        <a:lstStyle/>
        <a:p>
          <a:endParaRPr lang="en-US"/>
        </a:p>
      </dgm:t>
    </dgm:pt>
    <dgm:pt modelId="{AB3F393B-CB48-4902-9E9C-7733A6BE6564}" type="sibTrans" cxnId="{6E1F2538-0E2A-433B-97D0-B8F4F2215048}">
      <dgm:prSet/>
      <dgm:spPr/>
      <dgm:t>
        <a:bodyPr/>
        <a:lstStyle/>
        <a:p>
          <a:endParaRPr lang="en-US"/>
        </a:p>
      </dgm:t>
    </dgm:pt>
    <dgm:pt modelId="{5EE9D331-0B6E-4DFD-AAC7-21137CBA61E0}">
      <dgm:prSet/>
      <dgm:spPr/>
      <dgm:t>
        <a:bodyPr/>
        <a:lstStyle/>
        <a:p>
          <a:r>
            <a:rPr lang="en-GB"/>
            <a:t>Delivers a steady stream of new projects without expensive advertising </a:t>
          </a:r>
          <a:endParaRPr lang="en-US"/>
        </a:p>
      </dgm:t>
    </dgm:pt>
    <dgm:pt modelId="{12634AAB-659C-47DB-82CC-C512D7F0F91E}" type="parTrans" cxnId="{08005BA5-CEED-424B-A074-2C4B73212829}">
      <dgm:prSet/>
      <dgm:spPr/>
      <dgm:t>
        <a:bodyPr/>
        <a:lstStyle/>
        <a:p>
          <a:endParaRPr lang="en-US"/>
        </a:p>
      </dgm:t>
    </dgm:pt>
    <dgm:pt modelId="{E3C1B504-4C19-42AE-90A6-1237FD500723}" type="sibTrans" cxnId="{08005BA5-CEED-424B-A074-2C4B73212829}">
      <dgm:prSet/>
      <dgm:spPr/>
      <dgm:t>
        <a:bodyPr/>
        <a:lstStyle/>
        <a:p>
          <a:endParaRPr lang="en-US"/>
        </a:p>
      </dgm:t>
    </dgm:pt>
    <dgm:pt modelId="{5373465B-6F94-4013-85BB-B086266AF860}">
      <dgm:prSet/>
      <dgm:spPr/>
      <dgm:t>
        <a:bodyPr/>
        <a:lstStyle/>
        <a:p>
          <a:r>
            <a:rPr lang="en-GB"/>
            <a:t>Creates long-term repeat business from investors who want to buy , renovate and manage multiple properties </a:t>
          </a:r>
          <a:endParaRPr lang="en-US"/>
        </a:p>
      </dgm:t>
    </dgm:pt>
    <dgm:pt modelId="{49B134D4-B087-4F4C-B05C-925C4D0ABDC3}" type="parTrans" cxnId="{10EEB249-95F4-49FB-950F-1F89C1E921AB}">
      <dgm:prSet/>
      <dgm:spPr/>
      <dgm:t>
        <a:bodyPr/>
        <a:lstStyle/>
        <a:p>
          <a:endParaRPr lang="en-US"/>
        </a:p>
      </dgm:t>
    </dgm:pt>
    <dgm:pt modelId="{D10A0145-E880-4F19-8E2F-2BEBF8EE5C7D}" type="sibTrans" cxnId="{10EEB249-95F4-49FB-950F-1F89C1E921AB}">
      <dgm:prSet/>
      <dgm:spPr/>
      <dgm:t>
        <a:bodyPr/>
        <a:lstStyle/>
        <a:p>
          <a:endParaRPr lang="en-US"/>
        </a:p>
      </dgm:t>
    </dgm:pt>
    <dgm:pt modelId="{68CFB677-6798-432D-AE89-28E49BD302D6}" type="pres">
      <dgm:prSet presAssocID="{756533FB-B663-48EB-AD19-F761BAB63EEB}" presName="linear" presStyleCnt="0">
        <dgm:presLayoutVars>
          <dgm:animLvl val="lvl"/>
          <dgm:resizeHandles val="exact"/>
        </dgm:presLayoutVars>
      </dgm:prSet>
      <dgm:spPr/>
    </dgm:pt>
    <dgm:pt modelId="{F9736C1A-36B9-4E1B-8F14-DDEC0B269396}" type="pres">
      <dgm:prSet presAssocID="{C328E7DA-0230-40E3-A985-1EDD8AE586CB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C3D4E1CC-3510-4FF2-8BA4-76C3E8CD1574}" type="pres">
      <dgm:prSet presAssocID="{2F7D8443-9935-4BA0-A13B-A497989E5763}" presName="spacer" presStyleCnt="0"/>
      <dgm:spPr/>
    </dgm:pt>
    <dgm:pt modelId="{D6B5C05E-6DC1-4CDA-BB5D-0582891F6905}" type="pres">
      <dgm:prSet presAssocID="{16ECBCA8-C683-4AD2-8186-C84F9090992D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A51F23E7-E402-4FF5-8913-2B188F70B198}" type="pres">
      <dgm:prSet presAssocID="{CCB071D3-436F-4444-B983-C617E995546C}" presName="spacer" presStyleCnt="0"/>
      <dgm:spPr/>
    </dgm:pt>
    <dgm:pt modelId="{2958F437-BA97-454C-AF6A-F0ECD64D1C21}" type="pres">
      <dgm:prSet presAssocID="{21C3D4E1-E17B-45CC-ABEE-F8EDDBB4FADD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9A0BF743-7674-44A8-952B-C7C11EF2E3A3}" type="pres">
      <dgm:prSet presAssocID="{CF5FE7E8-FE68-4BA7-869C-D0F59AE99B61}" presName="spacer" presStyleCnt="0"/>
      <dgm:spPr/>
    </dgm:pt>
    <dgm:pt modelId="{4752037F-03DF-4BAD-8357-1AEA6F647C64}" type="pres">
      <dgm:prSet presAssocID="{0FFE40EA-6550-46E4-989B-0E1222CB8AE3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7F94AEB0-58F1-4B9A-8151-95C9DF35F48E}" type="pres">
      <dgm:prSet presAssocID="{B56E044D-7EEF-4FAF-9CE0-DE6FFD655C31}" presName="spacer" presStyleCnt="0"/>
      <dgm:spPr/>
    </dgm:pt>
    <dgm:pt modelId="{DADBEB2E-567B-47CC-A6EA-F5993A3DDFCA}" type="pres">
      <dgm:prSet presAssocID="{518D2A3D-2435-46BB-A158-B1BC6CE8E32A}" presName="parentText" presStyleLbl="node1" presStyleIdx="4" presStyleCnt="5">
        <dgm:presLayoutVars>
          <dgm:chMax val="0"/>
          <dgm:bulletEnabled val="1"/>
        </dgm:presLayoutVars>
      </dgm:prSet>
      <dgm:spPr/>
    </dgm:pt>
    <dgm:pt modelId="{DA192835-C980-4474-9684-29F28373596B}" type="pres">
      <dgm:prSet presAssocID="{518D2A3D-2435-46BB-A158-B1BC6CE8E32A}" presName="childText" presStyleLbl="revTx" presStyleIdx="0" presStyleCnt="1">
        <dgm:presLayoutVars>
          <dgm:bulletEnabled val="1"/>
        </dgm:presLayoutVars>
      </dgm:prSet>
      <dgm:spPr/>
    </dgm:pt>
  </dgm:ptLst>
  <dgm:cxnLst>
    <dgm:cxn modelId="{B19B1C1C-8C10-47F3-96AE-4EFE1530C76E}" type="presOf" srcId="{16ECBCA8-C683-4AD2-8186-C84F9090992D}" destId="{D6B5C05E-6DC1-4CDA-BB5D-0582891F6905}" srcOrd="0" destOrd="0" presId="urn:microsoft.com/office/officeart/2005/8/layout/vList2"/>
    <dgm:cxn modelId="{A46C3E2B-03AA-4704-8EB4-EBD72961FD37}" srcId="{756533FB-B663-48EB-AD19-F761BAB63EEB}" destId="{0FFE40EA-6550-46E4-989B-0E1222CB8AE3}" srcOrd="3" destOrd="0" parTransId="{4018CCD2-47F5-4457-B575-A51F76F79CAE}" sibTransId="{B56E044D-7EEF-4FAF-9CE0-DE6FFD655C31}"/>
    <dgm:cxn modelId="{C80FCA33-68AD-43C0-B4FF-9DA0E2B33362}" type="presOf" srcId="{0FFE40EA-6550-46E4-989B-0E1222CB8AE3}" destId="{4752037F-03DF-4BAD-8357-1AEA6F647C64}" srcOrd="0" destOrd="0" presId="urn:microsoft.com/office/officeart/2005/8/layout/vList2"/>
    <dgm:cxn modelId="{6E1F2538-0E2A-433B-97D0-B8F4F2215048}" srcId="{756533FB-B663-48EB-AD19-F761BAB63EEB}" destId="{518D2A3D-2435-46BB-A158-B1BC6CE8E32A}" srcOrd="4" destOrd="0" parTransId="{7BD354F6-5C59-43AF-BDC1-DDCFA08AE41E}" sibTransId="{AB3F393B-CB48-4902-9E9C-7733A6BE6564}"/>
    <dgm:cxn modelId="{10EEB249-95F4-49FB-950F-1F89C1E921AB}" srcId="{518D2A3D-2435-46BB-A158-B1BC6CE8E32A}" destId="{5373465B-6F94-4013-85BB-B086266AF860}" srcOrd="1" destOrd="0" parTransId="{49B134D4-B087-4F4C-B05C-925C4D0ABDC3}" sibTransId="{D10A0145-E880-4F19-8E2F-2BEBF8EE5C7D}"/>
    <dgm:cxn modelId="{5F8A354A-9A01-4378-9AE0-42C1080E575F}" type="presOf" srcId="{5373465B-6F94-4013-85BB-B086266AF860}" destId="{DA192835-C980-4474-9684-29F28373596B}" srcOrd="0" destOrd="1" presId="urn:microsoft.com/office/officeart/2005/8/layout/vList2"/>
    <dgm:cxn modelId="{06C8854A-377F-42E7-BA37-6441024A920B}" srcId="{756533FB-B663-48EB-AD19-F761BAB63EEB}" destId="{16ECBCA8-C683-4AD2-8186-C84F9090992D}" srcOrd="1" destOrd="0" parTransId="{7A045A55-6BB4-451C-B768-9C1430E6A214}" sibTransId="{CCB071D3-436F-4444-B983-C617E995546C}"/>
    <dgm:cxn modelId="{990AD872-F88B-443E-AC4C-E46FA8ACBFD7}" type="presOf" srcId="{C328E7DA-0230-40E3-A985-1EDD8AE586CB}" destId="{F9736C1A-36B9-4E1B-8F14-DDEC0B269396}" srcOrd="0" destOrd="0" presId="urn:microsoft.com/office/officeart/2005/8/layout/vList2"/>
    <dgm:cxn modelId="{712FB657-A0F1-477D-B5A3-2B8A77B9BECA}" srcId="{756533FB-B663-48EB-AD19-F761BAB63EEB}" destId="{21C3D4E1-E17B-45CC-ABEE-F8EDDBB4FADD}" srcOrd="2" destOrd="0" parTransId="{7E1B5297-E322-4B27-95F3-2393432E8430}" sibTransId="{CF5FE7E8-FE68-4BA7-869C-D0F59AE99B61}"/>
    <dgm:cxn modelId="{4BB43C86-2251-40F7-AB00-E3B22D7572AC}" type="presOf" srcId="{21C3D4E1-E17B-45CC-ABEE-F8EDDBB4FADD}" destId="{2958F437-BA97-454C-AF6A-F0ECD64D1C21}" srcOrd="0" destOrd="0" presId="urn:microsoft.com/office/officeart/2005/8/layout/vList2"/>
    <dgm:cxn modelId="{4BE7AB9F-E5E6-4480-A8FA-8F2079DF268D}" srcId="{756533FB-B663-48EB-AD19-F761BAB63EEB}" destId="{C328E7DA-0230-40E3-A985-1EDD8AE586CB}" srcOrd="0" destOrd="0" parTransId="{EA6B95C3-9CE7-4FE7-9973-151F08569E25}" sibTransId="{2F7D8443-9935-4BA0-A13B-A497989E5763}"/>
    <dgm:cxn modelId="{08005BA5-CEED-424B-A074-2C4B73212829}" srcId="{518D2A3D-2435-46BB-A158-B1BC6CE8E32A}" destId="{5EE9D331-0B6E-4DFD-AAC7-21137CBA61E0}" srcOrd="0" destOrd="0" parTransId="{12634AAB-659C-47DB-82CC-C512D7F0F91E}" sibTransId="{E3C1B504-4C19-42AE-90A6-1237FD500723}"/>
    <dgm:cxn modelId="{A8144EEE-40F1-489B-B25E-F86EDA5AFD81}" type="presOf" srcId="{518D2A3D-2435-46BB-A158-B1BC6CE8E32A}" destId="{DADBEB2E-567B-47CC-A6EA-F5993A3DDFCA}" srcOrd="0" destOrd="0" presId="urn:microsoft.com/office/officeart/2005/8/layout/vList2"/>
    <dgm:cxn modelId="{DA323AF7-C9CB-446D-987A-B287CE4FC027}" type="presOf" srcId="{5EE9D331-0B6E-4DFD-AAC7-21137CBA61E0}" destId="{DA192835-C980-4474-9684-29F28373596B}" srcOrd="0" destOrd="0" presId="urn:microsoft.com/office/officeart/2005/8/layout/vList2"/>
    <dgm:cxn modelId="{8D941EF8-6F02-421B-B2B8-C9C1F4F3AEF0}" type="presOf" srcId="{756533FB-B663-48EB-AD19-F761BAB63EEB}" destId="{68CFB677-6798-432D-AE89-28E49BD302D6}" srcOrd="0" destOrd="0" presId="urn:microsoft.com/office/officeart/2005/8/layout/vList2"/>
    <dgm:cxn modelId="{B9F9C1E3-E245-480F-B086-55875D745350}" type="presParOf" srcId="{68CFB677-6798-432D-AE89-28E49BD302D6}" destId="{F9736C1A-36B9-4E1B-8F14-DDEC0B269396}" srcOrd="0" destOrd="0" presId="urn:microsoft.com/office/officeart/2005/8/layout/vList2"/>
    <dgm:cxn modelId="{23BE8C1A-DE78-422F-B129-CCF33FB40659}" type="presParOf" srcId="{68CFB677-6798-432D-AE89-28E49BD302D6}" destId="{C3D4E1CC-3510-4FF2-8BA4-76C3E8CD1574}" srcOrd="1" destOrd="0" presId="urn:microsoft.com/office/officeart/2005/8/layout/vList2"/>
    <dgm:cxn modelId="{FA211F9F-4412-4D82-A40E-D63F5DDDD34C}" type="presParOf" srcId="{68CFB677-6798-432D-AE89-28E49BD302D6}" destId="{D6B5C05E-6DC1-4CDA-BB5D-0582891F6905}" srcOrd="2" destOrd="0" presId="urn:microsoft.com/office/officeart/2005/8/layout/vList2"/>
    <dgm:cxn modelId="{42AC93F4-5A68-48EA-B33B-62A7CE1F471A}" type="presParOf" srcId="{68CFB677-6798-432D-AE89-28E49BD302D6}" destId="{A51F23E7-E402-4FF5-8913-2B188F70B198}" srcOrd="3" destOrd="0" presId="urn:microsoft.com/office/officeart/2005/8/layout/vList2"/>
    <dgm:cxn modelId="{E1E33A26-CE57-48DD-AF65-2AC25E7C6CED}" type="presParOf" srcId="{68CFB677-6798-432D-AE89-28E49BD302D6}" destId="{2958F437-BA97-454C-AF6A-F0ECD64D1C21}" srcOrd="4" destOrd="0" presId="urn:microsoft.com/office/officeart/2005/8/layout/vList2"/>
    <dgm:cxn modelId="{F81FF2E8-C04B-45AC-9F69-3120ADB3AF90}" type="presParOf" srcId="{68CFB677-6798-432D-AE89-28E49BD302D6}" destId="{9A0BF743-7674-44A8-952B-C7C11EF2E3A3}" srcOrd="5" destOrd="0" presId="urn:microsoft.com/office/officeart/2005/8/layout/vList2"/>
    <dgm:cxn modelId="{C8D338EB-DB0B-487C-AF10-6457DE2559CB}" type="presParOf" srcId="{68CFB677-6798-432D-AE89-28E49BD302D6}" destId="{4752037F-03DF-4BAD-8357-1AEA6F647C64}" srcOrd="6" destOrd="0" presId="urn:microsoft.com/office/officeart/2005/8/layout/vList2"/>
    <dgm:cxn modelId="{5E7F2152-F1E6-4E5E-BEA1-4DB83F6D976B}" type="presParOf" srcId="{68CFB677-6798-432D-AE89-28E49BD302D6}" destId="{7F94AEB0-58F1-4B9A-8151-95C9DF35F48E}" srcOrd="7" destOrd="0" presId="urn:microsoft.com/office/officeart/2005/8/layout/vList2"/>
    <dgm:cxn modelId="{D1D9C4D4-B05B-41C4-9389-7D4FF05444E6}" type="presParOf" srcId="{68CFB677-6798-432D-AE89-28E49BD302D6}" destId="{DADBEB2E-567B-47CC-A6EA-F5993A3DDFCA}" srcOrd="8" destOrd="0" presId="urn:microsoft.com/office/officeart/2005/8/layout/vList2"/>
    <dgm:cxn modelId="{364F436C-8DF6-4A0D-979A-35C5A3D3BF80}" type="presParOf" srcId="{68CFB677-6798-432D-AE89-28E49BD302D6}" destId="{DA192835-C980-4474-9684-29F28373596B}" srcOrd="9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9736C1A-36B9-4E1B-8F14-DDEC0B269396}">
      <dsp:nvSpPr>
        <dsp:cNvPr id="0" name=""/>
        <dsp:cNvSpPr/>
      </dsp:nvSpPr>
      <dsp:spPr>
        <a:xfrm>
          <a:off x="0" y="106484"/>
          <a:ext cx="6798539" cy="558967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What we will do </a:t>
          </a:r>
          <a:endParaRPr lang="en-US" sz="1400" kern="1200"/>
        </a:p>
      </dsp:txBody>
      <dsp:txXfrm>
        <a:off x="27287" y="133771"/>
        <a:ext cx="6743965" cy="504393"/>
      </dsp:txXfrm>
    </dsp:sp>
    <dsp:sp modelId="{D6B5C05E-6DC1-4CDA-BB5D-0582891F6905}">
      <dsp:nvSpPr>
        <dsp:cNvPr id="0" name=""/>
        <dsp:cNvSpPr/>
      </dsp:nvSpPr>
      <dsp:spPr>
        <a:xfrm>
          <a:off x="0" y="705772"/>
          <a:ext cx="6798539" cy="558967"/>
        </a:xfrm>
        <a:prstGeom prst="roundRect">
          <a:avLst/>
        </a:prstGeom>
        <a:solidFill>
          <a:schemeClr val="accent5">
            <a:hueOff val="-3038037"/>
            <a:satOff val="-207"/>
            <a:lumOff val="49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-Referral network : build relationships with local estate agents, mortgage advisors and private landlords- these professionals speak to our target clients every day </a:t>
          </a:r>
          <a:endParaRPr lang="en-US" sz="1400" kern="1200"/>
        </a:p>
      </dsp:txBody>
      <dsp:txXfrm>
        <a:off x="27287" y="733059"/>
        <a:ext cx="6743965" cy="504393"/>
      </dsp:txXfrm>
    </dsp:sp>
    <dsp:sp modelId="{2958F437-BA97-454C-AF6A-F0ECD64D1C21}">
      <dsp:nvSpPr>
        <dsp:cNvPr id="0" name=""/>
        <dsp:cNvSpPr/>
      </dsp:nvSpPr>
      <dsp:spPr>
        <a:xfrm>
          <a:off x="0" y="1305059"/>
          <a:ext cx="6798539" cy="558967"/>
        </a:xfrm>
        <a:prstGeom prst="roundRect">
          <a:avLst/>
        </a:prstGeom>
        <a:solidFill>
          <a:schemeClr val="accent5">
            <a:hueOff val="-6076075"/>
            <a:satOff val="-413"/>
            <a:lumOff val="981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-local business groups: join the regional property networks to build a trusted local reputation </a:t>
          </a:r>
          <a:endParaRPr lang="en-US" sz="1400" kern="1200"/>
        </a:p>
      </dsp:txBody>
      <dsp:txXfrm>
        <a:off x="27287" y="1332346"/>
        <a:ext cx="6743965" cy="504393"/>
      </dsp:txXfrm>
    </dsp:sp>
    <dsp:sp modelId="{4752037F-03DF-4BAD-8357-1AEA6F647C64}">
      <dsp:nvSpPr>
        <dsp:cNvPr id="0" name=""/>
        <dsp:cNvSpPr/>
      </dsp:nvSpPr>
      <dsp:spPr>
        <a:xfrm>
          <a:off x="0" y="1904347"/>
          <a:ext cx="6798539" cy="558967"/>
        </a:xfrm>
        <a:prstGeom prst="roundRect">
          <a:avLst/>
        </a:prstGeom>
        <a:solidFill>
          <a:schemeClr val="accent5">
            <a:hueOff val="-9114112"/>
            <a:satOff val="-620"/>
            <a:lumOff val="1471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-Transparent terms: offer clear pricing and fixed timelines, so partners feel confident recommending us</a:t>
          </a:r>
          <a:endParaRPr lang="en-US" sz="1400" kern="1200"/>
        </a:p>
      </dsp:txBody>
      <dsp:txXfrm>
        <a:off x="27287" y="1931634"/>
        <a:ext cx="6743965" cy="504393"/>
      </dsp:txXfrm>
    </dsp:sp>
    <dsp:sp modelId="{DADBEB2E-567B-47CC-A6EA-F5993A3DDFCA}">
      <dsp:nvSpPr>
        <dsp:cNvPr id="0" name=""/>
        <dsp:cNvSpPr/>
      </dsp:nvSpPr>
      <dsp:spPr>
        <a:xfrm>
          <a:off x="0" y="2503634"/>
          <a:ext cx="6798539" cy="558967"/>
        </a:xfrm>
        <a:prstGeom prst="roundRect">
          <a:avLst/>
        </a:prstGeom>
        <a:solidFill>
          <a:schemeClr val="accent5">
            <a:hueOff val="-12152150"/>
            <a:satOff val="-826"/>
            <a:lumOff val="1961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Why this works </a:t>
          </a:r>
          <a:endParaRPr lang="en-US" sz="1400" kern="1200"/>
        </a:p>
      </dsp:txBody>
      <dsp:txXfrm>
        <a:off x="27287" y="2530921"/>
        <a:ext cx="6743965" cy="504393"/>
      </dsp:txXfrm>
    </dsp:sp>
    <dsp:sp modelId="{DA192835-C980-4474-9684-29F28373596B}">
      <dsp:nvSpPr>
        <dsp:cNvPr id="0" name=""/>
        <dsp:cNvSpPr/>
      </dsp:nvSpPr>
      <dsp:spPr>
        <a:xfrm>
          <a:off x="0" y="3062602"/>
          <a:ext cx="6798539" cy="53613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15854" tIns="17780" rIns="99568" bIns="17780" numCol="1" spcCol="1270" anchor="t" anchorCtr="0">
          <a:noAutofit/>
        </a:bodyPr>
        <a:lstStyle/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100" kern="1200"/>
            <a:t>Delivers a steady stream of new projects without expensive advertising </a:t>
          </a:r>
          <a:endParaRPr lang="en-US" sz="1100" kern="1200"/>
        </a:p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100" kern="1200"/>
            <a:t>Creates long-term repeat business from investors who want to buy , renovate and manage multiple properties </a:t>
          </a:r>
          <a:endParaRPr lang="en-US" sz="1100" kern="1200"/>
        </a:p>
      </dsp:txBody>
      <dsp:txXfrm>
        <a:off x="0" y="3062602"/>
        <a:ext cx="6798539" cy="53613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11/07/2026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11/07/2026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11/07/2026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11/07/2026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11/07/2026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11/07/2026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11/07/2026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11/07/2026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11/07/2026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11/07/2026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11/07/2026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11/07/2026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Rectangle 25">
            <a:extLst>
              <a:ext uri="{FF2B5EF4-FFF2-40B4-BE49-F238E27FC236}">
                <a16:creationId xmlns:a16="http://schemas.microsoft.com/office/drawing/2014/main" id="{657F69E0-C4B0-4BEC-A689-4F8D877F05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Blurry photo of sofa">
            <a:extLst>
              <a:ext uri="{FF2B5EF4-FFF2-40B4-BE49-F238E27FC236}">
                <a16:creationId xmlns:a16="http://schemas.microsoft.com/office/drawing/2014/main" id="{C0112784-9456-A2B3-AF22-99DD5F4589CD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50000"/>
          </a:blip>
          <a:srcRect t="15709" r="-1" b="-1"/>
          <a:stretch>
            <a:fillRect/>
          </a:stretch>
        </p:blipFill>
        <p:spPr>
          <a:xfrm>
            <a:off x="20" y="10"/>
            <a:ext cx="12191979" cy="685799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3063240"/>
          </a:xfrm>
        </p:spPr>
        <p:txBody>
          <a:bodyPr>
            <a:normAutofit/>
          </a:bodyPr>
          <a:lstStyle/>
          <a:p>
            <a:r>
              <a:rPr lang="en-GB" sz="6600">
                <a:solidFill>
                  <a:schemeClr val="bg1"/>
                </a:solidFill>
              </a:rPr>
              <a:t>Elite interiors &amp; property management 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7048" y="4599432"/>
            <a:ext cx="9144000" cy="1536192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>
                <a:solidFill>
                  <a:schemeClr val="bg1"/>
                </a:solidFill>
              </a:rPr>
              <a:t>Hannah Hussaini </a:t>
            </a:r>
          </a:p>
        </p:txBody>
      </p:sp>
      <p:sp>
        <p:nvSpPr>
          <p:cNvPr id="27" name="sketchy line">
            <a:extLst>
              <a:ext uri="{FF2B5EF4-FFF2-40B4-BE49-F238E27FC236}">
                <a16:creationId xmlns:a16="http://schemas.microsoft.com/office/drawing/2014/main" id="{9F6380B4-6A1C-481E-8408-B4E6C75B9B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974206" y="4368623"/>
            <a:ext cx="4243589" cy="18288"/>
          </a:xfrm>
          <a:custGeom>
            <a:avLst/>
            <a:gdLst>
              <a:gd name="csX0" fmla="*/ 0 w 4243589"/>
              <a:gd name="csY0" fmla="*/ 0 h 18288"/>
              <a:gd name="csX1" fmla="*/ 478919 w 4243589"/>
              <a:gd name="csY1" fmla="*/ 0 h 18288"/>
              <a:gd name="csX2" fmla="*/ 957839 w 4243589"/>
              <a:gd name="csY2" fmla="*/ 0 h 18288"/>
              <a:gd name="csX3" fmla="*/ 1521630 w 4243589"/>
              <a:gd name="csY3" fmla="*/ 0 h 18288"/>
              <a:gd name="csX4" fmla="*/ 2212729 w 4243589"/>
              <a:gd name="csY4" fmla="*/ 0 h 18288"/>
              <a:gd name="csX5" fmla="*/ 2734084 w 4243589"/>
              <a:gd name="csY5" fmla="*/ 0 h 18288"/>
              <a:gd name="csX6" fmla="*/ 3255439 w 4243589"/>
              <a:gd name="csY6" fmla="*/ 0 h 18288"/>
              <a:gd name="csX7" fmla="*/ 4243589 w 4243589"/>
              <a:gd name="csY7" fmla="*/ 0 h 18288"/>
              <a:gd name="csX8" fmla="*/ 4243589 w 4243589"/>
              <a:gd name="csY8" fmla="*/ 18288 h 18288"/>
              <a:gd name="csX9" fmla="*/ 3594926 w 4243589"/>
              <a:gd name="csY9" fmla="*/ 18288 h 18288"/>
              <a:gd name="csX10" fmla="*/ 3073571 w 4243589"/>
              <a:gd name="csY10" fmla="*/ 18288 h 18288"/>
              <a:gd name="csX11" fmla="*/ 2552216 w 4243589"/>
              <a:gd name="csY11" fmla="*/ 18288 h 18288"/>
              <a:gd name="csX12" fmla="*/ 1903553 w 4243589"/>
              <a:gd name="csY12" fmla="*/ 18288 h 18288"/>
              <a:gd name="csX13" fmla="*/ 1212454 w 4243589"/>
              <a:gd name="csY13" fmla="*/ 18288 h 18288"/>
              <a:gd name="csX14" fmla="*/ 733535 w 4243589"/>
              <a:gd name="csY14" fmla="*/ 18288 h 18288"/>
              <a:gd name="csX15" fmla="*/ 0 w 4243589"/>
              <a:gd name="csY15" fmla="*/ 18288 h 18288"/>
              <a:gd name="csX16" fmla="*/ 0 w 4243589"/>
              <a:gd name="csY16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</a:cxnLst>
            <a:rect l="l" t="t" r="r" b="b"/>
            <a:pathLst>
              <a:path w="4243589" h="18288" fill="none" extrusionOk="0">
                <a:moveTo>
                  <a:pt x="0" y="0"/>
                </a:moveTo>
                <a:cubicBezTo>
                  <a:pt x="213395" y="-21006"/>
                  <a:pt x="307421" y="-18116"/>
                  <a:pt x="478919" y="0"/>
                </a:cubicBezTo>
                <a:cubicBezTo>
                  <a:pt x="650417" y="18116"/>
                  <a:pt x="831092" y="-21237"/>
                  <a:pt x="957839" y="0"/>
                </a:cubicBezTo>
                <a:cubicBezTo>
                  <a:pt x="1084586" y="21237"/>
                  <a:pt x="1301682" y="25124"/>
                  <a:pt x="1521630" y="0"/>
                </a:cubicBezTo>
                <a:cubicBezTo>
                  <a:pt x="1741578" y="-25124"/>
                  <a:pt x="1970269" y="-29139"/>
                  <a:pt x="2212729" y="0"/>
                </a:cubicBezTo>
                <a:cubicBezTo>
                  <a:pt x="2455189" y="29139"/>
                  <a:pt x="2558847" y="-4796"/>
                  <a:pt x="2734084" y="0"/>
                </a:cubicBezTo>
                <a:cubicBezTo>
                  <a:pt x="2909321" y="4796"/>
                  <a:pt x="3097217" y="-13409"/>
                  <a:pt x="3255439" y="0"/>
                </a:cubicBezTo>
                <a:cubicBezTo>
                  <a:pt x="3413662" y="13409"/>
                  <a:pt x="3979999" y="-10121"/>
                  <a:pt x="4243589" y="0"/>
                </a:cubicBezTo>
                <a:cubicBezTo>
                  <a:pt x="4244484" y="8974"/>
                  <a:pt x="4243043" y="9359"/>
                  <a:pt x="4243589" y="18288"/>
                </a:cubicBezTo>
                <a:cubicBezTo>
                  <a:pt x="4058777" y="31246"/>
                  <a:pt x="3910348" y="3158"/>
                  <a:pt x="3594926" y="18288"/>
                </a:cubicBezTo>
                <a:cubicBezTo>
                  <a:pt x="3279504" y="33418"/>
                  <a:pt x="3319955" y="-3977"/>
                  <a:pt x="3073571" y="18288"/>
                </a:cubicBezTo>
                <a:cubicBezTo>
                  <a:pt x="2827187" y="40553"/>
                  <a:pt x="2767387" y="1863"/>
                  <a:pt x="2552216" y="18288"/>
                </a:cubicBezTo>
                <a:cubicBezTo>
                  <a:pt x="2337046" y="34713"/>
                  <a:pt x="2181871" y="19527"/>
                  <a:pt x="1903553" y="18288"/>
                </a:cubicBezTo>
                <a:cubicBezTo>
                  <a:pt x="1625235" y="17049"/>
                  <a:pt x="1557672" y="24174"/>
                  <a:pt x="1212454" y="18288"/>
                </a:cubicBezTo>
                <a:cubicBezTo>
                  <a:pt x="867236" y="12402"/>
                  <a:pt x="874382" y="15627"/>
                  <a:pt x="733535" y="18288"/>
                </a:cubicBezTo>
                <a:cubicBezTo>
                  <a:pt x="592688" y="20949"/>
                  <a:pt x="183477" y="14753"/>
                  <a:pt x="0" y="18288"/>
                </a:cubicBezTo>
                <a:cubicBezTo>
                  <a:pt x="-229" y="14222"/>
                  <a:pt x="509" y="5816"/>
                  <a:pt x="0" y="0"/>
                </a:cubicBezTo>
                <a:close/>
              </a:path>
              <a:path w="4243589" h="18288" stroke="0" extrusionOk="0">
                <a:moveTo>
                  <a:pt x="0" y="0"/>
                </a:moveTo>
                <a:cubicBezTo>
                  <a:pt x="143690" y="16630"/>
                  <a:pt x="266667" y="14847"/>
                  <a:pt x="521355" y="0"/>
                </a:cubicBezTo>
                <a:cubicBezTo>
                  <a:pt x="776043" y="-14847"/>
                  <a:pt x="814491" y="-17363"/>
                  <a:pt x="1000275" y="0"/>
                </a:cubicBezTo>
                <a:cubicBezTo>
                  <a:pt x="1186059" y="17363"/>
                  <a:pt x="1352504" y="-23507"/>
                  <a:pt x="1521630" y="0"/>
                </a:cubicBezTo>
                <a:cubicBezTo>
                  <a:pt x="1690756" y="23507"/>
                  <a:pt x="1889525" y="5871"/>
                  <a:pt x="2127857" y="0"/>
                </a:cubicBezTo>
                <a:cubicBezTo>
                  <a:pt x="2366189" y="-5871"/>
                  <a:pt x="2620628" y="-27997"/>
                  <a:pt x="2776520" y="0"/>
                </a:cubicBezTo>
                <a:cubicBezTo>
                  <a:pt x="2932412" y="27997"/>
                  <a:pt x="3131683" y="-25073"/>
                  <a:pt x="3467618" y="0"/>
                </a:cubicBezTo>
                <a:cubicBezTo>
                  <a:pt x="3803553" y="25073"/>
                  <a:pt x="4017371" y="3071"/>
                  <a:pt x="4243589" y="0"/>
                </a:cubicBezTo>
                <a:cubicBezTo>
                  <a:pt x="4243134" y="6162"/>
                  <a:pt x="4243492" y="11775"/>
                  <a:pt x="4243589" y="18288"/>
                </a:cubicBezTo>
                <a:cubicBezTo>
                  <a:pt x="4017834" y="-5779"/>
                  <a:pt x="3834586" y="13376"/>
                  <a:pt x="3594926" y="18288"/>
                </a:cubicBezTo>
                <a:cubicBezTo>
                  <a:pt x="3355266" y="23200"/>
                  <a:pt x="3204179" y="2869"/>
                  <a:pt x="2903827" y="18288"/>
                </a:cubicBezTo>
                <a:cubicBezTo>
                  <a:pt x="2603475" y="33707"/>
                  <a:pt x="2526187" y="46187"/>
                  <a:pt x="2212729" y="18288"/>
                </a:cubicBezTo>
                <a:cubicBezTo>
                  <a:pt x="1899271" y="-9611"/>
                  <a:pt x="1966289" y="29692"/>
                  <a:pt x="1733809" y="18288"/>
                </a:cubicBezTo>
                <a:cubicBezTo>
                  <a:pt x="1501329" y="6884"/>
                  <a:pt x="1343612" y="12492"/>
                  <a:pt x="1085146" y="18288"/>
                </a:cubicBezTo>
                <a:cubicBezTo>
                  <a:pt x="826680" y="24084"/>
                  <a:pt x="778184" y="35607"/>
                  <a:pt x="521355" y="18288"/>
                </a:cubicBezTo>
                <a:cubicBezTo>
                  <a:pt x="264526" y="969"/>
                  <a:pt x="120277" y="4268"/>
                  <a:pt x="0" y="18288"/>
                </a:cubicBezTo>
                <a:cubicBezTo>
                  <a:pt x="766" y="10800"/>
                  <a:pt x="-457" y="8180"/>
                  <a:pt x="0" y="0"/>
                </a:cubicBezTo>
                <a:close/>
              </a:path>
            </a:pathLst>
          </a:custGeom>
          <a:solidFill>
            <a:srgbClr val="FFFFFF">
              <a:alpha val="75000"/>
            </a:srgbClr>
          </a:solidFill>
          <a:ln w="44450" cap="rnd">
            <a:solidFill>
              <a:schemeClr val="bg1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>
            <a:extLst>
              <a:ext uri="{FF2B5EF4-FFF2-40B4-BE49-F238E27FC236}">
                <a16:creationId xmlns:a16="http://schemas.microsoft.com/office/drawing/2014/main" id="{B36F400F-DF28-43BC-8D8E-4929793B39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21564" y="320040"/>
            <a:ext cx="11548872" cy="6217920"/>
          </a:xfrm>
          <a:prstGeom prst="rect">
            <a:avLst/>
          </a:prstGeom>
          <a:solidFill>
            <a:schemeClr val="tx1">
              <a:alpha val="15000"/>
            </a:schemeClr>
          </a:solidFill>
          <a:ln w="127000" cap="sq" cmpd="thinThick">
            <a:solidFill>
              <a:schemeClr val="tx1">
                <a:alpha val="1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1B0EA0C-B168-C866-0D8E-58F95DB5F3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668377"/>
            <a:ext cx="10515600" cy="1325563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Business  idea overview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0D35216-A3B6-55D3-6E99-3076CF91640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177456"/>
            <a:ext cx="5097780" cy="3795748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2200" b="1"/>
              <a:t>What we offer</a:t>
            </a:r>
          </a:p>
          <a:p>
            <a:pPr marL="0"/>
            <a:r>
              <a:rPr lang="en-US" sz="2200"/>
              <a:t>-Full end-to-end service: source</a:t>
            </a:r>
          </a:p>
          <a:p>
            <a:pPr marL="0"/>
            <a:r>
              <a:rPr lang="en-US" sz="2200"/>
              <a:t>Renovate, design, sell/manage properties across Birmingham&amp; west midlands </a:t>
            </a:r>
          </a:p>
          <a:p>
            <a:pPr marL="0"/>
            <a:r>
              <a:rPr lang="en-US" sz="2200"/>
              <a:t>-Transform outdated/rundown homes into modern, move-in ready spaces </a:t>
            </a:r>
          </a:p>
          <a:p>
            <a:pPr marL="0"/>
            <a:r>
              <a:rPr lang="en-US" sz="2200"/>
              <a:t>-Target clients : First time buyers, families, investors, older/accessibility -focused buyers  </a:t>
            </a:r>
          </a:p>
          <a:p>
            <a:pPr marL="0"/>
            <a:endParaRPr lang="en-US" sz="2200"/>
          </a:p>
          <a:p>
            <a:pPr marL="0"/>
            <a:endParaRPr lang="en-US" sz="2200"/>
          </a:p>
          <a:p>
            <a:pPr marL="0"/>
            <a:endParaRPr lang="en-US" sz="220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AC58DE6-26B6-6C76-E2B5-F08509A66791}"/>
              </a:ext>
            </a:extLst>
          </p:cNvPr>
          <p:cNvSpPr txBox="1"/>
          <p:nvPr/>
        </p:nvSpPr>
        <p:spPr>
          <a:xfrm>
            <a:off x="6256020" y="2177456"/>
            <a:ext cx="5097780" cy="3795748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Ctr="0" forceAA="0" compatLnSpc="1">
            <a:prstTxWarp prst="textNoShape">
              <a:avLst/>
            </a:prstTxWarp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b="1"/>
              <a:t>Unique selling points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/>
              <a:t>All in one solution: No other local provider combines property sourcing, design, construction, sales, and management 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/>
              <a:t>Accessibility as standard: adapted layouts how the buyers would like it 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/>
              <a:t>Trusted local delivery: fixed- price contracts with established trades for consistent quality &amp; cost certainty </a:t>
            </a:r>
          </a:p>
        </p:txBody>
      </p:sp>
    </p:spTree>
    <p:extLst>
      <p:ext uri="{BB962C8B-B14F-4D97-AF65-F5344CB8AC3E}">
        <p14:creationId xmlns:p14="http://schemas.microsoft.com/office/powerpoint/2010/main" val="20288521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3" name="Rectangle 72">
            <a:extLst>
              <a:ext uri="{FF2B5EF4-FFF2-40B4-BE49-F238E27FC236}">
                <a16:creationId xmlns:a16="http://schemas.microsoft.com/office/drawing/2014/main" id="{6A84B152-3496-4C52-AF08-97AFFC09DD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75" name="Freeform: Shape 74">
            <a:extLst>
              <a:ext uri="{FF2B5EF4-FFF2-40B4-BE49-F238E27FC236}">
                <a16:creationId xmlns:a16="http://schemas.microsoft.com/office/drawing/2014/main" id="{6B2ADB95-0FA3-4BD7-A8AC-89D014A83E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198657" y="1"/>
            <a:ext cx="1155142" cy="625027"/>
          </a:xfrm>
          <a:custGeom>
            <a:avLst/>
            <a:gdLst>
              <a:gd name="connsiteX0" fmla="*/ 4784 w 1155142"/>
              <a:gd name="connsiteY0" fmla="*/ 0 h 625027"/>
              <a:gd name="connsiteX1" fmla="*/ 1150358 w 1155142"/>
              <a:gd name="connsiteY1" fmla="*/ 0 h 625027"/>
              <a:gd name="connsiteX2" fmla="*/ 1155142 w 1155142"/>
              <a:gd name="connsiteY2" fmla="*/ 47456 h 625027"/>
              <a:gd name="connsiteX3" fmla="*/ 577571 w 1155142"/>
              <a:gd name="connsiteY3" fmla="*/ 625027 h 625027"/>
              <a:gd name="connsiteX4" fmla="*/ 0 w 1155142"/>
              <a:gd name="connsiteY4" fmla="*/ 47456 h 6250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55142" h="625027">
                <a:moveTo>
                  <a:pt x="4784" y="0"/>
                </a:moveTo>
                <a:lnTo>
                  <a:pt x="1150358" y="0"/>
                </a:lnTo>
                <a:lnTo>
                  <a:pt x="1155142" y="47456"/>
                </a:lnTo>
                <a:cubicBezTo>
                  <a:pt x="1155142" y="366440"/>
                  <a:pt x="896555" y="625027"/>
                  <a:pt x="577571" y="625027"/>
                </a:cubicBezTo>
                <a:cubicBezTo>
                  <a:pt x="258587" y="625027"/>
                  <a:pt x="0" y="366440"/>
                  <a:pt x="0" y="47456"/>
                </a:cubicBezTo>
                <a:close/>
              </a:path>
            </a:pathLst>
          </a:custGeom>
          <a:solidFill>
            <a:schemeClr val="accent1">
              <a:alpha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E269DCA-3E4A-C487-0CFB-C444E7C3731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2429" y="599168"/>
            <a:ext cx="5669132" cy="5577795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r>
              <a:rPr lang="en-GB" sz="1400" b="1"/>
              <a:t>Economic</a:t>
            </a:r>
            <a:endParaRPr lang="en-US" sz="1400"/>
          </a:p>
          <a:p>
            <a:pPr marL="0" indent="0">
              <a:buNone/>
            </a:pPr>
            <a:r>
              <a:rPr lang="en-GB" sz="1400"/>
              <a:t>- the west midlands property market is stable and affordab</a:t>
            </a:r>
            <a:r>
              <a:rPr lang="en-GB" sz="1400">
                <a:latin typeface="Aptos"/>
              </a:rPr>
              <a:t>le: prices are 30-40% lower than London and the southeast so we can buy  at reasonable rates</a:t>
            </a:r>
          </a:p>
          <a:p>
            <a:pPr marL="0" indent="0">
              <a:buNone/>
            </a:pPr>
            <a:r>
              <a:rPr lang="en-GB" sz="1400">
                <a:latin typeface="Aptos"/>
              </a:rPr>
              <a:t>-Strong</a:t>
            </a:r>
            <a:r>
              <a:rPr lang="en-GB" sz="1400"/>
              <a:t> consistent demand: first time buyers, families and investors all want ready-to-occupy homes with reliable rental potential </a:t>
            </a:r>
          </a:p>
          <a:p>
            <a:pPr marL="0" indent="0">
              <a:buNone/>
            </a:pPr>
            <a:r>
              <a:rPr lang="en-GB" sz="1400"/>
              <a:t>-lower entry costs mean we can deliver good returns with less capital than in pricier regions </a:t>
            </a:r>
          </a:p>
          <a:p>
            <a:pPr marL="0" indent="0">
              <a:buNone/>
            </a:pPr>
            <a:endParaRPr lang="en-GB" sz="900"/>
          </a:p>
          <a:p>
            <a:pPr marL="0" indent="0">
              <a:buNone/>
            </a:pPr>
            <a:r>
              <a:rPr lang="en-GB" sz="1400" b="1"/>
              <a:t>Social </a:t>
            </a:r>
          </a:p>
          <a:p>
            <a:pPr marL="0" indent="0">
              <a:buNone/>
            </a:pPr>
            <a:r>
              <a:rPr lang="en-GB" sz="1400"/>
              <a:t>-buyer priorities  have shifted: most people want open plan layouts , good storage, natural light and zero DIY work</a:t>
            </a:r>
          </a:p>
          <a:p>
            <a:pPr marL="0" indent="0">
              <a:buNone/>
            </a:pPr>
            <a:r>
              <a:rPr lang="en-GB" sz="1400"/>
              <a:t>-Birmingham population is ageing, creating growing demand for homes that are easy to move around and adapt to changing needs</a:t>
            </a:r>
          </a:p>
          <a:p>
            <a:pPr marL="0" indent="0">
              <a:buNone/>
            </a:pPr>
            <a:r>
              <a:rPr lang="en-GB" sz="1400"/>
              <a:t>-shortage of well-presented, compliant homes locally means our finished properties sell or rent quickly </a:t>
            </a:r>
          </a:p>
          <a:p>
            <a:pPr marL="0" indent="0">
              <a:buNone/>
            </a:pPr>
            <a:r>
              <a:rPr lang="en-GB" sz="1400" b="1"/>
              <a:t>Political </a:t>
            </a:r>
          </a:p>
          <a:p>
            <a:pPr marL="0" indent="0">
              <a:buNone/>
            </a:pPr>
            <a:r>
              <a:rPr lang="en-GB" sz="1400"/>
              <a:t>-UK government and local councils enforce strict housing safety and fitness standards, and actively encourage upgrading older properties </a:t>
            </a:r>
          </a:p>
          <a:p>
            <a:pPr marL="0" indent="0">
              <a:buNone/>
            </a:pPr>
            <a:r>
              <a:rPr lang="en-GB" sz="1400"/>
              <a:t>-Buyers now actively choose homes that already meet these rules- our work ensures every property we deliver is fully compliant </a:t>
            </a:r>
          </a:p>
          <a:p>
            <a:pPr marL="0" indent="0">
              <a:buNone/>
            </a:pPr>
            <a:r>
              <a:rPr lang="en-GB" sz="1400"/>
              <a:t>-west midlands combined authority funding supports local housing improvements, creating more opportunities for our services </a:t>
            </a:r>
          </a:p>
          <a:p>
            <a:pPr marL="0" indent="0">
              <a:buNone/>
            </a:pPr>
            <a:endParaRPr lang="en-GB" sz="900"/>
          </a:p>
        </p:txBody>
      </p:sp>
      <p:sp>
        <p:nvSpPr>
          <p:cNvPr id="77" name="Oval 76">
            <a:extLst>
              <a:ext uri="{FF2B5EF4-FFF2-40B4-BE49-F238E27FC236}">
                <a16:creationId xmlns:a16="http://schemas.microsoft.com/office/drawing/2014/main" id="{C924DBCE-E731-4B22-8181-A39C1D8627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08185" y="3423959"/>
            <a:ext cx="630884" cy="630884"/>
          </a:xfrm>
          <a:prstGeom prst="ellipse">
            <a:avLst/>
          </a:prstGeom>
          <a:noFill/>
          <a:ln w="1270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9" name="Freeform: Shape 78">
            <a:extLst>
              <a:ext uri="{FF2B5EF4-FFF2-40B4-BE49-F238E27FC236}">
                <a16:creationId xmlns:a16="http://schemas.microsoft.com/office/drawing/2014/main" id="{4CBF9756-6AC8-4C65-84DF-56FBFFA1D8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463438">
            <a:off x="7450227" y="5166682"/>
            <a:ext cx="1835725" cy="2024785"/>
          </a:xfrm>
          <a:custGeom>
            <a:avLst/>
            <a:gdLst>
              <a:gd name="connsiteX0" fmla="*/ 1801138 w 1835725"/>
              <a:gd name="connsiteY0" fmla="*/ 1622662 h 2024785"/>
              <a:gd name="connsiteX1" fmla="*/ 1835717 w 1835725"/>
              <a:gd name="connsiteY1" fmla="*/ 1680254 h 2024785"/>
              <a:gd name="connsiteX2" fmla="*/ 1812568 w 1835725"/>
              <a:gd name="connsiteY2" fmla="*/ 1877193 h 2024785"/>
              <a:gd name="connsiteX3" fmla="*/ 1776210 w 1835725"/>
              <a:gd name="connsiteY3" fmla="*/ 2024785 h 2024785"/>
              <a:gd name="connsiteX4" fmla="*/ 1655772 w 1835725"/>
              <a:gd name="connsiteY4" fmla="*/ 1983449 h 2024785"/>
              <a:gd name="connsiteX5" fmla="*/ 1687591 w 1835725"/>
              <a:gd name="connsiteY5" fmla="*/ 1854495 h 2024785"/>
              <a:gd name="connsiteX6" fmla="*/ 1708939 w 1835725"/>
              <a:gd name="connsiteY6" fmla="*/ 1673301 h 2024785"/>
              <a:gd name="connsiteX7" fmla="*/ 1778129 w 1835725"/>
              <a:gd name="connsiteY7" fmla="*/ 1615979 h 2024785"/>
              <a:gd name="connsiteX8" fmla="*/ 1801138 w 1835725"/>
              <a:gd name="connsiteY8" fmla="*/ 1622662 h 2024785"/>
              <a:gd name="connsiteX9" fmla="*/ 1585229 w 1835725"/>
              <a:gd name="connsiteY9" fmla="*/ 764759 h 2024785"/>
              <a:gd name="connsiteX10" fmla="*/ 1623024 w 1835725"/>
              <a:gd name="connsiteY10" fmla="*/ 792810 h 2024785"/>
              <a:gd name="connsiteX11" fmla="*/ 1777614 w 1835725"/>
              <a:gd name="connsiteY11" fmla="*/ 1157141 h 2024785"/>
              <a:gd name="connsiteX12" fmla="*/ 1733799 w 1835725"/>
              <a:gd name="connsiteY12" fmla="*/ 1235532 h 2024785"/>
              <a:gd name="connsiteX13" fmla="*/ 1716464 w 1835725"/>
              <a:gd name="connsiteY13" fmla="*/ 1237722 h 2024785"/>
              <a:gd name="connsiteX14" fmla="*/ 1716464 w 1835725"/>
              <a:gd name="connsiteY14" fmla="*/ 1237913 h 2024785"/>
              <a:gd name="connsiteX15" fmla="*/ 1655409 w 1835725"/>
              <a:gd name="connsiteY15" fmla="*/ 1191717 h 2024785"/>
              <a:gd name="connsiteX16" fmla="*/ 1513200 w 1835725"/>
              <a:gd name="connsiteY16" fmla="*/ 856627 h 2024785"/>
              <a:gd name="connsiteX17" fmla="*/ 1538499 w 1835725"/>
              <a:gd name="connsiteY17" fmla="*/ 770415 h 2024785"/>
              <a:gd name="connsiteX18" fmla="*/ 1585229 w 1835725"/>
              <a:gd name="connsiteY18" fmla="*/ 764759 h 2024785"/>
              <a:gd name="connsiteX19" fmla="*/ 477919 w 1835725"/>
              <a:gd name="connsiteY19" fmla="*/ 21437 h 2024785"/>
              <a:gd name="connsiteX20" fmla="*/ 509236 w 1835725"/>
              <a:gd name="connsiteY20" fmla="*/ 84182 h 2024785"/>
              <a:gd name="connsiteX21" fmla="*/ 445829 w 1835725"/>
              <a:gd name="connsiteY21" fmla="*/ 139871 h 2024785"/>
              <a:gd name="connsiteX22" fmla="*/ 437447 w 1835725"/>
              <a:gd name="connsiteY22" fmla="*/ 139395 h 2024785"/>
              <a:gd name="connsiteX23" fmla="*/ 73211 w 1835725"/>
              <a:gd name="connsiteY23" fmla="*/ 137204 h 2024785"/>
              <a:gd name="connsiteX24" fmla="*/ 749 w 1835725"/>
              <a:gd name="connsiteY24" fmla="*/ 84082 h 2024785"/>
              <a:gd name="connsiteX25" fmla="*/ 53871 w 1835725"/>
              <a:gd name="connsiteY25" fmla="*/ 11621 h 2024785"/>
              <a:gd name="connsiteX26" fmla="*/ 58352 w 1835725"/>
              <a:gd name="connsiteY26" fmla="*/ 11093 h 2024785"/>
              <a:gd name="connsiteX27" fmla="*/ 454020 w 1835725"/>
              <a:gd name="connsiteY27" fmla="*/ 13474 h 2024785"/>
              <a:gd name="connsiteX28" fmla="*/ 477919 w 1835725"/>
              <a:gd name="connsiteY28" fmla="*/ 21437 h 2024785"/>
              <a:gd name="connsiteX29" fmla="*/ 957797 w 1835725"/>
              <a:gd name="connsiteY29" fmla="*/ 167970 h 2024785"/>
              <a:gd name="connsiteX30" fmla="*/ 1286982 w 1835725"/>
              <a:gd name="connsiteY30" fmla="*/ 387616 h 2024785"/>
              <a:gd name="connsiteX31" fmla="*/ 1293725 w 1835725"/>
              <a:gd name="connsiteY31" fmla="*/ 477075 h 2024785"/>
              <a:gd name="connsiteX32" fmla="*/ 1245453 w 1835725"/>
              <a:gd name="connsiteY32" fmla="*/ 499154 h 2024785"/>
              <a:gd name="connsiteX33" fmla="*/ 1245167 w 1835725"/>
              <a:gd name="connsiteY33" fmla="*/ 499154 h 2024785"/>
              <a:gd name="connsiteX34" fmla="*/ 1203638 w 1835725"/>
              <a:gd name="connsiteY34" fmla="*/ 484104 h 2024785"/>
              <a:gd name="connsiteX35" fmla="*/ 900647 w 1835725"/>
              <a:gd name="connsiteY35" fmla="*/ 281508 h 2024785"/>
              <a:gd name="connsiteX36" fmla="*/ 872454 w 1835725"/>
              <a:gd name="connsiteY36" fmla="*/ 196164 h 2024785"/>
              <a:gd name="connsiteX37" fmla="*/ 957797 w 1835725"/>
              <a:gd name="connsiteY37" fmla="*/ 167970 h 202478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</a:cxnLst>
            <a:rect l="l" t="t" r="r" b="b"/>
            <a:pathLst>
              <a:path w="1835725" h="2024785">
                <a:moveTo>
                  <a:pt x="1801138" y="1622662"/>
                </a:moveTo>
                <a:cubicBezTo>
                  <a:pt x="1822105" y="1633400"/>
                  <a:pt x="1836117" y="1655372"/>
                  <a:pt x="1835717" y="1680254"/>
                </a:cubicBezTo>
                <a:cubicBezTo>
                  <a:pt x="1832093" y="1746382"/>
                  <a:pt x="1824354" y="1812154"/>
                  <a:pt x="1812568" y="1877193"/>
                </a:cubicBezTo>
                <a:lnTo>
                  <a:pt x="1776210" y="2024785"/>
                </a:lnTo>
                <a:lnTo>
                  <a:pt x="1655772" y="1983449"/>
                </a:lnTo>
                <a:lnTo>
                  <a:pt x="1687591" y="1854495"/>
                </a:lnTo>
                <a:cubicBezTo>
                  <a:pt x="1698455" y="1794657"/>
                  <a:pt x="1705590" y="1734142"/>
                  <a:pt x="1708939" y="1673301"/>
                </a:cubicBezTo>
                <a:cubicBezTo>
                  <a:pt x="1712216" y="1638363"/>
                  <a:pt x="1743190" y="1612703"/>
                  <a:pt x="1778129" y="1615979"/>
                </a:cubicBezTo>
                <a:cubicBezTo>
                  <a:pt x="1786387" y="1616753"/>
                  <a:pt x="1794149" y="1619084"/>
                  <a:pt x="1801138" y="1622662"/>
                </a:cubicBezTo>
                <a:close/>
                <a:moveTo>
                  <a:pt x="1585229" y="764759"/>
                </a:moveTo>
                <a:cubicBezTo>
                  <a:pt x="1600438" y="768789"/>
                  <a:pt x="1614156" y="778436"/>
                  <a:pt x="1623024" y="792810"/>
                </a:cubicBezTo>
                <a:cubicBezTo>
                  <a:pt x="1689575" y="907319"/>
                  <a:pt x="1741505" y="1029715"/>
                  <a:pt x="1777614" y="1157141"/>
                </a:cubicBezTo>
                <a:cubicBezTo>
                  <a:pt x="1787149" y="1190888"/>
                  <a:pt x="1767537" y="1225969"/>
                  <a:pt x="1733799" y="1235532"/>
                </a:cubicBezTo>
                <a:cubicBezTo>
                  <a:pt x="1728151" y="1237046"/>
                  <a:pt x="1722312" y="1237780"/>
                  <a:pt x="1716464" y="1237722"/>
                </a:cubicBezTo>
                <a:lnTo>
                  <a:pt x="1716464" y="1237913"/>
                </a:lnTo>
                <a:cubicBezTo>
                  <a:pt x="1688070" y="1237913"/>
                  <a:pt x="1663124" y="1219044"/>
                  <a:pt x="1655409" y="1191717"/>
                </a:cubicBezTo>
                <a:cubicBezTo>
                  <a:pt x="1622214" y="1074512"/>
                  <a:pt x="1574437" y="961936"/>
                  <a:pt x="1513200" y="856627"/>
                </a:cubicBezTo>
                <a:cubicBezTo>
                  <a:pt x="1496379" y="825834"/>
                  <a:pt x="1507704" y="787236"/>
                  <a:pt x="1538499" y="770415"/>
                </a:cubicBezTo>
                <a:cubicBezTo>
                  <a:pt x="1553325" y="762319"/>
                  <a:pt x="1570022" y="760730"/>
                  <a:pt x="1585229" y="764759"/>
                </a:cubicBezTo>
                <a:close/>
                <a:moveTo>
                  <a:pt x="477919" y="21437"/>
                </a:moveTo>
                <a:cubicBezTo>
                  <a:pt x="499341" y="33775"/>
                  <a:pt x="512445" y="58102"/>
                  <a:pt x="509236" y="84182"/>
                </a:cubicBezTo>
                <a:cubicBezTo>
                  <a:pt x="505303" y="116151"/>
                  <a:pt x="478038" y="140098"/>
                  <a:pt x="445829" y="139871"/>
                </a:cubicBezTo>
                <a:cubicBezTo>
                  <a:pt x="443027" y="139899"/>
                  <a:pt x="440227" y="139740"/>
                  <a:pt x="437447" y="139395"/>
                </a:cubicBezTo>
                <a:cubicBezTo>
                  <a:pt x="316592" y="123615"/>
                  <a:pt x="194247" y="122878"/>
                  <a:pt x="73211" y="137204"/>
                </a:cubicBezTo>
                <a:cubicBezTo>
                  <a:pt x="38532" y="142545"/>
                  <a:pt x="6090" y="118762"/>
                  <a:pt x="749" y="84082"/>
                </a:cubicBezTo>
                <a:cubicBezTo>
                  <a:pt x="-4591" y="49403"/>
                  <a:pt x="19192" y="16961"/>
                  <a:pt x="53871" y="11621"/>
                </a:cubicBezTo>
                <a:cubicBezTo>
                  <a:pt x="55358" y="11392"/>
                  <a:pt x="56852" y="11216"/>
                  <a:pt x="58352" y="11093"/>
                </a:cubicBezTo>
                <a:cubicBezTo>
                  <a:pt x="189834" y="-4456"/>
                  <a:pt x="322735" y="-3656"/>
                  <a:pt x="454020" y="13474"/>
                </a:cubicBezTo>
                <a:cubicBezTo>
                  <a:pt x="462713" y="14543"/>
                  <a:pt x="470778" y="17324"/>
                  <a:pt x="477919" y="21437"/>
                </a:cubicBezTo>
                <a:close/>
                <a:moveTo>
                  <a:pt x="957797" y="167970"/>
                </a:moveTo>
                <a:cubicBezTo>
                  <a:pt x="1076184" y="227289"/>
                  <a:pt x="1186759" y="301068"/>
                  <a:pt x="1286982" y="387616"/>
                </a:cubicBezTo>
                <a:cubicBezTo>
                  <a:pt x="1313547" y="410457"/>
                  <a:pt x="1316566" y="450510"/>
                  <a:pt x="1293725" y="477075"/>
                </a:cubicBezTo>
                <a:cubicBezTo>
                  <a:pt x="1281638" y="491137"/>
                  <a:pt x="1263998" y="499204"/>
                  <a:pt x="1245453" y="499154"/>
                </a:cubicBezTo>
                <a:lnTo>
                  <a:pt x="1245167" y="499154"/>
                </a:lnTo>
                <a:cubicBezTo>
                  <a:pt x="1229965" y="499301"/>
                  <a:pt x="1215220" y="493956"/>
                  <a:pt x="1203638" y="484104"/>
                </a:cubicBezTo>
                <a:cubicBezTo>
                  <a:pt x="1111407" y="404300"/>
                  <a:pt x="1009633" y="336248"/>
                  <a:pt x="900647" y="281508"/>
                </a:cubicBezTo>
                <a:cubicBezTo>
                  <a:pt x="869295" y="265726"/>
                  <a:pt x="856672" y="227516"/>
                  <a:pt x="872454" y="196164"/>
                </a:cubicBezTo>
                <a:cubicBezTo>
                  <a:pt x="888235" y="164811"/>
                  <a:pt x="926445" y="152188"/>
                  <a:pt x="957797" y="167970"/>
                </a:cubicBezTo>
                <a:close/>
              </a:path>
            </a:pathLst>
          </a:custGeom>
          <a:solidFill>
            <a:schemeClr val="accent4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pic>
        <p:nvPicPr>
          <p:cNvPr id="18" name="Picture 17" descr="Houses in an area">
            <a:extLst>
              <a:ext uri="{FF2B5EF4-FFF2-40B4-BE49-F238E27FC236}">
                <a16:creationId xmlns:a16="http://schemas.microsoft.com/office/drawing/2014/main" id="{80221939-AA1B-8CEA-CDA6-ED2121A610B7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4829" r="18421"/>
          <a:stretch>
            <a:fillRect/>
          </a:stretch>
        </p:blipFill>
        <p:spPr>
          <a:xfrm>
            <a:off x="7751975" y="1075239"/>
            <a:ext cx="4128603" cy="4128603"/>
          </a:xfrm>
          <a:custGeom>
            <a:avLst/>
            <a:gdLst/>
            <a:ahLst/>
            <a:cxnLst/>
            <a:rect l="l" t="t" r="r" b="b"/>
            <a:pathLst>
              <a:path w="2663168" h="2663168">
                <a:moveTo>
                  <a:pt x="1331584" y="0"/>
                </a:moveTo>
                <a:cubicBezTo>
                  <a:pt x="2066998" y="0"/>
                  <a:pt x="2663168" y="596170"/>
                  <a:pt x="2663168" y="1331584"/>
                </a:cubicBezTo>
                <a:cubicBezTo>
                  <a:pt x="2663168" y="2066998"/>
                  <a:pt x="2066998" y="2663168"/>
                  <a:pt x="1331584" y="2663168"/>
                </a:cubicBezTo>
                <a:cubicBezTo>
                  <a:pt x="596170" y="2663168"/>
                  <a:pt x="0" y="2066998"/>
                  <a:pt x="0" y="1331584"/>
                </a:cubicBezTo>
                <a:cubicBezTo>
                  <a:pt x="0" y="596170"/>
                  <a:pt x="596170" y="0"/>
                  <a:pt x="1331584" y="0"/>
                </a:cubicBezTo>
                <a:close/>
              </a:path>
            </a:pathLst>
          </a:custGeom>
        </p:spPr>
      </p:pic>
      <p:sp>
        <p:nvSpPr>
          <p:cNvPr id="81" name="Freeform: Shape 80">
            <a:extLst>
              <a:ext uri="{FF2B5EF4-FFF2-40B4-BE49-F238E27FC236}">
                <a16:creationId xmlns:a16="http://schemas.microsoft.com/office/drawing/2014/main" id="{2D385988-EAAF-4C27-AF8A-2BFBECAF3D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749602" y="1"/>
            <a:ext cx="2066948" cy="1621879"/>
          </a:xfrm>
          <a:custGeom>
            <a:avLst/>
            <a:gdLst>
              <a:gd name="connsiteX0" fmla="*/ 0 w 2066948"/>
              <a:gd name="connsiteY0" fmla="*/ 0 h 1621879"/>
              <a:gd name="connsiteX1" fmla="*/ 123825 w 2066948"/>
              <a:gd name="connsiteY1" fmla="*/ 0 h 1621879"/>
              <a:gd name="connsiteX2" fmla="*/ 123825 w 2066948"/>
              <a:gd name="connsiteY2" fmla="*/ 1452620 h 1621879"/>
              <a:gd name="connsiteX3" fmla="*/ 1881378 w 2066948"/>
              <a:gd name="connsiteY3" fmla="*/ 436017 h 1621879"/>
              <a:gd name="connsiteX4" fmla="*/ 1127572 w 2066948"/>
              <a:gd name="connsiteY4" fmla="*/ 0 h 1621879"/>
              <a:gd name="connsiteX5" fmla="*/ 1374887 w 2066948"/>
              <a:gd name="connsiteY5" fmla="*/ 0 h 1621879"/>
              <a:gd name="connsiteX6" fmla="*/ 2035969 w 2066948"/>
              <a:gd name="connsiteY6" fmla="*/ 382391 h 1621879"/>
              <a:gd name="connsiteX7" fmla="*/ 2058648 w 2066948"/>
              <a:gd name="connsiteY7" fmla="*/ 466963 h 1621879"/>
              <a:gd name="connsiteX8" fmla="*/ 2035969 w 2066948"/>
              <a:gd name="connsiteY8" fmla="*/ 489642 h 1621879"/>
              <a:gd name="connsiteX9" fmla="*/ 92869 w 2066948"/>
              <a:gd name="connsiteY9" fmla="*/ 1613592 h 1621879"/>
              <a:gd name="connsiteX10" fmla="*/ 61913 w 2066948"/>
              <a:gd name="connsiteY10" fmla="*/ 1621879 h 1621879"/>
              <a:gd name="connsiteX11" fmla="*/ 0 w 2066948"/>
              <a:gd name="connsiteY11" fmla="*/ 1559967 h 16218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066948" h="1621879">
                <a:moveTo>
                  <a:pt x="0" y="0"/>
                </a:moveTo>
                <a:lnTo>
                  <a:pt x="123825" y="0"/>
                </a:lnTo>
                <a:lnTo>
                  <a:pt x="123825" y="1452620"/>
                </a:lnTo>
                <a:lnTo>
                  <a:pt x="1881378" y="436017"/>
                </a:lnTo>
                <a:lnTo>
                  <a:pt x="1127572" y="0"/>
                </a:lnTo>
                <a:lnTo>
                  <a:pt x="1374887" y="0"/>
                </a:lnTo>
                <a:lnTo>
                  <a:pt x="2035969" y="382391"/>
                </a:lnTo>
                <a:cubicBezTo>
                  <a:pt x="2065582" y="399479"/>
                  <a:pt x="2075745" y="437340"/>
                  <a:pt x="2058648" y="466963"/>
                </a:cubicBezTo>
                <a:cubicBezTo>
                  <a:pt x="2053219" y="476384"/>
                  <a:pt x="2045389" y="484204"/>
                  <a:pt x="2035969" y="489642"/>
                </a:cubicBezTo>
                <a:lnTo>
                  <a:pt x="92869" y="1613592"/>
                </a:lnTo>
                <a:cubicBezTo>
                  <a:pt x="83458" y="1619031"/>
                  <a:pt x="72780" y="1621889"/>
                  <a:pt x="61913" y="1621879"/>
                </a:cubicBezTo>
                <a:cubicBezTo>
                  <a:pt x="27719" y="1621879"/>
                  <a:pt x="0" y="1594161"/>
                  <a:pt x="0" y="1559967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cxnSp>
        <p:nvCxnSpPr>
          <p:cNvPr id="83" name="Straight Connector 82">
            <a:extLst>
              <a:ext uri="{FF2B5EF4-FFF2-40B4-BE49-F238E27FC236}">
                <a16:creationId xmlns:a16="http://schemas.microsoft.com/office/drawing/2014/main" id="{43621FD4-D14D-45D5-9A57-9A2DE5EA59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138745" y="1027906"/>
            <a:ext cx="0" cy="1597708"/>
          </a:xfrm>
          <a:prstGeom prst="line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5" name="Freeform: Shape 84">
            <a:extLst>
              <a:ext uri="{FF2B5EF4-FFF2-40B4-BE49-F238E27FC236}">
                <a16:creationId xmlns:a16="http://schemas.microsoft.com/office/drawing/2014/main" id="{B621D332-7329-4994-8836-C429A51B75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09527" y="6033795"/>
            <a:ext cx="1991064" cy="824205"/>
          </a:xfrm>
          <a:custGeom>
            <a:avLst/>
            <a:gdLst>
              <a:gd name="connsiteX0" fmla="*/ 995532 w 1991064"/>
              <a:gd name="connsiteY0" fmla="*/ 0 h 824205"/>
              <a:gd name="connsiteX1" fmla="*/ 1984823 w 1991064"/>
              <a:gd name="connsiteY1" fmla="*/ 784423 h 824205"/>
              <a:gd name="connsiteX2" fmla="*/ 1991064 w 1991064"/>
              <a:gd name="connsiteY2" fmla="*/ 824205 h 824205"/>
              <a:gd name="connsiteX3" fmla="*/ 0 w 1991064"/>
              <a:gd name="connsiteY3" fmla="*/ 824205 h 824205"/>
              <a:gd name="connsiteX4" fmla="*/ 6241 w 1991064"/>
              <a:gd name="connsiteY4" fmla="*/ 784423 h 824205"/>
              <a:gd name="connsiteX5" fmla="*/ 995532 w 1991064"/>
              <a:gd name="connsiteY5" fmla="*/ 0 h 82420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991064" h="824205">
                <a:moveTo>
                  <a:pt x="995532" y="0"/>
                </a:moveTo>
                <a:cubicBezTo>
                  <a:pt x="1483521" y="0"/>
                  <a:pt x="1890663" y="336754"/>
                  <a:pt x="1984823" y="784423"/>
                </a:cubicBezTo>
                <a:lnTo>
                  <a:pt x="1991064" y="824205"/>
                </a:lnTo>
                <a:lnTo>
                  <a:pt x="0" y="824205"/>
                </a:lnTo>
                <a:lnTo>
                  <a:pt x="6241" y="784423"/>
                </a:lnTo>
                <a:cubicBezTo>
                  <a:pt x="100402" y="336754"/>
                  <a:pt x="507544" y="0"/>
                  <a:pt x="995532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87" name="Freeform: Shape 86">
            <a:extLst>
              <a:ext uri="{FF2B5EF4-FFF2-40B4-BE49-F238E27FC236}">
                <a16:creationId xmlns:a16="http://schemas.microsoft.com/office/drawing/2014/main" id="{2D20F754-35A9-4508-BE3C-C59996D143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51696" y="5519196"/>
            <a:ext cx="1340305" cy="1338805"/>
          </a:xfrm>
          <a:custGeom>
            <a:avLst/>
            <a:gdLst>
              <a:gd name="connsiteX0" fmla="*/ 61913 w 1340305"/>
              <a:gd name="connsiteY0" fmla="*/ 0 h 1338805"/>
              <a:gd name="connsiteX1" fmla="*/ 1340305 w 1340305"/>
              <a:gd name="connsiteY1" fmla="*/ 0 h 1338805"/>
              <a:gd name="connsiteX2" fmla="*/ 1340305 w 1340305"/>
              <a:gd name="connsiteY2" fmla="*/ 123825 h 1338805"/>
              <a:gd name="connsiteX3" fmla="*/ 123825 w 1340305"/>
              <a:gd name="connsiteY3" fmla="*/ 123825 h 1338805"/>
              <a:gd name="connsiteX4" fmla="*/ 123825 w 1340305"/>
              <a:gd name="connsiteY4" fmla="*/ 1338805 h 1338805"/>
              <a:gd name="connsiteX5" fmla="*/ 0 w 1340305"/>
              <a:gd name="connsiteY5" fmla="*/ 1338805 h 1338805"/>
              <a:gd name="connsiteX6" fmla="*/ 0 w 1340305"/>
              <a:gd name="connsiteY6" fmla="*/ 61913 h 1338805"/>
              <a:gd name="connsiteX7" fmla="*/ 61913 w 1340305"/>
              <a:gd name="connsiteY7" fmla="*/ 0 h 133880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340305" h="1338805">
                <a:moveTo>
                  <a:pt x="61913" y="0"/>
                </a:moveTo>
                <a:lnTo>
                  <a:pt x="1340305" y="0"/>
                </a:lnTo>
                <a:lnTo>
                  <a:pt x="1340305" y="123825"/>
                </a:lnTo>
                <a:lnTo>
                  <a:pt x="123825" y="123825"/>
                </a:lnTo>
                <a:lnTo>
                  <a:pt x="123825" y="1338805"/>
                </a:lnTo>
                <a:lnTo>
                  <a:pt x="0" y="1338805"/>
                </a:ln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5144615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E081A7-9526-DECB-8375-7371C29190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68557" y="1138036"/>
            <a:ext cx="5444382" cy="1402470"/>
          </a:xfrm>
        </p:spPr>
        <p:txBody>
          <a:bodyPr anchor="t">
            <a:normAutofit/>
          </a:bodyPr>
          <a:lstStyle/>
          <a:p>
            <a:r>
              <a:rPr lang="en-GB" sz="3200"/>
              <a:t>Marketing strategy 1- Digital &amp; social Media</a:t>
            </a:r>
          </a:p>
        </p:txBody>
      </p:sp>
      <p:pic>
        <p:nvPicPr>
          <p:cNvPr id="5" name="Picture 4" descr="A midsection of a person holding a miniature house">
            <a:extLst>
              <a:ext uri="{FF2B5EF4-FFF2-40B4-BE49-F238E27FC236}">
                <a16:creationId xmlns:a16="http://schemas.microsoft.com/office/drawing/2014/main" id="{BCD51850-D77E-30D4-BE12-A1250065126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7340" r="25381" b="-7"/>
          <a:stretch>
            <a:fillRect/>
          </a:stretch>
        </p:blipFill>
        <p:spPr>
          <a:xfrm>
            <a:off x="-1" y="10"/>
            <a:ext cx="5151179" cy="6857990"/>
          </a:xfrm>
          <a:prstGeom prst="rect">
            <a:avLst/>
          </a:prstGeom>
        </p:spPr>
      </p:pic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1503BFE4-729B-D9D0-C17B-501E6AF112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971697" y="871146"/>
            <a:ext cx="736939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CCB80A3-CDAA-7123-C4DA-5A318235393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79872" y="2210091"/>
            <a:ext cx="5633067" cy="3932292"/>
          </a:xfrm>
        </p:spPr>
        <p:txBody>
          <a:bodyPr vert="horz" lIns="91440" tIns="45720" rIns="91440" bIns="45720" rtlCol="0" anchor="t">
            <a:normAutofit fontScale="92500" lnSpcReduction="10000"/>
          </a:bodyPr>
          <a:lstStyle/>
          <a:p>
            <a:pPr>
              <a:buFont typeface="Calibri" panose="020B0604020202020204" pitchFamily="34" charset="0"/>
              <a:buChar char="-"/>
            </a:pPr>
            <a:r>
              <a:rPr lang="en-GB" sz="1300" b="1"/>
              <a:t>What we will do</a:t>
            </a:r>
            <a:endParaRPr lang="en-US" sz="1300"/>
          </a:p>
          <a:p>
            <a:pPr marL="0" indent="0">
              <a:buNone/>
            </a:pPr>
            <a:r>
              <a:rPr lang="en-GB" sz="1600" dirty="0"/>
              <a:t>-Property portals: list all finished homes on Rightmove and Zoopla </a:t>
            </a:r>
            <a:r>
              <a:rPr lang="en-GB" sz="1600"/>
              <a:t>these platforms are used by over 90 % of  UK home buyers and </a:t>
            </a:r>
            <a:r>
              <a:rPr lang="en-GB" sz="1600" dirty="0"/>
              <a:t>renters </a:t>
            </a:r>
          </a:p>
          <a:p>
            <a:pPr marL="0" indent="0">
              <a:buNone/>
            </a:pPr>
            <a:r>
              <a:rPr lang="en-GB" sz="1600"/>
              <a:t>-social media: use Instagram</a:t>
            </a:r>
            <a:r>
              <a:rPr lang="en-GB" sz="1600" dirty="0"/>
              <a:t> and Facebook to share clear before and after photos and videos of our projects – visual proof builds trust far faster than text alone </a:t>
            </a:r>
          </a:p>
          <a:p>
            <a:pPr marL="457200" indent="-457200">
              <a:buFont typeface="Calibri" panose="020B0604020202020204" pitchFamily="34" charset="0"/>
              <a:buChar char="-"/>
            </a:pPr>
            <a:r>
              <a:rPr lang="en-GB" sz="1600"/>
              <a:t>Dedicated website: showcase our design style, service details and full portfolio, so clients can see exactly what we deliver </a:t>
            </a:r>
          </a:p>
          <a:p>
            <a:pPr marL="0" indent="0">
              <a:buNone/>
            </a:pPr>
            <a:endParaRPr lang="en-GB" sz="1300"/>
          </a:p>
          <a:p>
            <a:pPr marL="0" indent="0">
              <a:buNone/>
            </a:pPr>
            <a:r>
              <a:rPr lang="en-GB" sz="1600"/>
              <a:t>Why this works </a:t>
            </a:r>
          </a:p>
          <a:p>
            <a:pPr marL="0" indent="0">
              <a:buNone/>
            </a:pPr>
            <a:r>
              <a:rPr lang="en-GB" sz="1600"/>
              <a:t>-we meet customers exactly where they already search for homes </a:t>
            </a:r>
          </a:p>
          <a:p>
            <a:pPr marL="457200" indent="-457200">
              <a:buFont typeface="Calibri" panose="020B0604020202020204" pitchFamily="34" charset="0"/>
              <a:buChar char="-"/>
            </a:pPr>
            <a:r>
              <a:rPr lang="en-GB" sz="1600"/>
              <a:t>We stand out from competitors who only list basic detail and do not show their work </a:t>
            </a:r>
          </a:p>
        </p:txBody>
      </p:sp>
    </p:spTree>
    <p:extLst>
      <p:ext uri="{BB962C8B-B14F-4D97-AF65-F5344CB8AC3E}">
        <p14:creationId xmlns:p14="http://schemas.microsoft.com/office/powerpoint/2010/main" val="30714948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E51BA4DF-2BD4-4EC2-B1DB-B27C8AC718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AC46D9A-47A2-A54E-9AC5-6E1935C7C3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53733" y="548464"/>
            <a:ext cx="6798541" cy="1675623"/>
          </a:xfrm>
        </p:spPr>
        <p:txBody>
          <a:bodyPr anchor="b">
            <a:normAutofit/>
          </a:bodyPr>
          <a:lstStyle/>
          <a:p>
            <a:r>
              <a:rPr lang="en-GB" sz="4000"/>
              <a:t>Marketing strategy 2 – local partnerships 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88220736-4A6D-4762-62BF-5CE0A4BD8F67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3786" r="25428" b="-3"/>
          <a:stretch>
            <a:fillRect/>
          </a:stretch>
        </p:blipFill>
        <p:spPr>
          <a:xfrm>
            <a:off x="1" y="10"/>
            <a:ext cx="4196496" cy="6857990"/>
          </a:xfrm>
          <a:prstGeom prst="rect">
            <a:avLst/>
          </a:prstGeom>
          <a:effectLst/>
        </p:spPr>
      </p:pic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BEE100EC-ABA7-C99C-9996-1A6DE544A16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798856755"/>
              </p:ext>
            </p:extLst>
          </p:nvPr>
        </p:nvGraphicFramePr>
        <p:xfrm>
          <a:off x="4553734" y="2409830"/>
          <a:ext cx="6798539" cy="370521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49724020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853B49-154D-54DE-78A4-6383F5B94B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76693" y="741391"/>
            <a:ext cx="4597747" cy="1616203"/>
          </a:xfrm>
        </p:spPr>
        <p:txBody>
          <a:bodyPr anchor="b">
            <a:normAutofit/>
          </a:bodyPr>
          <a:lstStyle/>
          <a:p>
            <a:r>
              <a:rPr lang="en-GB" sz="3200"/>
              <a:t>Funding requirements &amp; Allocation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B27B475-C8AD-09B0-1E6C-19E97EF36AB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76693" y="2533476"/>
            <a:ext cx="4597746" cy="3447832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buFont typeface="Calibri" panose="020B0604020202020204" pitchFamily="34" charset="0"/>
              <a:buChar char="-"/>
            </a:pPr>
            <a:r>
              <a:rPr lang="en-GB" sz="2000"/>
              <a:t>Total funding needed: £32,000</a:t>
            </a:r>
            <a:endParaRPr lang="en-US" sz="2000"/>
          </a:p>
          <a:p>
            <a:pPr marL="457200" indent="-457200">
              <a:buFont typeface="Calibri" panose="020B0604020202020204" pitchFamily="34" charset="0"/>
              <a:buChar char="-"/>
            </a:pPr>
            <a:r>
              <a:rPr lang="en-GB" sz="2000"/>
              <a:t>Personal contribution:12,000</a:t>
            </a:r>
          </a:p>
          <a:p>
            <a:pPr marL="457200" indent="-457200">
              <a:buFont typeface="Calibri" panose="020B0604020202020204" pitchFamily="34" charset="0"/>
              <a:buChar char="-"/>
            </a:pPr>
            <a:r>
              <a:rPr lang="en-GB" sz="2000"/>
              <a:t>Requested business funding/loan:£20,000</a:t>
            </a: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1FD67D68-9B83-C338-8342-3348D8F223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5025" y="6737718"/>
            <a:ext cx="12207200" cy="123363"/>
            <a:chOff x="-5025" y="6737718"/>
            <a:chExt cx="12207200" cy="123363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1E397F34-6B84-0D3B-0F29-B1D134B3B8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 flipH="1">
              <a:off x="6036894" y="695800"/>
              <a:ext cx="123362" cy="12207199"/>
            </a:xfrm>
            <a:prstGeom prst="rect">
              <a:avLst/>
            </a:prstGeom>
            <a:gradFill>
              <a:gsLst>
                <a:gs pos="0">
                  <a:schemeClr val="accent5"/>
                </a:gs>
                <a:gs pos="100000">
                  <a:schemeClr val="accent2"/>
                </a:gs>
              </a:gsLst>
              <a:lin ang="1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9BD98075-BFC1-BE9C-7FB7-23FE55E4339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9176406" y="3835311"/>
              <a:ext cx="123362" cy="5928176"/>
            </a:xfrm>
            <a:prstGeom prst="rect">
              <a:avLst/>
            </a:prstGeom>
            <a:gradFill>
              <a:gsLst>
                <a:gs pos="19000">
                  <a:schemeClr val="accent5">
                    <a:alpha val="0"/>
                  </a:schemeClr>
                </a:gs>
                <a:gs pos="100000">
                  <a:schemeClr val="accent5">
                    <a:lumMod val="60000"/>
                    <a:lumOff val="40000"/>
                  </a:schemeClr>
                </a:gs>
              </a:gsLst>
              <a:lin ang="6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8A090CCE-46DE-5249-D1DA-5BBC57210E79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71508182"/>
              </p:ext>
            </p:extLst>
          </p:nvPr>
        </p:nvGraphicFramePr>
        <p:xfrm>
          <a:off x="6096001" y="1533276"/>
          <a:ext cx="5319063" cy="3716370"/>
        </p:xfrm>
        <a:graphic>
          <a:graphicData uri="http://schemas.openxmlformats.org/drawingml/2006/table">
            <a:tbl>
              <a:tblPr firstRow="1" bandRow="1">
                <a:tableStyleId>{8EC20E35-A176-4012-BC5E-935CFFF8708E}</a:tableStyleId>
              </a:tblPr>
              <a:tblGrid>
                <a:gridCol w="2087236">
                  <a:extLst>
                    <a:ext uri="{9D8B030D-6E8A-4147-A177-3AD203B41FA5}">
                      <a16:colId xmlns:a16="http://schemas.microsoft.com/office/drawing/2014/main" val="2513984266"/>
                    </a:ext>
                  </a:extLst>
                </a:gridCol>
                <a:gridCol w="896351">
                  <a:extLst>
                    <a:ext uri="{9D8B030D-6E8A-4147-A177-3AD203B41FA5}">
                      <a16:colId xmlns:a16="http://schemas.microsoft.com/office/drawing/2014/main" val="1972431245"/>
                    </a:ext>
                  </a:extLst>
                </a:gridCol>
                <a:gridCol w="2335476">
                  <a:extLst>
                    <a:ext uri="{9D8B030D-6E8A-4147-A177-3AD203B41FA5}">
                      <a16:colId xmlns:a16="http://schemas.microsoft.com/office/drawing/2014/main" val="2505015151"/>
                    </a:ext>
                  </a:extLst>
                </a:gridCol>
              </a:tblGrid>
              <a:tr h="425096">
                <a:tc>
                  <a:txBody>
                    <a:bodyPr/>
                    <a:lstStyle/>
                    <a:p>
                      <a:r>
                        <a:rPr lang="en-GB" sz="1900"/>
                        <a:t>Category </a:t>
                      </a:r>
                    </a:p>
                  </a:txBody>
                  <a:tcPr marL="96613" marR="96613" marT="48306" marB="48306"/>
                </a:tc>
                <a:tc>
                  <a:txBody>
                    <a:bodyPr/>
                    <a:lstStyle/>
                    <a:p>
                      <a:r>
                        <a:rPr lang="en-GB" sz="1900"/>
                        <a:t>Cost </a:t>
                      </a:r>
                    </a:p>
                  </a:txBody>
                  <a:tcPr marL="96613" marR="96613" marT="48306" marB="48306"/>
                </a:tc>
                <a:tc>
                  <a:txBody>
                    <a:bodyPr/>
                    <a:lstStyle/>
                    <a:p>
                      <a:r>
                        <a:rPr lang="en-GB" sz="1900"/>
                        <a:t>purpose</a:t>
                      </a:r>
                    </a:p>
                  </a:txBody>
                  <a:tcPr marL="96613" marR="96613" marT="48306" marB="48306"/>
                </a:tc>
                <a:extLst>
                  <a:ext uri="{0D108BD9-81ED-4DB2-BD59-A6C34878D82A}">
                    <a16:rowId xmlns:a16="http://schemas.microsoft.com/office/drawing/2014/main" val="3649233440"/>
                  </a:ext>
                </a:extLst>
              </a:tr>
              <a:tr h="586117">
                <a:tc>
                  <a:txBody>
                    <a:bodyPr/>
                    <a:lstStyle/>
                    <a:p>
                      <a:r>
                        <a:rPr lang="en-GB" sz="1500"/>
                        <a:t>Legal &amp; Registration</a:t>
                      </a:r>
                      <a:r>
                        <a:rPr lang="en-GB" sz="1900"/>
                        <a:t> </a:t>
                      </a:r>
                    </a:p>
                  </a:txBody>
                  <a:tcPr marL="96613" marR="96613" marT="48306" marB="48306"/>
                </a:tc>
                <a:tc>
                  <a:txBody>
                    <a:bodyPr/>
                    <a:lstStyle/>
                    <a:p>
                      <a:r>
                        <a:rPr lang="en-GB" sz="1300"/>
                        <a:t>£800</a:t>
                      </a:r>
                    </a:p>
                  </a:txBody>
                  <a:tcPr marL="96613" marR="96613" marT="48306" marB="48306"/>
                </a:tc>
                <a:tc>
                  <a:txBody>
                    <a:bodyPr/>
                    <a:lstStyle/>
                    <a:p>
                      <a:r>
                        <a:rPr lang="en-GB" sz="1500"/>
                        <a:t>Ltd company setup, compliance checks </a:t>
                      </a:r>
                    </a:p>
                  </a:txBody>
                  <a:tcPr marL="96613" marR="96613" marT="48306" marB="48306"/>
                </a:tc>
                <a:extLst>
                  <a:ext uri="{0D108BD9-81ED-4DB2-BD59-A6C34878D82A}">
                    <a16:rowId xmlns:a16="http://schemas.microsoft.com/office/drawing/2014/main" val="3138295505"/>
                  </a:ext>
                </a:extLst>
              </a:tr>
              <a:tr h="811547">
                <a:tc>
                  <a:txBody>
                    <a:bodyPr/>
                    <a:lstStyle/>
                    <a:p>
                      <a:r>
                        <a:rPr lang="en-GB" sz="1500"/>
                        <a:t>Insurance &amp; Tools</a:t>
                      </a:r>
                    </a:p>
                  </a:txBody>
                  <a:tcPr marL="96613" marR="96613" marT="48306" marB="48306"/>
                </a:tc>
                <a:tc>
                  <a:txBody>
                    <a:bodyPr/>
                    <a:lstStyle/>
                    <a:p>
                      <a:r>
                        <a:rPr lang="en-GB" sz="1500"/>
                        <a:t>£1,500</a:t>
                      </a:r>
                    </a:p>
                  </a:txBody>
                  <a:tcPr marL="96613" marR="96613" marT="48306" marB="48306"/>
                </a:tc>
                <a:tc>
                  <a:txBody>
                    <a:bodyPr/>
                    <a:lstStyle/>
                    <a:p>
                      <a:r>
                        <a:rPr lang="en-GB" sz="1500"/>
                        <a:t>Business liability insurance, design software</a:t>
                      </a:r>
                    </a:p>
                  </a:txBody>
                  <a:tcPr marL="96613" marR="96613" marT="48306" marB="48306"/>
                </a:tc>
                <a:extLst>
                  <a:ext uri="{0D108BD9-81ED-4DB2-BD59-A6C34878D82A}">
                    <a16:rowId xmlns:a16="http://schemas.microsoft.com/office/drawing/2014/main" val="709364224"/>
                  </a:ext>
                </a:extLst>
              </a:tr>
              <a:tr h="328483">
                <a:tc>
                  <a:txBody>
                    <a:bodyPr/>
                    <a:lstStyle/>
                    <a:p>
                      <a:r>
                        <a:rPr lang="en-GB" sz="1300"/>
                        <a:t>Website &amp; Marketing </a:t>
                      </a:r>
                    </a:p>
                  </a:txBody>
                  <a:tcPr marL="96613" marR="96613" marT="48306" marB="48306"/>
                </a:tc>
                <a:tc>
                  <a:txBody>
                    <a:bodyPr/>
                    <a:lstStyle/>
                    <a:p>
                      <a:r>
                        <a:rPr lang="en-GB" sz="1300"/>
                        <a:t>£1,200</a:t>
                      </a:r>
                    </a:p>
                  </a:txBody>
                  <a:tcPr marL="96613" marR="96613" marT="48306" marB="48306"/>
                </a:tc>
                <a:tc>
                  <a:txBody>
                    <a:bodyPr/>
                    <a:lstStyle/>
                    <a:p>
                      <a:r>
                        <a:rPr lang="en-GB" sz="1300"/>
                        <a:t>Site build, launch promotion </a:t>
                      </a:r>
                    </a:p>
                  </a:txBody>
                  <a:tcPr marL="96613" marR="96613" marT="48306" marB="48306"/>
                </a:tc>
                <a:extLst>
                  <a:ext uri="{0D108BD9-81ED-4DB2-BD59-A6C34878D82A}">
                    <a16:rowId xmlns:a16="http://schemas.microsoft.com/office/drawing/2014/main" val="709773343"/>
                  </a:ext>
                </a:extLst>
              </a:tr>
              <a:tr h="521709">
                <a:tc>
                  <a:txBody>
                    <a:bodyPr/>
                    <a:lstStyle/>
                    <a:p>
                      <a:r>
                        <a:rPr lang="en-GB" sz="1300"/>
                        <a:t>Property Deposit </a:t>
                      </a:r>
                    </a:p>
                  </a:txBody>
                  <a:tcPr marL="96613" marR="96613" marT="48306" marB="48306"/>
                </a:tc>
                <a:tc>
                  <a:txBody>
                    <a:bodyPr/>
                    <a:lstStyle/>
                    <a:p>
                      <a:r>
                        <a:rPr lang="en-GB" sz="1300"/>
                        <a:t>£20,000</a:t>
                      </a:r>
                    </a:p>
                  </a:txBody>
                  <a:tcPr marL="96613" marR="96613" marT="48306" marB="48306"/>
                </a:tc>
                <a:tc>
                  <a:txBody>
                    <a:bodyPr/>
                    <a:lstStyle/>
                    <a:p>
                      <a:r>
                        <a:rPr lang="en-GB" sz="1300"/>
                        <a:t>25% deposit for  first renovation project</a:t>
                      </a:r>
                    </a:p>
                  </a:txBody>
                  <a:tcPr marL="96613" marR="96613" marT="48306" marB="48306"/>
                </a:tc>
                <a:extLst>
                  <a:ext uri="{0D108BD9-81ED-4DB2-BD59-A6C34878D82A}">
                    <a16:rowId xmlns:a16="http://schemas.microsoft.com/office/drawing/2014/main" val="2770303667"/>
                  </a:ext>
                </a:extLst>
              </a:tr>
              <a:tr h="521709">
                <a:tc>
                  <a:txBody>
                    <a:bodyPr/>
                    <a:lstStyle/>
                    <a:p>
                      <a:r>
                        <a:rPr lang="en-GB" sz="1300"/>
                        <a:t>Renovation Works</a:t>
                      </a:r>
                    </a:p>
                  </a:txBody>
                  <a:tcPr marL="96613" marR="96613" marT="48306" marB="48306"/>
                </a:tc>
                <a:tc>
                  <a:txBody>
                    <a:bodyPr/>
                    <a:lstStyle/>
                    <a:p>
                      <a:r>
                        <a:rPr lang="en-GB" sz="1300"/>
                        <a:t>£7,500</a:t>
                      </a:r>
                    </a:p>
                  </a:txBody>
                  <a:tcPr marL="96613" marR="96613" marT="48306" marB="48306"/>
                </a:tc>
                <a:tc>
                  <a:txBody>
                    <a:bodyPr/>
                    <a:lstStyle/>
                    <a:p>
                      <a:r>
                        <a:rPr lang="en-GB" sz="1300"/>
                        <a:t>Materials, labour for first property </a:t>
                      </a:r>
                    </a:p>
                  </a:txBody>
                  <a:tcPr marL="96613" marR="96613" marT="48306" marB="48306"/>
                </a:tc>
                <a:extLst>
                  <a:ext uri="{0D108BD9-81ED-4DB2-BD59-A6C34878D82A}">
                    <a16:rowId xmlns:a16="http://schemas.microsoft.com/office/drawing/2014/main" val="2884707942"/>
                  </a:ext>
                </a:extLst>
              </a:tr>
              <a:tr h="521709">
                <a:tc>
                  <a:txBody>
                    <a:bodyPr/>
                    <a:lstStyle/>
                    <a:p>
                      <a:r>
                        <a:rPr lang="en-GB" sz="1300"/>
                        <a:t>Safety contingency </a:t>
                      </a:r>
                    </a:p>
                  </a:txBody>
                  <a:tcPr marL="96613" marR="96613" marT="48306" marB="48306"/>
                </a:tc>
                <a:tc>
                  <a:txBody>
                    <a:bodyPr/>
                    <a:lstStyle/>
                    <a:p>
                      <a:r>
                        <a:rPr lang="en-GB" sz="1300"/>
                        <a:t>£1,000</a:t>
                      </a:r>
                    </a:p>
                  </a:txBody>
                  <a:tcPr marL="96613" marR="96613" marT="48306" marB="48306"/>
                </a:tc>
                <a:tc>
                  <a:txBody>
                    <a:bodyPr/>
                    <a:lstStyle/>
                    <a:p>
                      <a:r>
                        <a:rPr lang="en-GB" sz="1300"/>
                        <a:t>15% reserve for unexpected costs </a:t>
                      </a:r>
                    </a:p>
                  </a:txBody>
                  <a:tcPr marL="96613" marR="96613" marT="48306" marB="48306"/>
                </a:tc>
                <a:extLst>
                  <a:ext uri="{0D108BD9-81ED-4DB2-BD59-A6C34878D82A}">
                    <a16:rowId xmlns:a16="http://schemas.microsoft.com/office/drawing/2014/main" val="56602690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08611938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D278ADA9-6383-4BDD-80D2-8899A40268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484B7147-B0F6-40ED-B5A2-FF72BC8198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B36D2DE0-0628-4A9A-A59D-7BA8B5EB30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Oval 12">
            <a:extLst>
              <a:ext uri="{FF2B5EF4-FFF2-40B4-BE49-F238E27FC236}">
                <a16:creationId xmlns:a16="http://schemas.microsoft.com/office/drawing/2014/main" id="{48E405C9-94BE-41DA-928C-DEC9A8550E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815929" y="148929"/>
            <a:ext cx="6560142" cy="6560142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D424A8C-5858-2445-EE72-4D9F8668FE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15031" y="1380754"/>
            <a:ext cx="5561938" cy="2513516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47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Thank you for your time - I am happy to answer any questions </a:t>
            </a:r>
          </a:p>
        </p:txBody>
      </p:sp>
      <p:sp>
        <p:nvSpPr>
          <p:cNvPr id="15" name="Arc 14">
            <a:extLst>
              <a:ext uri="{FF2B5EF4-FFF2-40B4-BE49-F238E27FC236}">
                <a16:creationId xmlns:a16="http://schemas.microsoft.com/office/drawing/2014/main" id="{D2091A72-D5BB-42AC-8FD3-F7747D9086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9222429" flipV="1">
            <a:off x="2494119" y="6170"/>
            <a:ext cx="6816262" cy="6816262"/>
          </a:xfrm>
          <a:prstGeom prst="arc">
            <a:avLst>
              <a:gd name="adj1" fmla="val 16200000"/>
              <a:gd name="adj2" fmla="val 20093138"/>
            </a:avLst>
          </a:prstGeom>
          <a:ln w="127000" cap="rnd">
            <a:solidFill>
              <a:schemeClr val="accent4">
                <a:alpha val="95000"/>
              </a:schemeClr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Oval 16">
            <a:extLst>
              <a:ext uri="{FF2B5EF4-FFF2-40B4-BE49-F238E27FC236}">
                <a16:creationId xmlns:a16="http://schemas.microsoft.com/office/drawing/2014/main" id="{6ED12BFC-A737-46AF-8411-481112D54B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200995" y="5310973"/>
            <a:ext cx="705948" cy="686798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1009836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7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8" baseType="lpstr">
      <vt:lpstr>office theme</vt:lpstr>
      <vt:lpstr>Elite interiors &amp; property management </vt:lpstr>
      <vt:lpstr>Business  idea overview </vt:lpstr>
      <vt:lpstr>PowerPoint Presentation</vt:lpstr>
      <vt:lpstr>Marketing strategy 1- Digital &amp; social Media</vt:lpstr>
      <vt:lpstr>Marketing strategy 2 – local partnerships </vt:lpstr>
      <vt:lpstr>Funding requirements &amp; Allocation </vt:lpstr>
      <vt:lpstr>Thank you for your time - I am happy to answer any questions 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684</cp:revision>
  <dcterms:created xsi:type="dcterms:W3CDTF">2026-07-08T09:12:39Z</dcterms:created>
  <dcterms:modified xsi:type="dcterms:W3CDTF">2026-07-11T18:15:38Z</dcterms:modified>
</cp:coreProperties>
</file>