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Lst>
  <p:sldIdLst>
    <p:sldId id="256" r:id="rId2"/>
    <p:sldId id="257" r:id="rId3"/>
    <p:sldId id="267" r:id="rId4"/>
    <p:sldId id="259" r:id="rId5"/>
    <p:sldId id="258" r:id="rId6"/>
    <p:sldId id="260" r:id="rId7"/>
    <p:sldId id="261" r:id="rId8"/>
    <p:sldId id="263" r:id="rId9"/>
    <p:sldId id="268" r:id="rId10"/>
    <p:sldId id="262"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0504"/>
    <a:srgbClr val="FFFBB3"/>
    <a:srgbClr val="FFB3B3"/>
    <a:srgbClr val="B6B6FC"/>
    <a:srgbClr val="D000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91" autoAdjust="0"/>
    <p:restoredTop sz="94660"/>
  </p:normalViewPr>
  <p:slideViewPr>
    <p:cSldViewPr snapToGrid="0">
      <p:cViewPr varScale="1">
        <p:scale>
          <a:sx n="79" d="100"/>
          <a:sy n="79" d="100"/>
        </p:scale>
        <p:origin x="658"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F9B8B-DA3F-4ACC-BA87-D731DB0AA63E}" type="doc">
      <dgm:prSet loTypeId="urn:microsoft.com/office/officeart/2005/8/layout/default" loCatId="list" qsTypeId="urn:microsoft.com/office/officeart/2005/8/quickstyle/simple5" qsCatId="simple" csTypeId="urn:microsoft.com/office/officeart/2005/8/colors/accent3_2" csCatId="accent3" phldr="1"/>
      <dgm:spPr/>
      <dgm:t>
        <a:bodyPr numCol="1"/>
        <a:lstStyle/>
        <a:p>
          <a:endParaRPr lang="en-US"/>
        </a:p>
      </dgm:t>
    </dgm:pt>
    <dgm:pt modelId="{628284FF-8906-4D10-ACAE-763896CA6BD1}">
      <dgm:prSet custT="1"/>
      <dgm:spPr/>
      <dgm:t>
        <a:bodyPr numCol="1"/>
        <a:lstStyle/>
        <a:p>
          <a:pPr rtl="0"/>
          <a:r>
            <a:rPr lang="en-GB" altLang="en-GB" sz="1200" dirty="0">
              <a:solidFill>
                <a:schemeClr val="tx1"/>
              </a:solidFill>
              <a:latin typeface="Cambria"/>
              <a:ea typeface="Cambria"/>
            </a:rPr>
            <a:t>These sports clubs will take part in the six-week summer holidays. </a:t>
          </a:r>
          <a:endParaRPr lang="en-US" sz="1200" dirty="0">
            <a:solidFill>
              <a:schemeClr val="tx1"/>
            </a:solidFill>
            <a:latin typeface="Cambria"/>
            <a:ea typeface="Cambria"/>
          </a:endParaRPr>
        </a:p>
      </dgm:t>
    </dgm:pt>
    <dgm:pt modelId="{3BAD0D0E-9331-48B2-9F92-3AB964F03085}" type="parTrans" cxnId="{9A2E39DE-6CEF-49D0-9E34-F65E5BC26CEC}">
      <dgm:prSet/>
      <dgm:spPr/>
      <dgm:t>
        <a:bodyPr numCol="1"/>
        <a:lstStyle/>
        <a:p>
          <a:endParaRPr lang="en-US"/>
        </a:p>
      </dgm:t>
    </dgm:pt>
    <dgm:pt modelId="{07EA86A2-A7A0-4601-895F-D5FCE963F6D9}" type="sibTrans" cxnId="{9A2E39DE-6CEF-49D0-9E34-F65E5BC26CEC}">
      <dgm:prSet/>
      <dgm:spPr/>
      <dgm:t>
        <a:bodyPr numCol="1"/>
        <a:lstStyle/>
        <a:p>
          <a:endParaRPr lang="en-US"/>
        </a:p>
      </dgm:t>
    </dgm:pt>
    <dgm:pt modelId="{B2B7ED8A-73ED-4FEF-8C50-B6E098793BD4}">
      <dgm:prSet custT="1"/>
      <dgm:spPr/>
      <dgm:t>
        <a:bodyPr numCol="1"/>
        <a:lstStyle/>
        <a:p>
          <a:pPr rtl="0"/>
          <a:r>
            <a:rPr lang="en-GB" altLang="en-GB" sz="1140" dirty="0">
              <a:solidFill>
                <a:schemeClr val="tx1"/>
              </a:solidFill>
              <a:latin typeface="Cambria"/>
              <a:ea typeface="Cambria"/>
            </a:rPr>
            <a:t>They will include different packages that can be undergone ranging from just 1 week to the full 4 weeks.</a:t>
          </a:r>
          <a:endParaRPr lang="en-US" sz="1140" dirty="0">
            <a:solidFill>
              <a:schemeClr val="tx1"/>
            </a:solidFill>
            <a:latin typeface="Cambria"/>
            <a:ea typeface="Cambria"/>
          </a:endParaRPr>
        </a:p>
      </dgm:t>
    </dgm:pt>
    <dgm:pt modelId="{F966B1D8-291C-4750-9622-825910176946}" type="parTrans" cxnId="{B708706A-8A5C-4436-96FC-07E7AB760EEF}">
      <dgm:prSet/>
      <dgm:spPr/>
      <dgm:t>
        <a:bodyPr numCol="1"/>
        <a:lstStyle/>
        <a:p>
          <a:endParaRPr lang="en-US"/>
        </a:p>
      </dgm:t>
    </dgm:pt>
    <dgm:pt modelId="{CB3EABB5-7413-46E4-AAB9-9EF476B569AA}" type="sibTrans" cxnId="{B708706A-8A5C-4436-96FC-07E7AB760EEF}">
      <dgm:prSet/>
      <dgm:spPr/>
      <dgm:t>
        <a:bodyPr numCol="1"/>
        <a:lstStyle/>
        <a:p>
          <a:endParaRPr lang="en-US"/>
        </a:p>
      </dgm:t>
    </dgm:pt>
    <dgm:pt modelId="{E2B3B63E-CF10-40DE-A9AA-154AD6B3EEC2}">
      <dgm:prSet custT="1"/>
      <dgm:spPr/>
      <dgm:t>
        <a:bodyPr numCol="1"/>
        <a:lstStyle/>
        <a:p>
          <a:pPr rtl="0"/>
          <a:r>
            <a:rPr lang="en-GB" altLang="en-GB" sz="1150" dirty="0">
              <a:solidFill>
                <a:schemeClr val="tx1"/>
              </a:solidFill>
              <a:latin typeface="Cambria"/>
              <a:ea typeface="Cambria"/>
            </a:rPr>
            <a:t>There will be 10 volunteers to take these session across the age groups throughout the duration of the 6 weeks.</a:t>
          </a:r>
          <a:endParaRPr lang="en-US" sz="1150" dirty="0">
            <a:solidFill>
              <a:schemeClr val="tx1"/>
            </a:solidFill>
            <a:latin typeface="Cambria"/>
            <a:ea typeface="Cambria"/>
          </a:endParaRPr>
        </a:p>
      </dgm:t>
    </dgm:pt>
    <dgm:pt modelId="{C02B451F-E8BE-493C-A779-A87D151B6C5A}" type="parTrans" cxnId="{24DC6EC1-4B01-47FC-8FBB-DF8DBAC3C13C}">
      <dgm:prSet/>
      <dgm:spPr/>
      <dgm:t>
        <a:bodyPr numCol="1"/>
        <a:lstStyle/>
        <a:p>
          <a:endParaRPr lang="en-US"/>
        </a:p>
      </dgm:t>
    </dgm:pt>
    <dgm:pt modelId="{4F10C1E6-8CE7-4042-91F1-EA5E25412E26}" type="sibTrans" cxnId="{24DC6EC1-4B01-47FC-8FBB-DF8DBAC3C13C}">
      <dgm:prSet/>
      <dgm:spPr/>
      <dgm:t>
        <a:bodyPr numCol="1"/>
        <a:lstStyle/>
        <a:p>
          <a:endParaRPr lang="en-US"/>
        </a:p>
      </dgm:t>
    </dgm:pt>
    <dgm:pt modelId="{79DC7D46-DCC9-4BCE-AE43-544DA27DE15B}">
      <dgm:prSet custT="1"/>
      <dgm:spPr/>
      <dgm:t>
        <a:bodyPr numCol="1"/>
        <a:lstStyle/>
        <a:p>
          <a:pPr rtl="0"/>
          <a:r>
            <a:rPr lang="en-GB" altLang="en-GB" sz="1200">
              <a:solidFill>
                <a:schemeClr val="tx1"/>
              </a:solidFill>
              <a:latin typeface="Cambria"/>
              <a:ea typeface="Cambria"/>
            </a:rPr>
            <a:t>There will be different type of sports undergone everyday so there is a variety of taste. </a:t>
          </a:r>
          <a:endParaRPr lang="en-US" sz="1200" dirty="0">
            <a:solidFill>
              <a:schemeClr val="tx1"/>
            </a:solidFill>
            <a:latin typeface="Cambria"/>
            <a:ea typeface="Cambria"/>
          </a:endParaRPr>
        </a:p>
      </dgm:t>
    </dgm:pt>
    <dgm:pt modelId="{7BB5C5EB-5413-4828-BF14-4FC872757D3D}" type="parTrans" cxnId="{A18D4937-4C39-4BFF-B81A-D950F5AB53E4}">
      <dgm:prSet/>
      <dgm:spPr/>
      <dgm:t>
        <a:bodyPr numCol="1"/>
        <a:lstStyle/>
        <a:p>
          <a:endParaRPr lang="en-US"/>
        </a:p>
      </dgm:t>
    </dgm:pt>
    <dgm:pt modelId="{7E1F391A-B574-47EC-9582-DA2F7884D5C4}" type="sibTrans" cxnId="{A18D4937-4C39-4BFF-B81A-D950F5AB53E4}">
      <dgm:prSet/>
      <dgm:spPr/>
      <dgm:t>
        <a:bodyPr numCol="1"/>
        <a:lstStyle/>
        <a:p>
          <a:endParaRPr lang="en-US"/>
        </a:p>
      </dgm:t>
    </dgm:pt>
    <dgm:pt modelId="{FD270982-3D1A-43D8-8565-538739F667E5}">
      <dgm:prSet custT="1"/>
      <dgm:spPr/>
      <dgm:t>
        <a:bodyPr numCol="1"/>
        <a:lstStyle/>
        <a:p>
          <a:pPr rtl="0"/>
          <a:r>
            <a:rPr lang="en-GB" altLang="en-GB" sz="1200">
              <a:solidFill>
                <a:schemeClr val="tx1"/>
              </a:solidFill>
              <a:latin typeface="Cambria"/>
              <a:ea typeface="Cambria"/>
            </a:rPr>
            <a:t>There is strictly no men, so the women don’t feel judged when doing the classes. </a:t>
          </a:r>
          <a:endParaRPr lang="en-US" sz="1200" dirty="0">
            <a:solidFill>
              <a:schemeClr val="tx1"/>
            </a:solidFill>
            <a:latin typeface="Cambria"/>
            <a:ea typeface="Cambria"/>
          </a:endParaRPr>
        </a:p>
      </dgm:t>
    </dgm:pt>
    <dgm:pt modelId="{E3B5FBA2-3455-4204-88A7-F581B00C25A1}" type="parTrans" cxnId="{96B0AB5B-5E7A-4B85-9CC4-FFB8C9D9FF14}">
      <dgm:prSet/>
      <dgm:spPr/>
      <dgm:t>
        <a:bodyPr numCol="1"/>
        <a:lstStyle/>
        <a:p>
          <a:endParaRPr lang="en-US"/>
        </a:p>
      </dgm:t>
    </dgm:pt>
    <dgm:pt modelId="{48EDEAD1-03DB-4E5E-A5EE-B265536D36E8}" type="sibTrans" cxnId="{96B0AB5B-5E7A-4B85-9CC4-FFB8C9D9FF14}">
      <dgm:prSet/>
      <dgm:spPr/>
      <dgm:t>
        <a:bodyPr numCol="1"/>
        <a:lstStyle/>
        <a:p>
          <a:endParaRPr lang="en-US"/>
        </a:p>
      </dgm:t>
    </dgm:pt>
    <dgm:pt modelId="{D405912C-66CA-4D81-8F13-F3969A2A2C38}">
      <dgm:prSet custT="1"/>
      <dgm:spPr/>
      <dgm:t>
        <a:bodyPr numCol="1"/>
        <a:lstStyle/>
        <a:p>
          <a:pPr rtl="0"/>
          <a:r>
            <a:rPr lang="en-GB" altLang="en-GB" sz="1200">
              <a:solidFill>
                <a:schemeClr val="tx1"/>
              </a:solidFill>
              <a:latin typeface="Cambria"/>
              <a:ea typeface="Cambria"/>
            </a:rPr>
            <a:t>There will be changing facilities and washrooms on ground for them to use</a:t>
          </a:r>
          <a:r>
            <a:rPr lang="en-GB" altLang="en-GB" sz="1100">
              <a:solidFill>
                <a:schemeClr val="tx1"/>
              </a:solidFill>
              <a:latin typeface="Cambria"/>
              <a:ea typeface="Cambria"/>
            </a:rPr>
            <a:t>. </a:t>
          </a:r>
          <a:endParaRPr lang="en-US" sz="1100" dirty="0">
            <a:solidFill>
              <a:schemeClr val="tx1"/>
            </a:solidFill>
            <a:latin typeface="Cambria"/>
            <a:ea typeface="Cambria"/>
          </a:endParaRPr>
        </a:p>
      </dgm:t>
    </dgm:pt>
    <dgm:pt modelId="{0BE860BE-BDB2-4898-AA1E-26B2CCA9BBE7}" type="parTrans" cxnId="{9463FFA0-C004-4394-9689-4308FEAE9AA8}">
      <dgm:prSet/>
      <dgm:spPr/>
      <dgm:t>
        <a:bodyPr numCol="1"/>
        <a:lstStyle/>
        <a:p>
          <a:endParaRPr lang="en-US"/>
        </a:p>
      </dgm:t>
    </dgm:pt>
    <dgm:pt modelId="{389567A9-E323-4A49-84C8-B3881B3CCD0C}" type="sibTrans" cxnId="{9463FFA0-C004-4394-9689-4308FEAE9AA8}">
      <dgm:prSet/>
      <dgm:spPr/>
      <dgm:t>
        <a:bodyPr numCol="1"/>
        <a:lstStyle/>
        <a:p>
          <a:endParaRPr lang="en-US"/>
        </a:p>
      </dgm:t>
    </dgm:pt>
    <dgm:pt modelId="{436DCF59-2C0A-4649-AEC1-ADE7E28C0D98}">
      <dgm:prSet custT="1"/>
      <dgm:spPr/>
      <dgm:t>
        <a:bodyPr numCol="1"/>
        <a:lstStyle/>
        <a:p>
          <a:r>
            <a:rPr lang="en-GB" altLang="en-GB" sz="1200">
              <a:solidFill>
                <a:schemeClr val="tx1"/>
              </a:solidFill>
              <a:latin typeface="Cambria"/>
              <a:ea typeface="Cambria"/>
            </a:rPr>
            <a:t>There will be first aiders there if any accidents happen.</a:t>
          </a:r>
          <a:endParaRPr lang="en-US" sz="1200" dirty="0">
            <a:solidFill>
              <a:schemeClr val="tx1"/>
            </a:solidFill>
            <a:latin typeface="Cambria"/>
            <a:ea typeface="Cambria"/>
          </a:endParaRPr>
        </a:p>
      </dgm:t>
    </dgm:pt>
    <dgm:pt modelId="{DA111DD0-1043-4B31-B68F-F82985EFDDD8}" type="parTrans" cxnId="{EEF31B0C-3412-4C76-9A2B-D7C77E2BD551}">
      <dgm:prSet/>
      <dgm:spPr/>
      <dgm:t>
        <a:bodyPr numCol="1"/>
        <a:lstStyle/>
        <a:p>
          <a:endParaRPr lang="en-US"/>
        </a:p>
      </dgm:t>
    </dgm:pt>
    <dgm:pt modelId="{F47572CE-AA0A-4C15-B2AD-9B313FEBA0E9}" type="sibTrans" cxnId="{EEF31B0C-3412-4C76-9A2B-D7C77E2BD551}">
      <dgm:prSet/>
      <dgm:spPr/>
      <dgm:t>
        <a:bodyPr numCol="1"/>
        <a:lstStyle/>
        <a:p>
          <a:endParaRPr lang="en-US"/>
        </a:p>
      </dgm:t>
    </dgm:pt>
    <dgm:pt modelId="{C4A89BE8-6CA2-4AB3-AD2A-CEB8A80D179D}">
      <dgm:prSet custT="1"/>
      <dgm:spPr/>
      <dgm:t>
        <a:bodyPr numCol="1"/>
        <a:lstStyle/>
        <a:p>
          <a:pPr rtl="0"/>
          <a:r>
            <a:rPr lang="en-GB" altLang="en-GB" sz="1200">
              <a:solidFill>
                <a:schemeClr val="tx1"/>
              </a:solidFill>
              <a:latin typeface="Cambria"/>
              <a:ea typeface="Cambria"/>
            </a:rPr>
            <a:t>There will be access to parking on the site</a:t>
          </a:r>
          <a:r>
            <a:rPr lang="en-GB" altLang="en-GB" sz="1100">
              <a:solidFill>
                <a:schemeClr val="tx1"/>
              </a:solidFill>
              <a:latin typeface="Cambria"/>
              <a:ea typeface="Cambria"/>
            </a:rPr>
            <a:t>.  </a:t>
          </a:r>
          <a:endParaRPr lang="en-US" sz="1100" dirty="0">
            <a:solidFill>
              <a:schemeClr val="tx1"/>
            </a:solidFill>
            <a:latin typeface="Cambria"/>
            <a:ea typeface="Cambria"/>
          </a:endParaRPr>
        </a:p>
      </dgm:t>
    </dgm:pt>
    <dgm:pt modelId="{A0E3305C-FE38-4B80-80BC-1813EA230015}" type="parTrans" cxnId="{4A8F1D9A-9AAC-4FE1-8624-5FCFCD1623DB}">
      <dgm:prSet/>
      <dgm:spPr/>
      <dgm:t>
        <a:bodyPr numCol="1"/>
        <a:lstStyle/>
        <a:p>
          <a:endParaRPr lang="en-US"/>
        </a:p>
      </dgm:t>
    </dgm:pt>
    <dgm:pt modelId="{F804AF35-0293-4455-9F50-D84F6B192BE6}" type="sibTrans" cxnId="{4A8F1D9A-9AAC-4FE1-8624-5FCFCD1623DB}">
      <dgm:prSet/>
      <dgm:spPr/>
      <dgm:t>
        <a:bodyPr numCol="1"/>
        <a:lstStyle/>
        <a:p>
          <a:endParaRPr lang="en-US"/>
        </a:p>
      </dgm:t>
    </dgm:pt>
    <dgm:pt modelId="{0B6281C1-749B-4319-84D8-B7BDD550E422}" type="pres">
      <dgm:prSet presAssocID="{4C0F9B8B-DA3F-4ACC-BA87-D731DB0AA63E}" presName="diagram" presStyleCnt="0">
        <dgm:presLayoutVars>
          <dgm:dir/>
          <dgm:resizeHandles val="exact"/>
        </dgm:presLayoutVars>
      </dgm:prSet>
      <dgm:spPr/>
    </dgm:pt>
    <dgm:pt modelId="{74ACCC31-B521-49DF-BA93-FC36450C5B7F}" type="pres">
      <dgm:prSet presAssocID="{628284FF-8906-4D10-ACAE-763896CA6BD1}" presName="node" presStyleLbl="node1" presStyleIdx="0" presStyleCnt="8">
        <dgm:presLayoutVars>
          <dgm:bulletEnabled val="1"/>
        </dgm:presLayoutVars>
      </dgm:prSet>
      <dgm:spPr/>
    </dgm:pt>
    <dgm:pt modelId="{36297A5C-3DFB-4430-B0D7-189D4CBD67E5}" type="pres">
      <dgm:prSet presAssocID="{07EA86A2-A7A0-4601-895F-D5FCE963F6D9}" presName="sibTrans" presStyleCnt="0"/>
      <dgm:spPr/>
    </dgm:pt>
    <dgm:pt modelId="{EA9FC8B9-75A5-43FF-AFCD-6347F6FBE571}" type="pres">
      <dgm:prSet presAssocID="{B2B7ED8A-73ED-4FEF-8C50-B6E098793BD4}" presName="node" presStyleLbl="node1" presStyleIdx="1" presStyleCnt="8">
        <dgm:presLayoutVars>
          <dgm:bulletEnabled val="1"/>
        </dgm:presLayoutVars>
      </dgm:prSet>
      <dgm:spPr/>
    </dgm:pt>
    <dgm:pt modelId="{F83BAAB3-B323-432E-94C0-0B98DB7912C0}" type="pres">
      <dgm:prSet presAssocID="{CB3EABB5-7413-46E4-AAB9-9EF476B569AA}" presName="sibTrans" presStyleCnt="0"/>
      <dgm:spPr/>
    </dgm:pt>
    <dgm:pt modelId="{DC95F645-AC56-4710-9DA9-ABD4086C437D}" type="pres">
      <dgm:prSet presAssocID="{E2B3B63E-CF10-40DE-A9AA-154AD6B3EEC2}" presName="node" presStyleLbl="node1" presStyleIdx="2" presStyleCnt="8">
        <dgm:presLayoutVars>
          <dgm:bulletEnabled val="1"/>
        </dgm:presLayoutVars>
      </dgm:prSet>
      <dgm:spPr/>
    </dgm:pt>
    <dgm:pt modelId="{6A994F11-1A70-4253-8A31-6A4F66518358}" type="pres">
      <dgm:prSet presAssocID="{4F10C1E6-8CE7-4042-91F1-EA5E25412E26}" presName="sibTrans" presStyleCnt="0"/>
      <dgm:spPr/>
    </dgm:pt>
    <dgm:pt modelId="{82F1C2ED-86E0-47D7-818D-9B71FB6817E8}" type="pres">
      <dgm:prSet presAssocID="{79DC7D46-DCC9-4BCE-AE43-544DA27DE15B}" presName="node" presStyleLbl="node1" presStyleIdx="3" presStyleCnt="8">
        <dgm:presLayoutVars>
          <dgm:bulletEnabled val="1"/>
        </dgm:presLayoutVars>
      </dgm:prSet>
      <dgm:spPr/>
    </dgm:pt>
    <dgm:pt modelId="{DC77559B-9548-4B02-A5FF-56A0C204F115}" type="pres">
      <dgm:prSet presAssocID="{7E1F391A-B574-47EC-9582-DA2F7884D5C4}" presName="sibTrans" presStyleCnt="0"/>
      <dgm:spPr/>
    </dgm:pt>
    <dgm:pt modelId="{ADEBF05D-1523-44CA-901D-220E86D7B476}" type="pres">
      <dgm:prSet presAssocID="{FD270982-3D1A-43D8-8565-538739F667E5}" presName="node" presStyleLbl="node1" presStyleIdx="4" presStyleCnt="8">
        <dgm:presLayoutVars>
          <dgm:bulletEnabled val="1"/>
        </dgm:presLayoutVars>
      </dgm:prSet>
      <dgm:spPr/>
    </dgm:pt>
    <dgm:pt modelId="{3530A324-9C4D-41D7-AD00-5DC5A1EAFCCB}" type="pres">
      <dgm:prSet presAssocID="{48EDEAD1-03DB-4E5E-A5EE-B265536D36E8}" presName="sibTrans" presStyleCnt="0"/>
      <dgm:spPr/>
    </dgm:pt>
    <dgm:pt modelId="{48370353-2826-49E1-B2BC-CD41E1B43817}" type="pres">
      <dgm:prSet presAssocID="{D405912C-66CA-4D81-8F13-F3969A2A2C38}" presName="node" presStyleLbl="node1" presStyleIdx="5" presStyleCnt="8">
        <dgm:presLayoutVars>
          <dgm:bulletEnabled val="1"/>
        </dgm:presLayoutVars>
      </dgm:prSet>
      <dgm:spPr/>
    </dgm:pt>
    <dgm:pt modelId="{68E9EAE9-D8BC-4487-BC67-8E2B9BED4B4C}" type="pres">
      <dgm:prSet presAssocID="{389567A9-E323-4A49-84C8-B3881B3CCD0C}" presName="sibTrans" presStyleCnt="0"/>
      <dgm:spPr/>
    </dgm:pt>
    <dgm:pt modelId="{20C31D04-1259-464F-B896-972BDF7F75B8}" type="pres">
      <dgm:prSet presAssocID="{436DCF59-2C0A-4649-AEC1-ADE7E28C0D98}" presName="node" presStyleLbl="node1" presStyleIdx="6" presStyleCnt="8">
        <dgm:presLayoutVars>
          <dgm:bulletEnabled val="1"/>
        </dgm:presLayoutVars>
      </dgm:prSet>
      <dgm:spPr/>
    </dgm:pt>
    <dgm:pt modelId="{A8C2AF14-4193-4212-B436-14EA882F76C2}" type="pres">
      <dgm:prSet presAssocID="{F47572CE-AA0A-4C15-B2AD-9B313FEBA0E9}" presName="sibTrans" presStyleCnt="0"/>
      <dgm:spPr/>
    </dgm:pt>
    <dgm:pt modelId="{8E443640-D763-4618-8D62-24D33C369313}" type="pres">
      <dgm:prSet presAssocID="{C4A89BE8-6CA2-4AB3-AD2A-CEB8A80D179D}" presName="node" presStyleLbl="node1" presStyleIdx="7" presStyleCnt="8">
        <dgm:presLayoutVars>
          <dgm:bulletEnabled val="1"/>
        </dgm:presLayoutVars>
      </dgm:prSet>
      <dgm:spPr/>
    </dgm:pt>
  </dgm:ptLst>
  <dgm:cxnLst>
    <dgm:cxn modelId="{EEF31B0C-3412-4C76-9A2B-D7C77E2BD551}" srcId="{4C0F9B8B-DA3F-4ACC-BA87-D731DB0AA63E}" destId="{436DCF59-2C0A-4649-AEC1-ADE7E28C0D98}" srcOrd="6" destOrd="0" parTransId="{DA111DD0-1043-4B31-B68F-F82985EFDDD8}" sibTransId="{F47572CE-AA0A-4C15-B2AD-9B313FEBA0E9}"/>
    <dgm:cxn modelId="{A18D4937-4C39-4BFF-B81A-D950F5AB53E4}" srcId="{4C0F9B8B-DA3F-4ACC-BA87-D731DB0AA63E}" destId="{79DC7D46-DCC9-4BCE-AE43-544DA27DE15B}" srcOrd="3" destOrd="0" parTransId="{7BB5C5EB-5413-4828-BF14-4FC872757D3D}" sibTransId="{7E1F391A-B574-47EC-9582-DA2F7884D5C4}"/>
    <dgm:cxn modelId="{4E45AA43-F9C0-4B48-ADC2-592CD675F4E5}" type="presOf" srcId="{B2B7ED8A-73ED-4FEF-8C50-B6E098793BD4}" destId="{EA9FC8B9-75A5-43FF-AFCD-6347F6FBE571}" srcOrd="0" destOrd="0" presId="urn:microsoft.com/office/officeart/2005/8/layout/default"/>
    <dgm:cxn modelId="{96B0AB5B-5E7A-4B85-9CC4-FFB8C9D9FF14}" srcId="{4C0F9B8B-DA3F-4ACC-BA87-D731DB0AA63E}" destId="{FD270982-3D1A-43D8-8565-538739F667E5}" srcOrd="4" destOrd="0" parTransId="{E3B5FBA2-3455-4204-88A7-F581B00C25A1}" sibTransId="{48EDEAD1-03DB-4E5E-A5EE-B265536D36E8}"/>
    <dgm:cxn modelId="{B708706A-8A5C-4436-96FC-07E7AB760EEF}" srcId="{4C0F9B8B-DA3F-4ACC-BA87-D731DB0AA63E}" destId="{B2B7ED8A-73ED-4FEF-8C50-B6E098793BD4}" srcOrd="1" destOrd="0" parTransId="{F966B1D8-291C-4750-9622-825910176946}" sibTransId="{CB3EABB5-7413-46E4-AAB9-9EF476B569AA}"/>
    <dgm:cxn modelId="{0FCF0884-2498-47B9-8E59-4CEDF4FADFC1}" type="presOf" srcId="{D405912C-66CA-4D81-8F13-F3969A2A2C38}" destId="{48370353-2826-49E1-B2BC-CD41E1B43817}" srcOrd="0" destOrd="0" presId="urn:microsoft.com/office/officeart/2005/8/layout/default"/>
    <dgm:cxn modelId="{4A8F1D9A-9AAC-4FE1-8624-5FCFCD1623DB}" srcId="{4C0F9B8B-DA3F-4ACC-BA87-D731DB0AA63E}" destId="{C4A89BE8-6CA2-4AB3-AD2A-CEB8A80D179D}" srcOrd="7" destOrd="0" parTransId="{A0E3305C-FE38-4B80-80BC-1813EA230015}" sibTransId="{F804AF35-0293-4455-9F50-D84F6B192BE6}"/>
    <dgm:cxn modelId="{EA86F09A-EF5A-4F39-BAAF-563918822B79}" type="presOf" srcId="{79DC7D46-DCC9-4BCE-AE43-544DA27DE15B}" destId="{82F1C2ED-86E0-47D7-818D-9B71FB6817E8}" srcOrd="0" destOrd="0" presId="urn:microsoft.com/office/officeart/2005/8/layout/default"/>
    <dgm:cxn modelId="{9463FFA0-C004-4394-9689-4308FEAE9AA8}" srcId="{4C0F9B8B-DA3F-4ACC-BA87-D731DB0AA63E}" destId="{D405912C-66CA-4D81-8F13-F3969A2A2C38}" srcOrd="5" destOrd="0" parTransId="{0BE860BE-BDB2-4898-AA1E-26B2CCA9BBE7}" sibTransId="{389567A9-E323-4A49-84C8-B3881B3CCD0C}"/>
    <dgm:cxn modelId="{304FEEB4-4BA6-4599-8514-3E6166945E08}" type="presOf" srcId="{4C0F9B8B-DA3F-4ACC-BA87-D731DB0AA63E}" destId="{0B6281C1-749B-4319-84D8-B7BDD550E422}" srcOrd="0" destOrd="0" presId="urn:microsoft.com/office/officeart/2005/8/layout/default"/>
    <dgm:cxn modelId="{2FD9D0B6-84E3-4A99-A710-50F86B153D75}" type="presOf" srcId="{FD270982-3D1A-43D8-8565-538739F667E5}" destId="{ADEBF05D-1523-44CA-901D-220E86D7B476}" srcOrd="0" destOrd="0" presId="urn:microsoft.com/office/officeart/2005/8/layout/default"/>
    <dgm:cxn modelId="{24DC6EC1-4B01-47FC-8FBB-DF8DBAC3C13C}" srcId="{4C0F9B8B-DA3F-4ACC-BA87-D731DB0AA63E}" destId="{E2B3B63E-CF10-40DE-A9AA-154AD6B3EEC2}" srcOrd="2" destOrd="0" parTransId="{C02B451F-E8BE-493C-A779-A87D151B6C5A}" sibTransId="{4F10C1E6-8CE7-4042-91F1-EA5E25412E26}"/>
    <dgm:cxn modelId="{E83D5CD2-B25E-4A50-ABE3-9E9EEA0887F7}" type="presOf" srcId="{436DCF59-2C0A-4649-AEC1-ADE7E28C0D98}" destId="{20C31D04-1259-464F-B896-972BDF7F75B8}" srcOrd="0" destOrd="0" presId="urn:microsoft.com/office/officeart/2005/8/layout/default"/>
    <dgm:cxn modelId="{9A2E39DE-6CEF-49D0-9E34-F65E5BC26CEC}" srcId="{4C0F9B8B-DA3F-4ACC-BA87-D731DB0AA63E}" destId="{628284FF-8906-4D10-ACAE-763896CA6BD1}" srcOrd="0" destOrd="0" parTransId="{3BAD0D0E-9331-48B2-9F92-3AB964F03085}" sibTransId="{07EA86A2-A7A0-4601-895F-D5FCE963F6D9}"/>
    <dgm:cxn modelId="{8E641EF8-FE8F-4234-AB88-7B23D684DCF8}" type="presOf" srcId="{628284FF-8906-4D10-ACAE-763896CA6BD1}" destId="{74ACCC31-B521-49DF-BA93-FC36450C5B7F}" srcOrd="0" destOrd="0" presId="urn:microsoft.com/office/officeart/2005/8/layout/default"/>
    <dgm:cxn modelId="{DBFB52F8-DBA7-4D83-A826-A7ED7CBD6C2F}" type="presOf" srcId="{E2B3B63E-CF10-40DE-A9AA-154AD6B3EEC2}" destId="{DC95F645-AC56-4710-9DA9-ABD4086C437D}" srcOrd="0" destOrd="0" presId="urn:microsoft.com/office/officeart/2005/8/layout/default"/>
    <dgm:cxn modelId="{7AB113FB-667F-419B-986E-28B9201C9B93}" type="presOf" srcId="{C4A89BE8-6CA2-4AB3-AD2A-CEB8A80D179D}" destId="{8E443640-D763-4618-8D62-24D33C369313}" srcOrd="0" destOrd="0" presId="urn:microsoft.com/office/officeart/2005/8/layout/default"/>
    <dgm:cxn modelId="{EE738BCD-121D-400F-A5C8-7698CA92D0C7}" type="presParOf" srcId="{0B6281C1-749B-4319-84D8-B7BDD550E422}" destId="{74ACCC31-B521-49DF-BA93-FC36450C5B7F}" srcOrd="0" destOrd="0" presId="urn:microsoft.com/office/officeart/2005/8/layout/default"/>
    <dgm:cxn modelId="{A85BA4AF-85DB-48AB-B6FD-94243095A66D}" type="presParOf" srcId="{0B6281C1-749B-4319-84D8-B7BDD550E422}" destId="{36297A5C-3DFB-4430-B0D7-189D4CBD67E5}" srcOrd="1" destOrd="0" presId="urn:microsoft.com/office/officeart/2005/8/layout/default"/>
    <dgm:cxn modelId="{C4922C11-3241-48A4-A3FE-AAB41DFB3F8C}" type="presParOf" srcId="{0B6281C1-749B-4319-84D8-B7BDD550E422}" destId="{EA9FC8B9-75A5-43FF-AFCD-6347F6FBE571}" srcOrd="2" destOrd="0" presId="urn:microsoft.com/office/officeart/2005/8/layout/default"/>
    <dgm:cxn modelId="{F1E1C43D-D46F-40AF-960F-0BCBD1426C99}" type="presParOf" srcId="{0B6281C1-749B-4319-84D8-B7BDD550E422}" destId="{F83BAAB3-B323-432E-94C0-0B98DB7912C0}" srcOrd="3" destOrd="0" presId="urn:microsoft.com/office/officeart/2005/8/layout/default"/>
    <dgm:cxn modelId="{C6ED25AB-7509-4FAF-BE2E-7CD49E070DF5}" type="presParOf" srcId="{0B6281C1-749B-4319-84D8-B7BDD550E422}" destId="{DC95F645-AC56-4710-9DA9-ABD4086C437D}" srcOrd="4" destOrd="0" presId="urn:microsoft.com/office/officeart/2005/8/layout/default"/>
    <dgm:cxn modelId="{FD10CA77-5898-4995-B9CF-736880D1211E}" type="presParOf" srcId="{0B6281C1-749B-4319-84D8-B7BDD550E422}" destId="{6A994F11-1A70-4253-8A31-6A4F66518358}" srcOrd="5" destOrd="0" presId="urn:microsoft.com/office/officeart/2005/8/layout/default"/>
    <dgm:cxn modelId="{9A805847-7364-4A9F-A192-9234123B66FF}" type="presParOf" srcId="{0B6281C1-749B-4319-84D8-B7BDD550E422}" destId="{82F1C2ED-86E0-47D7-818D-9B71FB6817E8}" srcOrd="6" destOrd="0" presId="urn:microsoft.com/office/officeart/2005/8/layout/default"/>
    <dgm:cxn modelId="{A5ABC019-4535-4B34-AB08-1423468C9FBE}" type="presParOf" srcId="{0B6281C1-749B-4319-84D8-B7BDD550E422}" destId="{DC77559B-9548-4B02-A5FF-56A0C204F115}" srcOrd="7" destOrd="0" presId="urn:microsoft.com/office/officeart/2005/8/layout/default"/>
    <dgm:cxn modelId="{662DC691-F5BA-4EF7-BD8D-DE52555FBB52}" type="presParOf" srcId="{0B6281C1-749B-4319-84D8-B7BDD550E422}" destId="{ADEBF05D-1523-44CA-901D-220E86D7B476}" srcOrd="8" destOrd="0" presId="urn:microsoft.com/office/officeart/2005/8/layout/default"/>
    <dgm:cxn modelId="{F6D55DBC-3F63-47A1-AF8C-023264ED1FA3}" type="presParOf" srcId="{0B6281C1-749B-4319-84D8-B7BDD550E422}" destId="{3530A324-9C4D-41D7-AD00-5DC5A1EAFCCB}" srcOrd="9" destOrd="0" presId="urn:microsoft.com/office/officeart/2005/8/layout/default"/>
    <dgm:cxn modelId="{9B47E9B2-535A-408A-B30A-31CACEB3F861}" type="presParOf" srcId="{0B6281C1-749B-4319-84D8-B7BDD550E422}" destId="{48370353-2826-49E1-B2BC-CD41E1B43817}" srcOrd="10" destOrd="0" presId="urn:microsoft.com/office/officeart/2005/8/layout/default"/>
    <dgm:cxn modelId="{FEEF6D32-FC90-4DE9-A893-E66AB93C6327}" type="presParOf" srcId="{0B6281C1-749B-4319-84D8-B7BDD550E422}" destId="{68E9EAE9-D8BC-4487-BC67-8E2B9BED4B4C}" srcOrd="11" destOrd="0" presId="urn:microsoft.com/office/officeart/2005/8/layout/default"/>
    <dgm:cxn modelId="{5E010C26-10D3-457B-8043-F694AACCE0F1}" type="presParOf" srcId="{0B6281C1-749B-4319-84D8-B7BDD550E422}" destId="{20C31D04-1259-464F-B896-972BDF7F75B8}" srcOrd="12" destOrd="0" presId="urn:microsoft.com/office/officeart/2005/8/layout/default"/>
    <dgm:cxn modelId="{C6A4CB32-6E80-4E3C-BEE8-C482F22A64E6}" type="presParOf" srcId="{0B6281C1-749B-4319-84D8-B7BDD550E422}" destId="{A8C2AF14-4193-4212-B436-14EA882F76C2}" srcOrd="13" destOrd="0" presId="urn:microsoft.com/office/officeart/2005/8/layout/default"/>
    <dgm:cxn modelId="{2E7BA126-4633-4788-A668-898E31424A78}" type="presParOf" srcId="{0B6281C1-749B-4319-84D8-B7BDD550E422}" destId="{8E443640-D763-4618-8D62-24D33C36931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CC411-BB50-4F7F-9123-B8A120AEF74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B680811-0434-42A5-AC2F-47F4D72802B1}">
      <dgm:prSet custT="1"/>
      <dgm:spPr/>
      <dgm:t>
        <a:bodyPr/>
        <a:lstStyle/>
        <a:p>
          <a:pPr>
            <a:lnSpc>
              <a:spcPct val="100000"/>
            </a:lnSpc>
            <a:defRPr cap="all"/>
          </a:pPr>
          <a:r>
            <a:rPr lang="en-US" sz="1200" dirty="0">
              <a:latin typeface="Arial Rounded MT Bold" panose="020F0704030504030204" pitchFamily="34" charset="0"/>
            </a:rPr>
            <a:t>O</a:t>
          </a:r>
          <a:r>
            <a:rPr lang="en-US" sz="1200" cap="none" dirty="0">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cap="none" dirty="0">
              <a:latin typeface="Arial Rounded MT Bold" panose="020F0704030504030204" pitchFamily="34" charset="0"/>
            </a:rPr>
            <a:t>(Burnes 2022)</a:t>
          </a:r>
          <a:endParaRPr lang="en-US" sz="1200" dirty="0">
            <a:latin typeface="Arial Rounded MT Bold" panose="020F0704030504030204" pitchFamily="34" charset="0"/>
          </a:endParaRPr>
        </a:p>
      </dgm:t>
    </dgm:pt>
    <dgm:pt modelId="{54530A97-FA9B-4646-880A-224BC78AA510}" type="parTrans" cxnId="{53169A9F-8E17-4C1E-8348-BE6469F6F06B}">
      <dgm:prSet/>
      <dgm:spPr/>
      <dgm:t>
        <a:bodyPr/>
        <a:lstStyle/>
        <a:p>
          <a:endParaRPr lang="en-US"/>
        </a:p>
      </dgm:t>
    </dgm:pt>
    <dgm:pt modelId="{E7C95E9C-0C17-407C-9688-74D87E72BDBE}" type="sibTrans" cxnId="{53169A9F-8E17-4C1E-8348-BE6469F6F06B}">
      <dgm:prSet/>
      <dgm:spPr/>
      <dgm:t>
        <a:bodyPr/>
        <a:lstStyle/>
        <a:p>
          <a:endParaRPr lang="en-US"/>
        </a:p>
      </dgm:t>
    </dgm:pt>
    <dgm:pt modelId="{01B0CD9D-6836-44B9-858E-CAA75CBD4D59}">
      <dgm:prSet custT="1"/>
      <dgm:spPr/>
      <dgm:t>
        <a:bodyPr/>
        <a:lstStyle/>
        <a:p>
          <a:pPr>
            <a:lnSpc>
              <a:spcPct val="100000"/>
            </a:lnSpc>
            <a:defRPr cap="all"/>
          </a:pPr>
          <a:r>
            <a:rPr lang="en-US" sz="1200" dirty="0">
              <a:latin typeface="Arial Rounded MT Bold" panose="020F0704030504030204" pitchFamily="34" charset="0"/>
            </a:rPr>
            <a:t>S</a:t>
          </a:r>
          <a:r>
            <a:rPr lang="en-US" sz="1200" cap="none" dirty="0">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dirty="0">
              <a:latin typeface="Arial Rounded MT Bold" panose="020F0704030504030204" pitchFamily="34" charset="0"/>
            </a:rPr>
            <a:t> </a:t>
          </a:r>
        </a:p>
      </dgm:t>
    </dgm:pt>
    <dgm:pt modelId="{19697F84-E655-4F47-8CCE-F976C67CE07C}" type="parTrans" cxnId="{AAD0CC56-967D-41E2-83CA-6AF90579B886}">
      <dgm:prSet/>
      <dgm:spPr/>
      <dgm:t>
        <a:bodyPr/>
        <a:lstStyle/>
        <a:p>
          <a:endParaRPr lang="en-US"/>
        </a:p>
      </dgm:t>
    </dgm:pt>
    <dgm:pt modelId="{FEAB207A-3BD4-4C5C-B243-803D48529AA2}" type="sibTrans" cxnId="{AAD0CC56-967D-41E2-83CA-6AF90579B886}">
      <dgm:prSet/>
      <dgm:spPr/>
      <dgm:t>
        <a:bodyPr/>
        <a:lstStyle/>
        <a:p>
          <a:endParaRPr lang="en-US"/>
        </a:p>
      </dgm:t>
    </dgm:pt>
    <dgm:pt modelId="{EEBE3CB2-D2EC-4EB6-9EA1-7773D97CD3D4}">
      <dgm:prSet custT="1"/>
      <dgm:spPr/>
      <dgm:t>
        <a:bodyPr/>
        <a:lstStyle/>
        <a:p>
          <a:pPr>
            <a:lnSpc>
              <a:spcPct val="100000"/>
            </a:lnSpc>
            <a:defRPr cap="all"/>
          </a:pPr>
          <a:r>
            <a:rPr lang="en-US" sz="1200" dirty="0">
              <a:latin typeface="Arial Rounded MT Bold" panose="020F0704030504030204" pitchFamily="34" charset="0"/>
            </a:rPr>
            <a:t>A </a:t>
          </a:r>
          <a:r>
            <a:rPr lang="en-US" sz="1200" cap="none" dirty="0">
              <a:latin typeface="Arial Rounded MT Bold" panose="020F0704030504030204" pitchFamily="34" charset="0"/>
            </a:rPr>
            <a:t>disadvantage to the social media coverage is the older population of the women may not use or have a good knowledge of using social media meaning we will have to also post in the local community newspaper, post leaflets and put-up posters around the local area.  </a:t>
          </a:r>
          <a:r>
            <a:rPr lang="en-US" sz="1100" dirty="0">
              <a:latin typeface="Arial Rounded MT Bold" panose="020F0704030504030204" pitchFamily="34" charset="0"/>
            </a:rPr>
            <a:t> </a:t>
          </a:r>
        </a:p>
      </dgm:t>
    </dgm:pt>
    <dgm:pt modelId="{18E21250-7A6B-4A2C-A436-7369A21F83FB}" type="parTrans" cxnId="{0008DBA0-513C-4D30-ABA9-421AD8D7FFD2}">
      <dgm:prSet/>
      <dgm:spPr/>
      <dgm:t>
        <a:bodyPr/>
        <a:lstStyle/>
        <a:p>
          <a:endParaRPr lang="en-US"/>
        </a:p>
      </dgm:t>
    </dgm:pt>
    <dgm:pt modelId="{AFE192C9-AB9E-4ABB-87C8-8D2059699259}" type="sibTrans" cxnId="{0008DBA0-513C-4D30-ABA9-421AD8D7FFD2}">
      <dgm:prSet/>
      <dgm:spPr/>
      <dgm:t>
        <a:bodyPr/>
        <a:lstStyle/>
        <a:p>
          <a:endParaRPr lang="en-US"/>
        </a:p>
      </dgm:t>
    </dgm:pt>
    <dgm:pt modelId="{11A3F095-FC5F-4A23-A01D-DDE8F8DAF971}" type="pres">
      <dgm:prSet presAssocID="{A40CC411-BB50-4F7F-9123-B8A120AEF74A}" presName="root" presStyleCnt="0">
        <dgm:presLayoutVars>
          <dgm:dir/>
          <dgm:resizeHandles val="exact"/>
        </dgm:presLayoutVars>
      </dgm:prSet>
      <dgm:spPr/>
    </dgm:pt>
    <dgm:pt modelId="{9CF6F952-F8F9-43B7-9ADB-220E36B3A05D}" type="pres">
      <dgm:prSet presAssocID="{9B680811-0434-42A5-AC2F-47F4D72802B1}" presName="compNode" presStyleCnt="0"/>
      <dgm:spPr/>
    </dgm:pt>
    <dgm:pt modelId="{42A99F4C-4E32-4685-8E5C-83B6C7E7DD45}" type="pres">
      <dgm:prSet presAssocID="{9B680811-0434-42A5-AC2F-47F4D72802B1}" presName="iconBgRect" presStyleLbl="bgShp" presStyleIdx="0" presStyleCnt="3"/>
      <dgm:spPr/>
    </dgm:pt>
    <dgm:pt modelId="{72ED6453-32B3-4297-8547-229394C837F3}" type="pres">
      <dgm:prSet presAssocID="{9B680811-0434-42A5-AC2F-47F4D72802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95600D05-B6F3-4AD9-93F8-0048CA3F71BE}" type="pres">
      <dgm:prSet presAssocID="{9B680811-0434-42A5-AC2F-47F4D72802B1}" presName="spaceRect" presStyleCnt="0"/>
      <dgm:spPr/>
    </dgm:pt>
    <dgm:pt modelId="{5F058F73-E7FC-4424-82E9-D5593C48AF50}" type="pres">
      <dgm:prSet presAssocID="{9B680811-0434-42A5-AC2F-47F4D72802B1}" presName="textRect" presStyleLbl="revTx" presStyleIdx="0" presStyleCnt="3" custScaleX="96477" custScaleY="109235" custLinFactNeighborX="-2608" custLinFactNeighborY="6174">
        <dgm:presLayoutVars>
          <dgm:chMax val="1"/>
          <dgm:chPref val="1"/>
        </dgm:presLayoutVars>
      </dgm:prSet>
      <dgm:spPr/>
    </dgm:pt>
    <dgm:pt modelId="{57DA4C1E-8963-43A1-AB0A-A497E10F69B8}" type="pres">
      <dgm:prSet presAssocID="{E7C95E9C-0C17-407C-9688-74D87E72BDBE}" presName="sibTrans" presStyleCnt="0"/>
      <dgm:spPr/>
    </dgm:pt>
    <dgm:pt modelId="{1ACC881F-3897-4357-AB47-BEE16392FCF7}" type="pres">
      <dgm:prSet presAssocID="{01B0CD9D-6836-44B9-858E-CAA75CBD4D59}" presName="compNode" presStyleCnt="0"/>
      <dgm:spPr/>
    </dgm:pt>
    <dgm:pt modelId="{BD23786F-73C8-418F-AD20-8FAE93BF1369}" type="pres">
      <dgm:prSet presAssocID="{01B0CD9D-6836-44B9-858E-CAA75CBD4D59}" presName="iconBgRect" presStyleLbl="bgShp" presStyleIdx="1" presStyleCnt="3"/>
      <dgm:spPr/>
    </dgm:pt>
    <dgm:pt modelId="{14F169D8-B495-4E91-8079-328A38FC8DE1}" type="pres">
      <dgm:prSet presAssocID="{01B0CD9D-6836-44B9-858E-CAA75CBD4D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B85D7F5F-F749-43DC-97AB-37536DD5344F}" type="pres">
      <dgm:prSet presAssocID="{01B0CD9D-6836-44B9-858E-CAA75CBD4D59}" presName="spaceRect" presStyleCnt="0"/>
      <dgm:spPr/>
    </dgm:pt>
    <dgm:pt modelId="{D1030847-2D38-4EBE-9B49-30E177C98F8C}" type="pres">
      <dgm:prSet presAssocID="{01B0CD9D-6836-44B9-858E-CAA75CBD4D59}" presName="textRect" presStyleLbl="revTx" presStyleIdx="1" presStyleCnt="3">
        <dgm:presLayoutVars>
          <dgm:chMax val="1"/>
          <dgm:chPref val="1"/>
        </dgm:presLayoutVars>
      </dgm:prSet>
      <dgm:spPr/>
    </dgm:pt>
    <dgm:pt modelId="{8B64F922-CD4D-4263-93BD-ACDF820F3E5C}" type="pres">
      <dgm:prSet presAssocID="{FEAB207A-3BD4-4C5C-B243-803D48529AA2}" presName="sibTrans" presStyleCnt="0"/>
      <dgm:spPr/>
    </dgm:pt>
    <dgm:pt modelId="{92699A7A-39BF-4FE5-883A-B682742C6E60}" type="pres">
      <dgm:prSet presAssocID="{EEBE3CB2-D2EC-4EB6-9EA1-7773D97CD3D4}" presName="compNode" presStyleCnt="0"/>
      <dgm:spPr/>
    </dgm:pt>
    <dgm:pt modelId="{ADA7327A-0896-40BE-A6A0-4742BBA1A3E5}" type="pres">
      <dgm:prSet presAssocID="{EEBE3CB2-D2EC-4EB6-9EA1-7773D97CD3D4}" presName="iconBgRect" presStyleLbl="bgShp" presStyleIdx="2" presStyleCnt="3"/>
      <dgm:spPr/>
    </dgm:pt>
    <dgm:pt modelId="{3A92B8A5-0DF5-4D92-B580-C34B6E958052}" type="pres">
      <dgm:prSet presAssocID="{EEBE3CB2-D2EC-4EB6-9EA1-7773D97CD3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F3FF6FDB-A810-4BF4-8BE4-A30DF23D73ED}" type="pres">
      <dgm:prSet presAssocID="{EEBE3CB2-D2EC-4EB6-9EA1-7773D97CD3D4}" presName="spaceRect" presStyleCnt="0"/>
      <dgm:spPr/>
    </dgm:pt>
    <dgm:pt modelId="{69A7076E-B8B4-4182-9A77-F25C88BBBF45}" type="pres">
      <dgm:prSet presAssocID="{EEBE3CB2-D2EC-4EB6-9EA1-7773D97CD3D4}" presName="textRect" presStyleLbl="revTx" presStyleIdx="2" presStyleCnt="3">
        <dgm:presLayoutVars>
          <dgm:chMax val="1"/>
          <dgm:chPref val="1"/>
        </dgm:presLayoutVars>
      </dgm:prSet>
      <dgm:spPr/>
    </dgm:pt>
  </dgm:ptLst>
  <dgm:cxnLst>
    <dgm:cxn modelId="{F3F9071F-46AE-48BF-8897-AA67F6EFC371}" type="presOf" srcId="{01B0CD9D-6836-44B9-858E-CAA75CBD4D59}" destId="{D1030847-2D38-4EBE-9B49-30E177C98F8C}" srcOrd="0" destOrd="0" presId="urn:microsoft.com/office/officeart/2018/5/layout/IconCircleLabelList"/>
    <dgm:cxn modelId="{1BD07240-48F4-4F73-A077-9CFCF5B36211}" type="presOf" srcId="{9B680811-0434-42A5-AC2F-47F4D72802B1}" destId="{5F058F73-E7FC-4424-82E9-D5593C48AF50}" srcOrd="0" destOrd="0" presId="urn:microsoft.com/office/officeart/2018/5/layout/IconCircleLabelList"/>
    <dgm:cxn modelId="{AAD0CC56-967D-41E2-83CA-6AF90579B886}" srcId="{A40CC411-BB50-4F7F-9123-B8A120AEF74A}" destId="{01B0CD9D-6836-44B9-858E-CAA75CBD4D59}" srcOrd="1" destOrd="0" parTransId="{19697F84-E655-4F47-8CCE-F976C67CE07C}" sibTransId="{FEAB207A-3BD4-4C5C-B243-803D48529AA2}"/>
    <dgm:cxn modelId="{53169A9F-8E17-4C1E-8348-BE6469F6F06B}" srcId="{A40CC411-BB50-4F7F-9123-B8A120AEF74A}" destId="{9B680811-0434-42A5-AC2F-47F4D72802B1}" srcOrd="0" destOrd="0" parTransId="{54530A97-FA9B-4646-880A-224BC78AA510}" sibTransId="{E7C95E9C-0C17-407C-9688-74D87E72BDBE}"/>
    <dgm:cxn modelId="{0008DBA0-513C-4D30-ABA9-421AD8D7FFD2}" srcId="{A40CC411-BB50-4F7F-9123-B8A120AEF74A}" destId="{EEBE3CB2-D2EC-4EB6-9EA1-7773D97CD3D4}" srcOrd="2" destOrd="0" parTransId="{18E21250-7A6B-4A2C-A436-7369A21F83FB}" sibTransId="{AFE192C9-AB9E-4ABB-87C8-8D2059699259}"/>
    <dgm:cxn modelId="{C90B28E0-E3AF-4754-98C6-3EF95D592131}" type="presOf" srcId="{EEBE3CB2-D2EC-4EB6-9EA1-7773D97CD3D4}" destId="{69A7076E-B8B4-4182-9A77-F25C88BBBF45}" srcOrd="0" destOrd="0" presId="urn:microsoft.com/office/officeart/2018/5/layout/IconCircleLabelList"/>
    <dgm:cxn modelId="{D932B0FC-1882-4257-90F0-ADC3F76A5AF6}" type="presOf" srcId="{A40CC411-BB50-4F7F-9123-B8A120AEF74A}" destId="{11A3F095-FC5F-4A23-A01D-DDE8F8DAF971}" srcOrd="0" destOrd="0" presId="urn:microsoft.com/office/officeart/2018/5/layout/IconCircleLabelList"/>
    <dgm:cxn modelId="{E6C73D00-8DC7-474A-8C7B-28BCE83761F3}" type="presParOf" srcId="{11A3F095-FC5F-4A23-A01D-DDE8F8DAF971}" destId="{9CF6F952-F8F9-43B7-9ADB-220E36B3A05D}" srcOrd="0" destOrd="0" presId="urn:microsoft.com/office/officeart/2018/5/layout/IconCircleLabelList"/>
    <dgm:cxn modelId="{1AEA0DC1-0B3B-411A-B0B2-60A9BF7ECD58}" type="presParOf" srcId="{9CF6F952-F8F9-43B7-9ADB-220E36B3A05D}" destId="{42A99F4C-4E32-4685-8E5C-83B6C7E7DD45}" srcOrd="0" destOrd="0" presId="urn:microsoft.com/office/officeart/2018/5/layout/IconCircleLabelList"/>
    <dgm:cxn modelId="{7903DAE3-7C4B-470D-8BE7-4751923F2DDE}" type="presParOf" srcId="{9CF6F952-F8F9-43B7-9ADB-220E36B3A05D}" destId="{72ED6453-32B3-4297-8547-229394C837F3}" srcOrd="1" destOrd="0" presId="urn:microsoft.com/office/officeart/2018/5/layout/IconCircleLabelList"/>
    <dgm:cxn modelId="{06AF72BD-3D77-47CD-A668-057424559672}" type="presParOf" srcId="{9CF6F952-F8F9-43B7-9ADB-220E36B3A05D}" destId="{95600D05-B6F3-4AD9-93F8-0048CA3F71BE}" srcOrd="2" destOrd="0" presId="urn:microsoft.com/office/officeart/2018/5/layout/IconCircleLabelList"/>
    <dgm:cxn modelId="{BA55BF77-C6C1-4A7F-B2C1-B2A0BAE8026E}" type="presParOf" srcId="{9CF6F952-F8F9-43B7-9ADB-220E36B3A05D}" destId="{5F058F73-E7FC-4424-82E9-D5593C48AF50}" srcOrd="3" destOrd="0" presId="urn:microsoft.com/office/officeart/2018/5/layout/IconCircleLabelList"/>
    <dgm:cxn modelId="{A91CFD0A-B01A-4495-9A11-6124A60BC9C7}" type="presParOf" srcId="{11A3F095-FC5F-4A23-A01D-DDE8F8DAF971}" destId="{57DA4C1E-8963-43A1-AB0A-A497E10F69B8}" srcOrd="1" destOrd="0" presId="urn:microsoft.com/office/officeart/2018/5/layout/IconCircleLabelList"/>
    <dgm:cxn modelId="{C3C80425-9819-4FAC-B1F3-C0AB699BBBC8}" type="presParOf" srcId="{11A3F095-FC5F-4A23-A01D-DDE8F8DAF971}" destId="{1ACC881F-3897-4357-AB47-BEE16392FCF7}" srcOrd="2" destOrd="0" presId="urn:microsoft.com/office/officeart/2018/5/layout/IconCircleLabelList"/>
    <dgm:cxn modelId="{367EEE7E-3A47-4D08-B11E-58266C400524}" type="presParOf" srcId="{1ACC881F-3897-4357-AB47-BEE16392FCF7}" destId="{BD23786F-73C8-418F-AD20-8FAE93BF1369}" srcOrd="0" destOrd="0" presId="urn:microsoft.com/office/officeart/2018/5/layout/IconCircleLabelList"/>
    <dgm:cxn modelId="{0FF97B4D-6CA6-4215-B1BE-9D5DE02019DA}" type="presParOf" srcId="{1ACC881F-3897-4357-AB47-BEE16392FCF7}" destId="{14F169D8-B495-4E91-8079-328A38FC8DE1}" srcOrd="1" destOrd="0" presId="urn:microsoft.com/office/officeart/2018/5/layout/IconCircleLabelList"/>
    <dgm:cxn modelId="{B37B61DA-607D-4F29-AEA5-AFBBF519921C}" type="presParOf" srcId="{1ACC881F-3897-4357-AB47-BEE16392FCF7}" destId="{B85D7F5F-F749-43DC-97AB-37536DD5344F}" srcOrd="2" destOrd="0" presId="urn:microsoft.com/office/officeart/2018/5/layout/IconCircleLabelList"/>
    <dgm:cxn modelId="{C6442BCE-2E21-4FDD-B63A-D76F3AE6FCE0}" type="presParOf" srcId="{1ACC881F-3897-4357-AB47-BEE16392FCF7}" destId="{D1030847-2D38-4EBE-9B49-30E177C98F8C}" srcOrd="3" destOrd="0" presId="urn:microsoft.com/office/officeart/2018/5/layout/IconCircleLabelList"/>
    <dgm:cxn modelId="{4F23826E-E91F-4129-9A27-E9BF4D8E4FE9}" type="presParOf" srcId="{11A3F095-FC5F-4A23-A01D-DDE8F8DAF971}" destId="{8B64F922-CD4D-4263-93BD-ACDF820F3E5C}" srcOrd="3" destOrd="0" presId="urn:microsoft.com/office/officeart/2018/5/layout/IconCircleLabelList"/>
    <dgm:cxn modelId="{D9C673B1-C78A-460E-AE59-93130A2624BB}" type="presParOf" srcId="{11A3F095-FC5F-4A23-A01D-DDE8F8DAF971}" destId="{92699A7A-39BF-4FE5-883A-B682742C6E60}" srcOrd="4" destOrd="0" presId="urn:microsoft.com/office/officeart/2018/5/layout/IconCircleLabelList"/>
    <dgm:cxn modelId="{B0D0C2CA-4B2D-47E5-AC61-98992A698141}" type="presParOf" srcId="{92699A7A-39BF-4FE5-883A-B682742C6E60}" destId="{ADA7327A-0896-40BE-A6A0-4742BBA1A3E5}" srcOrd="0" destOrd="0" presId="urn:microsoft.com/office/officeart/2018/5/layout/IconCircleLabelList"/>
    <dgm:cxn modelId="{E7C06ACE-9393-43BA-8766-CBC51717CD91}" type="presParOf" srcId="{92699A7A-39BF-4FE5-883A-B682742C6E60}" destId="{3A92B8A5-0DF5-4D92-B580-C34B6E958052}" srcOrd="1" destOrd="0" presId="urn:microsoft.com/office/officeart/2018/5/layout/IconCircleLabelList"/>
    <dgm:cxn modelId="{EF9A3D61-63DA-4FBD-AFFD-DA756FAB55E5}" type="presParOf" srcId="{92699A7A-39BF-4FE5-883A-B682742C6E60}" destId="{F3FF6FDB-A810-4BF4-8BE4-A30DF23D73ED}" srcOrd="2" destOrd="0" presId="urn:microsoft.com/office/officeart/2018/5/layout/IconCircleLabelList"/>
    <dgm:cxn modelId="{C81E6160-118B-4683-9BC1-42F0DE29C8F0}" type="presParOf" srcId="{92699A7A-39BF-4FE5-883A-B682742C6E60}" destId="{69A7076E-B8B4-4182-9A77-F25C88BBBF4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CCC31-B521-49DF-BA93-FC36450C5B7F}">
      <dsp:nvSpPr>
        <dsp:cNvPr id="0" name=""/>
        <dsp:cNvSpPr/>
      </dsp:nvSpPr>
      <dsp:spPr>
        <a:xfrm>
          <a:off x="650135"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These sports clubs will take part in the six-week summer holidays. </a:t>
          </a:r>
          <a:endParaRPr lang="en-US" sz="1200" kern="1200" dirty="0">
            <a:solidFill>
              <a:schemeClr val="tx1"/>
            </a:solidFill>
            <a:latin typeface="Cambria"/>
            <a:ea typeface="Cambria"/>
          </a:endParaRPr>
        </a:p>
      </dsp:txBody>
      <dsp:txXfrm>
        <a:off x="650135" y="4021"/>
        <a:ext cx="2411592" cy="1446955"/>
      </dsp:txXfrm>
    </dsp:sp>
    <dsp:sp modelId="{EA9FC8B9-75A5-43FF-AFCD-6347F6FBE571}">
      <dsp:nvSpPr>
        <dsp:cNvPr id="0" name=""/>
        <dsp:cNvSpPr/>
      </dsp:nvSpPr>
      <dsp:spPr>
        <a:xfrm>
          <a:off x="3302887"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506730" rtl="0">
            <a:lnSpc>
              <a:spcPct val="90000"/>
            </a:lnSpc>
            <a:spcBef>
              <a:spcPct val="0"/>
            </a:spcBef>
            <a:spcAft>
              <a:spcPct val="35000"/>
            </a:spcAft>
            <a:buNone/>
          </a:pPr>
          <a:r>
            <a:rPr lang="en-GB" altLang="en-GB" sz="1140" kern="1200" dirty="0">
              <a:solidFill>
                <a:schemeClr val="tx1"/>
              </a:solidFill>
              <a:latin typeface="Cambria"/>
              <a:ea typeface="Cambria"/>
            </a:rPr>
            <a:t>They will include different packages that can be undergone ranging from just 1 week to the full 4 weeks.</a:t>
          </a:r>
          <a:endParaRPr lang="en-US" sz="1140" kern="1200" dirty="0">
            <a:solidFill>
              <a:schemeClr val="tx1"/>
            </a:solidFill>
            <a:latin typeface="Cambria"/>
            <a:ea typeface="Cambria"/>
          </a:endParaRPr>
        </a:p>
      </dsp:txBody>
      <dsp:txXfrm>
        <a:off x="3302887" y="4021"/>
        <a:ext cx="2411592" cy="1446955"/>
      </dsp:txXfrm>
    </dsp:sp>
    <dsp:sp modelId="{DC95F645-AC56-4710-9DA9-ABD4086C437D}">
      <dsp:nvSpPr>
        <dsp:cNvPr id="0" name=""/>
        <dsp:cNvSpPr/>
      </dsp:nvSpPr>
      <dsp:spPr>
        <a:xfrm>
          <a:off x="650135"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11175" rtl="0">
            <a:lnSpc>
              <a:spcPct val="90000"/>
            </a:lnSpc>
            <a:spcBef>
              <a:spcPct val="0"/>
            </a:spcBef>
            <a:spcAft>
              <a:spcPct val="35000"/>
            </a:spcAft>
            <a:buNone/>
          </a:pPr>
          <a:r>
            <a:rPr lang="en-GB" altLang="en-GB" sz="1150" kern="1200" dirty="0">
              <a:solidFill>
                <a:schemeClr val="tx1"/>
              </a:solidFill>
              <a:latin typeface="Cambria"/>
              <a:ea typeface="Cambria"/>
            </a:rPr>
            <a:t>There will be 10 volunteers to take these session across the age groups throughout the duration of the 6 weeks.</a:t>
          </a:r>
          <a:endParaRPr lang="en-US" sz="1150" kern="1200" dirty="0">
            <a:solidFill>
              <a:schemeClr val="tx1"/>
            </a:solidFill>
            <a:latin typeface="Cambria"/>
            <a:ea typeface="Cambria"/>
          </a:endParaRPr>
        </a:p>
      </dsp:txBody>
      <dsp:txXfrm>
        <a:off x="650135" y="1692135"/>
        <a:ext cx="2411592" cy="1446955"/>
      </dsp:txXfrm>
    </dsp:sp>
    <dsp:sp modelId="{82F1C2ED-86E0-47D7-818D-9B71FB6817E8}">
      <dsp:nvSpPr>
        <dsp:cNvPr id="0" name=""/>
        <dsp:cNvSpPr/>
      </dsp:nvSpPr>
      <dsp:spPr>
        <a:xfrm>
          <a:off x="3302887"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different type of sports undergone everyday so there is a variety of taste. </a:t>
          </a:r>
          <a:endParaRPr lang="en-US" sz="1200" kern="1200" dirty="0">
            <a:solidFill>
              <a:schemeClr val="tx1"/>
            </a:solidFill>
            <a:latin typeface="Cambria"/>
            <a:ea typeface="Cambria"/>
          </a:endParaRPr>
        </a:p>
      </dsp:txBody>
      <dsp:txXfrm>
        <a:off x="3302887" y="1692135"/>
        <a:ext cx="2411592" cy="1446955"/>
      </dsp:txXfrm>
    </dsp:sp>
    <dsp:sp modelId="{ADEBF05D-1523-44CA-901D-220E86D7B476}">
      <dsp:nvSpPr>
        <dsp:cNvPr id="0" name=""/>
        <dsp:cNvSpPr/>
      </dsp:nvSpPr>
      <dsp:spPr>
        <a:xfrm>
          <a:off x="650135"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is strictly no men, so the women don’t feel judged when doing the classes. </a:t>
          </a:r>
          <a:endParaRPr lang="en-US" sz="1200" kern="1200" dirty="0">
            <a:solidFill>
              <a:schemeClr val="tx1"/>
            </a:solidFill>
            <a:latin typeface="Cambria"/>
            <a:ea typeface="Cambria"/>
          </a:endParaRPr>
        </a:p>
      </dsp:txBody>
      <dsp:txXfrm>
        <a:off x="650135" y="3380250"/>
        <a:ext cx="2411592" cy="1446955"/>
      </dsp:txXfrm>
    </dsp:sp>
    <dsp:sp modelId="{48370353-2826-49E1-B2BC-CD41E1B43817}">
      <dsp:nvSpPr>
        <dsp:cNvPr id="0" name=""/>
        <dsp:cNvSpPr/>
      </dsp:nvSpPr>
      <dsp:spPr>
        <a:xfrm>
          <a:off x="3302887"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changing facilities and washrooms on ground for them to use</a:t>
          </a:r>
          <a:r>
            <a:rPr lang="en-GB" altLang="en-GB" sz="1100" kern="1200">
              <a:solidFill>
                <a:schemeClr val="tx1"/>
              </a:solidFill>
              <a:latin typeface="Cambria"/>
              <a:ea typeface="Cambria"/>
            </a:rPr>
            <a:t>. </a:t>
          </a:r>
          <a:endParaRPr lang="en-US" sz="1100" kern="1200" dirty="0">
            <a:solidFill>
              <a:schemeClr val="tx1"/>
            </a:solidFill>
            <a:latin typeface="Cambria"/>
            <a:ea typeface="Cambria"/>
          </a:endParaRPr>
        </a:p>
      </dsp:txBody>
      <dsp:txXfrm>
        <a:off x="3302887" y="3380250"/>
        <a:ext cx="2411592" cy="1446955"/>
      </dsp:txXfrm>
    </dsp:sp>
    <dsp:sp modelId="{20C31D04-1259-464F-B896-972BDF7F75B8}">
      <dsp:nvSpPr>
        <dsp:cNvPr id="0" name=""/>
        <dsp:cNvSpPr/>
      </dsp:nvSpPr>
      <dsp:spPr>
        <a:xfrm>
          <a:off x="650135"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altLang="en-GB" sz="1200" kern="1200">
              <a:solidFill>
                <a:schemeClr val="tx1"/>
              </a:solidFill>
              <a:latin typeface="Cambria"/>
              <a:ea typeface="Cambria"/>
            </a:rPr>
            <a:t>There will be first aiders there if any accidents happen.</a:t>
          </a:r>
          <a:endParaRPr lang="en-US" sz="1200" kern="1200" dirty="0">
            <a:solidFill>
              <a:schemeClr val="tx1"/>
            </a:solidFill>
            <a:latin typeface="Cambria"/>
            <a:ea typeface="Cambria"/>
          </a:endParaRPr>
        </a:p>
      </dsp:txBody>
      <dsp:txXfrm>
        <a:off x="650135" y="5068365"/>
        <a:ext cx="2411592" cy="1446955"/>
      </dsp:txXfrm>
    </dsp:sp>
    <dsp:sp modelId="{8E443640-D763-4618-8D62-24D33C369313}">
      <dsp:nvSpPr>
        <dsp:cNvPr id="0" name=""/>
        <dsp:cNvSpPr/>
      </dsp:nvSpPr>
      <dsp:spPr>
        <a:xfrm>
          <a:off x="3302887"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access to parking on the site</a:t>
          </a:r>
          <a:r>
            <a:rPr lang="en-GB" altLang="en-GB" sz="1100" kern="1200">
              <a:solidFill>
                <a:schemeClr val="tx1"/>
              </a:solidFill>
              <a:latin typeface="Cambria"/>
              <a:ea typeface="Cambria"/>
            </a:rPr>
            <a:t>.  </a:t>
          </a:r>
          <a:endParaRPr lang="en-US" sz="1100" kern="1200" dirty="0">
            <a:solidFill>
              <a:schemeClr val="tx1"/>
            </a:solidFill>
            <a:latin typeface="Cambria"/>
            <a:ea typeface="Cambria"/>
          </a:endParaRPr>
        </a:p>
      </dsp:txBody>
      <dsp:txXfrm>
        <a:off x="3302887" y="5068365"/>
        <a:ext cx="2411592" cy="14469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99F4C-4E32-4685-8E5C-83B6C7E7DD45}">
      <dsp:nvSpPr>
        <dsp:cNvPr id="0" name=""/>
        <dsp:cNvSpPr/>
      </dsp:nvSpPr>
      <dsp:spPr>
        <a:xfrm>
          <a:off x="442016" y="220028"/>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D6453-32B3-4297-8547-229394C837F3}">
      <dsp:nvSpPr>
        <dsp:cNvPr id="0" name=""/>
        <dsp:cNvSpPr/>
      </dsp:nvSpPr>
      <dsp:spPr>
        <a:xfrm>
          <a:off x="690641" y="468653"/>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58F73-E7FC-4424-82E9-D5593C48AF50}">
      <dsp:nvSpPr>
        <dsp:cNvPr id="0" name=""/>
        <dsp:cNvSpPr/>
      </dsp:nvSpPr>
      <dsp:spPr>
        <a:xfrm>
          <a:off x="53459" y="1785743"/>
          <a:ext cx="1780118" cy="2506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O</a:t>
          </a:r>
          <a:r>
            <a:rPr lang="en-US" sz="1200" kern="1200" cap="none" dirty="0">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kern="1200" cap="none" dirty="0">
              <a:latin typeface="Arial Rounded MT Bold" panose="020F0704030504030204" pitchFamily="34" charset="0"/>
            </a:rPr>
            <a:t>(Burnes 2022)</a:t>
          </a:r>
          <a:endParaRPr lang="en-US" sz="1200" kern="1200" dirty="0">
            <a:latin typeface="Arial Rounded MT Bold" panose="020F0704030504030204" pitchFamily="34" charset="0"/>
          </a:endParaRPr>
        </a:p>
      </dsp:txBody>
      <dsp:txXfrm>
        <a:off x="53459" y="1785743"/>
        <a:ext cx="1780118" cy="2506452"/>
      </dsp:txXfrm>
    </dsp:sp>
    <dsp:sp modelId="{BD23786F-73C8-418F-AD20-8FAE93BF1369}">
      <dsp:nvSpPr>
        <dsp:cNvPr id="0" name=""/>
        <dsp:cNvSpPr/>
      </dsp:nvSpPr>
      <dsp:spPr>
        <a:xfrm>
          <a:off x="2689203" y="273004"/>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169D8-B495-4E91-8079-328A38FC8DE1}">
      <dsp:nvSpPr>
        <dsp:cNvPr id="0" name=""/>
        <dsp:cNvSpPr/>
      </dsp:nvSpPr>
      <dsp:spPr>
        <a:xfrm>
          <a:off x="2937828" y="521629"/>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30847-2D38-4EBE-9B49-30E177C98F8C}">
      <dsp:nvSpPr>
        <dsp:cNvPr id="0" name=""/>
        <dsp:cNvSpPr/>
      </dsp:nvSpPr>
      <dsp:spPr>
        <a:xfrm>
          <a:off x="2316266" y="1803004"/>
          <a:ext cx="1912500" cy="2294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S</a:t>
          </a:r>
          <a:r>
            <a:rPr lang="en-US" sz="1200" kern="1200" cap="none" dirty="0">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kern="1200" dirty="0">
              <a:latin typeface="Arial Rounded MT Bold" panose="020F0704030504030204" pitchFamily="34" charset="0"/>
            </a:rPr>
            <a:t> </a:t>
          </a:r>
        </a:p>
      </dsp:txBody>
      <dsp:txXfrm>
        <a:off x="2316266" y="1803004"/>
        <a:ext cx="1912500" cy="2294550"/>
      </dsp:txXfrm>
    </dsp:sp>
    <dsp:sp modelId="{ADA7327A-0896-40BE-A6A0-4742BBA1A3E5}">
      <dsp:nvSpPr>
        <dsp:cNvPr id="0" name=""/>
        <dsp:cNvSpPr/>
      </dsp:nvSpPr>
      <dsp:spPr>
        <a:xfrm>
          <a:off x="4936390" y="273004"/>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2B8A5-0DF5-4D92-B580-C34B6E958052}">
      <dsp:nvSpPr>
        <dsp:cNvPr id="0" name=""/>
        <dsp:cNvSpPr/>
      </dsp:nvSpPr>
      <dsp:spPr>
        <a:xfrm>
          <a:off x="5185015" y="521629"/>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7076E-B8B4-4182-9A77-F25C88BBBF45}">
      <dsp:nvSpPr>
        <dsp:cNvPr id="0" name=""/>
        <dsp:cNvSpPr/>
      </dsp:nvSpPr>
      <dsp:spPr>
        <a:xfrm>
          <a:off x="4563453" y="1803004"/>
          <a:ext cx="1912500" cy="2294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A </a:t>
          </a:r>
          <a:r>
            <a:rPr lang="en-US" sz="1200" kern="1200" cap="none" dirty="0">
              <a:latin typeface="Arial Rounded MT Bold" panose="020F0704030504030204" pitchFamily="34" charset="0"/>
            </a:rPr>
            <a:t>disadvantage to the social media coverage is the older population of the women may not use or have a good knowledge of using social media meaning we will have to also post in the local community newspaper, post leaflets and put-up posters around the local area.  </a:t>
          </a:r>
          <a:r>
            <a:rPr lang="en-US" sz="1100" kern="1200" dirty="0">
              <a:latin typeface="Arial Rounded MT Bold" panose="020F0704030504030204" pitchFamily="34" charset="0"/>
            </a:rPr>
            <a:t> </a:t>
          </a:r>
        </a:p>
      </dsp:txBody>
      <dsp:txXfrm>
        <a:off x="4563453" y="1803004"/>
        <a:ext cx="1912500" cy="22945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numCol="1"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numCol="1"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numCol="1"/>
          <a:lstStyle>
            <a:lvl1pPr algn="l">
              <a:defRPr/>
            </a:lvl1pPr>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927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984483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numCol="1"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63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numCol="1"/>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69695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numCol="1"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numCol="1"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8" name="Footer Placeholder 7"/>
          <p:cNvSpPr>
            <a:spLocks noGrp="1"/>
          </p:cNvSpPr>
          <p:nvPr>
            <p:ph type="ftr" sz="quarter" idx="11"/>
          </p:nvPr>
        </p:nvSpPr>
        <p:spPr/>
        <p:txBody>
          <a:bodyPr numCol="1"/>
          <a:lstStyle/>
          <a:p>
            <a:endParaRPr lang="en-US"/>
          </a:p>
        </p:txBody>
      </p:sp>
      <p:sp>
        <p:nvSpPr>
          <p:cNvPr id="9" name="Slide Number Placeholder 8"/>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391632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4" name="Footer Placeholder 3"/>
          <p:cNvSpPr>
            <a:spLocks noGrp="1"/>
          </p:cNvSpPr>
          <p:nvPr>
            <p:ph type="ftr" sz="quarter" idx="11"/>
          </p:nvPr>
        </p:nvSpPr>
        <p:spPr/>
        <p:txBody>
          <a:bodyPr numCol="1"/>
          <a:lstStyle/>
          <a:p>
            <a:endParaRPr lang="en-US"/>
          </a:p>
        </p:txBody>
      </p:sp>
      <p:sp>
        <p:nvSpPr>
          <p:cNvPr id="5" name="Slide Number Placeholder 4"/>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03914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3" name="Footer Placeholder 2"/>
          <p:cNvSpPr>
            <a:spLocks noGrp="1"/>
          </p:cNvSpPr>
          <p:nvPr>
            <p:ph type="ftr" sz="quarter" idx="11"/>
          </p:nvPr>
        </p:nvSpPr>
        <p:spPr/>
        <p:txBody>
          <a:bodyPr numCol="1"/>
          <a:lstStyle/>
          <a:p>
            <a:endParaRPr lang="en-US"/>
          </a:p>
        </p:txBody>
      </p:sp>
      <p:sp>
        <p:nvSpPr>
          <p:cNvPr id="4" name="Slide Number Placeholder 3"/>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390348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numCol="1">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numCol="1"/>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numCol="1">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861351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numCol="1"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283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178156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numCol="1"/>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83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numCol="1"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72345051-2045-45DA-935E-2E3CA1A69ADC}" type="datetimeFigureOut">
              <a:rPr lang="en-US" smtClean="0"/>
              <a:pPr/>
              <a:t>3/8/26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numCol="1"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A7CD31F4-64FA-4BA0-9498-67783267A8C8}"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3009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dc.gov/physicalactivity/basics/adults/index.htm" TargetMode="External"/><Relationship Id="rId7" Type="http://schemas.openxmlformats.org/officeDocument/2006/relationships/image" Target="../media/image24.jpeg"/><Relationship Id="rId2" Type="http://schemas.openxmlformats.org/officeDocument/2006/relationships/hyperlink" Target="https://blog.hubspot.com/blog/tabid/6307/bid/5014/study-shows-business-blogging-leads-to-55-more-website-visitors.aspx" TargetMode="External"/><Relationship Id="rId1" Type="http://schemas.openxmlformats.org/officeDocument/2006/relationships/slideLayout" Target="../slideLayouts/slideLayout2.xml"/><Relationship Id="rId6" Type="http://schemas.openxmlformats.org/officeDocument/2006/relationships/hyperlink" Target="https://www.thesun.co.uk/sport/18906185/women-in-sport-study-lack-participation-confidence/" TargetMode="External"/><Relationship Id="rId5" Type="http://schemas.openxmlformats.org/officeDocument/2006/relationships/hyperlink" Target="https://www.statista.com/statistics/1024168/female-sport-physical-activity-participation-england/" TargetMode="External"/><Relationship Id="rId4" Type="http://schemas.openxmlformats.org/officeDocument/2006/relationships/hyperlink" Target="https://www.iberdrola.com/social-commitment/women-sport/other-sports/women-sport-toda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port.wales/research-and-insight/comres-research/wales-activity-tracker-survey-8-april-2023/wales-activity-tracker-survey-8-gender/" TargetMode="External"/><Relationship Id="rId7" Type="http://schemas.openxmlformats.org/officeDocument/2006/relationships/image" Target="../media/image24.jpeg"/><Relationship Id="rId2" Type="http://schemas.openxmlformats.org/officeDocument/2006/relationships/hyperlink" Target="https://www.sportengland.org/news/national-lottery-film-and-open-letter" TargetMode="External"/><Relationship Id="rId1" Type="http://schemas.openxmlformats.org/officeDocument/2006/relationships/slideLayout" Target="../slideLayouts/slideLayout2.xml"/><Relationship Id="rId6" Type="http://schemas.openxmlformats.org/officeDocument/2006/relationships/hyperlink" Target="https://www.theguardian.com/education/2022/mar/07/uk-girls-lose-interest-in-sport-as-teenagers-women-in-sport-survey" TargetMode="External"/><Relationship Id="rId5" Type="http://schemas.openxmlformats.org/officeDocument/2006/relationships/hyperlink" Target="https://www.theguardian.com/sport/2022/dec/08/100000-more-girls-playing-football-in-england-as-activity-levels-rebound" TargetMode="External"/><Relationship Id="rId4" Type="http://schemas.openxmlformats.org/officeDocument/2006/relationships/hyperlink" Target="https://prowellness.childrens.pennstatehealth.org/7-reasons-to-get-your-daughter-involved-in-sports-according-to-scienc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8A34DF04-51D2-42E6-B602-7A2FE964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3FFCF999-63D4-4715-A827-1A0BAFD0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4" y="321732"/>
            <a:ext cx="433256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1734" y="2780987"/>
            <a:ext cx="4322684" cy="1215590"/>
          </a:xfrm>
        </p:spPr>
        <p:txBody>
          <a:bodyPr numCol="1" anchor="b">
            <a:normAutofit/>
          </a:bodyPr>
          <a:lstStyle/>
          <a:p>
            <a:r>
              <a:rPr lang="en-US" sz="4300" dirty="0">
                <a:solidFill>
                  <a:schemeClr val="bg1"/>
                </a:solidFill>
              </a:rPr>
              <a:t>Women's sport camp</a:t>
            </a:r>
          </a:p>
        </p:txBody>
      </p:sp>
      <p:sp>
        <p:nvSpPr>
          <p:cNvPr id="3" name="Subtitle 2"/>
          <p:cNvSpPr>
            <a:spLocks noGrp="1"/>
          </p:cNvSpPr>
          <p:nvPr>
            <p:ph type="subTitle" idx="1"/>
          </p:nvPr>
        </p:nvSpPr>
        <p:spPr>
          <a:xfrm>
            <a:off x="722644" y="4310017"/>
            <a:ext cx="3530742" cy="1726117"/>
          </a:xfrm>
        </p:spPr>
        <p:txBody>
          <a:bodyPr vert="horz" lIns="91440" tIns="45720" rIns="91440" bIns="45720" numCol="1" rtlCol="0" anchor="t">
            <a:normAutofit/>
          </a:bodyPr>
          <a:lstStyle/>
          <a:p>
            <a:pPr algn="r"/>
            <a:r>
              <a:rPr lang="en-US" sz="2000" dirty="0">
                <a:solidFill>
                  <a:srgbClr val="FFFFFF"/>
                </a:solidFill>
              </a:rPr>
              <a:t>By Sharnelle Saint and Albi Dema</a:t>
            </a:r>
          </a:p>
        </p:txBody>
      </p:sp>
      <p:pic>
        <p:nvPicPr>
          <p:cNvPr id="6" name="Picture 5" descr="A group of women in sports uniforms  Description automatically generated with low confidence">
            <a:extLst>
              <a:ext uri="{FF2B5EF4-FFF2-40B4-BE49-F238E27FC236}">
                <a16:creationId xmlns:a16="http://schemas.microsoft.com/office/drawing/2014/main" id="{3387A214-3EC0-7503-4461-DA36FEE0269A}"/>
              </a:ext>
            </a:extLst>
          </p:cNvPr>
          <p:cNvPicPr>
            <a:picLocks noChangeAspect="1"/>
          </p:cNvPicPr>
          <p:nvPr/>
        </p:nvPicPr>
        <p:blipFill rotWithShape="1">
          <a:blip r:embed="rId2" cstate="print"/>
          <a:srcRect l="5484" t="-347" r="31476" b="348"/>
          <a:stretch/>
        </p:blipFill>
        <p:spPr>
          <a:xfrm>
            <a:off x="4812572" y="321731"/>
            <a:ext cx="3797806" cy="3674848"/>
          </a:xfrm>
          <a:prstGeom prst="rect">
            <a:avLst/>
          </a:prstGeom>
        </p:spPr>
      </p:pic>
      <p:pic>
        <p:nvPicPr>
          <p:cNvPr id="7" name="Picture 6" descr="Two women running on a dirt road  Description automatically generated with low confidence">
            <a:extLst>
              <a:ext uri="{FF2B5EF4-FFF2-40B4-BE49-F238E27FC236}">
                <a16:creationId xmlns:a16="http://schemas.microsoft.com/office/drawing/2014/main" id="{2DD9DDA0-9850-1B21-C649-ADCDAC31C994}"/>
              </a:ext>
            </a:extLst>
          </p:cNvPr>
          <p:cNvPicPr>
            <a:picLocks noChangeAspect="1"/>
          </p:cNvPicPr>
          <p:nvPr/>
        </p:nvPicPr>
        <p:blipFill rotWithShape="1">
          <a:blip r:embed="rId3" cstate="print"/>
          <a:srcRect l="10420" r="6119" b="-4"/>
          <a:stretch/>
        </p:blipFill>
        <p:spPr>
          <a:xfrm>
            <a:off x="8768654" y="321733"/>
            <a:ext cx="3098335" cy="2088254"/>
          </a:xfrm>
          <a:prstGeom prst="rect">
            <a:avLst/>
          </a:prstGeom>
        </p:spPr>
      </p:pic>
      <p:cxnSp>
        <p:nvCxnSpPr>
          <p:cNvPr id="97" name="Straight Connector 96">
            <a:extLst>
              <a:ext uri="{FF2B5EF4-FFF2-40B4-BE49-F238E27FC236}">
                <a16:creationId xmlns:a16="http://schemas.microsoft.com/office/drawing/2014/main" id="{8A93D212-26D1-4F06-A4CC-E54300566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859" y="4077013"/>
            <a:ext cx="3243738"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A group of women running  Description automatically generated with low confidence">
            <a:extLst>
              <a:ext uri="{FF2B5EF4-FFF2-40B4-BE49-F238E27FC236}">
                <a16:creationId xmlns:a16="http://schemas.microsoft.com/office/drawing/2014/main" id="{9CD858C7-7A52-6F34-2B65-808689B7875B}"/>
              </a:ext>
            </a:extLst>
          </p:cNvPr>
          <p:cNvPicPr>
            <a:picLocks noChangeAspect="1"/>
          </p:cNvPicPr>
          <p:nvPr/>
        </p:nvPicPr>
        <p:blipFill rotWithShape="1">
          <a:blip r:embed="rId4" cstate="print"/>
          <a:srcRect l="12960" t="653" r="39988" b="-654"/>
          <a:stretch/>
        </p:blipFill>
        <p:spPr>
          <a:xfrm>
            <a:off x="8778532" y="2570854"/>
            <a:ext cx="3088457" cy="3889213"/>
          </a:xfrm>
          <a:prstGeom prst="rect">
            <a:avLst/>
          </a:prstGeom>
        </p:spPr>
      </p:pic>
      <p:pic>
        <p:nvPicPr>
          <p:cNvPr id="5" name="Picture 4" descr="A group of people hugging  Description automatically generated with low confidence">
            <a:extLst>
              <a:ext uri="{FF2B5EF4-FFF2-40B4-BE49-F238E27FC236}">
                <a16:creationId xmlns:a16="http://schemas.microsoft.com/office/drawing/2014/main" id="{E1B0574C-5522-CA93-0C7A-C55D73139967}"/>
              </a:ext>
            </a:extLst>
          </p:cNvPr>
          <p:cNvPicPr>
            <a:picLocks noChangeAspect="1"/>
          </p:cNvPicPr>
          <p:nvPr/>
        </p:nvPicPr>
        <p:blipFill rotWithShape="1">
          <a:blip r:embed="rId5" cstate="print"/>
          <a:srcRect t="1325" r="2" b="7155"/>
          <a:stretch/>
        </p:blipFill>
        <p:spPr>
          <a:xfrm>
            <a:off x="4812145" y="4157448"/>
            <a:ext cx="3798233" cy="2313257"/>
          </a:xfrm>
          <a:prstGeom prst="rect">
            <a:avLst/>
          </a:prstGeom>
        </p:spPr>
      </p:pic>
      <p:pic>
        <p:nvPicPr>
          <p:cNvPr id="10" name="Picture 9" descr="A person lifting weights and a person running&#10;&#10;AI-generated content may be incorrect.">
            <a:extLst>
              <a:ext uri="{FF2B5EF4-FFF2-40B4-BE49-F238E27FC236}">
                <a16:creationId xmlns:a16="http://schemas.microsoft.com/office/drawing/2014/main" id="{D3FC2056-3DC6-400F-FC0A-397443A806A5}"/>
              </a:ext>
            </a:extLst>
          </p:cNvPr>
          <p:cNvPicPr>
            <a:picLocks noChangeAspect="1"/>
          </p:cNvPicPr>
          <p:nvPr/>
        </p:nvPicPr>
        <p:blipFill>
          <a:blip r:embed="rId6"/>
          <a:stretch>
            <a:fillRect/>
          </a:stretch>
        </p:blipFill>
        <p:spPr>
          <a:xfrm>
            <a:off x="1105869" y="453648"/>
            <a:ext cx="2773552" cy="2786467"/>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9908D3-C838-2FA7-F57A-51C1348BE597}"/>
              </a:ext>
            </a:extLst>
          </p:cNvPr>
          <p:cNvPicPr>
            <a:picLocks noChangeAspect="1"/>
          </p:cNvPicPr>
          <p:nvPr/>
        </p:nvPicPr>
        <p:blipFill rotWithShape="1">
          <a:blip r:embed="rId2">
            <a:extLst>
              <a:ext uri="{28A0092B-C50C-407E-A947-70E740481C1C}">
                <a14:useLocalDpi xmlns:a14="http://schemas.microsoft.com/office/drawing/2010/main" val="0"/>
              </a:ext>
            </a:extLst>
          </a:blip>
          <a:srcRect t="4291" b="4291"/>
          <a:stretch/>
        </p:blipFill>
        <p:spPr>
          <a:xfrm>
            <a:off x="0" y="11"/>
            <a:ext cx="12191980" cy="6857989"/>
          </a:xfrm>
          <a:prstGeom prst="rect">
            <a:avLst/>
          </a:prstGeom>
        </p:spPr>
      </p:pic>
      <p:sp>
        <p:nvSpPr>
          <p:cNvPr id="2" name="Title 1">
            <a:extLst>
              <a:ext uri="{FF2B5EF4-FFF2-40B4-BE49-F238E27FC236}">
                <a16:creationId xmlns:a16="http://schemas.microsoft.com/office/drawing/2014/main" id="{3DF5D265-C4D0-55C1-FBC3-E7374D169F9A}"/>
              </a:ext>
            </a:extLst>
          </p:cNvPr>
          <p:cNvSpPr>
            <a:spLocks noGrp="1"/>
          </p:cNvSpPr>
          <p:nvPr>
            <p:ph type="title"/>
          </p:nvPr>
        </p:nvSpPr>
        <p:spPr>
          <a:xfrm>
            <a:off x="1024128" y="585216"/>
            <a:ext cx="9720072" cy="149961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dirty="0">
                <a:solidFill>
                  <a:schemeClr val="bg1"/>
                </a:solidFill>
                <a:effectLst>
                  <a:glow rad="101600">
                    <a:schemeClr val="accent6">
                      <a:satMod val="175000"/>
                      <a:alpha val="40000"/>
                    </a:schemeClr>
                  </a:glow>
                </a:effectLst>
              </a:rPr>
              <a:t>WHAT IS OUR SPORTS CLUB all about?</a:t>
            </a:r>
          </a:p>
        </p:txBody>
      </p:sp>
      <p:cxnSp>
        <p:nvCxnSpPr>
          <p:cNvPr id="57" name="Straight Connector 56">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1" name="Content Placeholder 7">
            <a:extLst>
              <a:ext uri="{FF2B5EF4-FFF2-40B4-BE49-F238E27FC236}">
                <a16:creationId xmlns:a16="http://schemas.microsoft.com/office/drawing/2014/main" id="{AD9D7E03-B600-4571-21ED-B6826C10548A}"/>
              </a:ext>
            </a:extLst>
          </p:cNvPr>
          <p:cNvSpPr>
            <a:spLocks noGrp="1"/>
          </p:cNvSpPr>
          <p:nvPr>
            <p:ph idx="1"/>
          </p:nvPr>
        </p:nvSpPr>
        <p:spPr>
          <a:xfrm>
            <a:off x="1024128" y="2286000"/>
            <a:ext cx="9720073" cy="402336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sz="2000" dirty="0">
                <a:solidFill>
                  <a:schemeClr val="bg1"/>
                </a:solidFill>
                <a:effectLst>
                  <a:glow rad="127000">
                    <a:srgbClr val="C00000"/>
                  </a:glow>
                </a:effectLst>
                <a:latin typeface="Arial Nova"/>
              </a:rPr>
              <a:t>Our sports clubs are aimed to target only women between the age</a:t>
            </a:r>
            <a:r>
              <a:rPr lang="en-GB" altLang="en-GB" sz="2000" dirty="0">
                <a:solidFill>
                  <a:schemeClr val="bg1"/>
                </a:solidFill>
                <a:effectLst>
                  <a:glow rad="127000">
                    <a:srgbClr val="C00000"/>
                  </a:glow>
                </a:effectLst>
                <a:latin typeface="Arial Nova"/>
              </a:rPr>
              <a:t>s </a:t>
            </a:r>
            <a:r>
              <a:rPr lang="en-US" sz="2000" dirty="0">
                <a:solidFill>
                  <a:schemeClr val="bg1"/>
                </a:solidFill>
                <a:effectLst>
                  <a:glow rad="127000">
                    <a:srgbClr val="C00000"/>
                  </a:glow>
                </a:effectLst>
                <a:latin typeface="Arial Nova"/>
              </a:rPr>
              <a:t>of </a:t>
            </a:r>
            <a:r>
              <a:rPr lang="en-GB" altLang="en-GB" sz="2000" dirty="0">
                <a:solidFill>
                  <a:schemeClr val="bg1"/>
                </a:solidFill>
                <a:effectLst>
                  <a:glow rad="127000">
                    <a:srgbClr val="C00000"/>
                  </a:glow>
                </a:effectLst>
                <a:latin typeface="Arial Nova"/>
              </a:rPr>
              <a:t>12 and older</a:t>
            </a:r>
            <a:r>
              <a:rPr lang="en-US" sz="2000" dirty="0">
                <a:solidFill>
                  <a:schemeClr val="bg1"/>
                </a:solidFill>
                <a:effectLst>
                  <a:glow rad="127000">
                    <a:srgbClr val="C00000"/>
                  </a:glow>
                </a:effectLst>
                <a:latin typeface="Arial Nova"/>
              </a:rPr>
              <a:t> to help increase the number of women taking part in physical activity due to the high number of girls stopping sport between primary to secondary school</a:t>
            </a:r>
            <a:r>
              <a:rPr lang="en-GB" altLang="en-GB" sz="2000" dirty="0">
                <a:solidFill>
                  <a:schemeClr val="bg1"/>
                </a:solidFill>
                <a:effectLst>
                  <a:glow rad="127000">
                    <a:srgbClr val="C00000"/>
                  </a:glow>
                </a:effectLst>
                <a:latin typeface="Arial Nova"/>
              </a:rPr>
              <a:t> and to also help women with lack of confidence to get back into sport.</a:t>
            </a:r>
            <a:endParaRPr lang="en-US" sz="2000" dirty="0">
              <a:solidFill>
                <a:schemeClr val="bg1"/>
              </a:solidFill>
              <a:effectLst>
                <a:glow rad="127000">
                  <a:srgbClr val="C00000"/>
                </a:glow>
              </a:effectLst>
              <a:latin typeface="Arial Nova"/>
            </a:endParaRPr>
          </a:p>
          <a:p>
            <a:r>
              <a:rPr lang="en-US" sz="2000" dirty="0">
                <a:solidFill>
                  <a:schemeClr val="bg1"/>
                </a:solidFill>
                <a:effectLst>
                  <a:glow rad="127000">
                    <a:srgbClr val="C00000"/>
                  </a:glow>
                </a:effectLst>
                <a:latin typeface="Arial Nova"/>
              </a:rPr>
              <a:t>Our sports clubs will be only women due to the lack of confidence and the fear of being judged by men whilst undergoing sport to allow the women to be able to perform and enjoy the sport without the pressure and fear of being watched. </a:t>
            </a:r>
          </a:p>
          <a:p>
            <a:r>
              <a:rPr lang="en-US" sz="2000" dirty="0">
                <a:solidFill>
                  <a:schemeClr val="bg1"/>
                </a:solidFill>
                <a:effectLst>
                  <a:glow rad="127000">
                    <a:srgbClr val="C00000"/>
                  </a:glow>
                </a:effectLst>
                <a:latin typeface="Arial Nova"/>
              </a:rPr>
              <a:t>Our sports clubs also have positive benefits for women like having a higher self-esteem, get rid of the feeling of loneliness, teaches you too fail, promotes healthy competition, boosts mental health and girls are more likely to become academic all stars. </a:t>
            </a:r>
            <a:r>
              <a:rPr lang="en-US" sz="2000"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a:t>
            </a:r>
            <a:r>
              <a:rPr lang="en-GB" sz="2000" i="1" kern="100"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ea typeface="DengXian" panose="02010600030101010101" pitchFamily="2" charset="-122"/>
                <a:cs typeface="Times New Roman" panose="02020603050405020304" pitchFamily="18" charset="0"/>
              </a:rPr>
              <a:t>Ward 2023)</a:t>
            </a:r>
            <a:r>
              <a:rPr lang="en-US" sz="2000"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r>
              <a:rPr lang="en-US" sz="2000" b="1"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endParaRPr lang="en-US" sz="2000" b="1" i="1" dirty="0">
              <a:ln w="9525" cmpd="sng">
                <a:solidFill>
                  <a:srgbClr val="B80504"/>
                </a:solidFill>
                <a:prstDash val="solid"/>
              </a:ln>
              <a:solidFill>
                <a:schemeClr val="bg1"/>
              </a:solidFill>
              <a:effectLst>
                <a:glow rad="127000">
                  <a:srgbClr val="C00000"/>
                </a:glow>
              </a:effectLst>
              <a:latin typeface="Arial Nova" panose="020B0504020202020204" pitchFamily="34" charset="0"/>
            </a:endParaRPr>
          </a:p>
        </p:txBody>
      </p:sp>
    </p:spTree>
    <p:extLst>
      <p:ext uri="{BB962C8B-B14F-4D97-AF65-F5344CB8AC3E}">
        <p14:creationId xmlns:p14="http://schemas.microsoft.com/office/powerpoint/2010/main" val="42734823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1">
                                            <p:txEl>
                                              <p:pRg st="0" end="0"/>
                                            </p:txEl>
                                          </p:spTgt>
                                        </p:tgtEl>
                                        <p:attrNameLst>
                                          <p:attrName>style.visibility</p:attrName>
                                        </p:attrNameLst>
                                      </p:cBhvr>
                                      <p:to>
                                        <p:strVal val="visible"/>
                                      </p:to>
                                    </p:set>
                                    <p:animEffect transition="in" filter="randombar(horizontal)">
                                      <p:cBhvr>
                                        <p:cTn id="7" dur="500"/>
                                        <p:tgtEl>
                                          <p:spTgt spid="4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1">
                                            <p:txEl>
                                              <p:pRg st="1" end="1"/>
                                            </p:txEl>
                                          </p:spTgt>
                                        </p:tgtEl>
                                        <p:attrNameLst>
                                          <p:attrName>style.visibility</p:attrName>
                                        </p:attrNameLst>
                                      </p:cBhvr>
                                      <p:to>
                                        <p:strVal val="visible"/>
                                      </p:to>
                                    </p:set>
                                    <p:animEffect transition="in" filter="randombar(horizontal)">
                                      <p:cBhvr>
                                        <p:cTn id="12" dur="500"/>
                                        <p:tgtEl>
                                          <p:spTgt spid="4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1">
                                            <p:txEl>
                                              <p:pRg st="2" end="2"/>
                                            </p:txEl>
                                          </p:spTgt>
                                        </p:tgtEl>
                                        <p:attrNameLst>
                                          <p:attrName>style.visibility</p:attrName>
                                        </p:attrNameLst>
                                      </p:cBhvr>
                                      <p:to>
                                        <p:strVal val="visible"/>
                                      </p:to>
                                    </p:set>
                                    <p:animEffect transition="in" filter="randombar(horizontal)">
                                      <p:cBhvr>
                                        <p:cTn id="17" dur="500"/>
                                        <p:tgtEl>
                                          <p:spTgt spid="4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e role and responsibilities of a company director">
            <a:extLst>
              <a:ext uri="{FF2B5EF4-FFF2-40B4-BE49-F238E27FC236}">
                <a16:creationId xmlns:a16="http://schemas.microsoft.com/office/drawing/2014/main" id="{429149A4-76C3-444E-AE78-A682744EFBF1}"/>
              </a:ext>
            </a:extLst>
          </p:cNvPr>
          <p:cNvPicPr>
            <a:picLocks noGrp="1" noChangeAspect="1"/>
          </p:cNvPicPr>
          <p:nvPr>
            <p:ph sz="half" idx="2"/>
          </p:nvPr>
        </p:nvPicPr>
        <p:blipFill>
          <a:blip r:embed="rId2">
            <a:duotone>
              <a:schemeClr val="bg2">
                <a:shade val="45000"/>
                <a:satMod val="135000"/>
              </a:schemeClr>
              <a:prstClr val="white"/>
            </a:duotone>
            <a:alphaModFix amt="35000"/>
          </a:blip>
          <a:srcRect l="6143" r="4991"/>
          <a:stretch/>
        </p:blipFill>
        <p:spPr>
          <a:xfrm>
            <a:off x="20" y="-1"/>
            <a:ext cx="12188932" cy="6858000"/>
          </a:xfrm>
          <a:prstGeom prst="rect">
            <a:avLst/>
          </a:prstGeom>
        </p:spPr>
      </p:pic>
      <p:sp>
        <p:nvSpPr>
          <p:cNvPr id="2" name="Title 1">
            <a:extLst>
              <a:ext uri="{FF2B5EF4-FFF2-40B4-BE49-F238E27FC236}">
                <a16:creationId xmlns:a16="http://schemas.microsoft.com/office/drawing/2014/main" id="{0FA669E3-DFF6-3B03-0D21-2166D246F6B9}"/>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Our roles</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E23F36-BBFA-34CA-967C-125DADC269FD}"/>
              </a:ext>
            </a:extLst>
          </p:cNvPr>
          <p:cNvSpPr>
            <a:spLocks noGrp="1"/>
          </p:cNvSpPr>
          <p:nvPr>
            <p:ph sz="half" idx="1"/>
          </p:nvPr>
        </p:nvSpPr>
        <p:spPr>
          <a:xfrm>
            <a:off x="4971371" y="643467"/>
            <a:ext cx="6574112" cy="5571066"/>
          </a:xfrm>
        </p:spPr>
        <p:txBody>
          <a:bodyPr vert="horz" lIns="45720" tIns="45720" rIns="45720" bIns="45720" numCol="1" rtlCol="0" anchor="ctr">
            <a:normAutofit fontScale="77500" lnSpcReduction="20000"/>
          </a:bodyPr>
          <a:lstStyle/>
          <a:p>
            <a:r>
              <a:rPr lang="en-US" dirty="0"/>
              <a:t>Sharnelle's role - For my role, taking attendance so that we know exactly how many we got during each session just in case of emergencies and I will also be an extra person just in case someone may need a one to one within the session so that they feel like they are being included in the sessions and not falling behind everyone else. </a:t>
            </a:r>
          </a:p>
          <a:p>
            <a:endParaRPr lang="en-US" dirty="0"/>
          </a:p>
          <a:p>
            <a:r>
              <a:rPr lang="en-US" dirty="0"/>
              <a:t>Albi's role –  1. </a:t>
            </a:r>
            <a:r>
              <a:rPr lang="en-US" b="1" dirty="0"/>
              <a:t>Session Planning: </a:t>
            </a:r>
            <a:r>
              <a:rPr lang="en-US" dirty="0"/>
              <a:t>develop a detailed for each session, including topics, timings, and activities. Research and prepare relevant educational resources, such as articles, videos or case studies.</a:t>
            </a:r>
          </a:p>
          <a:p>
            <a:r>
              <a:rPr lang="en-US" dirty="0"/>
              <a:t>2. </a:t>
            </a:r>
            <a:r>
              <a:rPr lang="en-US" b="1" dirty="0"/>
              <a:t>Engagement Activities: </a:t>
            </a:r>
            <a:r>
              <a:rPr lang="en-US" dirty="0"/>
              <a:t>create interactive or icebreakers to foster engagement and build rapport among participants. Plan group discussions or breakout session that encourage collaboration and allow participants to share their experiences.</a:t>
            </a:r>
          </a:p>
          <a:p>
            <a:r>
              <a:rPr lang="en-US" dirty="0"/>
              <a:t>3. Monitoring Progress: keep track of the participants  and engagement throughout the session. Identify participants who might need additional support and coordinate with Sharnell to provide assistants. </a:t>
            </a:r>
          </a:p>
          <a:p>
            <a:r>
              <a:rPr lang="en-US" dirty="0"/>
              <a:t>4. Feedback collection: Develop and distribute feedback forms after each session to gather participants thoughts and suggestions. Analyze feedback and present findings to the team for continues improvements. </a:t>
            </a:r>
          </a:p>
          <a:p>
            <a:endParaRPr lang="en-US" dirty="0"/>
          </a:p>
          <a:p>
            <a:pPr marL="0" indent="0">
              <a:buNone/>
            </a:pPr>
            <a:endParaRPr lang="en-US" dirty="0"/>
          </a:p>
        </p:txBody>
      </p:sp>
    </p:spTree>
    <p:extLst>
      <p:ext uri="{BB962C8B-B14F-4D97-AF65-F5344CB8AC3E}">
        <p14:creationId xmlns:p14="http://schemas.microsoft.com/office/powerpoint/2010/main" val="22060740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9909795-16C5-AF8D-9BE2-86674563F54C}"/>
              </a:ext>
            </a:extLst>
          </p:cNvPr>
          <p:cNvPicPr>
            <a:picLocks noChangeAspect="1"/>
          </p:cNvPicPr>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7763"/>
          <a:stretch/>
        </p:blipFill>
        <p:spPr>
          <a:xfrm>
            <a:off x="20" y="-1"/>
            <a:ext cx="12188932" cy="6858000"/>
          </a:xfrm>
          <a:prstGeom prst="rect">
            <a:avLst/>
          </a:prstGeom>
        </p:spPr>
      </p:pic>
      <p:sp>
        <p:nvSpPr>
          <p:cNvPr id="2" name="Title 1">
            <a:extLst>
              <a:ext uri="{FF2B5EF4-FFF2-40B4-BE49-F238E27FC236}">
                <a16:creationId xmlns:a16="http://schemas.microsoft.com/office/drawing/2014/main" id="{D97053D3-0DCA-04E8-8802-828477173F10}"/>
              </a:ext>
            </a:extLst>
          </p:cNvPr>
          <p:cNvSpPr>
            <a:spLocks noGrp="1"/>
          </p:cNvSpPr>
          <p:nvPr>
            <p:ph type="title"/>
          </p:nvPr>
        </p:nvSpPr>
        <p:spPr>
          <a:xfrm>
            <a:off x="643467" y="643467"/>
            <a:ext cx="3684437" cy="5571066"/>
          </a:xfrm>
        </p:spPr>
        <p:txBody>
          <a:bodyPr vert="horz" lIns="91440" tIns="45720" rIns="91440" bIns="45720" numCol="1" rtlCol="0">
            <a:normAutofit/>
          </a:bodyPr>
          <a:lstStyle/>
          <a:p>
            <a:pPr algn="r"/>
            <a:r>
              <a:rPr lang="en-US" dirty="0"/>
              <a:t>HAS THERE BEEN Any INCREASE of it ALREADY?</a:t>
            </a:r>
          </a:p>
        </p:txBody>
      </p:sp>
      <p:cxnSp>
        <p:nvCxnSpPr>
          <p:cNvPr id="44" name="Straight Connector 4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1">
            <a:extLst>
              <a:ext uri="{FF2B5EF4-FFF2-40B4-BE49-F238E27FC236}">
                <a16:creationId xmlns:a16="http://schemas.microsoft.com/office/drawing/2014/main" id="{27C001CB-6AD7-D198-EAD8-7FF4EF2E62BA}"/>
              </a:ext>
            </a:extLst>
          </p:cNvPr>
          <p:cNvSpPr>
            <a:spLocks noGrp="1"/>
          </p:cNvSpPr>
          <p:nvPr>
            <p:ph idx="1"/>
          </p:nvPr>
        </p:nvSpPr>
        <p:spPr>
          <a:xfrm>
            <a:off x="4971370" y="643466"/>
            <a:ext cx="6840321" cy="5975447"/>
          </a:xfrm>
        </p:spPr>
        <p:txBody>
          <a:bodyPr vert="horz" lIns="45720" tIns="45720" rIns="45720" bIns="45720" numCol="1" rtlCol="0" anchor="ctr">
            <a:noAutofit/>
          </a:bodyPr>
          <a:lstStyle/>
          <a:p>
            <a:pPr>
              <a:buFont typeface="Arial" panose="020B0602020104020603" pitchFamily="34" charset="0"/>
              <a:buChar char="•"/>
            </a:pPr>
            <a:r>
              <a:rPr lang="en-US" dirty="0"/>
              <a:t>There has been an increase in women's sport since the 1970's with women slowly getting more involved with sport and following sport, there are now 100,000 more girls playing football now than there was 5 years ago according to an annual survey by sport England.</a:t>
            </a:r>
            <a:r>
              <a:rPr lang="en-US" i="1" dirty="0"/>
              <a:t> (</a:t>
            </a:r>
            <a:r>
              <a:rPr lang="en-US" i="1" dirty="0">
                <a:ea typeface="Calibri" panose="020F0502020204030204" pitchFamily="34" charset="0"/>
                <a:cs typeface="Times New Roman" panose="02020603050405020304" pitchFamily="18" charset="0"/>
              </a:rPr>
              <a:t>Weale 2022) </a:t>
            </a:r>
            <a:endParaRPr lang="en-US" i="1" dirty="0"/>
          </a:p>
          <a:p>
            <a:pPr>
              <a:buFont typeface="Arial" panose="020B0602020104020603" pitchFamily="34" charset="0"/>
              <a:buChar char="•"/>
            </a:pPr>
            <a:r>
              <a:rPr lang="en-US" dirty="0"/>
              <a:t>Women who participate within sport in secondary schools are 76% more likely to stay within sport. The level of activity within sport for girls is still 4.5% below what it was before covid, and we would like to help increase and bring these numbers back up.</a:t>
            </a:r>
            <a:r>
              <a:rPr lang="en-GB" dirty="0">
                <a:ea typeface="Calibri" panose="020F0502020204030204" pitchFamily="34" charset="0"/>
                <a:cs typeface="Times New Roman" panose="02020603050405020304" pitchFamily="18" charset="0"/>
              </a:rPr>
              <a:t> </a:t>
            </a:r>
            <a:r>
              <a:rPr lang="en-GB" i="1" dirty="0">
                <a:ea typeface="Calibri" panose="020F0502020204030204" pitchFamily="34" charset="0"/>
                <a:cs typeface="Times New Roman" panose="02020603050405020304" pitchFamily="18" charset="0"/>
              </a:rPr>
              <a:t>(Iberdrola 2023) </a:t>
            </a:r>
            <a:endParaRPr lang="en-US" i="1" dirty="0"/>
          </a:p>
          <a:p>
            <a:pPr>
              <a:buFont typeface="Arial" panose="020B0602020104020603" pitchFamily="34" charset="0"/>
              <a:buChar char="•"/>
            </a:pPr>
            <a:r>
              <a:rPr lang="en-US" dirty="0"/>
              <a:t>As of 2015 approximately 17.33 million girls take part in sport at least twice a month which is a slight increase of 17.68 million by 0.35 million in 2022.</a:t>
            </a:r>
            <a:r>
              <a:rPr lang="en-US" i="1" dirty="0">
                <a:ea typeface="Calibri" panose="020F0502020204030204" pitchFamily="34" charset="0"/>
                <a:cs typeface="Times New Roman" panose="02020603050405020304" pitchFamily="18" charset="0"/>
              </a:rPr>
              <a:t> (Lange 2022)</a:t>
            </a:r>
            <a:r>
              <a:rPr lang="en-US" dirty="0"/>
              <a:t> This number is still very low considering that the general population guidelines for activity is 5 times a week for 30 minutes a day to meet the recommended guidelines. </a:t>
            </a:r>
            <a:r>
              <a:rPr lang="en-US" i="1" dirty="0"/>
              <a:t>(CDC 2022) </a:t>
            </a:r>
          </a:p>
        </p:txBody>
      </p:sp>
      <p:sp>
        <p:nvSpPr>
          <p:cNvPr id="6" name="TextBox 5">
            <a:extLst>
              <a:ext uri="{FF2B5EF4-FFF2-40B4-BE49-F238E27FC236}">
                <a16:creationId xmlns:a16="http://schemas.microsoft.com/office/drawing/2014/main" id="{91D8AB78-8EE7-E523-2372-175B0ED58536}"/>
              </a:ext>
            </a:extLst>
          </p:cNvPr>
          <p:cNvSpPr txBox="1"/>
          <p:nvPr/>
        </p:nvSpPr>
        <p:spPr>
          <a:xfrm>
            <a:off x="2481384" y="2813538"/>
            <a:ext cx="19538" cy="58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7779975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up)">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wipe(up)">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wipe(up)">
                                      <p:cBhvr>
                                        <p:cTn id="17"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cstate="print"/>
          <a:stretch>
            <a:fillRect t="-9000" b="-9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02DCAD-1B60-4662-12BD-1E1FFA551E24}"/>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6E1C6A-E769-8FF9-D02E-D892B19D5A09}"/>
              </a:ext>
            </a:extLst>
          </p:cNvPr>
          <p:cNvSpPr>
            <a:spLocks noGrp="1"/>
          </p:cNvSpPr>
          <p:nvPr>
            <p:ph type="title"/>
          </p:nvPr>
        </p:nvSpPr>
        <p:spPr>
          <a:xfrm>
            <a:off x="5203389" y="-62887"/>
            <a:ext cx="7188173" cy="852752"/>
          </a:xfr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numCol="1">
            <a:normAutofit fontScale="90000"/>
          </a:bodyPr>
          <a:lstStyle/>
          <a:p>
            <a:r>
              <a:rPr lang="en-US" dirty="0">
                <a:solidFill>
                  <a:schemeClr val="bg1"/>
                </a:solidFill>
              </a:rPr>
              <a:t>                                            </a:t>
            </a:r>
            <a:r>
              <a:rPr lang="en-US" dirty="0">
                <a:solidFill>
                  <a:schemeClr val="tx1"/>
                </a:solidFill>
                <a:effectLst>
                  <a:glow rad="127000">
                    <a:srgbClr val="FF0000"/>
                  </a:glow>
                </a:effectLst>
              </a:rPr>
              <a:t>WHY ARE we DOING this? </a:t>
            </a:r>
          </a:p>
        </p:txBody>
      </p:sp>
      <p:sp>
        <p:nvSpPr>
          <p:cNvPr id="3" name="Content Placeholder 2">
            <a:extLst>
              <a:ext uri="{FF2B5EF4-FFF2-40B4-BE49-F238E27FC236}">
                <a16:creationId xmlns:a16="http://schemas.microsoft.com/office/drawing/2014/main" id="{B8D860DD-5DA3-6FA6-7088-DCCFECA3A705}"/>
              </a:ext>
            </a:extLst>
          </p:cNvPr>
          <p:cNvSpPr>
            <a:spLocks noGrp="1"/>
          </p:cNvSpPr>
          <p:nvPr>
            <p:ph idx="1"/>
          </p:nvPr>
        </p:nvSpPr>
        <p:spPr>
          <a:xfrm>
            <a:off x="6675233" y="1380992"/>
            <a:ext cx="5225903" cy="2267216"/>
          </a:xfrm>
          <a:gradFill>
            <a:gsLst>
              <a:gs pos="0">
                <a:srgbClr val="B6B6FC"/>
              </a:gs>
              <a:gs pos="56862">
                <a:srgbClr val="D2B89C"/>
              </a:gs>
              <a:gs pos="31000">
                <a:schemeClr val="accent1">
                  <a:lumMod val="45000"/>
                  <a:lumOff val="55000"/>
                </a:schemeClr>
              </a:gs>
              <a:gs pos="94492">
                <a:srgbClr val="50B3D0"/>
              </a:gs>
              <a:gs pos="46000">
                <a:schemeClr val="accent1">
                  <a:lumMod val="45000"/>
                  <a:lumOff val="55000"/>
                </a:schemeClr>
              </a:gs>
              <a:gs pos="100000">
                <a:srgbClr val="00B0F0"/>
              </a:gs>
            </a:gsLst>
            <a:lin ang="5400000" scaled="1"/>
          </a:gradFill>
          <a:effectLst>
            <a:glow rad="1016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vert="horz" lIns="91440" tIns="45720" rIns="91440" bIns="45720" numCol="1" rtlCol="0" anchor="t">
            <a:noAutofit/>
          </a:bodyPr>
          <a:lstStyle/>
          <a:p>
            <a:pPr marL="0" indent="0">
              <a:buNone/>
            </a:pPr>
            <a:r>
              <a:rPr lang="en-US" sz="1200" b="1" u="sng" dirty="0"/>
              <a:t>BARRIERS THAT GIRLS AND WOMEN FACE WITHIN SPORT</a:t>
            </a:r>
          </a:p>
          <a:p>
            <a:pPr marL="457200" indent="-457200"/>
            <a:r>
              <a:rPr lang="en-US" sz="1200" b="1" dirty="0">
                <a:latin typeface="Cambria"/>
                <a:ea typeface="Cambria"/>
              </a:rPr>
              <a:t>BODY IMAGE / LACK OF CONFIDENTS</a:t>
            </a:r>
          </a:p>
          <a:p>
            <a:pPr marL="457200" indent="-457200"/>
            <a:r>
              <a:rPr lang="en-US" sz="1200" b="1" dirty="0">
                <a:latin typeface="Cambria"/>
                <a:ea typeface="Cambria"/>
              </a:rPr>
              <a:t>CHILDCARE</a:t>
            </a:r>
          </a:p>
          <a:p>
            <a:pPr marL="457200" indent="-457200"/>
            <a:r>
              <a:rPr lang="en-US" sz="1200" b="1" dirty="0">
                <a:latin typeface="Cambria"/>
                <a:ea typeface="Cambria"/>
              </a:rPr>
              <a:t>MALE DOMINATION </a:t>
            </a:r>
          </a:p>
          <a:p>
            <a:pPr marL="457200" indent="-457200"/>
            <a:r>
              <a:rPr lang="en-US" sz="1200" b="1" dirty="0">
                <a:latin typeface="Cambria"/>
                <a:ea typeface="Cambria"/>
              </a:rPr>
              <a:t>LACK OF INCOME </a:t>
            </a:r>
          </a:p>
          <a:p>
            <a:pPr marL="457200" indent="-457200"/>
            <a:r>
              <a:rPr lang="en-US" sz="1200" b="1" dirty="0">
                <a:latin typeface="Cambria"/>
                <a:ea typeface="Cambria"/>
              </a:rPr>
              <a:t>JUDGEMENT</a:t>
            </a:r>
          </a:p>
          <a:p>
            <a:pPr marL="457200" indent="-457200"/>
            <a:r>
              <a:rPr lang="en-US" sz="1200" b="1" dirty="0">
                <a:latin typeface="Cambria"/>
                <a:ea typeface="Cambria"/>
              </a:rPr>
              <a:t>PUBERTY</a:t>
            </a:r>
            <a:endParaRPr lang="en-US" sz="1350" b="1" dirty="0">
              <a:latin typeface="Cambria"/>
              <a:ea typeface="Cambria"/>
            </a:endParaRPr>
          </a:p>
        </p:txBody>
      </p:sp>
      <p:sp>
        <p:nvSpPr>
          <p:cNvPr id="5" name="Cloud 4">
            <a:extLst>
              <a:ext uri="{FF2B5EF4-FFF2-40B4-BE49-F238E27FC236}">
                <a16:creationId xmlns:a16="http://schemas.microsoft.com/office/drawing/2014/main" id="{8EC817F6-7A91-1774-9FBB-EA7F1A04010F}"/>
              </a:ext>
            </a:extLst>
          </p:cNvPr>
          <p:cNvSpPr/>
          <p:nvPr/>
        </p:nvSpPr>
        <p:spPr>
          <a:xfrm>
            <a:off x="85319" y="726978"/>
            <a:ext cx="6190790" cy="3575243"/>
          </a:xfrm>
          <a:prstGeom prst="cloud">
            <a:avLst/>
          </a:prstGeom>
          <a:solidFill>
            <a:schemeClr val="accent2">
              <a:lumMod val="20000"/>
              <a:lumOff val="80000"/>
            </a:schemeClr>
          </a:solidFill>
          <a:ln>
            <a:solidFill>
              <a:schemeClr val="tx1"/>
            </a:solidFill>
          </a:ln>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numCol="1" rtlCol="0" anchor="ctr"/>
          <a:lstStyle/>
          <a:p>
            <a:pPr algn="ctr"/>
            <a:r>
              <a:rPr lang="en-US" b="1" i="0" u="none" strike="noStrike" dirty="0">
                <a:solidFill>
                  <a:schemeClr val="tx1"/>
                </a:solidFill>
                <a:ea typeface="The Hand"/>
                <a:cs typeface="The Hand"/>
              </a:rPr>
              <a:t>By putting these clubs in different communities , it can help build girls and women's levels of confidences and self-esteem and it also lowers levels of depression. Girls and women who play sports have a more positive body image and experience higher states of psychological well-being than girls and women who do not play sports</a:t>
            </a:r>
            <a:r>
              <a:rPr lang="en-US" b="1" i="0" u="none" strike="noStrike" dirty="0">
                <a:solidFill>
                  <a:schemeClr val="tx2"/>
                </a:solidFill>
                <a:latin typeface="The Hand"/>
                <a:ea typeface="The Hand"/>
                <a:cs typeface="The Hand"/>
              </a:rPr>
              <a:t>.</a:t>
            </a:r>
            <a:endParaRPr lang="en-US" b="1" dirty="0">
              <a:solidFill>
                <a:schemeClr val="tx2"/>
              </a:solidFill>
              <a:latin typeface="The Hand"/>
              <a:cs typeface="Calibri"/>
            </a:endParaRPr>
          </a:p>
        </p:txBody>
      </p:sp>
      <p:sp>
        <p:nvSpPr>
          <p:cNvPr id="8" name="Oval 7">
            <a:extLst>
              <a:ext uri="{FF2B5EF4-FFF2-40B4-BE49-F238E27FC236}">
                <a16:creationId xmlns:a16="http://schemas.microsoft.com/office/drawing/2014/main" id="{4E4E8DA3-0635-1BFB-7260-EC4CB9D2185A}"/>
              </a:ext>
            </a:extLst>
          </p:cNvPr>
          <p:cNvSpPr/>
          <p:nvPr/>
        </p:nvSpPr>
        <p:spPr>
          <a:xfrm>
            <a:off x="6476879" y="3844636"/>
            <a:ext cx="5424257" cy="2910494"/>
          </a:xfrm>
          <a:prstGeom prst="ellipse">
            <a:avLst/>
          </a:prstGeom>
          <a:effectLst>
            <a:glow rad="101600">
              <a:srgbClr val="00B050">
                <a:alpha val="60000"/>
              </a:srgbClr>
            </a:glow>
          </a:effectLst>
        </p:spPr>
        <p:style>
          <a:lnRef idx="1">
            <a:schemeClr val="accent2"/>
          </a:lnRef>
          <a:fillRef idx="2">
            <a:schemeClr val="accent2"/>
          </a:fillRef>
          <a:effectRef idx="1">
            <a:schemeClr val="accent2"/>
          </a:effectRef>
          <a:fontRef idx="minor">
            <a:schemeClr val="dk1"/>
          </a:fontRef>
        </p:style>
        <p:txBody>
          <a:bodyPr lIns="91440" tIns="45720" rIns="91440" bIns="45720" numCol="1" rtlCol="0" anchor="ctr"/>
          <a:lstStyle/>
          <a:p>
            <a:pPr algn="ctr"/>
            <a:r>
              <a:rPr lang="en-GB" altLang="en-GB" b="1" dirty="0"/>
              <a:t>A study of 2,000 women aged between 18 and 45 found concerns on skin appearance from having stretch marks which lead to women dropping out of sport. The study is also able to show that 21% have received negative comments on the appearance of their skin and bodies while playing sport.</a:t>
            </a:r>
            <a:r>
              <a:rPr lang="en-GB" dirty="0">
                <a:effectLst/>
                <a:ea typeface="Calibri" panose="020F0502020204030204" pitchFamily="34" charset="0"/>
                <a:cs typeface="Times New Roman" panose="02020603050405020304" pitchFamily="18" charset="0"/>
              </a:rPr>
              <a:t> (</a:t>
            </a:r>
            <a:r>
              <a:rPr lang="en-GB" b="1" i="1" dirty="0">
                <a:effectLst/>
                <a:ea typeface="Calibri" panose="020F0502020204030204" pitchFamily="34" charset="0"/>
                <a:cs typeface="Times New Roman" panose="02020603050405020304" pitchFamily="18" charset="0"/>
              </a:rPr>
              <a:t>Mbu 2022)</a:t>
            </a:r>
            <a:r>
              <a:rPr lang="en-GB" b="1" i="1" dirty="0">
                <a:solidFill>
                  <a:srgbClr val="000000"/>
                </a:solidFill>
                <a:effectLst/>
                <a:ea typeface="Times New Roman" panose="02020603050405020304" pitchFamily="18" charset="0"/>
                <a:cs typeface="Calibri" panose="020F0502020204030204" pitchFamily="34" charset="0"/>
              </a:rPr>
              <a:t> </a:t>
            </a:r>
            <a:endParaRPr lang="en-GB" altLang="en-GB" b="1" i="1" dirty="0"/>
          </a:p>
        </p:txBody>
      </p:sp>
      <p:sp>
        <p:nvSpPr>
          <p:cNvPr id="6" name="Rectangle: Top Corners Rounded 5">
            <a:extLst>
              <a:ext uri="{FF2B5EF4-FFF2-40B4-BE49-F238E27FC236}">
                <a16:creationId xmlns:a16="http://schemas.microsoft.com/office/drawing/2014/main" id="{EE51C064-3698-D597-A433-33182A048A78}"/>
              </a:ext>
            </a:extLst>
          </p:cNvPr>
          <p:cNvSpPr/>
          <p:nvPr/>
        </p:nvSpPr>
        <p:spPr>
          <a:xfrm>
            <a:off x="261055" y="4406517"/>
            <a:ext cx="6015054" cy="2188076"/>
          </a:xfrm>
          <a:prstGeom prst="round2SameRect">
            <a:avLst/>
          </a:prstGeom>
          <a:solidFill>
            <a:srgbClr val="9BCDE0"/>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600" dirty="0">
                <a:solidFill>
                  <a:schemeClr val="tx1"/>
                </a:solidFill>
              </a:rPr>
              <a:t>A study by Women in Sport, was able to show that 43% of girls felt they were more active at primary school but no longer saw themselves this way once leaving. 68% said that a fear of feeling judged prevented them from taking part, while 61% said they lacked confidence. Just under half said they were too busy with schoolwork to carry on with sport. It was also able to show that girls didn't like participating with boys within school as they were worried about their appearance. (</a:t>
            </a:r>
            <a:r>
              <a:rPr lang="en-GB" sz="1600" i="1" dirty="0">
                <a:solidFill>
                  <a:schemeClr val="tx1"/>
                </a:solidFill>
                <a:ea typeface="Calibri" panose="020F0502020204030204" pitchFamily="34" charset="0"/>
                <a:cs typeface="Times New Roman" panose="02020603050405020304" pitchFamily="18" charset="0"/>
              </a:rPr>
              <a:t>Weaver 2022) </a:t>
            </a:r>
            <a:endParaRPr lang="en-US" sz="1600" i="1" dirty="0">
              <a:solidFill>
                <a:schemeClr val="tx1"/>
              </a:solidFill>
            </a:endParaRPr>
          </a:p>
        </p:txBody>
      </p:sp>
    </p:spTree>
    <p:extLst>
      <p:ext uri="{BB962C8B-B14F-4D97-AF65-F5344CB8AC3E}">
        <p14:creationId xmlns:p14="http://schemas.microsoft.com/office/powerpoint/2010/main" val="15679401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0" dur="500"/>
                                        <p:tgtEl>
                                          <p:spTgt spid="3">
                                            <p:txEl>
                                              <p:pRg st="2" end="2"/>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6" dur="500"/>
                                        <p:tgtEl>
                                          <p:spTgt spid="3">
                                            <p:txEl>
                                              <p:pRg st="4" end="4"/>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9" dur="500"/>
                                        <p:tgtEl>
                                          <p:spTgt spid="3">
                                            <p:txEl>
                                              <p:pRg st="5" end="5"/>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barn(inVertical)">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circle(in)">
                                      <p:cBhvr>
                                        <p:cTn id="42"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pattFill prst="pct40">
          <a:fgClr>
            <a:srgbClr val="FFB3B3"/>
          </a:fgClr>
          <a:bgClr>
            <a:schemeClr val="bg1"/>
          </a:bgClr>
        </a:patt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34C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A62D8-7009-6D15-412F-A34B4C6AB107}"/>
              </a:ext>
            </a:extLst>
          </p:cNvPr>
          <p:cNvSpPr>
            <a:spLocks noGrp="1"/>
          </p:cNvSpPr>
          <p:nvPr>
            <p:ph type="title"/>
          </p:nvPr>
        </p:nvSpPr>
        <p:spPr>
          <a:xfrm>
            <a:off x="1024130" y="585216"/>
            <a:ext cx="3708292" cy="1499616"/>
          </a:xfrm>
        </p:spPr>
        <p:txBody>
          <a:bodyPr numCol="1">
            <a:normAutofit fontScale="90000"/>
          </a:bodyPr>
          <a:lstStyle/>
          <a:p>
            <a:r>
              <a:rPr lang="en-GB" altLang="en-GB" sz="3900" dirty="0">
                <a:solidFill>
                  <a:srgbClr val="FFFFFF"/>
                </a:solidFill>
              </a:rPr>
              <a:t>WHAT WILL our SPORTS CLUBS INCLUDE?</a:t>
            </a:r>
          </a:p>
        </p:txBody>
      </p:sp>
      <p:cxnSp>
        <p:nvCxnSpPr>
          <p:cNvPr id="1040" name="Straight Connector 103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5">
            <a:extLst>
              <a:ext uri="{FF2B5EF4-FFF2-40B4-BE49-F238E27FC236}">
                <a16:creationId xmlns:a16="http://schemas.microsoft.com/office/drawing/2014/main" id="{422D0A47-E2D0-EDA6-4229-DAE635BDE8A4}"/>
              </a:ext>
            </a:extLst>
          </p:cNvPr>
          <p:cNvGraphicFramePr>
            <a:graphicFrameLocks noGrp="1"/>
          </p:cNvGraphicFramePr>
          <p:nvPr>
            <p:ph idx="1"/>
            <p:extLst>
              <p:ext uri="{D42A27DB-BD31-4B8C-83A1-F6EECF244321}">
                <p14:modId xmlns:p14="http://schemas.microsoft.com/office/powerpoint/2010/main" val="404912337"/>
              </p:ext>
            </p:extLst>
          </p:nvPr>
        </p:nvGraphicFramePr>
        <p:xfrm>
          <a:off x="5472849" y="210724"/>
          <a:ext cx="6364615" cy="6519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The History of Women's Football">
            <a:extLst>
              <a:ext uri="{FF2B5EF4-FFF2-40B4-BE49-F238E27FC236}">
                <a16:creationId xmlns:a16="http://schemas.microsoft.com/office/drawing/2014/main" id="{F809B609-3189-DC06-5137-3ECA57D948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2033" y="2526394"/>
            <a:ext cx="4972979" cy="3463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18680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out)">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0723BB2-8CBD-8944-F7C9-831FE98C2E30}"/>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5B3167E-FBD0-A549-857C-DE5F93CE324E}"/>
              </a:ext>
            </a:extLst>
          </p:cNvPr>
          <p:cNvSpPr>
            <a:spLocks noGrp="1"/>
          </p:cNvSpPr>
          <p:nvPr>
            <p:ph type="title"/>
          </p:nvPr>
        </p:nvSpPr>
        <p:spPr>
          <a:xfrm>
            <a:off x="1024127" y="585216"/>
            <a:ext cx="6358803" cy="1499616"/>
          </a:xfrm>
        </p:spPr>
        <p:txBody>
          <a:bodyPr numCol="1">
            <a:normAutofit/>
          </a:bodyPr>
          <a:lstStyle/>
          <a:p>
            <a:r>
              <a:rPr lang="en-US" dirty="0">
                <a:solidFill>
                  <a:srgbClr val="000000"/>
                </a:solidFill>
              </a:rPr>
              <a:t>The Social Media coverage </a:t>
            </a:r>
          </a:p>
        </p:txBody>
      </p:sp>
      <p:cxnSp>
        <p:nvCxnSpPr>
          <p:cNvPr id="18" name="Straight Connector 17">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7">
            <a:extLst>
              <a:ext uri="{FF2B5EF4-FFF2-40B4-BE49-F238E27FC236}">
                <a16:creationId xmlns:a16="http://schemas.microsoft.com/office/drawing/2014/main" id="{6D047D88-153B-7EB1-6292-3072B4DBD8FC}"/>
              </a:ext>
            </a:extLst>
          </p:cNvPr>
          <p:cNvGraphicFramePr>
            <a:graphicFrameLocks noGrp="1"/>
          </p:cNvGraphicFramePr>
          <p:nvPr>
            <p:ph idx="1"/>
            <p:extLst>
              <p:ext uri="{D42A27DB-BD31-4B8C-83A1-F6EECF244321}">
                <p14:modId xmlns:p14="http://schemas.microsoft.com/office/powerpoint/2010/main" val="1854655437"/>
              </p:ext>
            </p:extLst>
          </p:nvPr>
        </p:nvGraphicFramePr>
        <p:xfrm>
          <a:off x="545912" y="2084831"/>
          <a:ext cx="6545032" cy="4370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15959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ppt_x"/>
                                          </p:val>
                                        </p:tav>
                                        <p:tav tm="100000">
                                          <p:val>
                                            <p:strVal val="#ppt_x"/>
                                          </p:val>
                                        </p:tav>
                                      </p:tavLst>
                                    </p:anim>
                                    <p:anim calcmode="lin" valueType="num">
                                      <p:cBhvr additive="base">
                                        <p:cTn id="8"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3007919-B8CB-C428-F346-8779AE8E7C44}"/>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F8309E9F-7125-8FDC-979C-BDD7A206F338}"/>
              </a:ext>
            </a:extLst>
          </p:cNvPr>
          <p:cNvSpPr>
            <a:spLocks noGrp="1"/>
          </p:cNvSpPr>
          <p:nvPr>
            <p:ph type="title"/>
          </p:nvPr>
        </p:nvSpPr>
        <p:spPr>
          <a:xfrm>
            <a:off x="762000" y="547140"/>
            <a:ext cx="9720072" cy="1499616"/>
          </a:xfrm>
        </p:spPr>
        <p:txBody>
          <a:bodyPr numCol="1">
            <a:normAutofit/>
          </a:bodyPr>
          <a:lstStyle/>
          <a:p>
            <a:r>
              <a:rPr lang="en-GB" altLang="en-GB" dirty="0">
                <a:solidFill>
                  <a:schemeClr val="bg1"/>
                </a:solidFill>
              </a:rPr>
              <a:t>What is the Cost?  </a:t>
            </a:r>
            <a:endParaRPr lang="en-US" dirty="0">
              <a:solidFill>
                <a:schemeClr val="bg1"/>
              </a:solidFill>
            </a:endParaRPr>
          </a:p>
        </p:txBody>
      </p:sp>
      <p:cxnSp>
        <p:nvCxnSpPr>
          <p:cNvPr id="11" name="Straight Connector 10">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006938-13C9-C2C9-567E-6D658AECCF47}"/>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rmAutofit/>
          </a:bodyPr>
          <a:lstStyle/>
          <a:p>
            <a:r>
              <a:rPr lang="en-GB" altLang="en-GB" sz="1800" dirty="0"/>
              <a:t>In terms of cost, our total projected expenditure for the sport camp, accounting for the hall rental and insurance, amounts to a significant investment. With the sports hall at £3200 and insurance covering £42 per month, we are ensuring compressive protection for participants and equipment's. Balancing the quality of facilities with safety regulations will be essential to the success of our camp, ultimately maximizing participants satisfaction and engagement. There are many insurances needed towards our sport camp such as Public Liability, Personal Accident, Loss of earning and theft, loss or damage to sports equipment. A reliable insurance provide can cover majority of these for as low as £42 a month.</a:t>
            </a:r>
          </a:p>
          <a:p>
            <a:r>
              <a:rPr lang="en-GB" altLang="en-GB" sz="1800" dirty="0"/>
              <a:t>A 4G pitch would be a possibility at a cost of £80 and hour and although it would mean that we wouldn’t have to worry about the weather compared to if we were to do it on grass, there would however be a lot of sports which can't be played on a 4G surface. For example, netball would be more of struggle to play on a 4G surface rather than in a sports hall and not everyone may have the suitable footwear for 4G which would also pose a health and safety risk.  </a:t>
            </a:r>
          </a:p>
          <a:p>
            <a:r>
              <a:rPr lang="en-GB" altLang="en-GB" sz="1800" dirty="0"/>
              <a:t>By booking a facility which is already fully equipped with all the necessary equipment we may need during the camp will also save us a lot of money, however, with the price we are charging to participate within the camp we will also be able to purchase any equipment which they are missing or just purchase our own to use at any time in the future in case the next time we hold this camp we can't get the same facility or one with the same amount of equipment. </a:t>
            </a:r>
          </a:p>
        </p:txBody>
      </p:sp>
    </p:spTree>
    <p:extLst>
      <p:ext uri="{BB962C8B-B14F-4D97-AF65-F5344CB8AC3E}">
        <p14:creationId xmlns:p14="http://schemas.microsoft.com/office/powerpoint/2010/main" val="2316772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5A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lastic water bottles&#10;&#10;AI-generated content may be incorrect.">
            <a:extLst>
              <a:ext uri="{FF2B5EF4-FFF2-40B4-BE49-F238E27FC236}">
                <a16:creationId xmlns:a16="http://schemas.microsoft.com/office/drawing/2014/main" id="{4CAAF6E1-5F39-7D87-083A-06CB8D5F0462}"/>
              </a:ext>
            </a:extLst>
          </p:cNvPr>
          <p:cNvPicPr>
            <a:picLocks noChangeAspect="1"/>
          </p:cNvPicPr>
          <p:nvPr/>
        </p:nvPicPr>
        <p:blipFill>
          <a:blip r:embed="rId2"/>
          <a:srcRect r="3337"/>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A2EE8DC-F5A1-267C-AC54-25C1CCDDC113}"/>
              </a:ext>
            </a:extLst>
          </p:cNvPr>
          <p:cNvSpPr txBox="1"/>
          <p:nvPr/>
        </p:nvSpPr>
        <p:spPr>
          <a:xfrm>
            <a:off x="8029319" y="917725"/>
            <a:ext cx="3424739" cy="4852362"/>
          </a:xfrm>
          <a:prstGeom prst="rect">
            <a:avLst/>
          </a:prstGeom>
        </p:spPr>
        <p:txBody>
          <a:bodyPr rot="0" spcFirstLastPara="0" vertOverflow="overflow" horzOverflow="overflow" vert="horz" lIns="45720" tIns="45720" rIns="45720" bIns="45720" numCol="1" spcCol="0" rtlCol="0" fromWordArt="0" anchor="ctr" anchorCtr="0" forceAA="0" compatLnSpc="1">
            <a:prstTxWarp prst="textNoShape">
              <a:avLst/>
            </a:prstTxWarp>
            <a:normAutofit lnSpcReduction="10000"/>
          </a:bodyPr>
          <a:lstStyle/>
          <a:p>
            <a:pPr defTabSz="914400">
              <a:lnSpc>
                <a:spcPct val="90000"/>
              </a:lnSpc>
              <a:spcAft>
                <a:spcPts val="600"/>
              </a:spcAft>
              <a:buClr>
                <a:schemeClr val="accent1"/>
              </a:buClr>
            </a:pPr>
            <a:r>
              <a:rPr lang="en-US" sz="1700" dirty="0">
                <a:solidFill>
                  <a:srgbClr val="FFFFFF"/>
                </a:solidFill>
              </a:rPr>
              <a:t>As a team, we decided that we were going to create some merchandise with our logo on them. Here is a list of things we have decided to make and sell for the customers:</a:t>
            </a:r>
          </a:p>
          <a:p>
            <a:pPr defTabSz="914400">
              <a:lnSpc>
                <a:spcPct val="90000"/>
              </a:lnSpc>
              <a:spcAft>
                <a:spcPts val="600"/>
              </a:spcAft>
              <a:buClr>
                <a:schemeClr val="accent1"/>
              </a:buClr>
            </a:pPr>
            <a:r>
              <a:rPr lang="en-US" sz="1700" dirty="0">
                <a:solidFill>
                  <a:srgbClr val="FFFFFF"/>
                </a:solidFill>
              </a:rPr>
              <a:t>Variety of </a:t>
            </a:r>
            <a:r>
              <a:rPr lang="en-US" sz="1700" dirty="0" err="1">
                <a:solidFill>
                  <a:srgbClr val="FFFFFF"/>
                </a:solidFill>
              </a:rPr>
              <a:t>colours</a:t>
            </a:r>
            <a:r>
              <a:rPr lang="en-US" sz="1700" dirty="0">
                <a:solidFill>
                  <a:srgbClr val="FFFFFF"/>
                </a:solidFill>
              </a:rPr>
              <a:t> of sports bottles </a:t>
            </a:r>
          </a:p>
          <a:p>
            <a:pPr defTabSz="914400">
              <a:lnSpc>
                <a:spcPct val="90000"/>
              </a:lnSpc>
              <a:spcAft>
                <a:spcPts val="600"/>
              </a:spcAft>
              <a:buClr>
                <a:schemeClr val="accent1"/>
              </a:buClr>
            </a:pPr>
            <a:r>
              <a:rPr lang="en-US" sz="1700" dirty="0">
                <a:solidFill>
                  <a:srgbClr val="FFFFFF"/>
                </a:solidFill>
              </a:rPr>
              <a:t>Sports top</a:t>
            </a:r>
          </a:p>
          <a:p>
            <a:pPr defTabSz="914400">
              <a:lnSpc>
                <a:spcPct val="90000"/>
              </a:lnSpc>
              <a:spcAft>
                <a:spcPts val="600"/>
              </a:spcAft>
              <a:buClr>
                <a:schemeClr val="accent1"/>
              </a:buClr>
            </a:pPr>
            <a:r>
              <a:rPr lang="en-US" sz="1700" dirty="0">
                <a:solidFill>
                  <a:srgbClr val="FFFFFF"/>
                </a:solidFill>
              </a:rPr>
              <a:t>Sports bra </a:t>
            </a:r>
          </a:p>
          <a:p>
            <a:pPr defTabSz="914400">
              <a:lnSpc>
                <a:spcPct val="90000"/>
              </a:lnSpc>
              <a:spcAft>
                <a:spcPts val="600"/>
              </a:spcAft>
              <a:buClr>
                <a:schemeClr val="accent1"/>
              </a:buClr>
            </a:pPr>
            <a:r>
              <a:rPr lang="en-US" sz="1700" dirty="0">
                <a:solidFill>
                  <a:srgbClr val="FFFFFF"/>
                </a:solidFill>
              </a:rPr>
              <a:t>Shorts – longer in length for anyone who may feel uncomfortable </a:t>
            </a:r>
          </a:p>
          <a:p>
            <a:pPr defTabSz="914400">
              <a:lnSpc>
                <a:spcPct val="90000"/>
              </a:lnSpc>
              <a:spcAft>
                <a:spcPts val="600"/>
              </a:spcAft>
              <a:buClr>
                <a:schemeClr val="accent1"/>
              </a:buClr>
            </a:pPr>
            <a:r>
              <a:rPr lang="en-US" sz="1700" dirty="0">
                <a:solidFill>
                  <a:srgbClr val="FFFFFF"/>
                </a:solidFill>
              </a:rPr>
              <a:t>Leggings </a:t>
            </a:r>
          </a:p>
          <a:p>
            <a:pPr defTabSz="914400">
              <a:lnSpc>
                <a:spcPct val="90000"/>
              </a:lnSpc>
              <a:spcAft>
                <a:spcPts val="600"/>
              </a:spcAft>
              <a:buClr>
                <a:schemeClr val="accent1"/>
              </a:buClr>
            </a:pPr>
            <a:r>
              <a:rPr lang="en-US" sz="1700" dirty="0">
                <a:solidFill>
                  <a:srgbClr val="FFFFFF"/>
                </a:solidFill>
              </a:rPr>
              <a:t>Crop top</a:t>
            </a:r>
          </a:p>
          <a:p>
            <a:pPr defTabSz="914400">
              <a:lnSpc>
                <a:spcPct val="90000"/>
              </a:lnSpc>
              <a:spcAft>
                <a:spcPts val="600"/>
              </a:spcAft>
              <a:buClr>
                <a:schemeClr val="accent1"/>
              </a:buClr>
            </a:pPr>
            <a:r>
              <a:rPr lang="en-US" sz="1700" dirty="0">
                <a:solidFill>
                  <a:srgbClr val="FFFFFF"/>
                </a:solidFill>
              </a:rPr>
              <a:t>Hoodie</a:t>
            </a:r>
          </a:p>
          <a:p>
            <a:pPr defTabSz="914400">
              <a:lnSpc>
                <a:spcPct val="90000"/>
              </a:lnSpc>
              <a:spcAft>
                <a:spcPts val="600"/>
              </a:spcAft>
              <a:buClr>
                <a:schemeClr val="accent1"/>
              </a:buClr>
            </a:pPr>
            <a:r>
              <a:rPr lang="en-US" sz="1700" dirty="0">
                <a:solidFill>
                  <a:srgbClr val="FFFFFF"/>
                </a:solidFill>
              </a:rPr>
              <a:t>Towel </a:t>
            </a:r>
          </a:p>
          <a:p>
            <a:pPr defTabSz="914400">
              <a:lnSpc>
                <a:spcPct val="90000"/>
              </a:lnSpc>
              <a:spcAft>
                <a:spcPts val="600"/>
              </a:spcAft>
            </a:pPr>
            <a:r>
              <a:rPr lang="en-US" sz="1700" dirty="0">
                <a:solidFill>
                  <a:srgbClr val="FFFFFF"/>
                </a:solidFill>
              </a:rPr>
              <a:t>Sport bag</a:t>
            </a:r>
          </a:p>
          <a:p>
            <a:pPr defTabSz="914400">
              <a:lnSpc>
                <a:spcPct val="90000"/>
              </a:lnSpc>
              <a:spcAft>
                <a:spcPts val="600"/>
              </a:spcAft>
              <a:buClr>
                <a:schemeClr val="accent1"/>
              </a:buClr>
            </a:pPr>
            <a:r>
              <a:rPr lang="en-US" sz="1700" dirty="0">
                <a:solidFill>
                  <a:srgbClr val="FFFFFF"/>
                </a:solidFill>
              </a:rPr>
              <a:t>A hat – the way the hat is designed is to keep the female's hair up and out of their faces during the sessions.</a:t>
            </a:r>
          </a:p>
        </p:txBody>
      </p:sp>
    </p:spTree>
    <p:extLst>
      <p:ext uri="{BB962C8B-B14F-4D97-AF65-F5344CB8AC3E}">
        <p14:creationId xmlns:p14="http://schemas.microsoft.com/office/powerpoint/2010/main" val="4098090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00086"/>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C35B8-0104-D065-F624-DB158B183426}"/>
              </a:ext>
            </a:extLst>
          </p:cNvPr>
          <p:cNvSpPr>
            <a:spLocks noGrp="1"/>
          </p:cNvSpPr>
          <p:nvPr>
            <p:ph type="title"/>
          </p:nvPr>
        </p:nvSpPr>
        <p:spPr>
          <a:xfrm>
            <a:off x="524256" y="4767072"/>
            <a:ext cx="6594189" cy="1625210"/>
          </a:xfrm>
        </p:spPr>
        <p:txBody>
          <a:bodyPr numCol="1">
            <a:normAutofit/>
          </a:bodyPr>
          <a:lstStyle/>
          <a:p>
            <a:pPr algn="r"/>
            <a:r>
              <a:rPr lang="en-US" dirty="0">
                <a:solidFill>
                  <a:srgbClr val="FFFFFF"/>
                </a:solidFill>
              </a:rPr>
              <a:t>How are we FUNDING it? </a:t>
            </a:r>
          </a:p>
        </p:txBody>
      </p:sp>
      <p:pic>
        <p:nvPicPr>
          <p:cNvPr id="4" name="Picture 4">
            <a:extLst>
              <a:ext uri="{FF2B5EF4-FFF2-40B4-BE49-F238E27FC236}">
                <a16:creationId xmlns:a16="http://schemas.microsoft.com/office/drawing/2014/main" id="{27033BDC-3759-2E02-E3EA-26A0556EBA93}"/>
              </a:ext>
            </a:extLst>
          </p:cNvPr>
          <p:cNvPicPr>
            <a:picLocks noChangeAspect="1"/>
          </p:cNvPicPr>
          <p:nvPr/>
        </p:nvPicPr>
        <p:blipFill rotWithShape="1">
          <a:blip r:embed="rId2">
            <a:extLst>
              <a:ext uri="{28A0092B-C50C-407E-A947-70E740481C1C}">
                <a14:useLocalDpi xmlns:a14="http://schemas.microsoft.com/office/drawing/2010/main" val="0"/>
              </a:ext>
            </a:extLst>
          </a:blip>
          <a:srcRect t="10620" b="10620"/>
          <a:stretch/>
        </p:blipFill>
        <p:spPr>
          <a:xfrm>
            <a:off x="118533" y="507751"/>
            <a:ext cx="7259109" cy="376425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prst="divot"/>
            <a:contourClr>
              <a:srgbClr val="FFFFFF"/>
            </a:contourClr>
          </a:sp3d>
        </p:spPr>
      </p:pic>
      <p:sp>
        <p:nvSpPr>
          <p:cNvPr id="39" name="Rectangle 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27FF3C-ACEF-EB53-1289-7439318DD10B}"/>
              </a:ext>
            </a:extLst>
          </p:cNvPr>
          <p:cNvSpPr>
            <a:spLocks noGrp="1"/>
          </p:cNvSpPr>
          <p:nvPr>
            <p:ph idx="1"/>
          </p:nvPr>
        </p:nvSpPr>
        <p:spPr>
          <a:xfrm>
            <a:off x="7691666" y="507751"/>
            <a:ext cx="4021589" cy="5884531"/>
          </a:xfrm>
        </p:spPr>
        <p:txBody>
          <a:bodyPr numCol="1" anchor="ctr">
            <a:normAutofit/>
          </a:bodyPr>
          <a:lstStyle/>
          <a:p>
            <a:r>
              <a:rPr lang="en-GB" altLang="en-GB" sz="1600" b="0" i="0" u="none" strike="noStrike" dirty="0">
                <a:solidFill>
                  <a:srgbClr val="FFFFFF"/>
                </a:solidFill>
                <a:effectLst/>
                <a:latin typeface="-apple-system"/>
              </a:rPr>
              <a:t>Since it was launched in 1994, the National Lottery has invested more than £5.7 billion into community sport and helped people live active lives and we are ambitious that throughout this project they will see the possibilities which it will bring for it to get more females engaged in sport and fund this project for us whilst we work alongside </a:t>
            </a:r>
            <a:r>
              <a:rPr lang="en-GB" altLang="en-GB" sz="1600" dirty="0">
                <a:solidFill>
                  <a:srgbClr val="FFFFFF"/>
                </a:solidFill>
                <a:latin typeface="-apple-system"/>
              </a:rPr>
              <a:t>Sport Wales</a:t>
            </a:r>
            <a:r>
              <a:rPr lang="en-GB" altLang="en-GB" sz="1600" b="0" i="0" u="none" strike="noStrike" dirty="0">
                <a:solidFill>
                  <a:srgbClr val="FFFFFF"/>
                </a:solidFill>
                <a:effectLst/>
                <a:latin typeface="-apple-system"/>
              </a:rPr>
              <a:t> to help them achieve their goal of making Wales</a:t>
            </a:r>
            <a:r>
              <a:rPr lang="en-GB" altLang="en-GB" sz="1600" dirty="0">
                <a:solidFill>
                  <a:srgbClr val="FFFFFF"/>
                </a:solidFill>
                <a:latin typeface="-apple-system"/>
              </a:rPr>
              <a:t> a healthier and more active nation.</a:t>
            </a:r>
            <a:r>
              <a:rPr lang="en-GB" sz="1600" kern="1800" dirty="0">
                <a:solidFill>
                  <a:srgbClr val="FFFFFF"/>
                </a:solidFill>
                <a:effectLst/>
                <a:latin typeface="Calibri" panose="020F0502020204030204" pitchFamily="34" charset="0"/>
                <a:ea typeface="Times New Roman" panose="02020603050405020304" pitchFamily="18" charset="0"/>
              </a:rPr>
              <a:t> </a:t>
            </a:r>
            <a:r>
              <a:rPr lang="en-GB" sz="1600" i="1" kern="1800" dirty="0">
                <a:solidFill>
                  <a:srgbClr val="FFFFFF"/>
                </a:solidFill>
                <a:effectLst/>
                <a:latin typeface="Calibri" panose="020F0502020204030204" pitchFamily="34" charset="0"/>
                <a:ea typeface="Times New Roman" panose="02020603050405020304" pitchFamily="18" charset="0"/>
              </a:rPr>
              <a:t>(Sports England 2019)</a:t>
            </a:r>
            <a:endParaRPr lang="en-GB" altLang="en-GB" sz="1600" i="1" dirty="0">
              <a:solidFill>
                <a:srgbClr val="FFFFFF"/>
              </a:solidFill>
              <a:latin typeface="-apple-system"/>
            </a:endParaRPr>
          </a:p>
          <a:p>
            <a:r>
              <a:rPr lang="en-GB" altLang="en-GB" sz="1600" b="0" i="0" u="none" strike="noStrike" dirty="0">
                <a:solidFill>
                  <a:srgbClr val="FFFFFF"/>
                </a:solidFill>
                <a:effectLst/>
                <a:latin typeface="-apple-system"/>
              </a:rPr>
              <a:t>The size of funding which we would apply for is arranges between £300 £10,000. This grant is suitable for voluntary and community organisations. We can fall into this category as we are putting place voluntary work, and we are wanting to make a difference within the community.</a:t>
            </a:r>
            <a:endParaRPr lang="en-GB" altLang="en-GB" sz="1600" dirty="0">
              <a:solidFill>
                <a:srgbClr val="FFFFFF"/>
              </a:solidFill>
              <a:latin typeface="-apple-system"/>
            </a:endParaRPr>
          </a:p>
          <a:p>
            <a:r>
              <a:rPr lang="en-GB" altLang="en-GB" sz="1600" dirty="0">
                <a:solidFill>
                  <a:srgbClr val="FFFFFF"/>
                </a:solidFill>
                <a:latin typeface="-apple-system"/>
              </a:rPr>
              <a:t>S</a:t>
            </a:r>
            <a:r>
              <a:rPr lang="en-GB" altLang="en-GB" sz="1600" b="0" i="0" u="none" strike="noStrike" dirty="0">
                <a:solidFill>
                  <a:srgbClr val="FFFFFF"/>
                </a:solidFill>
                <a:effectLst/>
                <a:latin typeface="-apple-system"/>
              </a:rPr>
              <a:t>port </a:t>
            </a:r>
            <a:r>
              <a:rPr lang="en-GB" altLang="en-GB" sz="1600" dirty="0">
                <a:solidFill>
                  <a:srgbClr val="FFFFFF"/>
                </a:solidFill>
                <a:latin typeface="-apple-system"/>
              </a:rPr>
              <a:t>Wales carried</a:t>
            </a:r>
            <a:r>
              <a:rPr lang="en-GB" altLang="en-GB" sz="1600" b="0" i="0" u="none" strike="noStrike" dirty="0">
                <a:solidFill>
                  <a:srgbClr val="FFFFFF"/>
                </a:solidFill>
                <a:effectLst/>
                <a:latin typeface="-apple-system"/>
              </a:rPr>
              <a:t> out a survey that showed after leaving secondary school only 27% of females continue to take part in physical activity compared to the males which 37% continue to take part in sport</a:t>
            </a:r>
            <a:r>
              <a:rPr lang="en-GB" altLang="en-GB" sz="1600" dirty="0">
                <a:solidFill>
                  <a:srgbClr val="FFFFFF"/>
                </a:solidFill>
                <a:latin typeface="-apple-system"/>
              </a:rPr>
              <a:t> .</a:t>
            </a:r>
            <a:r>
              <a:rPr lang="en-GB" sz="1600" dirty="0">
                <a:solidFill>
                  <a:srgbClr val="FFFFFF"/>
                </a:solidFill>
                <a:effectLst/>
                <a:ea typeface="Calibri" panose="020F0502020204030204" pitchFamily="34" charset="0"/>
                <a:cs typeface="Times New Roman" panose="02020603050405020304" pitchFamily="18" charset="0"/>
              </a:rPr>
              <a:t> (Sports Wa</a:t>
            </a:r>
            <a:r>
              <a:rPr lang="en-GB" sz="1600" dirty="0">
                <a:solidFill>
                  <a:srgbClr val="FFFFFF"/>
                </a:solidFill>
                <a:ea typeface="Calibri" panose="020F0502020204030204" pitchFamily="34" charset="0"/>
                <a:cs typeface="Times New Roman" panose="02020603050405020304" pitchFamily="18" charset="0"/>
              </a:rPr>
              <a:t>les 2024) </a:t>
            </a:r>
            <a:endParaRPr lang="en-GB" altLang="en-GB" sz="1600" b="0" i="0" u="none" strike="noStrike" dirty="0">
              <a:solidFill>
                <a:srgbClr val="FFFFFF"/>
              </a:solidFill>
              <a:effectLst/>
              <a:latin typeface="-apple-system"/>
            </a:endParaRPr>
          </a:p>
          <a:p>
            <a:endParaRPr lang="en-US" sz="1200" dirty="0">
              <a:solidFill>
                <a:srgbClr val="FFFFFF"/>
              </a:solidFill>
            </a:endParaRPr>
          </a:p>
        </p:txBody>
      </p:sp>
    </p:spTree>
    <p:extLst>
      <p:ext uri="{BB962C8B-B14F-4D97-AF65-F5344CB8AC3E}">
        <p14:creationId xmlns:p14="http://schemas.microsoft.com/office/powerpoint/2010/main" val="297021984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69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0CF65-1D4D-E46F-9B17-73DF38B57CA5}"/>
              </a:ext>
            </a:extLst>
          </p:cNvPr>
          <p:cNvSpPr>
            <a:spLocks noGrp="1"/>
          </p:cNvSpPr>
          <p:nvPr>
            <p:ph type="title"/>
          </p:nvPr>
        </p:nvSpPr>
        <p:spPr>
          <a:xfrm>
            <a:off x="1024128" y="585216"/>
            <a:ext cx="6007027" cy="1499616"/>
          </a:xfrm>
        </p:spPr>
        <p:txBody>
          <a:bodyPr vert="horz" lIns="91440" tIns="45720" rIns="91440" bIns="45720" numCol="1" rtlCol="0" anchor="ctr">
            <a:normAutofit/>
          </a:bodyPr>
          <a:lstStyle/>
          <a:p>
            <a:r>
              <a:rPr lang="en-US" dirty="0">
                <a:solidFill>
                  <a:srgbClr val="FFFFFF"/>
                </a:solidFill>
              </a:rPr>
              <a:t>Non-PROFIT OR For-Profit or Not-for-profit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EDDD943-2283-2BFF-9428-46812773630C}"/>
              </a:ext>
            </a:extLst>
          </p:cNvPr>
          <p:cNvSpPr txBox="1"/>
          <p:nvPr/>
        </p:nvSpPr>
        <p:spPr>
          <a:xfrm>
            <a:off x="254006" y="2084831"/>
            <a:ext cx="7013053" cy="4586901"/>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fontScale="92500"/>
          </a:bodyPr>
          <a:lstStyle/>
          <a:p>
            <a:pPr marL="285750" indent="-285750" defTabSz="914400">
              <a:lnSpc>
                <a:spcPct val="90000"/>
              </a:lnSpc>
              <a:spcAft>
                <a:spcPts val="600"/>
              </a:spcAft>
              <a:buClr>
                <a:schemeClr val="accent1"/>
              </a:buClr>
              <a:buFont typeface="Arial" panose="020B0604020202020204" pitchFamily="34" charset="0"/>
              <a:buChar char="•"/>
            </a:pPr>
            <a:r>
              <a:rPr lang="en-US" sz="2000" dirty="0">
                <a:solidFill>
                  <a:srgbClr val="FFFFFF"/>
                </a:solidFill>
              </a:rPr>
              <a:t>One of our</a:t>
            </a:r>
            <a:r>
              <a:rPr lang="en-US" sz="2000" b="0" i="0" u="none" strike="noStrike" dirty="0">
                <a:solidFill>
                  <a:srgbClr val="FFFFFF"/>
                </a:solidFill>
              </a:rPr>
              <a:t> </a:t>
            </a:r>
            <a:r>
              <a:rPr lang="en-US" sz="2000" dirty="0">
                <a:solidFill>
                  <a:srgbClr val="FFFFFF"/>
                </a:solidFill>
              </a:rPr>
              <a:t>aims</a:t>
            </a:r>
            <a:r>
              <a:rPr lang="en-US" sz="2000" b="0" i="0" u="none" strike="noStrike" dirty="0">
                <a:solidFill>
                  <a:srgbClr val="FFFFFF"/>
                </a:solidFill>
              </a:rPr>
              <a:t> as </a:t>
            </a:r>
            <a:r>
              <a:rPr lang="en-US" sz="2000" dirty="0">
                <a:solidFill>
                  <a:srgbClr val="FFFFFF"/>
                </a:solidFill>
              </a:rPr>
              <a:t>an organization</a:t>
            </a:r>
            <a:r>
              <a:rPr lang="en-US" sz="2000" b="0" i="0" u="none" strike="noStrike" dirty="0">
                <a:solidFill>
                  <a:srgbClr val="FFFFFF"/>
                </a:solidFill>
              </a:rPr>
              <a:t> is for this to be a not-for-profit </a:t>
            </a:r>
            <a:r>
              <a:rPr lang="en-US" sz="2000" dirty="0">
                <a:solidFill>
                  <a:srgbClr val="FFFFFF"/>
                </a:solidFill>
              </a:rPr>
              <a:t>organization</a:t>
            </a:r>
            <a:r>
              <a:rPr lang="en-US" sz="2000" b="0" i="0" u="none" strike="noStrike" dirty="0">
                <a:solidFill>
                  <a:srgbClr val="FFFFFF"/>
                </a:solidFill>
              </a:rPr>
              <a:t>, this way all the money we get from the participants will be put back into the </a:t>
            </a:r>
            <a:r>
              <a:rPr lang="en-US" sz="2000" dirty="0">
                <a:solidFill>
                  <a:srgbClr val="FFFFFF"/>
                </a:solidFill>
              </a:rPr>
              <a:t>program</a:t>
            </a:r>
            <a:r>
              <a:rPr lang="en-US" sz="2000" b="0" i="0" u="none" strike="noStrike" dirty="0">
                <a:solidFill>
                  <a:srgbClr val="FFFFFF"/>
                </a:solidFill>
              </a:rPr>
              <a:t> and used to make the participants time there more enjoyable and fulfilling</a:t>
            </a:r>
            <a:r>
              <a:rPr lang="en-US" sz="2000" b="0" i="0" dirty="0">
                <a:solidFill>
                  <a:srgbClr val="FFFFFF"/>
                </a:solidFill>
              </a:rPr>
              <a:t>​</a:t>
            </a:r>
            <a:r>
              <a:rPr lang="en-US" sz="2000" dirty="0">
                <a:solidFill>
                  <a:srgbClr val="FFFFFF"/>
                </a:solidFill>
              </a:rPr>
              <a:t>.</a:t>
            </a:r>
          </a:p>
          <a:p>
            <a:pPr marL="285750" indent="-285750" defTabSz="914400">
              <a:lnSpc>
                <a:spcPct val="90000"/>
              </a:lnSpc>
              <a:spcAft>
                <a:spcPts val="600"/>
              </a:spcAft>
              <a:buClr>
                <a:schemeClr val="accent1"/>
              </a:buClr>
              <a:buFont typeface="Arial" panose="020B0604020202020204" pitchFamily="34" charset="0"/>
              <a:buChar char="•"/>
            </a:pPr>
            <a:r>
              <a:rPr lang="en-US" sz="2000" dirty="0">
                <a:solidFill>
                  <a:srgbClr val="FFFFFF"/>
                </a:solidFill>
              </a:rPr>
              <a:t>This would mean that we were to rely heavily on volunteers however because the camp only lasts for 4 weeks out of the 6 weeks holidays, it would also mean it would be a great opportunity for people to get some work experience and all the training they may require.</a:t>
            </a:r>
          </a:p>
          <a:p>
            <a:pPr marL="285750" indent="-285750" defTabSz="914400">
              <a:lnSpc>
                <a:spcPct val="90000"/>
              </a:lnSpc>
              <a:spcAft>
                <a:spcPts val="600"/>
              </a:spcAft>
              <a:buClr>
                <a:schemeClr val="accent1"/>
              </a:buClr>
              <a:buFont typeface="Arial"/>
              <a:buChar char="•"/>
            </a:pPr>
            <a:r>
              <a:rPr lang="en-US" sz="2000" dirty="0">
                <a:solidFill>
                  <a:srgbClr val="FFFFFF"/>
                </a:solidFill>
              </a:rPr>
              <a:t>As an organization, all volunteers we have apply for the program will be fully trained in terms of first aid and coaching skills and will also have a full DBS check as the classes will have a mixture of both adults and younger athletes. This training will take place for the 4 weeks prior to the program starting up.</a:t>
            </a:r>
            <a:endParaRPr lang="en-US" altLang="en-GB" sz="2000" dirty="0">
              <a:solidFill>
                <a:srgbClr val="FFFFFF"/>
              </a:solidFill>
            </a:endParaRPr>
          </a:p>
          <a:p>
            <a:pPr marL="285750" indent="-285750" defTabSz="914400">
              <a:lnSpc>
                <a:spcPct val="90000"/>
              </a:lnSpc>
              <a:spcAft>
                <a:spcPts val="600"/>
              </a:spcAft>
              <a:buClr>
                <a:schemeClr val="accent1"/>
              </a:buClr>
              <a:buFont typeface="Arial"/>
              <a:buChar char="•"/>
            </a:pPr>
            <a:r>
              <a:rPr lang="en-US" altLang="en-GB" sz="2000" dirty="0">
                <a:solidFill>
                  <a:srgbClr val="FFFFFF"/>
                </a:solidFill>
              </a:rPr>
              <a:t>As being a non-profit organization, this enable us as an organization to be exempt from being tax. This can also open more possibilities towards getting more funding to support our organization.</a:t>
            </a:r>
            <a:endParaRPr lang="en-US" sz="2000" dirty="0">
              <a:solidFill>
                <a:srgbClr val="FFFFFF"/>
              </a:solidFill>
            </a:endParaRPr>
          </a:p>
          <a:p>
            <a:pPr marL="285750" indent="-285750" defTabSz="914400">
              <a:lnSpc>
                <a:spcPct val="90000"/>
              </a:lnSpc>
              <a:spcAft>
                <a:spcPts val="600"/>
              </a:spcAft>
              <a:buClr>
                <a:schemeClr val="accent1"/>
              </a:buClr>
              <a:buFont typeface="Arial" panose="020B0604020202020204" pitchFamily="34" charset="0"/>
              <a:buChar char="•"/>
            </a:pPr>
            <a:endParaRPr lang="en-US" sz="1500" dirty="0">
              <a:solidFill>
                <a:srgbClr val="FFFFFF"/>
              </a:solidFill>
            </a:endParaRPr>
          </a:p>
        </p:txBody>
      </p:sp>
      <p:pic>
        <p:nvPicPr>
          <p:cNvPr id="7" name="Picture 7">
            <a:extLst>
              <a:ext uri="{FF2B5EF4-FFF2-40B4-BE49-F238E27FC236}">
                <a16:creationId xmlns:a16="http://schemas.microsoft.com/office/drawing/2014/main" id="{C4D46D68-B883-5098-658F-11D1B6AFF9B9}"/>
              </a:ext>
            </a:extLst>
          </p:cNvPr>
          <p:cNvPicPr>
            <a:picLocks noChangeAspect="1"/>
          </p:cNvPicPr>
          <p:nvPr/>
        </p:nvPicPr>
        <p:blipFill rotWithShape="1">
          <a:blip r:embed="rId2">
            <a:extLst>
              <a:ext uri="{28A0092B-C50C-407E-A947-70E740481C1C}">
                <a14:useLocalDpi xmlns:a14="http://schemas.microsoft.com/office/drawing/2010/main" val="0"/>
              </a:ext>
            </a:extLst>
          </a:blip>
          <a:srcRect l="24630" r="24630"/>
          <a:stretch/>
        </p:blipFill>
        <p:spPr>
          <a:xfrm>
            <a:off x="7552266" y="10"/>
            <a:ext cx="4639733" cy="6857990"/>
          </a:xfrm>
          <a:prstGeom prst="rect">
            <a:avLst/>
          </a:prstGeom>
        </p:spPr>
      </p:pic>
    </p:spTree>
    <p:extLst>
      <p:ext uri="{BB962C8B-B14F-4D97-AF65-F5344CB8AC3E}">
        <p14:creationId xmlns:p14="http://schemas.microsoft.com/office/powerpoint/2010/main" val="351611340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FDF7-7F30-FD6D-4BAD-B033891C2813}"/>
              </a:ext>
            </a:extLst>
          </p:cNvPr>
          <p:cNvSpPr>
            <a:spLocks noGrp="1"/>
          </p:cNvSpPr>
          <p:nvPr>
            <p:ph type="title"/>
          </p:nvPr>
        </p:nvSpPr>
        <p:spPr>
          <a:xfrm>
            <a:off x="1024128" y="585216"/>
            <a:ext cx="6066818" cy="1499616"/>
          </a:xfrm>
        </p:spPr>
        <p:txBody>
          <a:bodyPr numCol="1">
            <a:normAutofit/>
          </a:bodyPr>
          <a:lstStyle/>
          <a:p>
            <a:r>
              <a:rPr lang="en-US" dirty="0"/>
              <a:t>Reference page 1: </a:t>
            </a:r>
          </a:p>
        </p:txBody>
      </p:sp>
      <p:sp>
        <p:nvSpPr>
          <p:cNvPr id="3" name="Content Placeholder 2">
            <a:extLst>
              <a:ext uri="{FF2B5EF4-FFF2-40B4-BE49-F238E27FC236}">
                <a16:creationId xmlns:a16="http://schemas.microsoft.com/office/drawing/2014/main" id="{EA7EC90E-4AD4-86EC-28FC-01E2C2AC9DD3}"/>
              </a:ext>
            </a:extLst>
          </p:cNvPr>
          <p:cNvSpPr>
            <a:spLocks noGrp="1"/>
          </p:cNvSpPr>
          <p:nvPr>
            <p:ph idx="1"/>
          </p:nvPr>
        </p:nvSpPr>
        <p:spPr>
          <a:xfrm>
            <a:off x="183472" y="1929469"/>
            <a:ext cx="7250262" cy="4759198"/>
          </a:xfrm>
        </p:spPr>
        <p:txBody>
          <a:bodyPr vert="horz" lIns="91440" tIns="45720" rIns="91440" bIns="45720" numCol="1" rtlCol="0">
            <a:normAutofit fontScale="85000" lnSpcReduction="20000"/>
          </a:bodyPr>
          <a:lstStyle/>
          <a:p>
            <a:r>
              <a:rPr lang="en-GB" dirty="0"/>
              <a:t>Burnes. Rick (2022) “Study Shows Business Blogging Leads to 55% More Website Visitors.” Available at: </a:t>
            </a:r>
            <a:r>
              <a:rPr lang="en-GB" u="sng" dirty="0">
                <a:hlinkClick r:id="rId2"/>
              </a:rPr>
              <a:t>Study Shows Business Blogging Leads to 55% More Website Visitors (hubspot.com)</a:t>
            </a:r>
            <a:r>
              <a:rPr lang="en-GB" dirty="0"/>
              <a:t> </a:t>
            </a:r>
            <a:r>
              <a:rPr lang="en-US" dirty="0"/>
              <a:t>(Accessed on: 12</a:t>
            </a:r>
            <a:r>
              <a:rPr lang="en-US" baseline="30000" dirty="0"/>
              <a:t>th</a:t>
            </a:r>
            <a:r>
              <a:rPr lang="en-US" dirty="0"/>
              <a:t> of February 2024)</a:t>
            </a:r>
            <a:endParaRPr lang="en-GB" dirty="0"/>
          </a:p>
          <a:p>
            <a:r>
              <a:rPr lang="en-US" u="sng" dirty="0"/>
              <a:t>CDC (2022) </a:t>
            </a:r>
            <a:r>
              <a:rPr lang="en-US" dirty="0"/>
              <a:t>“Adults” </a:t>
            </a:r>
            <a:r>
              <a:rPr lang="en-GB" dirty="0"/>
              <a:t>Available at: </a:t>
            </a:r>
            <a:r>
              <a:rPr lang="en-GB" u="sng" dirty="0">
                <a:hlinkClick r:id="rId3"/>
              </a:rPr>
              <a:t>How much physical activity do adults need? | Physical Activity | CDC </a:t>
            </a:r>
            <a:r>
              <a:rPr lang="en-US" dirty="0"/>
              <a:t>(Accessed on: 5</a:t>
            </a:r>
            <a:r>
              <a:rPr lang="en-US" baseline="30000" dirty="0"/>
              <a:t>th</a:t>
            </a:r>
            <a:r>
              <a:rPr lang="en-US" dirty="0"/>
              <a:t> of February 2024)</a:t>
            </a:r>
            <a:endParaRPr lang="en-GB" dirty="0"/>
          </a:p>
          <a:p>
            <a:r>
              <a:rPr lang="en-GB" dirty="0"/>
              <a:t>Iberdrola (2023) “Women’s Interest in Sport Continues to Grow.” Available at: </a:t>
            </a:r>
            <a:r>
              <a:rPr lang="en-GB" u="sng" dirty="0">
                <a:hlinkClick r:id="rId4"/>
              </a:rPr>
              <a:t>Women and sport today: growth statistics - Iberdrola </a:t>
            </a:r>
            <a:r>
              <a:rPr lang="en-US" dirty="0"/>
              <a:t>(Accessed on: 5</a:t>
            </a:r>
            <a:r>
              <a:rPr lang="en-US" baseline="30000" dirty="0"/>
              <a:t>th</a:t>
            </a:r>
            <a:r>
              <a:rPr lang="en-US" dirty="0"/>
              <a:t> of February 2024)</a:t>
            </a:r>
            <a:endParaRPr lang="en-GB" dirty="0"/>
          </a:p>
          <a:p>
            <a:r>
              <a:rPr lang="en-US" dirty="0"/>
              <a:t>Lange. D (2022) “</a:t>
            </a:r>
            <a:r>
              <a:rPr lang="en-GB" dirty="0"/>
              <a:t>Number of Women Who Participated in Sport and Physical Activity at Least Twice in the Last 28 Days in England from 2016 to 2021.” Available at: </a:t>
            </a:r>
            <a:r>
              <a:rPr lang="fr-FR" u="sng" dirty="0">
                <a:hlinkClick r:id="rId5"/>
              </a:rPr>
              <a:t>Female sports participation England 2022 | Statista </a:t>
            </a:r>
            <a:r>
              <a:rPr lang="en-US" dirty="0"/>
              <a:t>(Accessed on: 5</a:t>
            </a:r>
            <a:r>
              <a:rPr lang="en-US" baseline="30000" dirty="0"/>
              <a:t>th</a:t>
            </a:r>
            <a:r>
              <a:rPr lang="en-US" dirty="0"/>
              <a:t> of February 2024)</a:t>
            </a:r>
            <a:endParaRPr lang="en-GB" dirty="0"/>
          </a:p>
          <a:p>
            <a:r>
              <a:rPr lang="en-GB" dirty="0"/>
              <a:t>Mbu. J (2022) “'Lingering Self-Consciousness' More than a third of women don’t participate in sport due to a lack of confidence in themselves and their appearance.” Available at: </a:t>
            </a:r>
            <a:r>
              <a:rPr lang="en-GB" u="sng" dirty="0">
                <a:hlinkClick r:id="rId6"/>
              </a:rPr>
              <a:t>More than a third of women don't participate in sport due to a lack of confidence in themselves and their appearance | The Sun </a:t>
            </a:r>
            <a:r>
              <a:rPr lang="en-US" dirty="0"/>
              <a:t>(Accessed on: 12</a:t>
            </a:r>
            <a:r>
              <a:rPr lang="en-US" baseline="30000" dirty="0"/>
              <a:t>th</a:t>
            </a:r>
            <a:r>
              <a:rPr lang="en-US" dirty="0"/>
              <a:t> of February 2024)</a:t>
            </a:r>
            <a:endParaRPr lang="en-GB" dirty="0"/>
          </a:p>
          <a:p>
            <a:pPr marL="0" indent="0">
              <a:buNone/>
            </a:pPr>
            <a:endParaRPr lang="en-GB" altLang="en-GB" sz="1200" dirty="0">
              <a:latin typeface="-apple-system"/>
            </a:endParaRPr>
          </a:p>
        </p:txBody>
      </p:sp>
      <p:pic>
        <p:nvPicPr>
          <p:cNvPr id="5" name="Picture 4" descr="Large skydiving group mid-air">
            <a:extLst>
              <a:ext uri="{FF2B5EF4-FFF2-40B4-BE49-F238E27FC236}">
                <a16:creationId xmlns:a16="http://schemas.microsoft.com/office/drawing/2014/main" id="{34F7A625-BB5A-8726-7830-5738ADAFFAF5}"/>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419436128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CA7-A5EF-0FE6-8FA4-7B0B6DDEE1CF}"/>
              </a:ext>
            </a:extLst>
          </p:cNvPr>
          <p:cNvSpPr>
            <a:spLocks noGrp="1"/>
          </p:cNvSpPr>
          <p:nvPr>
            <p:ph type="title"/>
          </p:nvPr>
        </p:nvSpPr>
        <p:spPr>
          <a:xfrm>
            <a:off x="1024128" y="585216"/>
            <a:ext cx="6066818" cy="1499616"/>
          </a:xfrm>
        </p:spPr>
        <p:txBody>
          <a:bodyPr numCol="1">
            <a:normAutofit/>
          </a:bodyPr>
          <a:lstStyle/>
          <a:p>
            <a:r>
              <a:rPr lang="en-US" dirty="0"/>
              <a:t>Reference page 2: </a:t>
            </a:r>
          </a:p>
        </p:txBody>
      </p:sp>
      <p:sp>
        <p:nvSpPr>
          <p:cNvPr id="3" name="Content Placeholder 2">
            <a:extLst>
              <a:ext uri="{FF2B5EF4-FFF2-40B4-BE49-F238E27FC236}">
                <a16:creationId xmlns:a16="http://schemas.microsoft.com/office/drawing/2014/main" id="{C2DA68EA-9EA3-A6BA-1F10-AF20DC9B4B40}"/>
              </a:ext>
            </a:extLst>
          </p:cNvPr>
          <p:cNvSpPr>
            <a:spLocks noGrp="1"/>
          </p:cNvSpPr>
          <p:nvPr>
            <p:ph idx="1"/>
          </p:nvPr>
        </p:nvSpPr>
        <p:spPr>
          <a:xfrm>
            <a:off x="377505" y="2084832"/>
            <a:ext cx="6895750" cy="4601194"/>
          </a:xfrm>
        </p:spPr>
        <p:txBody>
          <a:bodyPr vert="horz" lIns="45720" tIns="45720" rIns="45720" bIns="45720" numCol="1" rtlCol="0">
            <a:normAutofit fontScale="85000" lnSpcReduction="20000"/>
          </a:bodyPr>
          <a:lstStyle/>
          <a:p>
            <a:r>
              <a:rPr lang="en-GB" dirty="0"/>
              <a:t>Sports England (2019) “How National Lottery Players Help Grassroots Sport.” Available at: </a:t>
            </a:r>
            <a:r>
              <a:rPr lang="en-GB" u="sng" dirty="0">
                <a:hlinkClick r:id="rId2"/>
              </a:rPr>
              <a:t>How National Lottery players help grassroots sport | Sport England </a:t>
            </a:r>
            <a:r>
              <a:rPr lang="en-GB" dirty="0"/>
              <a:t> </a:t>
            </a:r>
            <a:r>
              <a:rPr lang="en-US" dirty="0"/>
              <a:t>(Accessed on: 19</a:t>
            </a:r>
            <a:r>
              <a:rPr lang="en-US" baseline="30000" dirty="0"/>
              <a:t>th</a:t>
            </a:r>
            <a:r>
              <a:rPr lang="en-US" dirty="0"/>
              <a:t> of February 2024)</a:t>
            </a:r>
            <a:endParaRPr lang="en-GB" dirty="0"/>
          </a:p>
          <a:p>
            <a:r>
              <a:rPr lang="en-GB" dirty="0"/>
              <a:t>Sports Wales (2024) “Gender” Available at: </a:t>
            </a:r>
            <a:r>
              <a:rPr lang="en-GB" u="sng" dirty="0">
                <a:hlinkClick r:id="rId3"/>
              </a:rPr>
              <a:t>Gender | Sport Wales</a:t>
            </a:r>
            <a:r>
              <a:rPr lang="en-GB" dirty="0"/>
              <a:t> </a:t>
            </a:r>
            <a:r>
              <a:rPr lang="en-US" dirty="0"/>
              <a:t>(Accessed on: 19</a:t>
            </a:r>
            <a:r>
              <a:rPr lang="en-US" baseline="30000" dirty="0"/>
              <a:t>th</a:t>
            </a:r>
            <a:r>
              <a:rPr lang="en-US" dirty="0"/>
              <a:t> of February 2024)</a:t>
            </a:r>
            <a:endParaRPr lang="en-GB" dirty="0"/>
          </a:p>
          <a:p>
            <a:r>
              <a:rPr lang="en-GB" dirty="0"/>
              <a:t>Ward. A (2023) “ 7 Reasons to Get Your Daughter Involved in Sports.” Available at: </a:t>
            </a:r>
            <a:r>
              <a:rPr lang="en-GB" u="sng" dirty="0">
                <a:hlinkClick r:id="rId4"/>
              </a:rPr>
              <a:t>7 Reasons to Get Your Daughter Involved in Sports, According to Science - Penn State PRO Wellness (pennstatehealth.org)</a:t>
            </a:r>
            <a:r>
              <a:rPr lang="en-GB" dirty="0"/>
              <a:t> (Accessed on: 5</a:t>
            </a:r>
            <a:r>
              <a:rPr lang="en-GB" baseline="30000" dirty="0"/>
              <a:t>th</a:t>
            </a:r>
            <a:r>
              <a:rPr lang="en-GB" dirty="0"/>
              <a:t> of February 2024)</a:t>
            </a:r>
          </a:p>
          <a:p>
            <a:r>
              <a:rPr lang="en-US" dirty="0"/>
              <a:t>Weale. S (2022) “100,000 More Girls Playing Football In England as Activity Levels Rebound.” </a:t>
            </a:r>
            <a:r>
              <a:rPr lang="en-GB" dirty="0"/>
              <a:t>Available at: </a:t>
            </a:r>
            <a:r>
              <a:rPr lang="en-GB" u="sng" dirty="0">
                <a:hlinkClick r:id="rId5"/>
              </a:rPr>
              <a:t>100,000 more girls playing football in England as activity levels rebound | Sport England | The Guardian </a:t>
            </a:r>
            <a:r>
              <a:rPr lang="en-US" dirty="0"/>
              <a:t>(Accessed on: 5</a:t>
            </a:r>
            <a:r>
              <a:rPr lang="en-US" baseline="30000" dirty="0"/>
              <a:t>th</a:t>
            </a:r>
            <a:r>
              <a:rPr lang="en-US" dirty="0"/>
              <a:t> of February 2024)</a:t>
            </a:r>
            <a:endParaRPr lang="en-GB" dirty="0"/>
          </a:p>
          <a:p>
            <a:r>
              <a:rPr lang="en-GB" dirty="0"/>
              <a:t>Weaver. M (2022) “More than 1 million girls in the UK lose interest in sport as teenagers.” Available at: </a:t>
            </a:r>
            <a:r>
              <a:rPr lang="en-GB" u="sng" dirty="0">
                <a:hlinkClick r:id="rId6"/>
              </a:rPr>
              <a:t>More than 1 million girls in the UK lose interest in sport as teenagers | School sports | The Guardian</a:t>
            </a:r>
            <a:r>
              <a:rPr lang="en-GB" dirty="0"/>
              <a:t> </a:t>
            </a:r>
            <a:r>
              <a:rPr lang="en-US" dirty="0"/>
              <a:t>(Accessed on: 12</a:t>
            </a:r>
            <a:r>
              <a:rPr lang="en-US" baseline="30000" dirty="0"/>
              <a:t>th</a:t>
            </a:r>
            <a:r>
              <a:rPr lang="en-US" dirty="0"/>
              <a:t> of February 2024)</a:t>
            </a:r>
            <a:endParaRPr lang="en-GB" dirty="0"/>
          </a:p>
        </p:txBody>
      </p:sp>
      <p:pic>
        <p:nvPicPr>
          <p:cNvPr id="5" name="Picture 4" descr="Large skydiving group mid-air">
            <a:extLst>
              <a:ext uri="{FF2B5EF4-FFF2-40B4-BE49-F238E27FC236}">
                <a16:creationId xmlns:a16="http://schemas.microsoft.com/office/drawing/2014/main" id="{8F3EBEE6-4DA1-9D8C-729C-21AED1714153}"/>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308999299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0</TotalTime>
  <Words>2312</Words>
  <Application>Microsoft Office PowerPoint</Application>
  <PresentationFormat>Widescreen</PresentationFormat>
  <Paragraphs>77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Integral</vt:lpstr>
      <vt:lpstr>Women's sport camp</vt:lpstr>
      <vt:lpstr>WHAT IS OUR SPORTS CLUB all about?</vt:lpstr>
      <vt:lpstr>Our roles</vt:lpstr>
      <vt:lpstr>HAS THERE BEEN Any INCREASE of it ALREADY?</vt:lpstr>
      <vt:lpstr>                                            WHY ARE we DOING this? </vt:lpstr>
      <vt:lpstr>WHAT WILL our SPORTS CLUBS INCLUDE?</vt:lpstr>
      <vt:lpstr>The Social Media coverage </vt:lpstr>
      <vt:lpstr>What is the Cost?  </vt:lpstr>
      <vt:lpstr>PowerPoint Presentation</vt:lpstr>
      <vt:lpstr>How are we FUNDING it? </vt:lpstr>
      <vt:lpstr>Non-PROFIT OR For-Profit or Not-for-profit</vt:lpstr>
      <vt:lpstr>Reference page 1: </vt:lpstr>
      <vt:lpstr>Reference page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quinn</dc:creator>
  <cp:lastModifiedBy>William Richards (2319131)</cp:lastModifiedBy>
  <cp:revision>343</cp:revision>
  <dcterms:created xsi:type="dcterms:W3CDTF">2023-02-28T11:05:41Z</dcterms:created>
  <dcterms:modified xsi:type="dcterms:W3CDTF">2026-03-08T20:55:37Z</dcterms:modified>
</cp:coreProperties>
</file>