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B9728C-D4E9-46B3-9C9D-0CE0E88254FE}" type="datetimeFigureOut">
              <a:rPr lang="en-US" smtClean="0"/>
              <a:t>10/22/23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531723-981E-4247-B9CC-6A927C6FC0A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Service quality is the primary stage to attract more customers. Enhancing customer satisfaction is the business pillar in the industry of tourism and hospitality. Service quality can be improved with improvement in resource investment and an increase in the effectiveness of the training process. To manage business legacy there are certain steps followed by the hotels such as staff training, employee skill development, improving quality of services, addressing health and safety standards, and improvising room services.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With priority to the vibrant cultural diversity of the region, it offers customers a taste of the cultural diversity of the region. Understanding the customers’ needs and anticipating the necessary change are two important segments of the industry.  Hotel Indigo aims to work on its service quality to deal with the business challenges in the industry. Understanding the group of customers is the most important stage of business planning. The role of management practice followed is to </a:t>
            </a:r>
            <a:r>
              <a:rPr lang="en-US" sz="1200" kern="1200" dirty="0" err="1">
                <a:solidFill>
                  <a:schemeClr val="tx1"/>
                </a:solidFill>
                <a:latin typeface="+mn-lt"/>
                <a:ea typeface="+mn-ea"/>
                <a:cs typeface="+mn-cs"/>
              </a:rPr>
              <a:t>optimise</a:t>
            </a:r>
            <a:r>
              <a:rPr lang="en-US" sz="1200" kern="1200" dirty="0">
                <a:solidFill>
                  <a:schemeClr val="tx1"/>
                </a:solidFill>
                <a:latin typeface="+mn-lt"/>
                <a:ea typeface="+mn-ea"/>
                <a:cs typeface="+mn-cs"/>
              </a:rPr>
              <a:t> the quality of service for customers with multiple facilities offered by the hospitality management practice.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Targeting customers is the primary stage to make business expansion of a hotel. Business nature and scope are determined by the strategy of targeting customers along with the improvement in the quality of customer support. Working on the facilities offered can help to meet the expectations of guests. Thus the strategy of hospitality management provides scope to attract more customers.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Nature, scope and service offered play a vital role in the business success of a hotel. Hotel Indigo offers customers premium quality service with access to the vibrant culture of that region. Along with that diversity in terms of cuisine offerings has increased the scope to increase satisfaction of guests. The inclusion of safety standards in the list of hotel facilities has increased customers’ satisfaction.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Facilities and services provided by a hotel are dependent upon the training of team members. The importance of hospitality management is observed while developing a strategy for business expansion. In 5-star hotels staff members are properly trained to anticipate the needs of customers and make them feel delighted even in case of mundane requests. Giving </a:t>
            </a:r>
            <a:r>
              <a:rPr lang="en-US" sz="1200" kern="1200" dirty="0" err="1">
                <a:solidFill>
                  <a:schemeClr val="tx1"/>
                </a:solidFill>
                <a:latin typeface="+mn-lt"/>
                <a:ea typeface="+mn-ea"/>
                <a:cs typeface="+mn-cs"/>
              </a:rPr>
              <a:t>personalised</a:t>
            </a:r>
            <a:r>
              <a:rPr lang="en-US" sz="1200" kern="1200" dirty="0">
                <a:solidFill>
                  <a:schemeClr val="tx1"/>
                </a:solidFill>
                <a:latin typeface="+mn-lt"/>
                <a:ea typeface="+mn-ea"/>
                <a:cs typeface="+mn-cs"/>
              </a:rPr>
              <a:t> service with collaborative business interaction provides chances to manage the business venture of a 5-star hotel.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Hospitality is an approach which increases the scope to address challenges observed in dealing with the challenges. Hotel Indigo has brought transformation in its business strategy from time to time to achieve business success. To improve the scope of meeting guest expectations the need is to design business policy based on the budget. As a result of that responsibilities need to be divided among team members to reach the target.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Meeting customers’ expectations is the most crucial part of the industry of hospitality. Understanding the customers’ journey and using multi-channels to get customers’ feedback help to increase the level of customer satisfaction. Paying attention towards customers’ segmentation strategy improves the scope of success.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Business in the industry of hospitality is based on understanding the customers’ needs and designing business policies accordingly. From time to time famous hotels tend to transform their business policy to get more customers. </a:t>
            </a:r>
          </a:p>
          <a:p>
            <a:endParaRPr lang="en-US" dirty="0"/>
          </a:p>
        </p:txBody>
      </p:sp>
      <p:sp>
        <p:nvSpPr>
          <p:cNvPr id="4" name="Slide Number Placeholder 3"/>
          <p:cNvSpPr>
            <a:spLocks noGrp="1"/>
          </p:cNvSpPr>
          <p:nvPr>
            <p:ph type="sldNum" sz="quarter" idx="10"/>
          </p:nvPr>
        </p:nvSpPr>
        <p:spPr/>
        <p:txBody>
          <a:bodyPr/>
          <a:lstStyle/>
          <a:p>
            <a:fld id="{ED531723-981E-4247-B9CC-6A927C6FC0A3}"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4642868-187B-4F8F-8D1E-8E5DF40483B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642868-187B-4F8F-8D1E-8E5DF40483B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642868-187B-4F8F-8D1E-8E5DF40483B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642868-187B-4F8F-8D1E-8E5DF40483B1}" type="datetimeFigureOut">
              <a:rPr lang="en-US" smtClean="0"/>
              <a:t>10/22/23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642868-187B-4F8F-8D1E-8E5DF40483B1}" type="datetimeFigureOut">
              <a:rPr lang="en-US" smtClean="0"/>
              <a:t>10/22/23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642868-187B-4F8F-8D1E-8E5DF40483B1}" type="datetimeFigureOut">
              <a:rPr lang="en-US" smtClean="0"/>
              <a:t>10/22/23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642868-187B-4F8F-8D1E-8E5DF40483B1}" type="datetimeFigureOut">
              <a:rPr lang="en-US" smtClean="0"/>
              <a:t>10/22/23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642868-187B-4F8F-8D1E-8E5DF40483B1}" type="datetimeFigureOut">
              <a:rPr lang="en-US" smtClean="0"/>
              <a:t>10/22/23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642868-187B-4F8F-8D1E-8E5DF40483B1}" type="datetimeFigureOut">
              <a:rPr lang="en-US" smtClean="0"/>
              <a:t>10/22/23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642868-187B-4F8F-8D1E-8E5DF40483B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642868-187B-4F8F-8D1E-8E5DF40483B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975B6B-318B-499D-B609-CD4BA23743F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l="-33000" r="-3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642868-187B-4F8F-8D1E-8E5DF40483B1}" type="datetimeFigureOut">
              <a:rPr lang="en-US" smtClean="0"/>
              <a:t>10/22/23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975B6B-318B-499D-B609-CD4BA23743F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nSpc>
                <a:spcPct val="150000"/>
              </a:lnSpc>
            </a:pPr>
            <a:r>
              <a:rPr lang="en-US" sz="2800" b="1" dirty="0">
                <a:latin typeface="Times New Roman" panose="02020603050405020304" pitchFamily="18" charset="0"/>
                <a:cs typeface="Times New Roman" panose="02020603050405020304" pitchFamily="18" charset="0"/>
              </a:rPr>
              <a:t>BMIH4003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Hospitality &amp; Guest Services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Lead: Charlotte Joyner</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name : Lidia Leva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id : 2242891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US" b="1" dirty="0"/>
            </a:br>
            <a:r>
              <a:rPr lang="en-US" sz="2700" b="1" dirty="0">
                <a:latin typeface="Times New Roman" panose="02020603050405020304" pitchFamily="18" charset="0"/>
                <a:cs typeface="Times New Roman" panose="02020603050405020304" pitchFamily="18" charset="0"/>
              </a:rPr>
              <a:t>Introduction</a:t>
            </a:r>
            <a:br>
              <a:rPr lang="en-US" sz="2700" dirty="0">
                <a:latin typeface="Times New Roman" panose="02020603050405020304" pitchFamily="18" charset="0"/>
                <a:cs typeface="Times New Roman" panose="02020603050405020304" pitchFamily="18" charset="0"/>
              </a:rPr>
            </a:br>
            <a:endParaRPr lang="en-US" sz="27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600201"/>
            <a:ext cx="8229600" cy="3124200"/>
          </a:xfrm>
        </p:spPr>
        <p:txBody>
          <a:bodyPr>
            <a:normAutofit fontScale="70000" lnSpcReduction="20000"/>
          </a:bodyPr>
          <a:lstStyle/>
          <a:p>
            <a:pPr>
              <a:buNone/>
            </a:pPr>
            <a:r>
              <a:rPr lang="en-US" dirty="0"/>
              <a:t>The enhancement of customer happiness at a hotel is mostly influenced by the level of service quality provided.</a:t>
            </a:r>
            <a:endParaRPr lang="en-GB" dirty="0"/>
          </a:p>
          <a:p>
            <a:pPr>
              <a:buNone/>
            </a:pPr>
            <a:endParaRPr lang="en-GB" dirty="0"/>
          </a:p>
          <a:p>
            <a:pPr>
              <a:buNone/>
            </a:pPr>
            <a:r>
              <a:rPr lang="en-US" dirty="0"/>
              <a:t>According to </a:t>
            </a:r>
            <a:r>
              <a:rPr lang="en-US" dirty="0" err="1"/>
              <a:t>Baek</a:t>
            </a:r>
            <a:r>
              <a:rPr lang="en-US" dirty="0"/>
              <a:t> et al. (2020), the success of the hospitality industry relies on the fundamental attributes of team members, including reliability, integrity, and responsiveness.</a:t>
            </a:r>
            <a:endParaRPr lang="en-GB" dirty="0"/>
          </a:p>
          <a:p>
            <a:pPr>
              <a:buNone/>
            </a:pPr>
            <a:endParaRPr lang="en-GB" dirty="0"/>
          </a:p>
          <a:p>
            <a:pPr>
              <a:buNone/>
            </a:pPr>
            <a:r>
              <a:rPr lang="en-US" dirty="0"/>
              <a:t>Hotel Indigo, a renowned international hotel brand, has </a:t>
            </a:r>
            <a:r>
              <a:rPr lang="en-US" dirty="0" err="1"/>
              <a:t>prioritised</a:t>
            </a:r>
            <a:r>
              <a:rPr lang="en-US" dirty="0"/>
              <a:t> the enhancement of service quality as a strategic approach to achieve its commercial 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a:latin typeface="Times New Roman" panose="02020603050405020304" pitchFamily="18" charset="0"/>
                <a:cs typeface="Times New Roman" panose="02020603050405020304" pitchFamily="18" charset="0"/>
              </a:rPr>
              <a:t>Description of the chosen hotel</a:t>
            </a:r>
            <a:br>
              <a:rPr lang="en-US" dirty="0"/>
            </a:br>
            <a:endParaRPr lang="en-US" dirty="0"/>
          </a:p>
        </p:txBody>
      </p:sp>
      <p:sp>
        <p:nvSpPr>
          <p:cNvPr id="4" name="Text Placeholder 3"/>
          <p:cNvSpPr>
            <a:spLocks noGrp="1"/>
          </p:cNvSpPr>
          <p:nvPr>
            <p:ph type="body" sz="half" idx="2"/>
          </p:nvPr>
        </p:nvSpPr>
        <p:spPr/>
        <p:txBody>
          <a:bodyPr>
            <a:normAutofit fontScale="85000" lnSpcReduction="10000"/>
          </a:bodyPr>
          <a:lstStyle/>
          <a:p>
            <a:pPr lvl="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Hotel Indigo is a renowned international hotel chain that offers exceptional service quality around the clock.</a:t>
            </a:r>
            <a:endParaRPr lang="en-GB" sz="20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franchise responsible for managing the operational activities of Hotel Indigo is IHG Hotels and Resorts.</a:t>
            </a:r>
            <a:endParaRPr lang="en-GB" sz="20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firm originated from the Galapagos Island of Malaysia and commenced its spread into several places in 2012.</a:t>
            </a:r>
          </a:p>
          <a:p>
            <a:endParaRPr lang="en-US" dirty="0"/>
          </a:p>
        </p:txBody>
      </p:sp>
      <p:pic>
        <p:nvPicPr>
          <p:cNvPr id="2050" name="Picture 2" descr="https://lh5.googleusercontent.com/Kggk11120UDCn6jfiNeQ65vCRLBpmZVyI1e02kXNB_86eUi-UHt15orlN1-ZwRlqh2GMZAaPx5xjgGcA95PxMZMJOrvzPEecnm3Ol_PBFgFn-2WXI8e29GnjLjB4ixIfiyh9avE7MVm1uakpv4Su1Fg"/>
          <p:cNvPicPr>
            <a:picLocks noChangeAspect="1" noChangeArrowheads="1"/>
          </p:cNvPicPr>
          <p:nvPr/>
        </p:nvPicPr>
        <p:blipFill>
          <a:blip r:embed="rId3"/>
          <a:srcRect/>
          <a:stretch>
            <a:fillRect/>
          </a:stretch>
        </p:blipFill>
        <p:spPr bwMode="auto">
          <a:xfrm>
            <a:off x="4038600" y="228600"/>
            <a:ext cx="4800599" cy="5029200"/>
          </a:xfrm>
          <a:prstGeom prst="rect">
            <a:avLst/>
          </a:prstGeom>
          <a:noFill/>
        </p:spPr>
      </p:pic>
      <p:sp>
        <p:nvSpPr>
          <p:cNvPr id="6" name="TextBox 5"/>
          <p:cNvSpPr txBox="1"/>
          <p:nvPr/>
        </p:nvSpPr>
        <p:spPr>
          <a:xfrm>
            <a:off x="4267200" y="5791200"/>
            <a:ext cx="4572000" cy="960328"/>
          </a:xfrm>
          <a:prstGeom prst="rect">
            <a:avLst/>
          </a:prstGeom>
          <a:noFill/>
        </p:spPr>
        <p:txBody>
          <a:bodyPr wrap="square" rtlCol="0">
            <a:spAutoFit/>
          </a:bodyPr>
          <a:lstStyle/>
          <a:p>
            <a:pPr algn="ctr">
              <a:lnSpc>
                <a:spcPct val="150000"/>
              </a:lnSpc>
            </a:pPr>
            <a:r>
              <a:rPr lang="en-US" sz="2000" dirty="0">
                <a:latin typeface="Times New Roman" panose="02020603050405020304" pitchFamily="18" charset="0"/>
                <a:cs typeface="Times New Roman" panose="02020603050405020304" pitchFamily="18" charset="0"/>
              </a:rPr>
              <a:t>Figure: Industry scenario</a:t>
            </a:r>
          </a:p>
          <a:p>
            <a:pPr algn="ctr">
              <a:lnSpc>
                <a:spcPct val="150000"/>
              </a:lnSpc>
            </a:pPr>
            <a:r>
              <a:rPr lang="en-US" sz="2000" dirty="0">
                <a:latin typeface="Times New Roman" panose="02020603050405020304" pitchFamily="18" charset="0"/>
                <a:cs typeface="Times New Roman" panose="02020603050405020304" pitchFamily="18" charset="0"/>
              </a:rPr>
              <a:t>Source: (</a:t>
            </a:r>
            <a:r>
              <a:rPr lang="en-US" sz="2000" dirty="0" err="1">
                <a:latin typeface="Times New Roman" panose="02020603050405020304" pitchFamily="18" charset="0"/>
                <a:cs typeface="Times New Roman" panose="02020603050405020304" pitchFamily="18" charset="0"/>
              </a:rPr>
              <a:t>Statista</a:t>
            </a:r>
            <a:r>
              <a:rPr lang="en-US" sz="2000" dirty="0">
                <a:latin typeface="Times New Roman" panose="02020603050405020304" pitchFamily="18" charset="0"/>
                <a:cs typeface="Times New Roman" panose="02020603050405020304" pitchFamily="18" charset="0"/>
              </a:rPr>
              <a:t> ,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400" dirty="0">
                <a:latin typeface="Times New Roman" panose="02020603050405020304" pitchFamily="18" charset="0"/>
                <a:cs typeface="Times New Roman" panose="02020603050405020304" pitchFamily="18" charset="0"/>
              </a:rPr>
              <a:t>Main consumers and reason to appeal to this group</a:t>
            </a:r>
          </a:p>
        </p:txBody>
      </p:sp>
      <p:sp>
        <p:nvSpPr>
          <p:cNvPr id="4" name="Text Placeholder 3"/>
          <p:cNvSpPr>
            <a:spLocks noGrp="1"/>
          </p:cNvSpPr>
          <p:nvPr>
            <p:ph type="body" sz="half" idx="2"/>
          </p:nvPr>
        </p:nvSpPr>
        <p:spPr/>
        <p:txBody>
          <a:bodyPr>
            <a:normAutofit/>
          </a:bodyPr>
          <a:lstStyle/>
          <a:p>
            <a:r>
              <a:rPr lang="en-US" dirty="0"/>
              <a:t>The 5-Star Hotel caters to a discerning clientele, including tourists, business professionals, and individuals seeking luxurious lodgings. The hotel offers a range of high-quality services and rooms to meet the needs and preferences of its esteemed guests.</a:t>
            </a:r>
            <a:endParaRPr lang="ro-RO" dirty="0"/>
          </a:p>
          <a:p>
            <a:r>
              <a:rPr lang="en-US" dirty="0"/>
              <a:t>Simultaneously, it focuses on attracting tour groups, small conference groups, and politicians who are visiting the aforementioned region (</a:t>
            </a:r>
            <a:r>
              <a:rPr lang="en-US" dirty="0" err="1"/>
              <a:t>Solnet</a:t>
            </a:r>
            <a:r>
              <a:rPr lang="en-US" dirty="0"/>
              <a:t> et al., 2019).In response to the limited availability of high-quality services, the hotel has undertaken internal restructuring efforts aimed at enhancing the overall quality of its services.</a:t>
            </a:r>
          </a:p>
        </p:txBody>
      </p:sp>
      <p:pic>
        <p:nvPicPr>
          <p:cNvPr id="20482" name="Picture 2" descr="https://lh5.googleusercontent.com/vQHOXwgWcscrbNmXaYS7_e4qp7kiYLBOWiRlgjsxOXAog3LfnV1hWf8hPKfChgbt6onTA5wDP6wD4udTcfekknkE8m90ABxU1cjCksoWU57hKe63Z4JU29yhaaCKsjue-NUy9_qBAXliyNUq1ZrPijM"/>
          <p:cNvPicPr>
            <a:picLocks noChangeAspect="1" noChangeArrowheads="1"/>
          </p:cNvPicPr>
          <p:nvPr/>
        </p:nvPicPr>
        <p:blipFill>
          <a:blip r:embed="rId3"/>
          <a:srcRect/>
          <a:stretch>
            <a:fillRect/>
          </a:stretch>
        </p:blipFill>
        <p:spPr bwMode="auto">
          <a:xfrm>
            <a:off x="4267200" y="228600"/>
            <a:ext cx="4648200" cy="5029200"/>
          </a:xfrm>
          <a:prstGeom prst="rect">
            <a:avLst/>
          </a:prstGeom>
          <a:noFill/>
        </p:spPr>
      </p:pic>
      <p:sp>
        <p:nvSpPr>
          <p:cNvPr id="6" name="TextBox 5"/>
          <p:cNvSpPr txBox="1"/>
          <p:nvPr/>
        </p:nvSpPr>
        <p:spPr>
          <a:xfrm>
            <a:off x="4267200" y="5562600"/>
            <a:ext cx="4648200" cy="873572"/>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Targeted groups</a:t>
            </a:r>
          </a:p>
          <a:p>
            <a:pPr algn="ctr">
              <a:lnSpc>
                <a:spcPct val="150000"/>
              </a:lnSpc>
            </a:pPr>
            <a:r>
              <a:rPr lang="en-US" dirty="0">
                <a:latin typeface="Times New Roman" panose="02020603050405020304" pitchFamily="18" charset="0"/>
                <a:cs typeface="Times New Roman" panose="02020603050405020304" pitchFamily="18" charset="0"/>
              </a:rPr>
              <a:t>Source: (</a:t>
            </a:r>
            <a:r>
              <a:rPr lang="en-US" dirty="0" err="1">
                <a:latin typeface="Times New Roman" panose="02020603050405020304" pitchFamily="18" charset="0"/>
                <a:cs typeface="Times New Roman" panose="02020603050405020304" pitchFamily="18" charset="0"/>
              </a:rPr>
              <a:t>Solnet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2019)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US" dirty="0">
                <a:latin typeface="Times New Roman" panose="02020603050405020304" pitchFamily="18" charset="0"/>
                <a:cs typeface="Times New Roman" panose="02020603050405020304" pitchFamily="18" charset="0"/>
              </a:rPr>
              <a:t>Nature, scope and role of guest service</a:t>
            </a:r>
          </a:p>
        </p:txBody>
      </p:sp>
      <p:sp>
        <p:nvSpPr>
          <p:cNvPr id="4" name="Text Placeholder 3"/>
          <p:cNvSpPr>
            <a:spLocks noGrp="1"/>
          </p:cNvSpPr>
          <p:nvPr>
            <p:ph type="body" sz="half" idx="2"/>
          </p:nvPr>
        </p:nvSpPr>
        <p:spPr/>
        <p:txBody>
          <a:bodyPr>
            <a:noAutofit/>
          </a:bodyPr>
          <a:lstStyle/>
          <a:p>
            <a:pPr lvl="0" algn="just">
              <a:lnSpc>
                <a:spcPct val="150000"/>
              </a:lnSpc>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According to </a:t>
            </a:r>
            <a:r>
              <a:rPr lang="en-US" sz="1500" dirty="0" err="1">
                <a:latin typeface="Times New Roman" panose="02020603050405020304" pitchFamily="18" charset="0"/>
                <a:cs typeface="Times New Roman" panose="02020603050405020304" pitchFamily="18" charset="0"/>
              </a:rPr>
              <a:t>Naumov</a:t>
            </a:r>
            <a:r>
              <a:rPr lang="en-US" sz="1500" dirty="0">
                <a:latin typeface="Times New Roman" panose="02020603050405020304" pitchFamily="18" charset="0"/>
                <a:cs typeface="Times New Roman" panose="02020603050405020304" pitchFamily="18" charset="0"/>
              </a:rPr>
              <a:t> (2019), the service provided by a 5-star hotel is </a:t>
            </a:r>
            <a:r>
              <a:rPr lang="en-US" sz="1500" dirty="0" err="1">
                <a:latin typeface="Times New Roman" panose="02020603050405020304" pitchFamily="18" charset="0"/>
                <a:cs typeface="Times New Roman" panose="02020603050405020304" pitchFamily="18" charset="0"/>
              </a:rPr>
              <a:t>characterised</a:t>
            </a:r>
            <a:r>
              <a:rPr lang="en-US" sz="1500" dirty="0">
                <a:latin typeface="Times New Roman" panose="02020603050405020304" pitchFamily="18" charset="0"/>
                <a:cs typeface="Times New Roman" panose="02020603050405020304" pitchFamily="18" charset="0"/>
              </a:rPr>
              <a:t> by three fundamental</a:t>
            </a:r>
            <a:r>
              <a:rPr lang="ro-RO" sz="1500" dirty="0">
                <a:latin typeface="Times New Roman" panose="02020603050405020304" pitchFamily="18" charset="0"/>
                <a:cs typeface="Times New Roman" panose="02020603050405020304" pitchFamily="18" charset="0"/>
              </a:rPr>
              <a:t> </a:t>
            </a:r>
            <a:r>
              <a:rPr lang="en-US" sz="1500" dirty="0">
                <a:latin typeface="Times New Roman" panose="02020603050405020304" pitchFamily="18" charset="0"/>
                <a:cs typeface="Times New Roman" panose="02020603050405020304" pitchFamily="18" charset="0"/>
              </a:rPr>
              <a:t>principles: efficiency, flexibility, and consistency. The hotel's service scope encompasses the provision of guest room preparation, conference room facilities, customer service, and dining services.The administration bears the task of ensuring that guests are greeted with a sense of hospitality upon their arrival at the hotel.</a:t>
            </a:r>
          </a:p>
          <a:p>
            <a:pPr algn="just">
              <a:lnSpc>
                <a:spcPct val="150000"/>
              </a:lnSpc>
            </a:pPr>
            <a:endParaRPr lang="en-US" sz="1500" dirty="0">
              <a:latin typeface="Times New Roman" panose="02020603050405020304" pitchFamily="18" charset="0"/>
              <a:cs typeface="Times New Roman" panose="02020603050405020304" pitchFamily="18" charset="0"/>
            </a:endParaRPr>
          </a:p>
        </p:txBody>
      </p:sp>
      <p:pic>
        <p:nvPicPr>
          <p:cNvPr id="22530" name="Picture 2" descr="https://lh6.googleusercontent.com/pypcW2J-wfXFuwh-9AdSpJ62VoYDK4OldBdZTtuqG2K4RhzCaIzjdYrjJY7pi9KqG7kUcQ1CRftAOa6Q1ZdJmP0jlP6b0xcistNw95hPSX4iihaqEkfBSI1GsC65VATcCJ3kOfC7PHIerPOLILVuzwc"/>
          <p:cNvPicPr>
            <a:picLocks noChangeAspect="1" noChangeArrowheads="1"/>
          </p:cNvPicPr>
          <p:nvPr/>
        </p:nvPicPr>
        <p:blipFill>
          <a:blip r:embed="rId3"/>
          <a:srcRect/>
          <a:stretch>
            <a:fillRect/>
          </a:stretch>
        </p:blipFill>
        <p:spPr bwMode="auto">
          <a:xfrm>
            <a:off x="3962400" y="228600"/>
            <a:ext cx="4800600" cy="5105400"/>
          </a:xfrm>
          <a:prstGeom prst="rect">
            <a:avLst/>
          </a:prstGeom>
          <a:noFill/>
        </p:spPr>
      </p:pic>
      <p:sp>
        <p:nvSpPr>
          <p:cNvPr id="6" name="TextBox 5"/>
          <p:cNvSpPr txBox="1"/>
          <p:nvPr/>
        </p:nvSpPr>
        <p:spPr>
          <a:xfrm>
            <a:off x="3962400" y="5715000"/>
            <a:ext cx="4800600" cy="873572"/>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Aspects of business scope</a:t>
            </a:r>
          </a:p>
          <a:p>
            <a:pPr algn="ctr">
              <a:lnSpc>
                <a:spcPct val="150000"/>
              </a:lnSpc>
            </a:pPr>
            <a:r>
              <a:rPr lang="en-US" dirty="0">
                <a:latin typeface="Times New Roman" panose="02020603050405020304" pitchFamily="18" charset="0"/>
                <a:cs typeface="Times New Roman" panose="02020603050405020304" pitchFamily="18" charset="0"/>
              </a:rPr>
              <a:t>Source: (</a:t>
            </a:r>
            <a:r>
              <a:rPr lang="en-US" dirty="0" err="1">
                <a:latin typeface="Times New Roman" panose="02020603050405020304" pitchFamily="18" charset="0"/>
                <a:cs typeface="Times New Roman" panose="02020603050405020304" pitchFamily="18" charset="0"/>
              </a:rPr>
              <a:t>Naumov</a:t>
            </a:r>
            <a:r>
              <a:rPr lang="en-US" dirty="0">
                <a:latin typeface="Times New Roman" panose="02020603050405020304" pitchFamily="18" charset="0"/>
                <a:cs typeface="Times New Roman" panose="02020603050405020304" pitchFamily="18" charset="0"/>
              </a:rPr>
              <a:t>, 2019).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US" dirty="0">
                <a:latin typeface="Times New Roman" panose="02020603050405020304" pitchFamily="18" charset="0"/>
                <a:cs typeface="Times New Roman" panose="02020603050405020304" pitchFamily="18" charset="0"/>
              </a:rPr>
              <a:t>Facilities of the hotel</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type="body" sz="half" idx="2"/>
          </p:nvPr>
        </p:nvSpPr>
        <p:spPr/>
        <p:txBody>
          <a:bodyPr>
            <a:normAutofit fontScale="92500" lnSpcReduction="20000"/>
          </a:bodyPr>
          <a:lstStyle/>
          <a:p>
            <a:pPr>
              <a:lnSpc>
                <a:spcPct val="170000"/>
              </a:lnSpc>
            </a:pPr>
            <a:r>
              <a:rPr lang="en-US" dirty="0"/>
              <a:t>Hotel Indigo has a range of amenities including a fitness centre, wellness spa, swimming pool, fully equipped meeting facility, and a dining area offering a diverse selection of culinary options.The aforementioned establishment offers a range of amenities, including transportation services such as a shuttle and cab service, as well as professional healthcare services (Ali et al., 2021). The aesthetically pleasing swimming pool located within the premises of the hotel presents guests with the chance to indulge in a tranquil bathing experience following their exploratory </a:t>
            </a:r>
            <a:r>
              <a:rPr lang="en-US" dirty="0" err="1"/>
              <a:t>endeavours</a:t>
            </a:r>
            <a:r>
              <a:rPr lang="en-US" dirty="0"/>
              <a:t>.</a:t>
            </a:r>
          </a:p>
        </p:txBody>
      </p:sp>
      <p:pic>
        <p:nvPicPr>
          <p:cNvPr id="24578" name="Picture 2" descr="https://lh6.googleusercontent.com/cU8mj5OuqN86lGullXMQFzlSrP3F6t_prCVcbzQ54Qr20xu2s0RTJRzoqHcVhAGri6_YhoF6id1zOV5fMUonIFy3TEC2PWbaiW-qmr1eHxwVhUvibGxfuSzOiRCSjkSkeAUU6HLpg6vQlExGXuexBl4"/>
          <p:cNvPicPr>
            <a:picLocks noChangeAspect="1" noChangeArrowheads="1"/>
          </p:cNvPicPr>
          <p:nvPr/>
        </p:nvPicPr>
        <p:blipFill>
          <a:blip r:embed="rId3"/>
          <a:srcRect/>
          <a:stretch>
            <a:fillRect/>
          </a:stretch>
        </p:blipFill>
        <p:spPr bwMode="auto">
          <a:xfrm>
            <a:off x="3962400" y="228600"/>
            <a:ext cx="4800599" cy="5105400"/>
          </a:xfrm>
          <a:prstGeom prst="rect">
            <a:avLst/>
          </a:prstGeom>
          <a:noFill/>
        </p:spPr>
      </p:pic>
      <p:sp>
        <p:nvSpPr>
          <p:cNvPr id="6" name="TextBox 5"/>
          <p:cNvSpPr txBox="1"/>
          <p:nvPr/>
        </p:nvSpPr>
        <p:spPr>
          <a:xfrm>
            <a:off x="4114800" y="5715000"/>
            <a:ext cx="4572000" cy="873572"/>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Aspects of facilities</a:t>
            </a:r>
          </a:p>
          <a:p>
            <a:pPr algn="ctr">
              <a:lnSpc>
                <a:spcPct val="150000"/>
              </a:lnSpc>
            </a:pPr>
            <a:r>
              <a:rPr lang="en-US" dirty="0">
                <a:latin typeface="Times New Roman" panose="02020603050405020304" pitchFamily="18" charset="0"/>
                <a:cs typeface="Times New Roman" panose="02020603050405020304" pitchFamily="18" charset="0"/>
              </a:rPr>
              <a:t>Source: (Ali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dirty="0">
                <a:latin typeface="Times New Roman" panose="02020603050405020304" pitchFamily="18" charset="0"/>
                <a:cs typeface="Times New Roman" panose="02020603050405020304" pitchFamily="18" charset="0"/>
              </a:rPr>
              <a:t>Importance of hospitality</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type="body" sz="half" idx="2"/>
          </p:nvPr>
        </p:nvSpPr>
        <p:spPr/>
        <p:txBody>
          <a:bodyPr>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According to </a:t>
            </a:r>
            <a:r>
              <a:rPr lang="en-US" sz="1600" dirty="0" err="1">
                <a:latin typeface="Times New Roman" panose="02020603050405020304" pitchFamily="18" charset="0"/>
                <a:cs typeface="Times New Roman" panose="02020603050405020304" pitchFamily="18" charset="0"/>
              </a:rPr>
              <a:t>Dogru</a:t>
            </a:r>
            <a:r>
              <a:rPr lang="en-US" sz="1600" dirty="0">
                <a:latin typeface="Times New Roman" panose="02020603050405020304" pitchFamily="18" charset="0"/>
                <a:cs typeface="Times New Roman" panose="02020603050405020304" pitchFamily="18" charset="0"/>
              </a:rPr>
              <a:t> et al. (2018), hospitality serves as a means to proactively identify and address client needs, hence enhancing their overall happiness.It has the potential to establish a hospitable and pleasurable milieu for enterprises.The business of 5-star hotels presents a chance to enhance client satisfaction levels. </a:t>
            </a:r>
          </a:p>
        </p:txBody>
      </p:sp>
      <p:pic>
        <p:nvPicPr>
          <p:cNvPr id="26626" name="Picture 2" descr="https://lh4.googleusercontent.com/hZQjgHTNDoQVjI0NiTDjTHI5zYUrKxLksV-afJ-wJmlDuem2GLxZwcfyPm6Dh0j6SjlGWSGITQ3mkqHc7LG_lyj_iJVMioip88HJuJpR-7Fr26XSNPTge8KV9LcOqSyY9sdkCS88NuC5p2nMXce0tIs"/>
          <p:cNvPicPr>
            <a:picLocks noChangeAspect="1" noChangeArrowheads="1"/>
          </p:cNvPicPr>
          <p:nvPr/>
        </p:nvPicPr>
        <p:blipFill>
          <a:blip r:embed="rId3"/>
          <a:srcRect/>
          <a:stretch>
            <a:fillRect/>
          </a:stretch>
        </p:blipFill>
        <p:spPr bwMode="auto">
          <a:xfrm>
            <a:off x="3886200" y="457200"/>
            <a:ext cx="4876799" cy="4572000"/>
          </a:xfrm>
          <a:prstGeom prst="rect">
            <a:avLst/>
          </a:prstGeom>
          <a:noFill/>
        </p:spPr>
      </p:pic>
      <p:sp>
        <p:nvSpPr>
          <p:cNvPr id="6" name="TextBox 5"/>
          <p:cNvSpPr txBox="1"/>
          <p:nvPr/>
        </p:nvSpPr>
        <p:spPr>
          <a:xfrm>
            <a:off x="3886200" y="5410200"/>
            <a:ext cx="4876800" cy="873572"/>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Important aspects of management</a:t>
            </a:r>
          </a:p>
          <a:p>
            <a:pPr algn="ctr">
              <a:lnSpc>
                <a:spcPct val="150000"/>
              </a:lnSpc>
            </a:pPr>
            <a:r>
              <a:rPr lang="en-US" dirty="0">
                <a:latin typeface="Times New Roman" panose="02020603050405020304" pitchFamily="18" charset="0"/>
                <a:cs typeface="Times New Roman" panose="02020603050405020304" pitchFamily="18" charset="0"/>
              </a:rPr>
              <a:t>Source: (</a:t>
            </a:r>
            <a:r>
              <a:rPr lang="en-US" dirty="0" err="1">
                <a:latin typeface="Times New Roman" panose="02020603050405020304" pitchFamily="18" charset="0"/>
                <a:cs typeface="Times New Roman" panose="02020603050405020304" pitchFamily="18" charset="0"/>
              </a:rPr>
              <a:t>Dogru</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US" sz="2700" b="1" dirty="0">
                <a:latin typeface="Times New Roman" panose="02020603050405020304" pitchFamily="18" charset="0"/>
                <a:cs typeface="Times New Roman" panose="02020603050405020304" pitchFamily="18" charset="0"/>
              </a:rPr>
            </a:br>
            <a:r>
              <a:rPr lang="en-US" sz="2700" b="1" dirty="0">
                <a:latin typeface="Times New Roman" panose="02020603050405020304" pitchFamily="18" charset="0"/>
                <a:cs typeface="Times New Roman" panose="02020603050405020304" pitchFamily="18" charset="0"/>
              </a:rPr>
              <a:t>Process of meeting guest expectation</a:t>
            </a:r>
            <a:br>
              <a:rPr lang="en-US" dirty="0"/>
            </a:br>
            <a:endParaRPr lang="en-US" dirty="0"/>
          </a:p>
        </p:txBody>
      </p:sp>
      <p:sp>
        <p:nvSpPr>
          <p:cNvPr id="3" name="Content Placeholder 2"/>
          <p:cNvSpPr>
            <a:spLocks noGrp="1"/>
          </p:cNvSpPr>
          <p:nvPr>
            <p:ph idx="1"/>
          </p:nvPr>
        </p:nvSpPr>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In the field of hospitality, effective communication and tailored services are integral components of guest expectations.According to </a:t>
            </a:r>
            <a:r>
              <a:rPr lang="en-US" sz="2000" dirty="0" err="1">
                <a:latin typeface="Times New Roman" panose="02020603050405020304" pitchFamily="18" charset="0"/>
                <a:cs typeface="Times New Roman" panose="02020603050405020304" pitchFamily="18" charset="0"/>
              </a:rPr>
              <a:t>Dogru</a:t>
            </a:r>
            <a:r>
              <a:rPr lang="en-US" sz="2000" dirty="0">
                <a:latin typeface="Times New Roman" panose="02020603050405020304" pitchFamily="18" charset="0"/>
                <a:cs typeface="Times New Roman" panose="02020603050405020304" pitchFamily="18" charset="0"/>
              </a:rPr>
              <a:t> et al. (2018), obtaining consistent input from customers can provide opportunities for addressing internal structural aspects.The continuous expansion of the culinary offerings, diligent adherence to safety protocols, and provision of high-quality room service contribute to heightened levels of client satisfaction.</a:t>
            </a:r>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US" b="1" dirty="0"/>
            </a:br>
            <a:r>
              <a:rPr lang="en-US" sz="2700" b="1" dirty="0">
                <a:latin typeface="Times New Roman" panose="02020603050405020304" pitchFamily="18" charset="0"/>
                <a:cs typeface="Times New Roman" panose="02020603050405020304" pitchFamily="18" charset="0"/>
              </a:rPr>
              <a:t>Conclusion </a:t>
            </a:r>
            <a:br>
              <a:rPr lang="en-US" sz="2700" dirty="0">
                <a:latin typeface="Times New Roman" panose="02020603050405020304" pitchFamily="18" charset="0"/>
                <a:cs typeface="Times New Roman" panose="02020603050405020304" pitchFamily="18" charset="0"/>
              </a:rPr>
            </a:br>
            <a:endParaRPr lang="en-US" sz="27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Based on the preceding discourse, it can be inferred that the management of hospitality plays a pivotal role in the retention of customers.Hotel Indigo has undertaken efforts to enhance its internal structure with the aim of enhancing the level of services provided to its clientele.The implementation of customer segmentation as a strategic approach has presented businesses with the potential to attain a competitive edge.</a:t>
            </a:r>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br>
            <a:r>
              <a:rPr lang="en-US" sz="2700" b="1" dirty="0">
                <a:latin typeface="Times New Roman" panose="02020603050405020304" pitchFamily="18" charset="0"/>
                <a:cs typeface="Times New Roman" panose="02020603050405020304" pitchFamily="18" charset="0"/>
              </a:rPr>
              <a:t>References </a:t>
            </a:r>
            <a:br>
              <a:rPr lang="en-US" sz="2700" dirty="0">
                <a:latin typeface="Times New Roman" panose="02020603050405020304" pitchFamily="18" charset="0"/>
                <a:cs typeface="Times New Roman" panose="02020603050405020304" pitchFamily="18" charset="0"/>
              </a:rPr>
            </a:br>
            <a:endParaRPr lang="en-US" sz="27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25000" lnSpcReduction="20000"/>
          </a:bodyPr>
          <a:lstStyle/>
          <a:p>
            <a:r>
              <a:rPr lang="en-US" b="1" dirty="0"/>
              <a:t> </a:t>
            </a:r>
            <a:endParaRPr lang="en-US" dirty="0"/>
          </a:p>
          <a:p>
            <a:pPr algn="just">
              <a:lnSpc>
                <a:spcPct val="170000"/>
              </a:lnSpc>
            </a:pPr>
            <a:r>
              <a:rPr lang="en-US" sz="4800" dirty="0">
                <a:latin typeface="Times New Roman" panose="02020603050405020304" pitchFamily="18" charset="0"/>
                <a:cs typeface="Times New Roman" panose="02020603050405020304" pitchFamily="18" charset="0"/>
              </a:rPr>
              <a:t>Ali, B.J., </a:t>
            </a:r>
            <a:r>
              <a:rPr lang="en-US" sz="4800" dirty="0" err="1">
                <a:latin typeface="Times New Roman" panose="02020603050405020304" pitchFamily="18" charset="0"/>
                <a:cs typeface="Times New Roman" panose="02020603050405020304" pitchFamily="18" charset="0"/>
              </a:rPr>
              <a:t>Gardi</a:t>
            </a:r>
            <a:r>
              <a:rPr lang="en-US" sz="4800" dirty="0">
                <a:latin typeface="Times New Roman" panose="02020603050405020304" pitchFamily="18" charset="0"/>
                <a:cs typeface="Times New Roman" panose="02020603050405020304" pitchFamily="18" charset="0"/>
              </a:rPr>
              <a:t>, B., </a:t>
            </a:r>
            <a:r>
              <a:rPr lang="en-US" sz="4800" dirty="0" err="1">
                <a:latin typeface="Times New Roman" panose="02020603050405020304" pitchFamily="18" charset="0"/>
                <a:cs typeface="Times New Roman" panose="02020603050405020304" pitchFamily="18" charset="0"/>
              </a:rPr>
              <a:t>Jabbar</a:t>
            </a:r>
            <a:r>
              <a:rPr lang="en-US" sz="4800" dirty="0">
                <a:latin typeface="Times New Roman" panose="02020603050405020304" pitchFamily="18" charset="0"/>
                <a:cs typeface="Times New Roman" panose="02020603050405020304" pitchFamily="18" charset="0"/>
              </a:rPr>
              <a:t> Othman, B., Ali Ahmed, S., </a:t>
            </a:r>
            <a:r>
              <a:rPr lang="en-US" sz="4800" dirty="0" err="1">
                <a:latin typeface="Times New Roman" panose="02020603050405020304" pitchFamily="18" charset="0"/>
                <a:cs typeface="Times New Roman" panose="02020603050405020304" pitchFamily="18" charset="0"/>
              </a:rPr>
              <a:t>Burhan</a:t>
            </a:r>
            <a:r>
              <a:rPr lang="en-US" sz="4800" dirty="0">
                <a:latin typeface="Times New Roman" panose="02020603050405020304" pitchFamily="18" charset="0"/>
                <a:cs typeface="Times New Roman" panose="02020603050405020304" pitchFamily="18" charset="0"/>
              </a:rPr>
              <a:t> </a:t>
            </a:r>
            <a:r>
              <a:rPr lang="en-US" sz="4800" dirty="0" err="1">
                <a:latin typeface="Times New Roman" panose="02020603050405020304" pitchFamily="18" charset="0"/>
                <a:cs typeface="Times New Roman" panose="02020603050405020304" pitchFamily="18" charset="0"/>
              </a:rPr>
              <a:t>Ismael</a:t>
            </a:r>
            <a:r>
              <a:rPr lang="en-US" sz="4800" dirty="0">
                <a:latin typeface="Times New Roman" panose="02020603050405020304" pitchFamily="18" charset="0"/>
                <a:cs typeface="Times New Roman" panose="02020603050405020304" pitchFamily="18" charset="0"/>
              </a:rPr>
              <a:t>, N., </a:t>
            </a:r>
            <a:r>
              <a:rPr lang="en-US" sz="4800" dirty="0" err="1">
                <a:latin typeface="Times New Roman" panose="02020603050405020304" pitchFamily="18" charset="0"/>
                <a:cs typeface="Times New Roman" panose="02020603050405020304" pitchFamily="18" charset="0"/>
              </a:rPr>
              <a:t>Abdalla</a:t>
            </a:r>
            <a:r>
              <a:rPr lang="en-US" sz="4800" dirty="0">
                <a:latin typeface="Times New Roman" panose="02020603050405020304" pitchFamily="18" charset="0"/>
                <a:cs typeface="Times New Roman" panose="02020603050405020304" pitchFamily="18" charset="0"/>
              </a:rPr>
              <a:t> </a:t>
            </a:r>
            <a:r>
              <a:rPr lang="en-US" sz="4800" dirty="0" err="1">
                <a:latin typeface="Times New Roman" panose="02020603050405020304" pitchFamily="18" charset="0"/>
                <a:cs typeface="Times New Roman" panose="02020603050405020304" pitchFamily="18" charset="0"/>
              </a:rPr>
              <a:t>Hamza</a:t>
            </a:r>
            <a:r>
              <a:rPr lang="en-US" sz="4800" dirty="0">
                <a:latin typeface="Times New Roman" panose="02020603050405020304" pitchFamily="18" charset="0"/>
                <a:cs typeface="Times New Roman" panose="02020603050405020304" pitchFamily="18" charset="0"/>
              </a:rPr>
              <a:t>, P., </a:t>
            </a:r>
            <a:r>
              <a:rPr lang="en-US" sz="4800" dirty="0" err="1">
                <a:latin typeface="Times New Roman" panose="02020603050405020304" pitchFamily="18" charset="0"/>
                <a:cs typeface="Times New Roman" panose="02020603050405020304" pitchFamily="18" charset="0"/>
              </a:rPr>
              <a:t>Mahmood</a:t>
            </a:r>
            <a:r>
              <a:rPr lang="en-US" sz="4800" dirty="0">
                <a:latin typeface="Times New Roman" panose="02020603050405020304" pitchFamily="18" charset="0"/>
                <a:cs typeface="Times New Roman" panose="02020603050405020304" pitchFamily="18" charset="0"/>
              </a:rPr>
              <a:t> Aziz, H., </a:t>
            </a:r>
            <a:r>
              <a:rPr lang="en-US" sz="4800" dirty="0" err="1">
                <a:latin typeface="Times New Roman" panose="02020603050405020304" pitchFamily="18" charset="0"/>
                <a:cs typeface="Times New Roman" panose="02020603050405020304" pitchFamily="18" charset="0"/>
              </a:rPr>
              <a:t>Sabir</a:t>
            </a:r>
            <a:r>
              <a:rPr lang="en-US" sz="4800" dirty="0">
                <a:latin typeface="Times New Roman" panose="02020603050405020304" pitchFamily="18" charset="0"/>
                <a:cs typeface="Times New Roman" panose="02020603050405020304" pitchFamily="18" charset="0"/>
              </a:rPr>
              <a:t>, B.Y., </a:t>
            </a:r>
            <a:r>
              <a:rPr lang="en-US" sz="4800" dirty="0" err="1">
                <a:latin typeface="Times New Roman" panose="02020603050405020304" pitchFamily="18" charset="0"/>
                <a:cs typeface="Times New Roman" panose="02020603050405020304" pitchFamily="18" charset="0"/>
              </a:rPr>
              <a:t>Sorguli</a:t>
            </a:r>
            <a:r>
              <a:rPr lang="en-US" sz="4800" dirty="0">
                <a:latin typeface="Times New Roman" panose="02020603050405020304" pitchFamily="18" charset="0"/>
                <a:cs typeface="Times New Roman" panose="02020603050405020304" pitchFamily="18" charset="0"/>
              </a:rPr>
              <a:t>, S. and Anwar, G., 2021. Hotel service quality: The impact of service quality on customer satisfaction in hospitality. </a:t>
            </a:r>
            <a:r>
              <a:rPr lang="en-US" sz="4800" i="1" dirty="0">
                <a:latin typeface="Times New Roman" panose="02020603050405020304" pitchFamily="18" charset="0"/>
                <a:cs typeface="Times New Roman" panose="02020603050405020304" pitchFamily="18" charset="0"/>
              </a:rPr>
              <a:t>Ali, BJ, </a:t>
            </a:r>
            <a:r>
              <a:rPr lang="en-US" sz="4800" i="1" dirty="0" err="1">
                <a:latin typeface="Times New Roman" panose="02020603050405020304" pitchFamily="18" charset="0"/>
                <a:cs typeface="Times New Roman" panose="02020603050405020304" pitchFamily="18" charset="0"/>
              </a:rPr>
              <a:t>Gardi</a:t>
            </a:r>
            <a:r>
              <a:rPr lang="en-US" sz="4800" i="1" dirty="0">
                <a:latin typeface="Times New Roman" panose="02020603050405020304" pitchFamily="18" charset="0"/>
                <a:cs typeface="Times New Roman" panose="02020603050405020304" pitchFamily="18" charset="0"/>
              </a:rPr>
              <a:t>, B., Othman, BJ, Ahmed, SA, </a:t>
            </a:r>
            <a:r>
              <a:rPr lang="en-US" sz="4800" i="1" dirty="0" err="1">
                <a:latin typeface="Times New Roman" panose="02020603050405020304" pitchFamily="18" charset="0"/>
                <a:cs typeface="Times New Roman" panose="02020603050405020304" pitchFamily="18" charset="0"/>
              </a:rPr>
              <a:t>Ismael</a:t>
            </a:r>
            <a:r>
              <a:rPr lang="en-US" sz="4800" i="1" dirty="0">
                <a:latin typeface="Times New Roman" panose="02020603050405020304" pitchFamily="18" charset="0"/>
                <a:cs typeface="Times New Roman" panose="02020603050405020304" pitchFamily="18" charset="0"/>
              </a:rPr>
              <a:t>, NB, </a:t>
            </a:r>
            <a:r>
              <a:rPr lang="en-US" sz="4800" i="1" dirty="0" err="1">
                <a:latin typeface="Times New Roman" panose="02020603050405020304" pitchFamily="18" charset="0"/>
                <a:cs typeface="Times New Roman" panose="02020603050405020304" pitchFamily="18" charset="0"/>
              </a:rPr>
              <a:t>Hamza</a:t>
            </a:r>
            <a:r>
              <a:rPr lang="en-US" sz="4800" i="1" dirty="0">
                <a:latin typeface="Times New Roman" panose="02020603050405020304" pitchFamily="18" charset="0"/>
                <a:cs typeface="Times New Roman" panose="02020603050405020304" pitchFamily="18" charset="0"/>
              </a:rPr>
              <a:t>, PA, Aziz, HM, </a:t>
            </a:r>
            <a:r>
              <a:rPr lang="en-US" sz="4800" i="1" dirty="0" err="1">
                <a:latin typeface="Times New Roman" panose="02020603050405020304" pitchFamily="18" charset="0"/>
                <a:cs typeface="Times New Roman" panose="02020603050405020304" pitchFamily="18" charset="0"/>
              </a:rPr>
              <a:t>Sabir</a:t>
            </a:r>
            <a:r>
              <a:rPr lang="en-US" sz="4800" i="1" dirty="0">
                <a:latin typeface="Times New Roman" panose="02020603050405020304" pitchFamily="18" charset="0"/>
                <a:cs typeface="Times New Roman" panose="02020603050405020304" pitchFamily="18" charset="0"/>
              </a:rPr>
              <a:t>, BY, Anwar, G.(2021). Hotel Service Quality: The Impact of Service Quality on Customer Satisfaction in Hospitality. International Journal of Engineering, Business and Management</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5</a:t>
            </a:r>
            <a:r>
              <a:rPr lang="en-US" sz="4800" dirty="0">
                <a:latin typeface="Times New Roman" panose="02020603050405020304" pitchFamily="18" charset="0"/>
                <a:cs typeface="Times New Roman" panose="02020603050405020304" pitchFamily="18" charset="0"/>
              </a:rPr>
              <a:t>(3), pp.14-28.</a:t>
            </a:r>
          </a:p>
          <a:p>
            <a:pPr algn="just">
              <a:lnSpc>
                <a:spcPct val="170000"/>
              </a:lnSpc>
            </a:pPr>
            <a:r>
              <a:rPr lang="en-US" sz="4800" dirty="0" err="1">
                <a:latin typeface="Times New Roman" panose="02020603050405020304" pitchFamily="18" charset="0"/>
                <a:cs typeface="Times New Roman" panose="02020603050405020304" pitchFamily="18" charset="0"/>
              </a:rPr>
              <a:t>Baek</a:t>
            </a:r>
            <a:r>
              <a:rPr lang="en-US" sz="4800" dirty="0">
                <a:latin typeface="Times New Roman" panose="02020603050405020304" pitchFamily="18" charset="0"/>
                <a:cs typeface="Times New Roman" panose="02020603050405020304" pitchFamily="18" charset="0"/>
              </a:rPr>
              <a:t>, J., </a:t>
            </a:r>
            <a:r>
              <a:rPr lang="en-US" sz="4800" dirty="0" err="1">
                <a:latin typeface="Times New Roman" panose="02020603050405020304" pitchFamily="18" charset="0"/>
                <a:cs typeface="Times New Roman" panose="02020603050405020304" pitchFamily="18" charset="0"/>
              </a:rPr>
              <a:t>Choe</a:t>
            </a:r>
            <a:r>
              <a:rPr lang="en-US" sz="4800" dirty="0">
                <a:latin typeface="Times New Roman" panose="02020603050405020304" pitchFamily="18" charset="0"/>
                <a:cs typeface="Times New Roman" panose="02020603050405020304" pitchFamily="18" charset="0"/>
              </a:rPr>
              <a:t>, Y. and Ok, C.M., 2020. Determinants of hotel guests’ service experiences: an examination of differences between lifestyle and traditional hotels. </a:t>
            </a:r>
            <a:r>
              <a:rPr lang="en-US" sz="4800" i="1" dirty="0">
                <a:latin typeface="Times New Roman" panose="02020603050405020304" pitchFamily="18" charset="0"/>
                <a:cs typeface="Times New Roman" panose="02020603050405020304" pitchFamily="18" charset="0"/>
              </a:rPr>
              <a:t>Journal of Hospitality Marketing &amp; Management</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29</a:t>
            </a:r>
            <a:r>
              <a:rPr lang="en-US" sz="4800" dirty="0">
                <a:latin typeface="Times New Roman" panose="02020603050405020304" pitchFamily="18" charset="0"/>
                <a:cs typeface="Times New Roman" panose="02020603050405020304" pitchFamily="18" charset="0"/>
              </a:rPr>
              <a:t>(1), pp.88-105.</a:t>
            </a:r>
          </a:p>
          <a:p>
            <a:pPr algn="just">
              <a:lnSpc>
                <a:spcPct val="170000"/>
              </a:lnSpc>
            </a:pPr>
            <a:r>
              <a:rPr lang="en-US" sz="4800" dirty="0" err="1">
                <a:latin typeface="Times New Roman" panose="02020603050405020304" pitchFamily="18" charset="0"/>
                <a:cs typeface="Times New Roman" panose="02020603050405020304" pitchFamily="18" charset="0"/>
              </a:rPr>
              <a:t>Dogru</a:t>
            </a:r>
            <a:r>
              <a:rPr lang="en-US" sz="4800" dirty="0">
                <a:latin typeface="Times New Roman" panose="02020603050405020304" pitchFamily="18" charset="0"/>
                <a:cs typeface="Times New Roman" panose="02020603050405020304" pitchFamily="18" charset="0"/>
              </a:rPr>
              <a:t>, T., </a:t>
            </a:r>
            <a:r>
              <a:rPr lang="en-US" sz="4800" dirty="0" err="1">
                <a:latin typeface="Times New Roman" panose="02020603050405020304" pitchFamily="18" charset="0"/>
                <a:cs typeface="Times New Roman" panose="02020603050405020304" pitchFamily="18" charset="0"/>
              </a:rPr>
              <a:t>Mody</a:t>
            </a:r>
            <a:r>
              <a:rPr lang="en-US" sz="4800" dirty="0">
                <a:latin typeface="Times New Roman" panose="02020603050405020304" pitchFamily="18" charset="0"/>
                <a:cs typeface="Times New Roman" panose="02020603050405020304" pitchFamily="18" charset="0"/>
              </a:rPr>
              <a:t>, M. and </a:t>
            </a:r>
            <a:r>
              <a:rPr lang="en-US" sz="4800" dirty="0" err="1">
                <a:latin typeface="Times New Roman" panose="02020603050405020304" pitchFamily="18" charset="0"/>
                <a:cs typeface="Times New Roman" panose="02020603050405020304" pitchFamily="18" charset="0"/>
              </a:rPr>
              <a:t>Leonardi</a:t>
            </a:r>
            <a:r>
              <a:rPr lang="en-US" sz="4800" dirty="0">
                <a:latin typeface="Times New Roman" panose="02020603050405020304" pitchFamily="18" charset="0"/>
                <a:cs typeface="Times New Roman" panose="02020603050405020304" pitchFamily="18" charset="0"/>
              </a:rPr>
              <a:t>, C., 2018. </a:t>
            </a:r>
            <a:r>
              <a:rPr lang="en-US" sz="4800" dirty="0" err="1">
                <a:latin typeface="Times New Roman" panose="02020603050405020304" pitchFamily="18" charset="0"/>
                <a:cs typeface="Times New Roman" panose="02020603050405020304" pitchFamily="18" charset="0"/>
              </a:rPr>
              <a:t>Blockchain</a:t>
            </a:r>
            <a:r>
              <a:rPr lang="en-US" sz="4800" dirty="0">
                <a:latin typeface="Times New Roman" panose="02020603050405020304" pitchFamily="18" charset="0"/>
                <a:cs typeface="Times New Roman" panose="02020603050405020304" pitchFamily="18" charset="0"/>
              </a:rPr>
              <a:t> technology &amp; its implications for the hospitality industry. </a:t>
            </a:r>
            <a:r>
              <a:rPr lang="en-US" sz="4800" i="1" dirty="0">
                <a:latin typeface="Times New Roman" panose="02020603050405020304" pitchFamily="18" charset="0"/>
                <a:cs typeface="Times New Roman" panose="02020603050405020304" pitchFamily="18" charset="0"/>
              </a:rPr>
              <a:t>Boston University</a:t>
            </a:r>
            <a:r>
              <a:rPr lang="en-US" sz="4800" dirty="0">
                <a:latin typeface="Times New Roman" panose="02020603050405020304" pitchFamily="18" charset="0"/>
                <a:cs typeface="Times New Roman" panose="02020603050405020304" pitchFamily="18" charset="0"/>
              </a:rPr>
              <a:t>, pp.1-12.  </a:t>
            </a:r>
          </a:p>
          <a:p>
            <a:pPr algn="just">
              <a:lnSpc>
                <a:spcPct val="170000"/>
              </a:lnSpc>
            </a:pPr>
            <a:r>
              <a:rPr lang="en-US" sz="4800" dirty="0" err="1">
                <a:latin typeface="Times New Roman" panose="02020603050405020304" pitchFamily="18" charset="0"/>
                <a:cs typeface="Times New Roman" panose="02020603050405020304" pitchFamily="18" charset="0"/>
              </a:rPr>
              <a:t>Naumov</a:t>
            </a:r>
            <a:r>
              <a:rPr lang="en-US" sz="4800" dirty="0">
                <a:latin typeface="Times New Roman" panose="02020603050405020304" pitchFamily="18" charset="0"/>
                <a:cs typeface="Times New Roman" panose="02020603050405020304" pitchFamily="18" charset="0"/>
              </a:rPr>
              <a:t>, N., 2019. The impact of robots, artificial intelligence, and service automation on service quality and service experience in hospitality. In </a:t>
            </a:r>
            <a:r>
              <a:rPr lang="en-US" sz="4800" i="1" dirty="0">
                <a:latin typeface="Times New Roman" panose="02020603050405020304" pitchFamily="18" charset="0"/>
                <a:cs typeface="Times New Roman" panose="02020603050405020304" pitchFamily="18" charset="0"/>
              </a:rPr>
              <a:t>Robots, artificial intelligence, and service automation in travel, tourism and hospitality</a:t>
            </a:r>
            <a:r>
              <a:rPr lang="en-US" sz="4800" dirty="0">
                <a:latin typeface="Times New Roman" panose="02020603050405020304" pitchFamily="18" charset="0"/>
                <a:cs typeface="Times New Roman" panose="02020603050405020304" pitchFamily="18" charset="0"/>
              </a:rPr>
              <a:t> (pp. 123-133). Emerald Publishing Limited.</a:t>
            </a:r>
          </a:p>
          <a:p>
            <a:pPr algn="just">
              <a:lnSpc>
                <a:spcPct val="170000"/>
              </a:lnSpc>
            </a:pPr>
            <a:r>
              <a:rPr lang="en-US" sz="4800" dirty="0" err="1">
                <a:latin typeface="Times New Roman" panose="02020603050405020304" pitchFamily="18" charset="0"/>
                <a:cs typeface="Times New Roman" panose="02020603050405020304" pitchFamily="18" charset="0"/>
              </a:rPr>
              <a:t>Solnet</a:t>
            </a:r>
            <a:r>
              <a:rPr lang="en-US" sz="4800" dirty="0">
                <a:latin typeface="Times New Roman" panose="02020603050405020304" pitchFamily="18" charset="0"/>
                <a:cs typeface="Times New Roman" panose="02020603050405020304" pitchFamily="18" charset="0"/>
              </a:rPr>
              <a:t>, D., </a:t>
            </a:r>
            <a:r>
              <a:rPr lang="en-US" sz="4800" dirty="0" err="1">
                <a:latin typeface="Times New Roman" panose="02020603050405020304" pitchFamily="18" charset="0"/>
                <a:cs typeface="Times New Roman" panose="02020603050405020304" pitchFamily="18" charset="0"/>
              </a:rPr>
              <a:t>Subramony</a:t>
            </a:r>
            <a:r>
              <a:rPr lang="en-US" sz="4800" dirty="0">
                <a:latin typeface="Times New Roman" panose="02020603050405020304" pitchFamily="18" charset="0"/>
                <a:cs typeface="Times New Roman" panose="02020603050405020304" pitchFamily="18" charset="0"/>
              </a:rPr>
              <a:t>, M., Ford, R.C., </a:t>
            </a:r>
            <a:r>
              <a:rPr lang="en-US" sz="4800" dirty="0" err="1">
                <a:latin typeface="Times New Roman" panose="02020603050405020304" pitchFamily="18" charset="0"/>
                <a:cs typeface="Times New Roman" panose="02020603050405020304" pitchFamily="18" charset="0"/>
              </a:rPr>
              <a:t>Golubovskaya</a:t>
            </a:r>
            <a:r>
              <a:rPr lang="en-US" sz="4800" dirty="0">
                <a:latin typeface="Times New Roman" panose="02020603050405020304" pitchFamily="18" charset="0"/>
                <a:cs typeface="Times New Roman" panose="02020603050405020304" pitchFamily="18" charset="0"/>
              </a:rPr>
              <a:t>, M., Kang, H.J. and </a:t>
            </a:r>
            <a:r>
              <a:rPr lang="en-US" sz="4800" dirty="0" err="1">
                <a:latin typeface="Times New Roman" panose="02020603050405020304" pitchFamily="18" charset="0"/>
                <a:cs typeface="Times New Roman" panose="02020603050405020304" pitchFamily="18" charset="0"/>
              </a:rPr>
              <a:t>Hancer</a:t>
            </a:r>
            <a:r>
              <a:rPr lang="en-US" sz="4800" dirty="0">
                <a:latin typeface="Times New Roman" panose="02020603050405020304" pitchFamily="18" charset="0"/>
                <a:cs typeface="Times New Roman" panose="02020603050405020304" pitchFamily="18" charset="0"/>
              </a:rPr>
              <a:t>, M., 2019. Leveraging human touch in service interactions: lessons from hospitality. </a:t>
            </a:r>
            <a:r>
              <a:rPr lang="en-US" sz="4800" i="1" dirty="0">
                <a:latin typeface="Times New Roman" panose="02020603050405020304" pitchFamily="18" charset="0"/>
                <a:cs typeface="Times New Roman" panose="02020603050405020304" pitchFamily="18" charset="0"/>
              </a:rPr>
              <a:t>Journal of Service Management</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30</a:t>
            </a:r>
            <a:r>
              <a:rPr lang="en-US" sz="4800" dirty="0">
                <a:latin typeface="Times New Roman" panose="02020603050405020304" pitchFamily="18" charset="0"/>
                <a:cs typeface="Times New Roman" panose="02020603050405020304" pitchFamily="18" charset="0"/>
              </a:rPr>
              <a:t>(3), pp.392-409.</a:t>
            </a:r>
          </a:p>
          <a:p>
            <a:pPr algn="just">
              <a:lnSpc>
                <a:spcPct val="170000"/>
              </a:lnSpc>
              <a:buNone/>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Grp="1" noChangeAspect="1" noChangeArrowheads="1"/>
          </p:cNvPicPr>
          <p:nvPr>
            <p:ph idx="1"/>
          </p:nvPr>
        </p:nvPicPr>
        <p:blipFill>
          <a:blip r:embed="rId2"/>
          <a:srcRect/>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4805</Words>
  <Application>Microsoft Office PowerPoint</Application>
  <PresentationFormat>On-screen Show (4:3)</PresentationFormat>
  <Paragraphs>83</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BMIH4003  Hospitality &amp; Guest Services  Module Lead: Charlotte Joyner Student name : Lidia Leva  Student id : 2242891</vt:lpstr>
      <vt:lpstr> Introduction </vt:lpstr>
      <vt:lpstr>Description of the chosen hotel </vt:lpstr>
      <vt:lpstr>Main consumers and reason to appeal to this group</vt:lpstr>
      <vt:lpstr>Nature, scope and role of guest service</vt:lpstr>
      <vt:lpstr>Facilities of the hotel </vt:lpstr>
      <vt:lpstr>Importance of hospitality </vt:lpstr>
      <vt:lpstr> Process of meeting guest expectation </vt:lpstr>
      <vt:lpstr> Conclusion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  Module Lead: Charlotte Joyner Student name : Lidia Leva  Student id : 2242891</dc:title>
  <dc:creator/>
  <cp:lastModifiedBy>ghitiudalia@yahoo.com</cp:lastModifiedBy>
  <cp:revision>2</cp:revision>
  <dcterms:created xsi:type="dcterms:W3CDTF">2023-10-09T18:47:32Z</dcterms:created>
  <dcterms:modified xsi:type="dcterms:W3CDTF">2023-10-22T11:04:27Z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DAF22043BD5A46F7A3032FD61A61A241_12</vt:lpwstr>
  </property>
  <property fmtid="{D5CDD505-2E9C-101B-9397-08002B2CF9AE}" pid="3" name="KSOProductBuildVer">
    <vt:lpwstr>2057-12.2.0.13215</vt:lpwstr>
  </property>
</Properties>
</file>