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1DFE1-B628-4286-AD8A-0675F986AE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3C7B8E9-0197-43A6-A98F-B53EC4B517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A0F97F-0FE9-4F96-A6F7-0E723F9AAC81}"/>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5" name="Footer Placeholder 4">
            <a:extLst>
              <a:ext uri="{FF2B5EF4-FFF2-40B4-BE49-F238E27FC236}">
                <a16:creationId xmlns:a16="http://schemas.microsoft.com/office/drawing/2014/main" id="{4C613BE4-726A-4580-8049-9497F86C6C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EB8F86-25EA-4028-B2B8-CD6B6D1C8FE1}"/>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827475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7B15E-F11F-411A-810D-BAB594C3D33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C3B11B-F097-4910-8982-64BE32F54A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19BF78-5161-47BD-9D4C-323417B476E2}"/>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5" name="Footer Placeholder 4">
            <a:extLst>
              <a:ext uri="{FF2B5EF4-FFF2-40B4-BE49-F238E27FC236}">
                <a16:creationId xmlns:a16="http://schemas.microsoft.com/office/drawing/2014/main" id="{CDF6D500-23BE-47FD-912F-8569EDF0DF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D6A19E-5155-44EA-A2F6-3B62DD5297C5}"/>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885964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4DE35-63DC-423E-8E54-1CF946FB7E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C2F46FB-2992-43E4-B2EB-210E207144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E69720-8082-457E-A76D-89932912839A}"/>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5" name="Footer Placeholder 4">
            <a:extLst>
              <a:ext uri="{FF2B5EF4-FFF2-40B4-BE49-F238E27FC236}">
                <a16:creationId xmlns:a16="http://schemas.microsoft.com/office/drawing/2014/main" id="{05BAE7EE-37A1-4CD3-8898-70EC5F6D8D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92C315-B8F7-4B4E-8541-927F866689D3}"/>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56422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D5EF7-CE8B-4F26-B581-FC87B3DD57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BFE6D6E-FA6A-4E66-9556-7A91DD0A30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724076B-FBD6-491C-B831-4E9A9F0430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262FCB2-100D-478E-8C5E-5D7F192355CE}"/>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6" name="Footer Placeholder 5">
            <a:extLst>
              <a:ext uri="{FF2B5EF4-FFF2-40B4-BE49-F238E27FC236}">
                <a16:creationId xmlns:a16="http://schemas.microsoft.com/office/drawing/2014/main" id="{61A42653-207E-4942-9475-17A86EBC99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7F203E-DA16-4D38-A441-A23E302EA00F}"/>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2642607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13D9-E232-45E4-986E-4CE6B3B6EEF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3D73BB6-2A2B-4F4D-A705-6DF0A37EE0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820D88-F38E-4B12-B2B4-587579BE23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817114F-61BF-4A35-8837-2780422B3F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AD9ACA-E864-44F6-B477-C5EEC73C81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62F3D0D-72E7-4F70-83EB-DF3B9460BEA9}"/>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8" name="Footer Placeholder 7">
            <a:extLst>
              <a:ext uri="{FF2B5EF4-FFF2-40B4-BE49-F238E27FC236}">
                <a16:creationId xmlns:a16="http://schemas.microsoft.com/office/drawing/2014/main" id="{C95496CF-7F9A-4DBE-A75E-71500E9483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7D81AD-ADF7-44FA-966F-E448CB958638}"/>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1524023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672C7-44F3-4D21-8C77-D15E2526266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C14870C-D937-4ECE-952A-F58760915C85}"/>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4" name="Footer Placeholder 3">
            <a:extLst>
              <a:ext uri="{FF2B5EF4-FFF2-40B4-BE49-F238E27FC236}">
                <a16:creationId xmlns:a16="http://schemas.microsoft.com/office/drawing/2014/main" id="{0D60549F-9677-4A08-94BB-14C0B293B7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393A795-5502-4E82-93CF-E1D8EA95C482}"/>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2562027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A3B38D-6C2D-40D0-9267-1EEC63DAA018}"/>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3" name="Footer Placeholder 2">
            <a:extLst>
              <a:ext uri="{FF2B5EF4-FFF2-40B4-BE49-F238E27FC236}">
                <a16:creationId xmlns:a16="http://schemas.microsoft.com/office/drawing/2014/main" id="{65E8BA3F-300C-49DC-BF8C-13B1BAF4515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AB8C12F-B1DA-44A7-9EE8-A30096C2DBFC}"/>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4092122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9E58-6104-4FD4-B279-7314142852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485EA25-1F72-4832-B8C3-AAECFA0DA8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03CAD6-BD0E-40B8-8CDC-BD87C785C2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FF054F-2B83-4374-A92B-546567A31487}"/>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6" name="Footer Placeholder 5">
            <a:extLst>
              <a:ext uri="{FF2B5EF4-FFF2-40B4-BE49-F238E27FC236}">
                <a16:creationId xmlns:a16="http://schemas.microsoft.com/office/drawing/2014/main" id="{85870BC7-3B2E-48CA-ABA6-38480058C2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1388AE-6718-4D29-9808-ACE21640ADD4}"/>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379766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1A0B5-AD0E-4BF7-B3DA-A8858A8B05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3A0C2BC-F683-49BF-9612-A678331997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7F85356-8E0E-4BB8-8262-1977FA9864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BE282A-8807-472C-A843-9DD7CD53BF64}"/>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6" name="Footer Placeholder 5">
            <a:extLst>
              <a:ext uri="{FF2B5EF4-FFF2-40B4-BE49-F238E27FC236}">
                <a16:creationId xmlns:a16="http://schemas.microsoft.com/office/drawing/2014/main" id="{17F7EF56-A4A4-4C14-94D0-6357F1BAC5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4EA28F-4F5F-447E-A5CD-75918E2A7B0E}"/>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1204498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0B834-3C2F-4823-9ACE-0F14D3C234F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C67D10-8545-4D34-B33A-CFBFEEA00D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098AAF-8002-4A1B-9604-94EA1A290497}"/>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5" name="Footer Placeholder 4">
            <a:extLst>
              <a:ext uri="{FF2B5EF4-FFF2-40B4-BE49-F238E27FC236}">
                <a16:creationId xmlns:a16="http://schemas.microsoft.com/office/drawing/2014/main" id="{35095106-E70C-4CEB-A46C-DA80CFFD62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BA6419-ED77-45F7-94B9-F636C817E4B7}"/>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1862639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7E24D9-7887-49CB-969E-AC9CB060AE2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7E739A-669B-4C0A-8720-FAC59F66B3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81B6CC-B500-41BD-BE33-5A211A2355EF}"/>
              </a:ext>
            </a:extLst>
          </p:cNvPr>
          <p:cNvSpPr>
            <a:spLocks noGrp="1"/>
          </p:cNvSpPr>
          <p:nvPr>
            <p:ph type="dt" sz="half" idx="10"/>
          </p:nvPr>
        </p:nvSpPr>
        <p:spPr/>
        <p:txBody>
          <a:bodyPr/>
          <a:lstStyle/>
          <a:p>
            <a:fld id="{F773D3B9-49B7-44EC-A3E9-F47594A25D14}" type="datetimeFigureOut">
              <a:rPr lang="en-US" smtClean="0"/>
              <a:t>11/8/2021</a:t>
            </a:fld>
            <a:endParaRPr lang="en-US"/>
          </a:p>
        </p:txBody>
      </p:sp>
      <p:sp>
        <p:nvSpPr>
          <p:cNvPr id="5" name="Footer Placeholder 4">
            <a:extLst>
              <a:ext uri="{FF2B5EF4-FFF2-40B4-BE49-F238E27FC236}">
                <a16:creationId xmlns:a16="http://schemas.microsoft.com/office/drawing/2014/main" id="{5788E3AF-47B5-4F15-B367-9D276B943C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7AD08C-280C-43FC-B5F4-FC4DF28D95C8}"/>
              </a:ext>
            </a:extLst>
          </p:cNvPr>
          <p:cNvSpPr>
            <a:spLocks noGrp="1"/>
          </p:cNvSpPr>
          <p:nvPr>
            <p:ph type="sldNum" sz="quarter" idx="12"/>
          </p:nvPr>
        </p:nvSpPr>
        <p:spPr/>
        <p:txBody>
          <a:bodyPr/>
          <a:lstStyle/>
          <a:p>
            <a:fld id="{44739272-54B7-4D26-AA32-1556DE1A2502}" type="slidenum">
              <a:rPr lang="en-US" smtClean="0"/>
              <a:t>‹#›</a:t>
            </a:fld>
            <a:endParaRPr lang="en-US"/>
          </a:p>
        </p:txBody>
      </p:sp>
    </p:spTree>
    <p:extLst>
      <p:ext uri="{BB962C8B-B14F-4D97-AF65-F5344CB8AC3E}">
        <p14:creationId xmlns:p14="http://schemas.microsoft.com/office/powerpoint/2010/main" val="3705021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551EAF-23C7-438A-8187-61C45F9C0A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C2A9522-59F1-4AD8-BA9E-23611C41BB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11A2C7-BAE8-49D9-8055-9A131CC8DD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73D3B9-49B7-44EC-A3E9-F47594A25D14}" type="datetimeFigureOut">
              <a:rPr lang="en-US" smtClean="0"/>
              <a:t>11/8/2021</a:t>
            </a:fld>
            <a:endParaRPr lang="en-US"/>
          </a:p>
        </p:txBody>
      </p:sp>
      <p:sp>
        <p:nvSpPr>
          <p:cNvPr id="5" name="Footer Placeholder 4">
            <a:extLst>
              <a:ext uri="{FF2B5EF4-FFF2-40B4-BE49-F238E27FC236}">
                <a16:creationId xmlns:a16="http://schemas.microsoft.com/office/drawing/2014/main" id="{BC533C38-3605-4839-9593-DC500EE98C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9324F97-43F5-4237-8DCD-740E381C13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739272-54B7-4D26-AA32-1556DE1A2502}" type="slidenum">
              <a:rPr lang="en-US" smtClean="0"/>
              <a:t>‹#›</a:t>
            </a:fld>
            <a:endParaRPr lang="en-US"/>
          </a:p>
        </p:txBody>
      </p:sp>
    </p:spTree>
    <p:extLst>
      <p:ext uri="{BB962C8B-B14F-4D97-AF65-F5344CB8AC3E}">
        <p14:creationId xmlns:p14="http://schemas.microsoft.com/office/powerpoint/2010/main" val="2974796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D51FE-34BB-4EEA-AEF4-9E844A64A748}"/>
              </a:ext>
            </a:extLst>
          </p:cNvPr>
          <p:cNvSpPr>
            <a:spLocks noGrp="1"/>
          </p:cNvSpPr>
          <p:nvPr>
            <p:ph type="title"/>
          </p:nvPr>
        </p:nvSpPr>
        <p:spPr/>
        <p:txBody>
          <a:bodyPr/>
          <a:lstStyle/>
          <a:p>
            <a:pPr algn="ctr"/>
            <a:r>
              <a:rPr lang="en-US" dirty="0"/>
              <a:t>Problem Solving and Decision making</a:t>
            </a:r>
          </a:p>
        </p:txBody>
      </p:sp>
      <p:sp>
        <p:nvSpPr>
          <p:cNvPr id="3" name="Content Placeholder 2">
            <a:extLst>
              <a:ext uri="{FF2B5EF4-FFF2-40B4-BE49-F238E27FC236}">
                <a16:creationId xmlns:a16="http://schemas.microsoft.com/office/drawing/2014/main" id="{5E418FAD-04B6-42E8-BBF9-84120C707E74}"/>
              </a:ext>
            </a:extLst>
          </p:cNvPr>
          <p:cNvSpPr>
            <a:spLocks noGrp="1"/>
          </p:cNvSpPr>
          <p:nvPr>
            <p:ph idx="1"/>
          </p:nvPr>
        </p:nvSpPr>
        <p:spPr>
          <a:xfrm>
            <a:off x="838200" y="1825624"/>
            <a:ext cx="10515600" cy="4498975"/>
          </a:xfrm>
        </p:spPr>
        <p:txBody>
          <a:bodyPr/>
          <a:lstStyle/>
          <a:p>
            <a:r>
              <a:rPr lang="en-US" dirty="0"/>
              <a:t>Student name:  GRUEV FLORENTIN ADRIAN</a:t>
            </a:r>
          </a:p>
          <a:p>
            <a:r>
              <a:rPr lang="en-US" dirty="0"/>
              <a:t>Student ID: 2029241</a:t>
            </a:r>
          </a:p>
          <a:p>
            <a:r>
              <a:rPr lang="en-US" dirty="0"/>
              <a:t>Module Code: BMSW 4004 (Problem Solving and Decision making)</a:t>
            </a:r>
          </a:p>
          <a:p>
            <a:r>
              <a:rPr lang="en-US" dirty="0"/>
              <a:t>Assignment Title: Task 1 - Work-related stress</a:t>
            </a:r>
          </a:p>
          <a:p>
            <a:r>
              <a:rPr lang="en-US" dirty="0"/>
              <a:t>Lecturer name: Dr. </a:t>
            </a:r>
            <a:r>
              <a:rPr lang="en-US" dirty="0" err="1"/>
              <a:t>Sujeewa</a:t>
            </a:r>
            <a:r>
              <a:rPr lang="en-US" dirty="0"/>
              <a:t> Herath</a:t>
            </a:r>
          </a:p>
        </p:txBody>
      </p:sp>
    </p:spTree>
    <p:extLst>
      <p:ext uri="{BB962C8B-B14F-4D97-AF65-F5344CB8AC3E}">
        <p14:creationId xmlns:p14="http://schemas.microsoft.com/office/powerpoint/2010/main" val="3951840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EC347-5BCF-48A6-B9BE-6BADD1C9FFAA}"/>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C25CEF07-2855-4DE5-A14F-7D5672B0A2CD}"/>
              </a:ext>
            </a:extLst>
          </p:cNvPr>
          <p:cNvSpPr>
            <a:spLocks noGrp="1"/>
          </p:cNvSpPr>
          <p:nvPr>
            <p:ph idx="1"/>
          </p:nvPr>
        </p:nvSpPr>
        <p:spPr>
          <a:xfrm>
            <a:off x="838200" y="1825625"/>
            <a:ext cx="10515600" cy="3108325"/>
          </a:xfrm>
        </p:spPr>
        <p:txBody>
          <a:bodyPr/>
          <a:lstStyle/>
          <a:p>
            <a:r>
              <a:rPr lang="en-US" dirty="0"/>
              <a:t>Employee discontent indicates that employees are dissatisfied and have bad attitudes about their workplace. There are a variety of elements that contribute to worker unhappiness.</a:t>
            </a:r>
          </a:p>
          <a:p>
            <a:r>
              <a:rPr lang="en-US" dirty="0"/>
              <a:t>Job unhappiness causes serious issues such as absenteeism and workers resigning, as well as physical and mental health issues and an economic crisis.</a:t>
            </a:r>
          </a:p>
        </p:txBody>
      </p:sp>
    </p:spTree>
    <p:extLst>
      <p:ext uri="{BB962C8B-B14F-4D97-AF65-F5344CB8AC3E}">
        <p14:creationId xmlns:p14="http://schemas.microsoft.com/office/powerpoint/2010/main" val="1648702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292F7-E0E6-4409-AAB1-A54BA9B89F0E}"/>
              </a:ext>
            </a:extLst>
          </p:cNvPr>
          <p:cNvSpPr>
            <a:spLocks noGrp="1"/>
          </p:cNvSpPr>
          <p:nvPr>
            <p:ph type="title"/>
          </p:nvPr>
        </p:nvSpPr>
        <p:spPr/>
        <p:txBody>
          <a:bodyPr/>
          <a:lstStyle/>
          <a:p>
            <a:r>
              <a:rPr lang="en-US" dirty="0"/>
              <a:t>NATURE OF JOB UNHAPPINESS</a:t>
            </a:r>
          </a:p>
        </p:txBody>
      </p:sp>
      <p:sp>
        <p:nvSpPr>
          <p:cNvPr id="3" name="Content Placeholder 2">
            <a:extLst>
              <a:ext uri="{FF2B5EF4-FFF2-40B4-BE49-F238E27FC236}">
                <a16:creationId xmlns:a16="http://schemas.microsoft.com/office/drawing/2014/main" id="{71BEF82D-4092-4A37-BED3-454F46E4AD04}"/>
              </a:ext>
            </a:extLst>
          </p:cNvPr>
          <p:cNvSpPr>
            <a:spLocks noGrp="1"/>
          </p:cNvSpPr>
          <p:nvPr>
            <p:ph idx="1"/>
          </p:nvPr>
        </p:nvSpPr>
        <p:spPr/>
        <p:txBody>
          <a:bodyPr/>
          <a:lstStyle/>
          <a:p>
            <a:pPr marL="0" indent="0">
              <a:buNone/>
            </a:pPr>
            <a:r>
              <a:rPr lang="en-US" dirty="0"/>
              <a:t>Organizations cannot afford to waste their teammates' potential and skill by causing them to be unsatisfied with the surroundings.</a:t>
            </a:r>
          </a:p>
          <a:p>
            <a:pPr marL="0" indent="0">
              <a:buNone/>
            </a:pPr>
            <a:r>
              <a:rPr lang="en-US" dirty="0"/>
              <a:t>Managing a big number of employees may be difficult, and it gets even more difficult when people are not at ease in the workplace.</a:t>
            </a:r>
          </a:p>
          <a:p>
            <a:pPr marL="0" indent="0">
              <a:buNone/>
            </a:pPr>
            <a:r>
              <a:rPr lang="en-US" dirty="0"/>
              <a:t>Employees that are dissatisfied contribute </a:t>
            </a:r>
            <a:r>
              <a:rPr lang="en-US" dirty="0" err="1"/>
              <a:t>less.An</a:t>
            </a:r>
            <a:r>
              <a:rPr lang="en-US" dirty="0"/>
              <a:t> organization relies on its employees for fresh ideas and to help expand the firm, and they must feel linked to it.</a:t>
            </a:r>
          </a:p>
        </p:txBody>
      </p:sp>
    </p:spTree>
    <p:extLst>
      <p:ext uri="{BB962C8B-B14F-4D97-AF65-F5344CB8AC3E}">
        <p14:creationId xmlns:p14="http://schemas.microsoft.com/office/powerpoint/2010/main" val="3109705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BF6C2-F229-4B20-87FC-6D6453E0250F}"/>
              </a:ext>
            </a:extLst>
          </p:cNvPr>
          <p:cNvSpPr>
            <a:spLocks noGrp="1"/>
          </p:cNvSpPr>
          <p:nvPr>
            <p:ph type="title"/>
          </p:nvPr>
        </p:nvSpPr>
        <p:spPr/>
        <p:txBody>
          <a:bodyPr/>
          <a:lstStyle/>
          <a:p>
            <a:r>
              <a:rPr lang="en-US" dirty="0"/>
              <a:t>IMPACT OF JOB  UNHAPPINESS</a:t>
            </a:r>
          </a:p>
        </p:txBody>
      </p:sp>
      <p:sp>
        <p:nvSpPr>
          <p:cNvPr id="3" name="Content Placeholder 2">
            <a:extLst>
              <a:ext uri="{FF2B5EF4-FFF2-40B4-BE49-F238E27FC236}">
                <a16:creationId xmlns:a16="http://schemas.microsoft.com/office/drawing/2014/main" id="{69AA51CD-28FC-4700-A8A1-E1D323679DA3}"/>
              </a:ext>
            </a:extLst>
          </p:cNvPr>
          <p:cNvSpPr>
            <a:spLocks noGrp="1"/>
          </p:cNvSpPr>
          <p:nvPr>
            <p:ph idx="1"/>
          </p:nvPr>
        </p:nvSpPr>
        <p:spPr/>
        <p:txBody>
          <a:bodyPr>
            <a:normAutofit/>
          </a:bodyPr>
          <a:lstStyle/>
          <a:p>
            <a:r>
              <a:rPr lang="en-US" sz="2400" dirty="0"/>
              <a:t>Organizations and many enterprises are experiencing a significant drop in production. According to Gallup, disengagement costs the economy between £50 and £70 billion every year.</a:t>
            </a:r>
          </a:p>
          <a:p>
            <a:r>
              <a:rPr lang="en-US" sz="2400" dirty="0"/>
              <a:t>According to reports, just 21% of employees are fully engaged at work, and they are simply performing their jobs to earn a </a:t>
            </a:r>
            <a:r>
              <a:rPr lang="en-US" sz="2400" dirty="0" err="1"/>
              <a:t>living.Their</a:t>
            </a:r>
            <a:r>
              <a:rPr lang="en-US" sz="2400" dirty="0"/>
              <a:t> performance is satisfactory enough that they are not dismissed, yet a small number of employees surpass the required effort.(Karlyn </a:t>
            </a:r>
            <a:r>
              <a:rPr lang="en-US" sz="2400" dirty="0" err="1"/>
              <a:t>Borysenko,forbes</a:t>
            </a:r>
            <a:r>
              <a:rPr lang="en-US" sz="2400" dirty="0"/>
              <a:t>)</a:t>
            </a:r>
          </a:p>
          <a:p>
            <a:r>
              <a:rPr lang="en-US" sz="2400" dirty="0"/>
              <a:t>According to Gallup's poll, disgruntled employees had 37 percent greater absenteeism, 18 percent worse productivity, and 15 percent lower </a:t>
            </a:r>
            <a:r>
              <a:rPr lang="en-US" sz="2400" dirty="0" err="1"/>
              <a:t>profitability.If</a:t>
            </a:r>
            <a:r>
              <a:rPr lang="en-US" sz="2400" dirty="0"/>
              <a:t> they experience terrible customer service, 70% of UK citizens are unable to </a:t>
            </a:r>
            <a:r>
              <a:rPr lang="en-US" sz="2400" dirty="0" err="1"/>
              <a:t>forgive.According</a:t>
            </a:r>
            <a:r>
              <a:rPr lang="en-US" sz="2400" dirty="0"/>
              <a:t> to the Institute of Customer Services, services offered by organizations account for 78 percent of UK GPD.</a:t>
            </a:r>
          </a:p>
        </p:txBody>
      </p:sp>
    </p:spTree>
    <p:extLst>
      <p:ext uri="{BB962C8B-B14F-4D97-AF65-F5344CB8AC3E}">
        <p14:creationId xmlns:p14="http://schemas.microsoft.com/office/powerpoint/2010/main" val="1864056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8F13C-5878-4724-8528-2430F5534F2A}"/>
              </a:ext>
            </a:extLst>
          </p:cNvPr>
          <p:cNvSpPr>
            <a:spLocks noGrp="1"/>
          </p:cNvSpPr>
          <p:nvPr>
            <p:ph type="title"/>
          </p:nvPr>
        </p:nvSpPr>
        <p:spPr/>
        <p:txBody>
          <a:bodyPr/>
          <a:lstStyle/>
          <a:p>
            <a:r>
              <a:rPr lang="en-US" dirty="0"/>
              <a:t>IMPACT OF JOB DISSATISFACTION</a:t>
            </a:r>
          </a:p>
        </p:txBody>
      </p:sp>
      <p:sp>
        <p:nvSpPr>
          <p:cNvPr id="3" name="Content Placeholder 2">
            <a:extLst>
              <a:ext uri="{FF2B5EF4-FFF2-40B4-BE49-F238E27FC236}">
                <a16:creationId xmlns:a16="http://schemas.microsoft.com/office/drawing/2014/main" id="{2F5A3738-AEED-4605-9B9C-999142F022BC}"/>
              </a:ext>
            </a:extLst>
          </p:cNvPr>
          <p:cNvSpPr>
            <a:spLocks noGrp="1"/>
          </p:cNvSpPr>
          <p:nvPr>
            <p:ph idx="1"/>
          </p:nvPr>
        </p:nvSpPr>
        <p:spPr/>
        <p:txBody>
          <a:bodyPr/>
          <a:lstStyle/>
          <a:p>
            <a:r>
              <a:rPr lang="en-US" dirty="0"/>
              <a:t>Employees that are displeased Employees are less likely to work hard and meet job requirements. According to a Towers Watson research, dissatisfied employees make 100 percent more mistakes than pleased </a:t>
            </a:r>
            <a:r>
              <a:rPr lang="en-US" dirty="0" err="1"/>
              <a:t>ones.Employees</a:t>
            </a:r>
            <a:r>
              <a:rPr lang="en-US" dirty="0"/>
              <a:t> that are unsatisfied with their employment have a high turnover rate, abandon their jobs, and cost organizations a lot in new hires.73 percent of disengaged workers are seeking for new </a:t>
            </a:r>
            <a:r>
              <a:rPr lang="en-US" dirty="0" err="1"/>
              <a:t>employment.Furthermore</a:t>
            </a:r>
            <a:r>
              <a:rPr lang="en-US" dirty="0"/>
              <a:t>, according to a PwC analysis, disengaged employees take three times as many absences, costing the UK £29 billion per year in 2013.</a:t>
            </a:r>
          </a:p>
        </p:txBody>
      </p:sp>
    </p:spTree>
    <p:extLst>
      <p:ext uri="{BB962C8B-B14F-4D97-AF65-F5344CB8AC3E}">
        <p14:creationId xmlns:p14="http://schemas.microsoft.com/office/powerpoint/2010/main" val="1356560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0AD4E-FF6F-4B2F-94AC-8F01FDD541A2}"/>
              </a:ext>
            </a:extLst>
          </p:cNvPr>
          <p:cNvSpPr>
            <a:spLocks noGrp="1"/>
          </p:cNvSpPr>
          <p:nvPr>
            <p:ph type="title"/>
          </p:nvPr>
        </p:nvSpPr>
        <p:spPr/>
        <p:txBody>
          <a:bodyPr/>
          <a:lstStyle/>
          <a:p>
            <a:r>
              <a:rPr lang="en-US" dirty="0"/>
              <a:t>CAUSES AND EFFECTS ANALYSIS</a:t>
            </a:r>
          </a:p>
        </p:txBody>
      </p:sp>
      <p:pic>
        <p:nvPicPr>
          <p:cNvPr id="7" name="Content Placeholder 6" descr="Diagram&#10;&#10;Description automatically generated">
            <a:extLst>
              <a:ext uri="{FF2B5EF4-FFF2-40B4-BE49-F238E27FC236}">
                <a16:creationId xmlns:a16="http://schemas.microsoft.com/office/drawing/2014/main" id="{313F9AB2-5B6D-4FC8-BDFB-64E69565E6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90689"/>
            <a:ext cx="8877486" cy="4802186"/>
          </a:xfrm>
        </p:spPr>
      </p:pic>
    </p:spTree>
    <p:extLst>
      <p:ext uri="{BB962C8B-B14F-4D97-AF65-F5344CB8AC3E}">
        <p14:creationId xmlns:p14="http://schemas.microsoft.com/office/powerpoint/2010/main" val="3064788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AFB03-1368-4731-991D-4F0FCEEC2CA9}"/>
              </a:ext>
            </a:extLst>
          </p:cNvPr>
          <p:cNvSpPr>
            <a:spLocks noGrp="1"/>
          </p:cNvSpPr>
          <p:nvPr>
            <p:ph type="title"/>
          </p:nvPr>
        </p:nvSpPr>
        <p:spPr/>
        <p:txBody>
          <a:bodyPr/>
          <a:lstStyle/>
          <a:p>
            <a:r>
              <a:rPr lang="en-US" dirty="0"/>
              <a:t>CAUSE AND EFFECT ANALYSIS</a:t>
            </a:r>
          </a:p>
        </p:txBody>
      </p:sp>
      <p:sp>
        <p:nvSpPr>
          <p:cNvPr id="3" name="Content Placeholder 2">
            <a:extLst>
              <a:ext uri="{FF2B5EF4-FFF2-40B4-BE49-F238E27FC236}">
                <a16:creationId xmlns:a16="http://schemas.microsoft.com/office/drawing/2014/main" id="{B2BC1BDB-B7B2-42BF-8BF5-66420690C55E}"/>
              </a:ext>
            </a:extLst>
          </p:cNvPr>
          <p:cNvSpPr>
            <a:spLocks noGrp="1"/>
          </p:cNvSpPr>
          <p:nvPr>
            <p:ph idx="1"/>
          </p:nvPr>
        </p:nvSpPr>
        <p:spPr/>
        <p:txBody>
          <a:bodyPr>
            <a:normAutofit/>
          </a:bodyPr>
          <a:lstStyle/>
          <a:p>
            <a:r>
              <a:rPr lang="en-US" sz="2400" dirty="0"/>
              <a:t>Causes of job dissatisfaction :</a:t>
            </a:r>
          </a:p>
          <a:p>
            <a:r>
              <a:rPr lang="en-US" sz="2400" dirty="0"/>
              <a:t>Low pay is the leading cause of work discontent. Employees believe they are underpaid for the amount of labor they do.</a:t>
            </a:r>
          </a:p>
          <a:p>
            <a:r>
              <a:rPr lang="en-US" sz="2400" dirty="0"/>
              <a:t>Poor management: Employees will get disengaged if management does not plan adequately and does not motivate them.</a:t>
            </a:r>
          </a:p>
          <a:p>
            <a:r>
              <a:rPr lang="en-US" sz="2400" dirty="0"/>
              <a:t>Less options for advancement: When there are no opportunities to advance and progress in your profession because you work for a firm that does not appreciate its workers' growth, you will ultimately get unsatisfied and quit for another job.</a:t>
            </a:r>
          </a:p>
        </p:txBody>
      </p:sp>
    </p:spTree>
    <p:extLst>
      <p:ext uri="{BB962C8B-B14F-4D97-AF65-F5344CB8AC3E}">
        <p14:creationId xmlns:p14="http://schemas.microsoft.com/office/powerpoint/2010/main" val="2062797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05457-8893-4B0D-AB2A-F65E506C4BB7}"/>
              </a:ext>
            </a:extLst>
          </p:cNvPr>
          <p:cNvSpPr>
            <a:spLocks noGrp="1"/>
          </p:cNvSpPr>
          <p:nvPr>
            <p:ph type="title"/>
          </p:nvPr>
        </p:nvSpPr>
        <p:spPr/>
        <p:txBody>
          <a:bodyPr/>
          <a:lstStyle/>
          <a:p>
            <a:r>
              <a:rPr lang="en-US" dirty="0"/>
              <a:t>CAUSE AND EFFECT ANALYSIS</a:t>
            </a:r>
          </a:p>
        </p:txBody>
      </p:sp>
      <p:sp>
        <p:nvSpPr>
          <p:cNvPr id="3" name="Content Placeholder 2">
            <a:extLst>
              <a:ext uri="{FF2B5EF4-FFF2-40B4-BE49-F238E27FC236}">
                <a16:creationId xmlns:a16="http://schemas.microsoft.com/office/drawing/2014/main" id="{3A390B70-FC8F-4CF9-92EB-E04EA12A4887}"/>
              </a:ext>
            </a:extLst>
          </p:cNvPr>
          <p:cNvSpPr>
            <a:spLocks noGrp="1"/>
          </p:cNvSpPr>
          <p:nvPr>
            <p:ph idx="1"/>
          </p:nvPr>
        </p:nvSpPr>
        <p:spPr/>
        <p:txBody>
          <a:bodyPr/>
          <a:lstStyle/>
          <a:p>
            <a:r>
              <a:rPr lang="en-US" dirty="0"/>
              <a:t>Overworking : According to a poll, the average person in the UK spends 3507 days at work, including 204 work days of overtime.</a:t>
            </a:r>
          </a:p>
          <a:p>
            <a:r>
              <a:rPr lang="en-US" dirty="0"/>
              <a:t>Not feeling empowered : Only 40% of women believe they are empowered and have influence in their roles at work, while only 34% of adults over the age of 55 believe they are authorized.</a:t>
            </a:r>
          </a:p>
          <a:p>
            <a:r>
              <a:rPr lang="en-US" dirty="0"/>
              <a:t>Absence of work-life balance: According to a study, 595.000 workers reported suffering from depression, anxiety, and stress as a result of their jobs.</a:t>
            </a:r>
          </a:p>
          <a:p>
            <a:r>
              <a:rPr lang="en-US" dirty="0"/>
              <a:t>This resulted in a loss of around 5.4 million.</a:t>
            </a:r>
          </a:p>
        </p:txBody>
      </p:sp>
    </p:spTree>
    <p:extLst>
      <p:ext uri="{BB962C8B-B14F-4D97-AF65-F5344CB8AC3E}">
        <p14:creationId xmlns:p14="http://schemas.microsoft.com/office/powerpoint/2010/main" val="2702360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E3287-A6B9-475A-859C-8F9E1C8CB1B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5B0FB62-F6B5-4286-B016-0099A0AF9EE8}"/>
              </a:ext>
            </a:extLst>
          </p:cNvPr>
          <p:cNvSpPr>
            <a:spLocks noGrp="1"/>
          </p:cNvSpPr>
          <p:nvPr>
            <p:ph idx="1"/>
          </p:nvPr>
        </p:nvSpPr>
        <p:spPr/>
        <p:txBody>
          <a:bodyPr/>
          <a:lstStyle/>
          <a:p>
            <a:r>
              <a:rPr lang="en-US" dirty="0"/>
              <a:t>Not feeling appreciated : ADP conducted research and discovered that two-thirds of its employees do not feel valued for their efforts. As a result, they are unhappy and dissatisfied with themselves and their jobs.</a:t>
            </a:r>
          </a:p>
          <a:p>
            <a:pPr marL="0" indent="0">
              <a:buNone/>
            </a:pPr>
            <a:r>
              <a:rPr lang="en-US" dirty="0"/>
              <a:t>“The impact of our jobs have on our lives spreads far beyond  the work place” Rachel </a:t>
            </a:r>
            <a:r>
              <a:rPr lang="en-US" dirty="0" err="1"/>
              <a:t>Kallet</a:t>
            </a:r>
            <a:endParaRPr lang="en-US" dirty="0"/>
          </a:p>
          <a:p>
            <a:pPr marL="0" indent="0">
              <a:buNone/>
            </a:pPr>
            <a:r>
              <a:rPr lang="en-US" dirty="0"/>
              <a:t>Equality: According to a research, 91% of employees desire to innovate in their jobs, but just 34% feel empowered to do so.</a:t>
            </a:r>
          </a:p>
          <a:p>
            <a:endParaRPr lang="en-US" dirty="0"/>
          </a:p>
        </p:txBody>
      </p:sp>
    </p:spTree>
    <p:extLst>
      <p:ext uri="{BB962C8B-B14F-4D97-AF65-F5344CB8AC3E}">
        <p14:creationId xmlns:p14="http://schemas.microsoft.com/office/powerpoint/2010/main" val="43775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27D1C-3C50-47B0-B09C-07AE9319A12A}"/>
              </a:ext>
            </a:extLst>
          </p:cNvPr>
          <p:cNvSpPr>
            <a:spLocks noGrp="1"/>
          </p:cNvSpPr>
          <p:nvPr>
            <p:ph type="title"/>
          </p:nvPr>
        </p:nvSpPr>
        <p:spPr/>
        <p:txBody>
          <a:bodyPr/>
          <a:lstStyle/>
          <a:p>
            <a:pPr algn="ctr"/>
            <a:r>
              <a:rPr lang="en-US" dirty="0"/>
              <a:t>PESTLE ANALYSIS</a:t>
            </a:r>
          </a:p>
        </p:txBody>
      </p:sp>
      <p:sp>
        <p:nvSpPr>
          <p:cNvPr id="3" name="Content Placeholder 2">
            <a:extLst>
              <a:ext uri="{FF2B5EF4-FFF2-40B4-BE49-F238E27FC236}">
                <a16:creationId xmlns:a16="http://schemas.microsoft.com/office/drawing/2014/main" id="{ADB86988-9D4B-4E00-BC27-48A95CBE282F}"/>
              </a:ext>
            </a:extLst>
          </p:cNvPr>
          <p:cNvSpPr>
            <a:spLocks noGrp="1"/>
          </p:cNvSpPr>
          <p:nvPr>
            <p:ph idx="1"/>
          </p:nvPr>
        </p:nvSpPr>
        <p:spPr/>
        <p:txBody>
          <a:bodyPr>
            <a:normAutofit fontScale="92500" lnSpcReduction="10000"/>
          </a:bodyPr>
          <a:lstStyle/>
          <a:p>
            <a:r>
              <a:rPr lang="en-US" sz="2000" dirty="0"/>
              <a:t>P Political factors: Companies with values based on political choices might have an impact on their relationships with their personnel. There are several elements that contribute to this, including:</a:t>
            </a:r>
          </a:p>
          <a:p>
            <a:r>
              <a:rPr lang="en-US" sz="2000" dirty="0"/>
              <a:t>Trade control,</a:t>
            </a:r>
          </a:p>
          <a:p>
            <a:r>
              <a:rPr lang="en-US" sz="2000" dirty="0"/>
              <a:t>Corruption level,</a:t>
            </a:r>
          </a:p>
          <a:p>
            <a:r>
              <a:rPr lang="en-US" sz="2000" dirty="0"/>
              <a:t>Instability of government,</a:t>
            </a:r>
          </a:p>
          <a:p>
            <a:r>
              <a:rPr lang="en-US" sz="2000" dirty="0"/>
              <a:t>Discrimination laws.</a:t>
            </a:r>
          </a:p>
          <a:p>
            <a:r>
              <a:rPr lang="en-US" sz="2000" dirty="0"/>
              <a:t>E economical factors : Economy plays important role in job </a:t>
            </a:r>
            <a:r>
              <a:rPr lang="en-US" sz="2000" dirty="0" err="1"/>
              <a:t>dissatisfaction.Factors</a:t>
            </a:r>
            <a:r>
              <a:rPr lang="en-US" sz="2000" dirty="0"/>
              <a:t> such as low salaries, high prices of rents and bills causes people to go through  crisis.</a:t>
            </a:r>
          </a:p>
          <a:p>
            <a:r>
              <a:rPr lang="en-US" sz="2000" dirty="0"/>
              <a:t>S Social factors : </a:t>
            </a:r>
          </a:p>
          <a:p>
            <a:r>
              <a:rPr lang="en-US" sz="2000" dirty="0"/>
              <a:t>Over time and night shift job,</a:t>
            </a:r>
          </a:p>
          <a:p>
            <a:r>
              <a:rPr lang="en-US" sz="2000" dirty="0"/>
              <a:t>Mental stress</a:t>
            </a:r>
          </a:p>
          <a:p>
            <a:r>
              <a:rPr lang="en-US" sz="2000" dirty="0"/>
              <a:t>Gender discrimination</a:t>
            </a:r>
          </a:p>
          <a:p>
            <a:endParaRPr lang="en-US" dirty="0"/>
          </a:p>
          <a:p>
            <a:endParaRPr lang="en-US" dirty="0"/>
          </a:p>
        </p:txBody>
      </p:sp>
    </p:spTree>
    <p:extLst>
      <p:ext uri="{BB962C8B-B14F-4D97-AF65-F5344CB8AC3E}">
        <p14:creationId xmlns:p14="http://schemas.microsoft.com/office/powerpoint/2010/main" val="4003576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1C92-3F2E-4F07-8C0B-D7E4AC0DA59C}"/>
              </a:ext>
            </a:extLst>
          </p:cNvPr>
          <p:cNvSpPr>
            <a:spLocks noGrp="1"/>
          </p:cNvSpPr>
          <p:nvPr>
            <p:ph type="title"/>
          </p:nvPr>
        </p:nvSpPr>
        <p:spPr/>
        <p:txBody>
          <a:bodyPr/>
          <a:lstStyle/>
          <a:p>
            <a:r>
              <a:rPr lang="en-US" dirty="0"/>
              <a:t>PESTLE ANALYSIS</a:t>
            </a:r>
          </a:p>
        </p:txBody>
      </p:sp>
      <p:sp>
        <p:nvSpPr>
          <p:cNvPr id="3" name="Content Placeholder 2">
            <a:extLst>
              <a:ext uri="{FF2B5EF4-FFF2-40B4-BE49-F238E27FC236}">
                <a16:creationId xmlns:a16="http://schemas.microsoft.com/office/drawing/2014/main" id="{6DE08F5A-EA85-4149-8CE7-8A04B3D43CBB}"/>
              </a:ext>
            </a:extLst>
          </p:cNvPr>
          <p:cNvSpPr>
            <a:spLocks noGrp="1"/>
          </p:cNvSpPr>
          <p:nvPr>
            <p:ph idx="1"/>
          </p:nvPr>
        </p:nvSpPr>
        <p:spPr>
          <a:xfrm>
            <a:off x="838200" y="1323975"/>
            <a:ext cx="10515600" cy="4852988"/>
          </a:xfrm>
        </p:spPr>
        <p:txBody>
          <a:bodyPr>
            <a:normAutofit/>
          </a:bodyPr>
          <a:lstStyle/>
          <a:p>
            <a:r>
              <a:rPr lang="en-US" sz="2000" dirty="0"/>
              <a:t>T Technology: This is era of </a:t>
            </a:r>
            <a:r>
              <a:rPr lang="en-US" sz="2000" dirty="0" err="1"/>
              <a:t>technology.Factors</a:t>
            </a:r>
            <a:r>
              <a:rPr lang="en-US" sz="2000" dirty="0"/>
              <a:t> such as influences job satisfaction</a:t>
            </a:r>
          </a:p>
          <a:p>
            <a:r>
              <a:rPr lang="en-US" sz="2000" dirty="0"/>
              <a:t>Internet connectivity issues</a:t>
            </a:r>
          </a:p>
          <a:p>
            <a:r>
              <a:rPr lang="en-US" sz="2000" dirty="0"/>
              <a:t>Social isolation</a:t>
            </a:r>
          </a:p>
          <a:p>
            <a:r>
              <a:rPr lang="en-US" sz="2000" dirty="0"/>
              <a:t>Cybercrime</a:t>
            </a:r>
          </a:p>
          <a:p>
            <a:r>
              <a:rPr lang="en-US" sz="2000" dirty="0"/>
              <a:t>Security threat</a:t>
            </a:r>
          </a:p>
          <a:p>
            <a:r>
              <a:rPr lang="en-US" sz="2000" dirty="0"/>
              <a:t>L Legal factors : Legal factors can also contribute to job dissatisfaction:</a:t>
            </a:r>
          </a:p>
          <a:p>
            <a:r>
              <a:rPr lang="en-US" sz="2000" dirty="0"/>
              <a:t>Dismissal laws</a:t>
            </a:r>
          </a:p>
          <a:p>
            <a:r>
              <a:rPr lang="en-US" sz="2000" dirty="0"/>
              <a:t>Employment laws</a:t>
            </a:r>
          </a:p>
          <a:p>
            <a:r>
              <a:rPr lang="en-US" sz="2000" dirty="0"/>
              <a:t>High taxes</a:t>
            </a:r>
          </a:p>
          <a:p>
            <a:r>
              <a:rPr lang="en-US" sz="2000" dirty="0"/>
              <a:t>Less paid jobs</a:t>
            </a:r>
          </a:p>
          <a:p>
            <a:r>
              <a:rPr lang="en-US" sz="2000" dirty="0"/>
              <a:t>E Environmental factors : Environmental factors includes small </a:t>
            </a:r>
            <a:r>
              <a:rPr lang="en-US" sz="2000" dirty="0" err="1"/>
              <a:t>workplaces,bad</a:t>
            </a:r>
            <a:r>
              <a:rPr lang="en-US" sz="2000" dirty="0"/>
              <a:t> ventilator system.</a:t>
            </a:r>
          </a:p>
          <a:p>
            <a:r>
              <a:rPr lang="en-US" sz="2000" dirty="0"/>
              <a:t>Less comfortable workspace</a:t>
            </a:r>
          </a:p>
          <a:p>
            <a:endParaRPr lang="en-US" sz="2000" dirty="0"/>
          </a:p>
          <a:p>
            <a:endParaRPr lang="en-US" sz="2000" dirty="0"/>
          </a:p>
          <a:p>
            <a:endParaRPr lang="en-US" dirty="0"/>
          </a:p>
        </p:txBody>
      </p:sp>
    </p:spTree>
    <p:extLst>
      <p:ext uri="{BB962C8B-B14F-4D97-AF65-F5344CB8AC3E}">
        <p14:creationId xmlns:p14="http://schemas.microsoft.com/office/powerpoint/2010/main" val="677014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A0203-014F-447F-AB84-7F35CDB224F6}"/>
              </a:ext>
            </a:extLst>
          </p:cNvPr>
          <p:cNvSpPr>
            <a:spLocks noGrp="1"/>
          </p:cNvSpPr>
          <p:nvPr>
            <p:ph type="title"/>
          </p:nvPr>
        </p:nvSpPr>
        <p:spPr/>
        <p:txBody>
          <a:bodyPr/>
          <a:lstStyle/>
          <a:p>
            <a:r>
              <a:rPr lang="en-US" dirty="0"/>
              <a:t>SOLUTIONS FOR JOB DISSATISFACTION</a:t>
            </a:r>
          </a:p>
        </p:txBody>
      </p:sp>
      <p:graphicFrame>
        <p:nvGraphicFramePr>
          <p:cNvPr id="4" name="Table 4">
            <a:extLst>
              <a:ext uri="{FF2B5EF4-FFF2-40B4-BE49-F238E27FC236}">
                <a16:creationId xmlns:a16="http://schemas.microsoft.com/office/drawing/2014/main" id="{813B2527-F7DF-4F51-A435-C25D9598E4A2}"/>
              </a:ext>
            </a:extLst>
          </p:cNvPr>
          <p:cNvGraphicFramePr>
            <a:graphicFrameLocks noGrp="1"/>
          </p:cNvGraphicFramePr>
          <p:nvPr>
            <p:ph idx="1"/>
            <p:extLst>
              <p:ext uri="{D42A27DB-BD31-4B8C-83A1-F6EECF244321}">
                <p14:modId xmlns:p14="http://schemas.microsoft.com/office/powerpoint/2010/main" val="3418793340"/>
              </p:ext>
            </p:extLst>
          </p:nvPr>
        </p:nvGraphicFramePr>
        <p:xfrm>
          <a:off x="838200" y="1825624"/>
          <a:ext cx="10115552" cy="3317874"/>
        </p:xfrm>
        <a:graphic>
          <a:graphicData uri="http://schemas.openxmlformats.org/drawingml/2006/table">
            <a:tbl>
              <a:tblPr firstRow="1" bandRow="1">
                <a:tableStyleId>{5C22544A-7EE6-4342-B048-85BDC9FD1C3A}</a:tableStyleId>
              </a:tblPr>
              <a:tblGrid>
                <a:gridCol w="1697933">
                  <a:extLst>
                    <a:ext uri="{9D8B030D-6E8A-4147-A177-3AD203B41FA5}">
                      <a16:colId xmlns:a16="http://schemas.microsoft.com/office/drawing/2014/main" val="2690106228"/>
                    </a:ext>
                  </a:extLst>
                </a:gridCol>
                <a:gridCol w="1202517">
                  <a:extLst>
                    <a:ext uri="{9D8B030D-6E8A-4147-A177-3AD203B41FA5}">
                      <a16:colId xmlns:a16="http://schemas.microsoft.com/office/drawing/2014/main" val="48321873"/>
                    </a:ext>
                  </a:extLst>
                </a:gridCol>
                <a:gridCol w="1202517">
                  <a:extLst>
                    <a:ext uri="{9D8B030D-6E8A-4147-A177-3AD203B41FA5}">
                      <a16:colId xmlns:a16="http://schemas.microsoft.com/office/drawing/2014/main" val="2234124257"/>
                    </a:ext>
                  </a:extLst>
                </a:gridCol>
                <a:gridCol w="1202517">
                  <a:extLst>
                    <a:ext uri="{9D8B030D-6E8A-4147-A177-3AD203B41FA5}">
                      <a16:colId xmlns:a16="http://schemas.microsoft.com/office/drawing/2014/main" val="610375586"/>
                    </a:ext>
                  </a:extLst>
                </a:gridCol>
                <a:gridCol w="1202517">
                  <a:extLst>
                    <a:ext uri="{9D8B030D-6E8A-4147-A177-3AD203B41FA5}">
                      <a16:colId xmlns:a16="http://schemas.microsoft.com/office/drawing/2014/main" val="1944076129"/>
                    </a:ext>
                  </a:extLst>
                </a:gridCol>
                <a:gridCol w="1202517">
                  <a:extLst>
                    <a:ext uri="{9D8B030D-6E8A-4147-A177-3AD203B41FA5}">
                      <a16:colId xmlns:a16="http://schemas.microsoft.com/office/drawing/2014/main" val="2226786366"/>
                    </a:ext>
                  </a:extLst>
                </a:gridCol>
                <a:gridCol w="1202517">
                  <a:extLst>
                    <a:ext uri="{9D8B030D-6E8A-4147-A177-3AD203B41FA5}">
                      <a16:colId xmlns:a16="http://schemas.microsoft.com/office/drawing/2014/main" val="1080376785"/>
                    </a:ext>
                  </a:extLst>
                </a:gridCol>
                <a:gridCol w="1202517">
                  <a:extLst>
                    <a:ext uri="{9D8B030D-6E8A-4147-A177-3AD203B41FA5}">
                      <a16:colId xmlns:a16="http://schemas.microsoft.com/office/drawing/2014/main" val="4201347897"/>
                    </a:ext>
                  </a:extLst>
                </a:gridCol>
              </a:tblGrid>
              <a:tr h="1105958">
                <a:tc>
                  <a:txBody>
                    <a:bodyPr/>
                    <a:lstStyle/>
                    <a:p>
                      <a:r>
                        <a:rPr lang="en-US" dirty="0"/>
                        <a:t>Promotions</a:t>
                      </a:r>
                    </a:p>
                  </a:txBody>
                  <a:tcPr/>
                </a:tc>
                <a:tc>
                  <a:txBody>
                    <a:bodyPr/>
                    <a:lstStyle/>
                    <a:p>
                      <a:r>
                        <a:rPr lang="en-US" dirty="0"/>
                        <a:t>Health</a:t>
                      </a:r>
                    </a:p>
                  </a:txBody>
                  <a:tcPr/>
                </a:tc>
                <a:tc>
                  <a:txBody>
                    <a:bodyPr/>
                    <a:lstStyle/>
                    <a:p>
                      <a:r>
                        <a:rPr lang="en-US" dirty="0"/>
                        <a:t>Feedback</a:t>
                      </a:r>
                    </a:p>
                  </a:txBody>
                  <a:tcPr/>
                </a:tc>
                <a:tc>
                  <a:txBody>
                    <a:bodyPr/>
                    <a:lstStyle/>
                    <a:p>
                      <a:r>
                        <a:rPr lang="en-US" dirty="0"/>
                        <a:t>Flexibility</a:t>
                      </a:r>
                    </a:p>
                  </a:txBody>
                  <a:tcPr/>
                </a:tc>
                <a:tc>
                  <a:txBody>
                    <a:bodyPr/>
                    <a:lstStyle/>
                    <a:p>
                      <a:r>
                        <a:rPr lang="en-US" dirty="0"/>
                        <a:t>Rewards</a:t>
                      </a:r>
                    </a:p>
                  </a:txBody>
                  <a:tcPr/>
                </a:tc>
                <a:tc>
                  <a:txBody>
                    <a:bodyPr/>
                    <a:lstStyle/>
                    <a:p>
                      <a:r>
                        <a:rPr lang="en-US" dirty="0"/>
                        <a:t>Values </a:t>
                      </a:r>
                    </a:p>
                  </a:txBody>
                  <a:tcPr/>
                </a:tc>
                <a:tc>
                  <a:txBody>
                    <a:bodyPr/>
                    <a:lstStyle/>
                    <a:p>
                      <a:r>
                        <a:rPr lang="en-US" dirty="0"/>
                        <a:t>Meaningful tasks</a:t>
                      </a:r>
                    </a:p>
                  </a:txBody>
                  <a:tcPr/>
                </a:tc>
                <a:tc>
                  <a:txBody>
                    <a:bodyPr/>
                    <a:lstStyle/>
                    <a:p>
                      <a:endParaRPr lang="en-US" dirty="0"/>
                    </a:p>
                  </a:txBody>
                  <a:tcPr/>
                </a:tc>
                <a:extLst>
                  <a:ext uri="{0D108BD9-81ED-4DB2-BD59-A6C34878D82A}">
                    <a16:rowId xmlns:a16="http://schemas.microsoft.com/office/drawing/2014/main" val="1355540865"/>
                  </a:ext>
                </a:extLst>
              </a:tr>
              <a:tr h="1105958">
                <a:tc>
                  <a:txBody>
                    <a:bodyPr/>
                    <a:lstStyle/>
                    <a:p>
                      <a:r>
                        <a:rPr lang="en-US" dirty="0"/>
                        <a:t>Salary increase</a:t>
                      </a:r>
                    </a:p>
                  </a:txBody>
                  <a:tcPr/>
                </a:tc>
                <a:tc>
                  <a:txBody>
                    <a:bodyPr/>
                    <a:lstStyle/>
                    <a:p>
                      <a:r>
                        <a:rPr lang="en-US" dirty="0"/>
                        <a:t>Physical</a:t>
                      </a:r>
                    </a:p>
                    <a:p>
                      <a:r>
                        <a:rPr lang="en-US" dirty="0"/>
                        <a:t>health</a:t>
                      </a:r>
                    </a:p>
                  </a:txBody>
                  <a:tcPr/>
                </a:tc>
                <a:tc>
                  <a:txBody>
                    <a:bodyPr/>
                    <a:lstStyle/>
                    <a:p>
                      <a:r>
                        <a:rPr lang="en-US" dirty="0"/>
                        <a:t>To keep track</a:t>
                      </a:r>
                    </a:p>
                  </a:txBody>
                  <a:tcPr/>
                </a:tc>
                <a:tc>
                  <a:txBody>
                    <a:bodyPr/>
                    <a:lstStyle/>
                    <a:p>
                      <a:r>
                        <a:rPr lang="en-US" dirty="0"/>
                        <a:t>Remote </a:t>
                      </a:r>
                      <a:r>
                        <a:rPr lang="en-US" dirty="0" err="1"/>
                        <a:t>obtions</a:t>
                      </a:r>
                      <a:endParaRPr lang="en-US" dirty="0"/>
                    </a:p>
                  </a:txBody>
                  <a:tcPr/>
                </a:tc>
                <a:tc>
                  <a:txBody>
                    <a:bodyPr/>
                    <a:lstStyle/>
                    <a:p>
                      <a:r>
                        <a:rPr lang="en-US" dirty="0"/>
                        <a:t>Reward ceremonies</a:t>
                      </a:r>
                    </a:p>
                  </a:txBody>
                  <a:tcPr/>
                </a:tc>
                <a:tc>
                  <a:txBody>
                    <a:bodyPr/>
                    <a:lstStyle/>
                    <a:p>
                      <a:r>
                        <a:rPr lang="en-US" dirty="0"/>
                        <a:t>Meetings</a:t>
                      </a:r>
                    </a:p>
                  </a:txBody>
                  <a:tcPr/>
                </a:tc>
                <a:tc>
                  <a:txBody>
                    <a:bodyPr/>
                    <a:lstStyle/>
                    <a:p>
                      <a:r>
                        <a:rPr lang="en-US" dirty="0"/>
                        <a:t>Clear understanding</a:t>
                      </a:r>
                    </a:p>
                  </a:txBody>
                  <a:tcPr/>
                </a:tc>
                <a:tc>
                  <a:txBody>
                    <a:bodyPr/>
                    <a:lstStyle/>
                    <a:p>
                      <a:endParaRPr lang="en-US" dirty="0"/>
                    </a:p>
                  </a:txBody>
                  <a:tcPr/>
                </a:tc>
                <a:extLst>
                  <a:ext uri="{0D108BD9-81ED-4DB2-BD59-A6C34878D82A}">
                    <a16:rowId xmlns:a16="http://schemas.microsoft.com/office/drawing/2014/main" val="3732587612"/>
                  </a:ext>
                </a:extLst>
              </a:tr>
              <a:tr h="1105958">
                <a:tc>
                  <a:txBody>
                    <a:bodyPr/>
                    <a:lstStyle/>
                    <a:p>
                      <a:r>
                        <a:rPr lang="en-US" dirty="0"/>
                        <a:t>Position change</a:t>
                      </a:r>
                    </a:p>
                  </a:txBody>
                  <a:tcPr/>
                </a:tc>
                <a:tc>
                  <a:txBody>
                    <a:bodyPr/>
                    <a:lstStyle/>
                    <a:p>
                      <a:r>
                        <a:rPr lang="en-US" dirty="0"/>
                        <a:t>Mental health</a:t>
                      </a:r>
                    </a:p>
                  </a:txBody>
                  <a:tcPr/>
                </a:tc>
                <a:tc>
                  <a:txBody>
                    <a:bodyPr/>
                    <a:lstStyle/>
                    <a:p>
                      <a:r>
                        <a:rPr lang="en-US" dirty="0"/>
                        <a:t>Changes for better</a:t>
                      </a:r>
                    </a:p>
                  </a:txBody>
                  <a:tcPr/>
                </a:tc>
                <a:tc>
                  <a:txBody>
                    <a:bodyPr/>
                    <a:lstStyle/>
                    <a:p>
                      <a:r>
                        <a:rPr lang="en-US" dirty="0"/>
                        <a:t>Granted leaves</a:t>
                      </a:r>
                    </a:p>
                  </a:txBody>
                  <a:tcPr/>
                </a:tc>
                <a:tc>
                  <a:txBody>
                    <a:bodyPr/>
                    <a:lstStyle/>
                    <a:p>
                      <a:r>
                        <a:rPr lang="en-US" dirty="0"/>
                        <a:t>Gain confidences</a:t>
                      </a:r>
                    </a:p>
                  </a:txBody>
                  <a:tcPr/>
                </a:tc>
                <a:tc>
                  <a:txBody>
                    <a:bodyPr/>
                    <a:lstStyle/>
                    <a:p>
                      <a:r>
                        <a:rPr lang="en-US" dirty="0"/>
                        <a:t>Valuing opinions</a:t>
                      </a:r>
                    </a:p>
                  </a:txBody>
                  <a:tcPr/>
                </a:tc>
                <a:tc>
                  <a:txBody>
                    <a:bodyPr/>
                    <a:lstStyle/>
                    <a:p>
                      <a:r>
                        <a:rPr lang="en-US" dirty="0"/>
                        <a:t>Valuable contributions</a:t>
                      </a:r>
                    </a:p>
                  </a:txBody>
                  <a:tcPr/>
                </a:tc>
                <a:tc>
                  <a:txBody>
                    <a:bodyPr/>
                    <a:lstStyle/>
                    <a:p>
                      <a:endParaRPr lang="en-US" dirty="0"/>
                    </a:p>
                  </a:txBody>
                  <a:tcPr/>
                </a:tc>
                <a:extLst>
                  <a:ext uri="{0D108BD9-81ED-4DB2-BD59-A6C34878D82A}">
                    <a16:rowId xmlns:a16="http://schemas.microsoft.com/office/drawing/2014/main" val="2825461027"/>
                  </a:ext>
                </a:extLst>
              </a:tr>
            </a:tbl>
          </a:graphicData>
        </a:graphic>
      </p:graphicFrame>
    </p:spTree>
    <p:extLst>
      <p:ext uri="{BB962C8B-B14F-4D97-AF65-F5344CB8AC3E}">
        <p14:creationId xmlns:p14="http://schemas.microsoft.com/office/powerpoint/2010/main" val="2245417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5AABE-0062-470E-8418-55C7891D20B0}"/>
              </a:ext>
            </a:extLst>
          </p:cNvPr>
          <p:cNvSpPr>
            <a:spLocks noGrp="1"/>
          </p:cNvSpPr>
          <p:nvPr>
            <p:ph type="title"/>
          </p:nvPr>
        </p:nvSpPr>
        <p:spPr/>
        <p:txBody>
          <a:bodyPr/>
          <a:lstStyle/>
          <a:p>
            <a:pPr algn="ctr"/>
            <a:r>
              <a:rPr lang="en-US" dirty="0"/>
              <a:t>PMI Work-related stress</a:t>
            </a:r>
          </a:p>
        </p:txBody>
      </p:sp>
      <p:graphicFrame>
        <p:nvGraphicFramePr>
          <p:cNvPr id="4" name="Table 4">
            <a:extLst>
              <a:ext uri="{FF2B5EF4-FFF2-40B4-BE49-F238E27FC236}">
                <a16:creationId xmlns:a16="http://schemas.microsoft.com/office/drawing/2014/main" id="{1063134A-1C81-43C7-A50A-08C3B2A0235E}"/>
              </a:ext>
            </a:extLst>
          </p:cNvPr>
          <p:cNvGraphicFramePr>
            <a:graphicFrameLocks noGrp="1"/>
          </p:cNvGraphicFramePr>
          <p:nvPr>
            <p:ph idx="1"/>
            <p:extLst>
              <p:ext uri="{D42A27DB-BD31-4B8C-83A1-F6EECF244321}">
                <p14:modId xmlns:p14="http://schemas.microsoft.com/office/powerpoint/2010/main" val="2782384415"/>
              </p:ext>
            </p:extLst>
          </p:nvPr>
        </p:nvGraphicFramePr>
        <p:xfrm>
          <a:off x="838200" y="1825625"/>
          <a:ext cx="10515597" cy="42316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3497588298"/>
                    </a:ext>
                  </a:extLst>
                </a:gridCol>
                <a:gridCol w="3505199">
                  <a:extLst>
                    <a:ext uri="{9D8B030D-6E8A-4147-A177-3AD203B41FA5}">
                      <a16:colId xmlns:a16="http://schemas.microsoft.com/office/drawing/2014/main" val="1986247090"/>
                    </a:ext>
                  </a:extLst>
                </a:gridCol>
                <a:gridCol w="3505199">
                  <a:extLst>
                    <a:ext uri="{9D8B030D-6E8A-4147-A177-3AD203B41FA5}">
                      <a16:colId xmlns:a16="http://schemas.microsoft.com/office/drawing/2014/main" val="1340528302"/>
                    </a:ext>
                  </a:extLst>
                </a:gridCol>
              </a:tblGrid>
              <a:tr h="574040">
                <a:tc>
                  <a:txBody>
                    <a:bodyPr/>
                    <a:lstStyle/>
                    <a:p>
                      <a:r>
                        <a:rPr lang="en-US" dirty="0"/>
                        <a:t>Plus</a:t>
                      </a:r>
                    </a:p>
                    <a:p>
                      <a:endParaRPr lang="en-US" dirty="0"/>
                    </a:p>
                    <a:p>
                      <a:endParaRPr lang="en-US" dirty="0"/>
                    </a:p>
                  </a:txBody>
                  <a:tcPr/>
                </a:tc>
                <a:tc>
                  <a:txBody>
                    <a:bodyPr/>
                    <a:lstStyle/>
                    <a:p>
                      <a:r>
                        <a:rPr lang="en-US" dirty="0"/>
                        <a:t>Minus</a:t>
                      </a:r>
                    </a:p>
                  </a:txBody>
                  <a:tcPr/>
                </a:tc>
                <a:tc>
                  <a:txBody>
                    <a:bodyPr/>
                    <a:lstStyle/>
                    <a:p>
                      <a:r>
                        <a:rPr lang="en-US" dirty="0"/>
                        <a:t>Interesting</a:t>
                      </a:r>
                    </a:p>
                  </a:txBody>
                  <a:tcPr/>
                </a:tc>
                <a:extLst>
                  <a:ext uri="{0D108BD9-81ED-4DB2-BD59-A6C34878D82A}">
                    <a16:rowId xmlns:a16="http://schemas.microsoft.com/office/drawing/2014/main" val="204712397"/>
                  </a:ext>
                </a:extLst>
              </a:tr>
              <a:tr h="574040">
                <a:tc>
                  <a:txBody>
                    <a:bodyPr/>
                    <a:lstStyle/>
                    <a:p>
                      <a:r>
                        <a:rPr lang="en-US" dirty="0"/>
                        <a:t>Easier to get on work because close to home(+4)</a:t>
                      </a:r>
                    </a:p>
                  </a:txBody>
                  <a:tcPr/>
                </a:tc>
                <a:tc>
                  <a:txBody>
                    <a:bodyPr/>
                    <a:lstStyle/>
                    <a:p>
                      <a:r>
                        <a:rPr lang="en-US" dirty="0"/>
                        <a:t>Low pay(4)</a:t>
                      </a:r>
                    </a:p>
                  </a:txBody>
                  <a:tcPr/>
                </a:tc>
                <a:tc>
                  <a:txBody>
                    <a:bodyPr/>
                    <a:lstStyle/>
                    <a:p>
                      <a:r>
                        <a:rPr lang="en-US" dirty="0"/>
                        <a:t>Opportunity to meet more people(+1)</a:t>
                      </a:r>
                    </a:p>
                  </a:txBody>
                  <a:tcPr/>
                </a:tc>
                <a:extLst>
                  <a:ext uri="{0D108BD9-81ED-4DB2-BD59-A6C34878D82A}">
                    <a16:rowId xmlns:a16="http://schemas.microsoft.com/office/drawing/2014/main" val="2923867790"/>
                  </a:ext>
                </a:extLst>
              </a:tr>
              <a:tr h="574040">
                <a:tc>
                  <a:txBody>
                    <a:bodyPr/>
                    <a:lstStyle/>
                    <a:p>
                      <a:r>
                        <a:rPr lang="en-US" dirty="0"/>
                        <a:t>Opportunity for overtime(+5)</a:t>
                      </a:r>
                    </a:p>
                  </a:txBody>
                  <a:tcPr/>
                </a:tc>
                <a:tc>
                  <a:txBody>
                    <a:bodyPr/>
                    <a:lstStyle/>
                    <a:p>
                      <a:r>
                        <a:rPr lang="en-US" dirty="0"/>
                        <a:t>Bad training and communication(4)</a:t>
                      </a:r>
                    </a:p>
                  </a:txBody>
                  <a:tcPr/>
                </a:tc>
                <a:tc>
                  <a:txBody>
                    <a:bodyPr/>
                    <a:lstStyle/>
                    <a:p>
                      <a:r>
                        <a:rPr lang="en-US" dirty="0"/>
                        <a:t>More difficult to get own work done due to many tasks(-4)</a:t>
                      </a:r>
                    </a:p>
                  </a:txBody>
                  <a:tcPr/>
                </a:tc>
                <a:extLst>
                  <a:ext uri="{0D108BD9-81ED-4DB2-BD59-A6C34878D82A}">
                    <a16:rowId xmlns:a16="http://schemas.microsoft.com/office/drawing/2014/main" val="1337662593"/>
                  </a:ext>
                </a:extLst>
              </a:tr>
              <a:tr h="574040">
                <a:tc>
                  <a:txBody>
                    <a:bodyPr/>
                    <a:lstStyle/>
                    <a:p>
                      <a:endParaRPr lang="en-US"/>
                    </a:p>
                  </a:txBody>
                  <a:tcPr/>
                </a:tc>
                <a:tc>
                  <a:txBody>
                    <a:bodyPr/>
                    <a:lstStyle/>
                    <a:p>
                      <a:r>
                        <a:rPr lang="en-US" dirty="0"/>
                        <a:t>Poor conditions(3)</a:t>
                      </a:r>
                    </a:p>
                  </a:txBody>
                  <a:tcPr/>
                </a:tc>
                <a:tc>
                  <a:txBody>
                    <a:bodyPr/>
                    <a:lstStyle/>
                    <a:p>
                      <a:endParaRPr lang="en-US"/>
                    </a:p>
                  </a:txBody>
                  <a:tcPr/>
                </a:tc>
                <a:extLst>
                  <a:ext uri="{0D108BD9-81ED-4DB2-BD59-A6C34878D82A}">
                    <a16:rowId xmlns:a16="http://schemas.microsoft.com/office/drawing/2014/main" val="157644902"/>
                  </a:ext>
                </a:extLst>
              </a:tr>
              <a:tr h="574040">
                <a:tc>
                  <a:txBody>
                    <a:bodyPr/>
                    <a:lstStyle/>
                    <a:p>
                      <a:endParaRPr lang="en-US" dirty="0"/>
                    </a:p>
                    <a:p>
                      <a:endParaRPr lang="en-US" dirty="0"/>
                    </a:p>
                    <a:p>
                      <a:endParaRPr lang="en-US" dirty="0"/>
                    </a:p>
                    <a:p>
                      <a:endParaRPr lang="en-US" dirty="0"/>
                    </a:p>
                    <a:p>
                      <a:r>
                        <a:rPr lang="en-US" dirty="0"/>
                        <a:t>Total = +9</a:t>
                      </a:r>
                    </a:p>
                  </a:txBody>
                  <a:tcPr/>
                </a:tc>
                <a:tc>
                  <a:txBody>
                    <a:bodyPr/>
                    <a:lstStyle/>
                    <a:p>
                      <a:endParaRPr lang="en-US" dirty="0"/>
                    </a:p>
                    <a:p>
                      <a:r>
                        <a:rPr lang="en-US" dirty="0"/>
                        <a:t>Poor management(3)</a:t>
                      </a:r>
                    </a:p>
                    <a:p>
                      <a:endParaRPr lang="en-US" dirty="0"/>
                    </a:p>
                    <a:p>
                      <a:endParaRPr lang="en-US" dirty="0"/>
                    </a:p>
                    <a:p>
                      <a:r>
                        <a:rPr lang="en-US" dirty="0"/>
                        <a:t>Total = -14</a:t>
                      </a:r>
                    </a:p>
                  </a:txBody>
                  <a:tcPr/>
                </a:tc>
                <a:tc>
                  <a:txBody>
                    <a:bodyPr/>
                    <a:lstStyle/>
                    <a:p>
                      <a:endParaRPr lang="en-US" dirty="0"/>
                    </a:p>
                    <a:p>
                      <a:endParaRPr lang="en-US" dirty="0"/>
                    </a:p>
                    <a:p>
                      <a:endParaRPr lang="en-US" dirty="0"/>
                    </a:p>
                    <a:p>
                      <a:endParaRPr lang="en-US" dirty="0"/>
                    </a:p>
                    <a:p>
                      <a:r>
                        <a:rPr lang="en-US" dirty="0"/>
                        <a:t>Total = -3</a:t>
                      </a:r>
                    </a:p>
                  </a:txBody>
                  <a:tcPr/>
                </a:tc>
                <a:extLst>
                  <a:ext uri="{0D108BD9-81ED-4DB2-BD59-A6C34878D82A}">
                    <a16:rowId xmlns:a16="http://schemas.microsoft.com/office/drawing/2014/main" val="762385870"/>
                  </a:ext>
                </a:extLst>
              </a:tr>
            </a:tbl>
          </a:graphicData>
        </a:graphic>
      </p:graphicFrame>
    </p:spTree>
    <p:extLst>
      <p:ext uri="{BB962C8B-B14F-4D97-AF65-F5344CB8AC3E}">
        <p14:creationId xmlns:p14="http://schemas.microsoft.com/office/powerpoint/2010/main" val="2735861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0D2F3-367B-41DE-BEAC-52A09EE16AE0}"/>
              </a:ext>
            </a:extLst>
          </p:cNvPr>
          <p:cNvSpPr>
            <a:spLocks noGrp="1"/>
          </p:cNvSpPr>
          <p:nvPr>
            <p:ph type="title"/>
          </p:nvPr>
        </p:nvSpPr>
        <p:spPr/>
        <p:txBody>
          <a:bodyPr/>
          <a:lstStyle/>
          <a:p>
            <a:r>
              <a:rPr lang="en-US" dirty="0"/>
              <a:t>SOLUTION FOR JOB DISSATISFACTION</a:t>
            </a:r>
          </a:p>
        </p:txBody>
      </p:sp>
      <p:sp>
        <p:nvSpPr>
          <p:cNvPr id="3" name="Content Placeholder 2">
            <a:extLst>
              <a:ext uri="{FF2B5EF4-FFF2-40B4-BE49-F238E27FC236}">
                <a16:creationId xmlns:a16="http://schemas.microsoft.com/office/drawing/2014/main" id="{7049C677-DBAB-4447-B2CF-5A9B77A78937}"/>
              </a:ext>
            </a:extLst>
          </p:cNvPr>
          <p:cNvSpPr>
            <a:spLocks noGrp="1"/>
          </p:cNvSpPr>
          <p:nvPr>
            <p:ph idx="1"/>
          </p:nvPr>
        </p:nvSpPr>
        <p:spPr/>
        <p:txBody>
          <a:bodyPr/>
          <a:lstStyle/>
          <a:p>
            <a:r>
              <a:rPr lang="en-US" dirty="0"/>
              <a:t>Most effective solution: Being truthful with their employees is the most efficient way to please them and ensure that they are happy and comfortable with their work environment. Employees gain transparency through encouraging open communication and allowing them to determine their own responsibilities. According to a Gallup poll, having more communication and close friends at work increases worker satisfaction by 50%. Employees that are satisfied with their jobs are more productive and remain with the organization for a longer period of time. This benefits any company's growth.</a:t>
            </a:r>
          </a:p>
        </p:txBody>
      </p:sp>
    </p:spTree>
    <p:extLst>
      <p:ext uri="{BB962C8B-B14F-4D97-AF65-F5344CB8AC3E}">
        <p14:creationId xmlns:p14="http://schemas.microsoft.com/office/powerpoint/2010/main" val="3817492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72CE8-DD90-4332-8F13-3FA21C39415D}"/>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3EDA4A64-305C-43AF-9D58-D1D0BC682CF6}"/>
              </a:ext>
            </a:extLst>
          </p:cNvPr>
          <p:cNvSpPr>
            <a:spLocks noGrp="1"/>
          </p:cNvSpPr>
          <p:nvPr>
            <p:ph idx="1"/>
          </p:nvPr>
        </p:nvSpPr>
        <p:spPr/>
        <p:txBody>
          <a:bodyPr>
            <a:normAutofit lnSpcReduction="10000"/>
          </a:bodyPr>
          <a:lstStyle/>
          <a:p>
            <a:r>
              <a:rPr lang="en-US" dirty="0"/>
              <a:t>Work-related stress is one of the most serious issues confronting organizations today, affecting not just the health of the staff but also the overall success of the company.</a:t>
            </a:r>
          </a:p>
          <a:p>
            <a:r>
              <a:rPr lang="en-US" dirty="0"/>
              <a:t>Work pressure, inadequate organization, and a lack of managerial support are the most typical causes of work-related stress. While some people thrive under pressure and do their best work when a deadline is approaching, others find these kind of difficulties extremely </a:t>
            </a:r>
            <a:r>
              <a:rPr lang="en-US" dirty="0" err="1"/>
              <a:t>unpleasant.Job</a:t>
            </a:r>
            <a:r>
              <a:rPr lang="en-US" dirty="0"/>
              <a:t>-related stress is the reaction that people experience when they are confronted with work expectations and pressures that are not suited to their knowledge and talents and that test their ability to cope. However, when that pressure becomes overwhelming or uncontrollable, it causes stress.</a:t>
            </a:r>
          </a:p>
        </p:txBody>
      </p:sp>
    </p:spTree>
    <p:extLst>
      <p:ext uri="{BB962C8B-B14F-4D97-AF65-F5344CB8AC3E}">
        <p14:creationId xmlns:p14="http://schemas.microsoft.com/office/powerpoint/2010/main" val="3379403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713</TotalTime>
  <Words>1220</Words>
  <Application>Microsoft Office PowerPoint</Application>
  <PresentationFormat>Widescreen</PresentationFormat>
  <Paragraphs>112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Problem Solving and Decision making</vt:lpstr>
      <vt:lpstr>INTRODUCTION</vt:lpstr>
      <vt:lpstr>NATURE OF JOB UNHAPPINESS</vt:lpstr>
      <vt:lpstr>IMPACT OF JOB  UNHAPPINESS</vt:lpstr>
      <vt:lpstr>IMPACT OF JOB DISSATISFACTION</vt:lpstr>
      <vt:lpstr>CAUSES AND EFFECTS ANALYSIS</vt:lpstr>
      <vt:lpstr>CAUSE AND EFFECT ANALYSIS</vt:lpstr>
      <vt:lpstr>CAUSE AND EFFECT ANALYSIS</vt:lpstr>
      <vt:lpstr>PowerPoint Presentation</vt:lpstr>
      <vt:lpstr>PESTLE ANALYSIS</vt:lpstr>
      <vt:lpstr>PESTLE ANALYSIS</vt:lpstr>
      <vt:lpstr>SOLUTIONS FOR JOB DISSATISFACTION</vt:lpstr>
      <vt:lpstr>PMI Work-related stress</vt:lpstr>
      <vt:lpstr>SOLUTION FOR JOB DISSATISFACTION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11</cp:revision>
  <dcterms:created xsi:type="dcterms:W3CDTF">2021-11-06T15:36:01Z</dcterms:created>
  <dcterms:modified xsi:type="dcterms:W3CDTF">2021-11-08T10:14:11Z</dcterms:modified>
</cp:coreProperties>
</file>