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62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54532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110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35455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5169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740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912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672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6913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024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048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123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F22BDAA6-AA2F-41F1-A499-EF2D5FEA5A1B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87415704-D830-47C7-BA97-BA13DBC10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87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C6D36-4C7A-41DD-8405-088699480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3" y="643467"/>
            <a:ext cx="7558609" cy="4849909"/>
          </a:xfrm>
        </p:spPr>
        <p:txBody>
          <a:bodyPr anchor="b">
            <a:normAutofit/>
          </a:bodyPr>
          <a:lstStyle/>
          <a:p>
            <a:pPr algn="l"/>
            <a:r>
              <a:rPr lang="en-GB" sz="8100"/>
              <a:t>‘A bundle of bones, which fools adore’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1A352-ED40-4DE0-A12B-413CA77FFC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3" y="5563388"/>
            <a:ext cx="7558609" cy="742279"/>
          </a:xfrm>
        </p:spPr>
        <p:txBody>
          <a:bodyPr>
            <a:normAutofit/>
          </a:bodyPr>
          <a:lstStyle/>
          <a:p>
            <a:pPr algn="l"/>
            <a:r>
              <a:rPr lang="en-GB" sz="1800"/>
              <a:t>The development of the medieval cult of saints</a:t>
            </a:r>
          </a:p>
        </p:txBody>
      </p:sp>
    </p:spTree>
    <p:extLst>
      <p:ext uri="{BB962C8B-B14F-4D97-AF65-F5344CB8AC3E}">
        <p14:creationId xmlns:p14="http://schemas.microsoft.com/office/powerpoint/2010/main" val="230462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C749-081A-4F12-B726-804BC8F42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1078378"/>
            <a:ext cx="2917551" cy="4701244"/>
          </a:xfrm>
        </p:spPr>
        <p:txBody>
          <a:bodyPr anchor="ctr">
            <a:normAutofit/>
          </a:bodyPr>
          <a:lstStyle/>
          <a:p>
            <a:r>
              <a:rPr lang="en-GB" sz="4800"/>
              <a:t>Robert Bartlett: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C9C77-6DDD-4C6B-9C88-34946993D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062" y="1078378"/>
            <a:ext cx="6262938" cy="470124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/>
              <a:t>‘A saint was not a person of particular type, but a person who was treated in a particular way. The ‘way’ can be summed up by the word ‘cult’ and its three key elements . . .’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524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793F63A-F153-426C-A196-AC7C97A6D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41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604987-A10D-42F0-B1E1-3EC94F897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 dirty="0"/>
              <a:t>These were: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2B81E-6068-48B7-993D-48B6FF1E8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Public recognition of the name and day of the saint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Special treatment of the saints bodily remains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Celebration of the saint in writing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134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1E59E-0C19-4CE4-9416-DB2693C02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727" y="382385"/>
            <a:ext cx="6335338" cy="1492132"/>
          </a:xfrm>
        </p:spPr>
        <p:txBody>
          <a:bodyPr>
            <a:normAutofit/>
          </a:bodyPr>
          <a:lstStyle/>
          <a:p>
            <a:r>
              <a:rPr lang="en-GB" dirty="0"/>
              <a:t>Names and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F05A-16AF-489A-829D-6694289C0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r>
              <a:rPr lang="en-GB" dirty="0"/>
              <a:t>Invocation and the power of names</a:t>
            </a:r>
          </a:p>
          <a:p>
            <a:r>
              <a:rPr lang="en-GB" dirty="0"/>
              <a:t>Bernard of Angers: </a:t>
            </a:r>
          </a:p>
          <a:p>
            <a:pPr lvl="1"/>
            <a:r>
              <a:rPr lang="en-GB" dirty="0"/>
              <a:t>‘Wherever St Foy is named, there also is her power’</a:t>
            </a:r>
          </a:p>
          <a:p>
            <a:r>
              <a:rPr lang="en-GB" dirty="0"/>
              <a:t>Specifics required though</a:t>
            </a:r>
          </a:p>
          <a:p>
            <a:r>
              <a:rPr lang="en-GB" dirty="0" err="1"/>
              <a:t>Delehaye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‘hagiographic coordinates’</a:t>
            </a:r>
          </a:p>
          <a:p>
            <a:r>
              <a:rPr lang="en-GB" dirty="0"/>
              <a:t>Adoption of dated for other purposes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843DD1-AD1B-4A42-B4A2-54A5CC4076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14" r="28785" b="1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13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36BAAF-5AE9-4CA7-8BCC-9FC97B0EA3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085"/>
          <a:stretch/>
        </p:blipFill>
        <p:spPr>
          <a:xfrm>
            <a:off x="7338646" y="10"/>
            <a:ext cx="485335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B69E50-6AE3-4F9C-81ED-26F558816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382385"/>
            <a:ext cx="6015897" cy="1492132"/>
          </a:xfrm>
        </p:spPr>
        <p:txBody>
          <a:bodyPr>
            <a:normAutofit/>
          </a:bodyPr>
          <a:lstStyle/>
          <a:p>
            <a:r>
              <a:rPr lang="en-GB" dirty="0"/>
              <a:t>Bodies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1B249-465D-4799-ABAC-21759EC83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1"/>
            <a:ext cx="6015897" cy="3593591"/>
          </a:xfrm>
        </p:spPr>
        <p:txBody>
          <a:bodyPr>
            <a:normAutofit/>
          </a:bodyPr>
          <a:lstStyle/>
          <a:p>
            <a:r>
              <a:rPr lang="en-GB" dirty="0"/>
              <a:t>Centrality of dead bodies to religion (in a good way)</a:t>
            </a:r>
          </a:p>
          <a:p>
            <a:r>
              <a:rPr lang="en-GB" dirty="0"/>
              <a:t>Relic theft</a:t>
            </a:r>
          </a:p>
          <a:p>
            <a:r>
              <a:rPr lang="en-GB" dirty="0"/>
              <a:t>Decoration of the tomb</a:t>
            </a:r>
          </a:p>
          <a:p>
            <a:r>
              <a:rPr lang="en-GB" dirty="0"/>
              <a:t>Incorruptible bodies</a:t>
            </a:r>
          </a:p>
          <a:p>
            <a:r>
              <a:rPr lang="en-GB" dirty="0"/>
              <a:t>St Cuthbert’s ‘flexible’ body</a:t>
            </a:r>
          </a:p>
          <a:p>
            <a:r>
              <a:rPr lang="en-GB" dirty="0"/>
              <a:t>Fragment’s as good as the whole</a:t>
            </a:r>
          </a:p>
          <a:p>
            <a:r>
              <a:rPr lang="en-GB" dirty="0"/>
              <a:t>‘Invention’ of relics</a:t>
            </a:r>
          </a:p>
        </p:txBody>
      </p:sp>
    </p:spTree>
    <p:extLst>
      <p:ext uri="{BB962C8B-B14F-4D97-AF65-F5344CB8AC3E}">
        <p14:creationId xmlns:p14="http://schemas.microsoft.com/office/powerpoint/2010/main" val="2209570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4600E-541B-4E98-B0FB-A95F04655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727" y="382385"/>
            <a:ext cx="6335338" cy="1492132"/>
          </a:xfrm>
        </p:spPr>
        <p:txBody>
          <a:bodyPr>
            <a:normAutofit/>
          </a:bodyPr>
          <a:lstStyle/>
          <a:p>
            <a:r>
              <a:rPr lang="en-GB" dirty="0"/>
              <a:t>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88537-AE41-40A6-8D9D-81642A4BA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>
            <a:normAutofit/>
          </a:bodyPr>
          <a:lstStyle/>
          <a:p>
            <a:r>
              <a:rPr lang="en-GB" dirty="0"/>
              <a:t>Many forms of hagiography discussed previously:</a:t>
            </a:r>
          </a:p>
          <a:p>
            <a:pPr lvl="1"/>
            <a:r>
              <a:rPr lang="en-GB" i="1" dirty="0"/>
              <a:t>Vita</a:t>
            </a:r>
          </a:p>
          <a:p>
            <a:pPr lvl="1"/>
            <a:r>
              <a:rPr lang="en-GB" dirty="0" err="1"/>
              <a:t>Legendaries</a:t>
            </a:r>
            <a:endParaRPr lang="en-GB" dirty="0"/>
          </a:p>
          <a:p>
            <a:pPr lvl="1"/>
            <a:r>
              <a:rPr lang="en-GB" dirty="0"/>
              <a:t>Miracle books</a:t>
            </a:r>
          </a:p>
          <a:p>
            <a:pPr lvl="1"/>
            <a:r>
              <a:rPr lang="en-GB" dirty="0"/>
              <a:t>Sermons</a:t>
            </a:r>
          </a:p>
          <a:p>
            <a:pPr lvl="1"/>
            <a:r>
              <a:rPr lang="en-GB" dirty="0"/>
              <a:t>Literature of canonisation proceedings</a:t>
            </a:r>
          </a:p>
          <a:p>
            <a:pPr lvl="1"/>
            <a:r>
              <a:rPr lang="en-GB" dirty="0"/>
              <a:t>Vernacular hagiography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5A170F-983B-497C-8439-DC85FDBE4A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4" r="14214" b="1"/>
          <a:stretch/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723291-5F3F-4282-A7F1-5FF483C5523B}"/>
              </a:ext>
            </a:extLst>
          </p:cNvPr>
          <p:cNvSpPr txBox="1"/>
          <p:nvPr/>
        </p:nvSpPr>
        <p:spPr>
          <a:xfrm>
            <a:off x="4818256" y="6291076"/>
            <a:ext cx="5758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Vita Sancti Antonii Eremitae – Inventio et Translatio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899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58EC8D-68D1-4138-B719-BE00C78AD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" y="0"/>
            <a:ext cx="122072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4579E4-5B5F-42C9-B08F-A904C81B1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811"/>
            <a:ext cx="2556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BEF5F-43AC-4A6A-AA2A-2AB281F41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2904" y="2514944"/>
            <a:ext cx="5054601" cy="1955108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Feast days – William of Auxere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72028-EAAC-491C-89E4-EB0330749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654" y="965199"/>
            <a:ext cx="6670520" cy="5207002"/>
          </a:xfrm>
          <a:noFill/>
        </p:spPr>
        <p:txBody>
          <a:bodyPr anchor="t"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sz="2000"/>
              <a:t>because they celebrate feasts for us;  for there joy in heaven amongst the angels of God and the holy souls over one sinner who repents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/>
              <a:t>their feast is ours; whence the apostle says, ‘all things are ours, and we are Christ’s’’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/>
              <a:t>so that we should have them as intercessors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/>
              <a:t>so that we can imitate them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/>
              <a:t>to support hope, for if mortal men, similar to us, can be raised so high by their merits, we can too.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/>
              <a:t>so that seeing their beauty and purity, a man may be ashamed of his sins and despise earthly things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/>
              <a:t>the chief and best cause is that in them we honour God alone</a:t>
            </a:r>
          </a:p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1BF6CF-E1B8-4EE2-9AE1-86A58DAFD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07587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202B0-5190-494E-853E-72233BA32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79"/>
            <a:ext cx="3075836" cy="1366141"/>
          </a:xfrm>
        </p:spPr>
        <p:txBody>
          <a:bodyPr>
            <a:normAutofit/>
          </a:bodyPr>
          <a:lstStyle/>
          <a:p>
            <a:r>
              <a:rPr lang="en-GB" sz="3000"/>
              <a:t>Kalendars </a:t>
            </a:r>
            <a:br>
              <a:rPr lang="en-GB" sz="3000"/>
            </a:br>
            <a:r>
              <a:rPr lang="en-GB" sz="3000"/>
              <a:t>(not a spelling mistake)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54447D-FD09-49CA-924B-43250F794D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240" t="5575" r="9797" b="16389"/>
          <a:stretch/>
        </p:blipFill>
        <p:spPr>
          <a:xfrm>
            <a:off x="1909178" y="640080"/>
            <a:ext cx="4376648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8E081-6420-46EA-9A33-91CA62E5B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8675" y="2325157"/>
            <a:ext cx="3075836" cy="3854979"/>
          </a:xfrm>
        </p:spPr>
        <p:txBody>
          <a:bodyPr>
            <a:normAutofit/>
          </a:bodyPr>
          <a:lstStyle/>
          <a:p>
            <a:r>
              <a:rPr lang="en-GB" sz="1600"/>
              <a:t>Prefixed to Psalters</a:t>
            </a:r>
          </a:p>
          <a:p>
            <a:r>
              <a:rPr lang="en-GB" sz="1600"/>
              <a:t>Latterly prefixed to Books of Hours</a:t>
            </a:r>
          </a:p>
          <a:p>
            <a:r>
              <a:rPr lang="en-GB" sz="1600"/>
              <a:t>Geographical and chronological distinctions</a:t>
            </a:r>
          </a:p>
          <a:p>
            <a:r>
              <a:rPr lang="en-GB" sz="1600"/>
              <a:t>Feast day = holy day = holiday</a:t>
            </a:r>
          </a:p>
          <a:p>
            <a:r>
              <a:rPr lang="en-GB" sz="1600"/>
              <a:t>Punishments for working!</a:t>
            </a:r>
          </a:p>
        </p:txBody>
      </p:sp>
    </p:spTree>
    <p:extLst>
      <p:ext uri="{BB962C8B-B14F-4D97-AF65-F5344CB8AC3E}">
        <p14:creationId xmlns:p14="http://schemas.microsoft.com/office/powerpoint/2010/main" val="968338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DE533-068F-4628-BD0D-D18AA6E5C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>
            <a:normAutofit/>
          </a:bodyPr>
          <a:lstStyle/>
          <a:p>
            <a:r>
              <a:rPr lang="en-GB" sz="3200"/>
              <a:t>Relic types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F908739-392B-4DF0-AA9E-1CB587A15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489" y="2301555"/>
            <a:ext cx="3075836" cy="3878582"/>
          </a:xfrm>
        </p:spPr>
        <p:txBody>
          <a:bodyPr>
            <a:normAutofit/>
          </a:bodyPr>
          <a:lstStyle/>
          <a:p>
            <a:r>
              <a:rPr lang="en-US" sz="1600"/>
              <a:t>Corporeal or Contact</a:t>
            </a:r>
          </a:p>
          <a:p>
            <a:r>
              <a:rPr lang="en-US" sz="1600"/>
              <a:t>Corporeal fragments</a:t>
            </a:r>
          </a:p>
          <a:p>
            <a:r>
              <a:rPr lang="en-US" sz="1600"/>
              <a:t>Contact relics</a:t>
            </a:r>
          </a:p>
          <a:p>
            <a:pPr lvl="1"/>
            <a:r>
              <a:rPr lang="en-US" dirty="0"/>
              <a:t>Hair</a:t>
            </a:r>
          </a:p>
          <a:p>
            <a:pPr lvl="1"/>
            <a:r>
              <a:rPr lang="en-US" dirty="0"/>
              <a:t>Clothing</a:t>
            </a:r>
          </a:p>
          <a:p>
            <a:pPr lvl="1"/>
            <a:r>
              <a:rPr lang="en-US" dirty="0"/>
              <a:t>Shoes</a:t>
            </a:r>
          </a:p>
          <a:p>
            <a:pPr lvl="1"/>
            <a:r>
              <a:rPr lang="en-US" dirty="0"/>
              <a:t>Beds</a:t>
            </a:r>
          </a:p>
          <a:p>
            <a:pPr lvl="1"/>
            <a:r>
              <a:rPr lang="en-US" dirty="0"/>
              <a:t>Bells, books and croziers</a:t>
            </a:r>
          </a:p>
          <a:p>
            <a:pPr lvl="1"/>
            <a:r>
              <a:rPr lang="en-US" dirty="0"/>
              <a:t>Water</a:t>
            </a:r>
          </a:p>
          <a:p>
            <a:pPr lvl="1"/>
            <a:r>
              <a:rPr lang="en-US" dirty="0"/>
              <a:t>Oil</a:t>
            </a:r>
          </a:p>
          <a:p>
            <a:pPr lvl="1"/>
            <a:r>
              <a:rPr lang="en-US" dirty="0"/>
              <a:t>Cloth</a:t>
            </a:r>
          </a:p>
          <a:p>
            <a:endParaRPr lang="en-US" sz="1600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0FF38F35-5961-4360-A448-96058EFF3A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627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78305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8</TotalTime>
  <Words>376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Schoolbook</vt:lpstr>
      <vt:lpstr>Wingdings 2</vt:lpstr>
      <vt:lpstr>View</vt:lpstr>
      <vt:lpstr>‘A bundle of bones, which fools adore’</vt:lpstr>
      <vt:lpstr>Robert Bartlett:</vt:lpstr>
      <vt:lpstr>These were:</vt:lpstr>
      <vt:lpstr>Names and dates</vt:lpstr>
      <vt:lpstr>Bodies</vt:lpstr>
      <vt:lpstr>Writing</vt:lpstr>
      <vt:lpstr>Feast days – William of Auxere</vt:lpstr>
      <vt:lpstr>Kalendars  (not a spelling mistake)</vt:lpstr>
      <vt:lpstr>Relic types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‘A bundle of bones, which fools adore’</dc:title>
  <dc:creator>Harriet Webster</dc:creator>
  <cp:lastModifiedBy>Harriett Webster</cp:lastModifiedBy>
  <cp:revision>3</cp:revision>
  <dcterms:created xsi:type="dcterms:W3CDTF">2019-03-14T17:25:42Z</dcterms:created>
  <dcterms:modified xsi:type="dcterms:W3CDTF">2021-05-27T13:15:59Z</dcterms:modified>
</cp:coreProperties>
</file>