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14"/>
  </p:notesMasterIdLst>
  <p:sldIdLst>
    <p:sldId id="256" r:id="rId2"/>
    <p:sldId id="257" r:id="rId3"/>
    <p:sldId id="258" r:id="rId4"/>
    <p:sldId id="259" r:id="rId5"/>
    <p:sldId id="267"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132"/>
    <p:restoredTop sz="81128" autoAdjust="0"/>
  </p:normalViewPr>
  <p:slideViewPr>
    <p:cSldViewPr snapToGrid="0" snapToObjects="1">
      <p:cViewPr varScale="1">
        <p:scale>
          <a:sx n="94" d="100"/>
          <a:sy n="94" d="100"/>
        </p:scale>
        <p:origin x="76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220843-ABC6-8A44-A99F-EA44357349AF}" type="datetimeFigureOut">
              <a:rPr lang="en-US" smtClean="0"/>
              <a:t>5/2/2019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932CC2-00EF-7C4E-B67B-AC35E3380FAC}" type="slidenum">
              <a:rPr lang="en-US" smtClean="0"/>
              <a:t>‹#›</a:t>
            </a:fld>
            <a:endParaRPr lang="en-US"/>
          </a:p>
        </p:txBody>
      </p:sp>
    </p:spTree>
    <p:extLst>
      <p:ext uri="{BB962C8B-B14F-4D97-AF65-F5344CB8AC3E}">
        <p14:creationId xmlns:p14="http://schemas.microsoft.com/office/powerpoint/2010/main" val="1980851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thing is to ensure the student understands the question. This isn’t everything you know about CSR and Facebook or another social media site. It is a specific question and we have covered numerous areas of concern in classes – Cambridge Analytica, selling of users’ data, sharing of video material after the Christchurch killings, Apple refusing to unlock a terrorist’s </a:t>
            </a:r>
            <a:r>
              <a:rPr lang="en-US" dirty="0" err="1"/>
              <a:t>iphone</a:t>
            </a:r>
            <a:r>
              <a:rPr lang="en-US" dirty="0"/>
              <a:t>, Google fined for manipulating web searches, bullying etc. Choose one issue.</a:t>
            </a:r>
          </a:p>
        </p:txBody>
      </p:sp>
      <p:sp>
        <p:nvSpPr>
          <p:cNvPr id="4" name="Slide Number Placeholder 3"/>
          <p:cNvSpPr>
            <a:spLocks noGrp="1"/>
          </p:cNvSpPr>
          <p:nvPr>
            <p:ph type="sldNum" sz="quarter" idx="5"/>
          </p:nvPr>
        </p:nvSpPr>
        <p:spPr/>
        <p:txBody>
          <a:bodyPr/>
          <a:lstStyle/>
          <a:p>
            <a:fld id="{27932CC2-00EF-7C4E-B67B-AC35E3380FAC}" type="slidenum">
              <a:rPr lang="en-US" smtClean="0"/>
              <a:t>2</a:t>
            </a:fld>
            <a:endParaRPr lang="en-US"/>
          </a:p>
        </p:txBody>
      </p:sp>
    </p:spTree>
    <p:extLst>
      <p:ext uri="{BB962C8B-B14F-4D97-AF65-F5344CB8AC3E}">
        <p14:creationId xmlns:p14="http://schemas.microsoft.com/office/powerpoint/2010/main" val="3167363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key sections that should be covered in the report. Students should see how the assignment question refers to recommendations in particular. Don’t leave them out.</a:t>
            </a:r>
          </a:p>
        </p:txBody>
      </p:sp>
      <p:sp>
        <p:nvSpPr>
          <p:cNvPr id="4" name="Slide Number Placeholder 3"/>
          <p:cNvSpPr>
            <a:spLocks noGrp="1"/>
          </p:cNvSpPr>
          <p:nvPr>
            <p:ph type="sldNum" sz="quarter" idx="5"/>
          </p:nvPr>
        </p:nvSpPr>
        <p:spPr/>
        <p:txBody>
          <a:bodyPr/>
          <a:lstStyle/>
          <a:p>
            <a:fld id="{27932CC2-00EF-7C4E-B67B-AC35E3380FAC}" type="slidenum">
              <a:rPr lang="en-US" smtClean="0"/>
              <a:t>3</a:t>
            </a:fld>
            <a:endParaRPr lang="en-US"/>
          </a:p>
        </p:txBody>
      </p:sp>
    </p:spTree>
    <p:extLst>
      <p:ext uri="{BB962C8B-B14F-4D97-AF65-F5344CB8AC3E}">
        <p14:creationId xmlns:p14="http://schemas.microsoft.com/office/powerpoint/2010/main" val="385953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1F548A-9C71-6D40-AB9D-B62D29D8BB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9E428A91-F8CA-5149-9F12-B6F5D13A75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787315E7-2179-5847-8605-902E3B8938C6}"/>
              </a:ext>
            </a:extLst>
          </p:cNvPr>
          <p:cNvSpPr>
            <a:spLocks noGrp="1"/>
          </p:cNvSpPr>
          <p:nvPr>
            <p:ph type="dt" sz="half" idx="10"/>
          </p:nvPr>
        </p:nvSpPr>
        <p:spPr/>
        <p:txBody>
          <a:bodyPr/>
          <a:lstStyle/>
          <a:p>
            <a:fld id="{48A87A34-81AB-432B-8DAE-1953F412C126}" type="datetimeFigureOut">
              <a:rPr lang="en-US" smtClean="0"/>
              <a:pPr/>
              <a:t>5/2/2019</a:t>
            </a:fld>
            <a:endParaRPr lang="en-US" dirty="0"/>
          </a:p>
        </p:txBody>
      </p:sp>
      <p:sp>
        <p:nvSpPr>
          <p:cNvPr id="5" name="Footer Placeholder 4">
            <a:extLst>
              <a:ext uri="{FF2B5EF4-FFF2-40B4-BE49-F238E27FC236}">
                <a16:creationId xmlns:a16="http://schemas.microsoft.com/office/drawing/2014/main" xmlns="" id="{7E6D5CC1-6D20-884C-8870-204D5CA8CD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488F215B-8913-4342-A875-8095202A7F39}"/>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35006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53C529-DA20-5441-95F3-0545E2D247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07FA1188-56F8-5D47-BC4D-5F60546E84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5209EFF1-1719-A441-AB63-194BB3FD2E94}"/>
              </a:ext>
            </a:extLst>
          </p:cNvPr>
          <p:cNvSpPr>
            <a:spLocks noGrp="1"/>
          </p:cNvSpPr>
          <p:nvPr>
            <p:ph type="dt" sz="half" idx="10"/>
          </p:nvPr>
        </p:nvSpPr>
        <p:spPr/>
        <p:txBody>
          <a:bodyPr/>
          <a:lstStyle/>
          <a:p>
            <a:fld id="{48A87A34-81AB-432B-8DAE-1953F412C126}" type="datetimeFigureOut">
              <a:rPr lang="en-US" smtClean="0"/>
              <a:t>5/2/2019</a:t>
            </a:fld>
            <a:endParaRPr lang="en-US" dirty="0"/>
          </a:p>
        </p:txBody>
      </p:sp>
      <p:sp>
        <p:nvSpPr>
          <p:cNvPr id="5" name="Footer Placeholder 4">
            <a:extLst>
              <a:ext uri="{FF2B5EF4-FFF2-40B4-BE49-F238E27FC236}">
                <a16:creationId xmlns:a16="http://schemas.microsoft.com/office/drawing/2014/main" xmlns="" id="{69D5D8EE-F10A-FB47-8401-44A0AD997D4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46D65C1F-E0E7-A14D-8CAE-D15CC61FFFB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85578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C4EDD3-A93B-814B-A82E-AA77A321E5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333F4215-8498-9642-940C-A7F6B158FA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A694D58-E518-0A44-9786-4FD8EA979C7B}"/>
              </a:ext>
            </a:extLst>
          </p:cNvPr>
          <p:cNvSpPr>
            <a:spLocks noGrp="1"/>
          </p:cNvSpPr>
          <p:nvPr>
            <p:ph type="dt" sz="half" idx="10"/>
          </p:nvPr>
        </p:nvSpPr>
        <p:spPr/>
        <p:txBody>
          <a:bodyPr/>
          <a:lstStyle/>
          <a:p>
            <a:fld id="{48A87A34-81AB-432B-8DAE-1953F412C126}" type="datetimeFigureOut">
              <a:rPr lang="en-US" smtClean="0"/>
              <a:t>5/2/2019</a:t>
            </a:fld>
            <a:endParaRPr lang="en-US" dirty="0"/>
          </a:p>
        </p:txBody>
      </p:sp>
      <p:sp>
        <p:nvSpPr>
          <p:cNvPr id="5" name="Footer Placeholder 4">
            <a:extLst>
              <a:ext uri="{FF2B5EF4-FFF2-40B4-BE49-F238E27FC236}">
                <a16:creationId xmlns:a16="http://schemas.microsoft.com/office/drawing/2014/main" xmlns="" id="{468C14C3-262E-1642-9C43-046DDACACD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44A1154C-F290-E544-B52C-334A60AADF4C}"/>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0147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EA59A5-4149-C447-A6C6-31BEC2847E2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1395FD3B-4BE6-A643-861A-FF401C94E72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CACD1791-0B6A-3749-A748-07E53C6F28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BF259E39-3CD6-D84B-887A-399D307B1544}"/>
              </a:ext>
            </a:extLst>
          </p:cNvPr>
          <p:cNvSpPr>
            <a:spLocks noGrp="1"/>
          </p:cNvSpPr>
          <p:nvPr>
            <p:ph type="dt" sz="half" idx="10"/>
          </p:nvPr>
        </p:nvSpPr>
        <p:spPr/>
        <p:txBody>
          <a:bodyPr/>
          <a:lstStyle/>
          <a:p>
            <a:fld id="{48A87A34-81AB-432B-8DAE-1953F412C126}" type="datetimeFigureOut">
              <a:rPr lang="en-US" smtClean="0"/>
              <a:t>5/2/2019</a:t>
            </a:fld>
            <a:endParaRPr lang="en-US" dirty="0"/>
          </a:p>
        </p:txBody>
      </p:sp>
      <p:sp>
        <p:nvSpPr>
          <p:cNvPr id="6" name="Footer Placeholder 5">
            <a:extLst>
              <a:ext uri="{FF2B5EF4-FFF2-40B4-BE49-F238E27FC236}">
                <a16:creationId xmlns:a16="http://schemas.microsoft.com/office/drawing/2014/main" xmlns="" id="{C259201E-FD8D-E44D-9F1B-B6C89C2059F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59299687-D648-8B4B-8EF0-7DC4DB342D1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1121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59736E-9A2E-5448-9455-6F8525C9A04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810AA282-ECE7-4C4B-AA37-65CA4FA4F7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48B63E5E-AA5B-5B45-ACEC-F412FAC64AD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8D9487F9-C64B-5641-8617-9F4B489A7C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BDA3FE27-006B-334F-A3BB-AD754CD254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15911D0E-3E8B-6C47-9489-D800BA8DAAB6}"/>
              </a:ext>
            </a:extLst>
          </p:cNvPr>
          <p:cNvSpPr>
            <a:spLocks noGrp="1"/>
          </p:cNvSpPr>
          <p:nvPr>
            <p:ph type="dt" sz="half" idx="10"/>
          </p:nvPr>
        </p:nvSpPr>
        <p:spPr/>
        <p:txBody>
          <a:bodyPr/>
          <a:lstStyle/>
          <a:p>
            <a:fld id="{48A87A34-81AB-432B-8DAE-1953F412C126}" type="datetimeFigureOut">
              <a:rPr lang="en-US" smtClean="0"/>
              <a:t>5/2/2019</a:t>
            </a:fld>
            <a:endParaRPr lang="en-US" dirty="0"/>
          </a:p>
        </p:txBody>
      </p:sp>
      <p:sp>
        <p:nvSpPr>
          <p:cNvPr id="8" name="Footer Placeholder 7">
            <a:extLst>
              <a:ext uri="{FF2B5EF4-FFF2-40B4-BE49-F238E27FC236}">
                <a16:creationId xmlns:a16="http://schemas.microsoft.com/office/drawing/2014/main" xmlns="" id="{5E3D3248-5B8B-134B-9F3F-E28341C3323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A19B8EF1-AC45-D940-9B91-79A1E3D2C8D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5424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8E252F-6BBF-2E4A-8F3A-ABCBFCF31BE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587419B5-F8E1-9448-A8C8-AFAF5DD68F7D}"/>
              </a:ext>
            </a:extLst>
          </p:cNvPr>
          <p:cNvSpPr>
            <a:spLocks noGrp="1"/>
          </p:cNvSpPr>
          <p:nvPr>
            <p:ph type="dt" sz="half" idx="10"/>
          </p:nvPr>
        </p:nvSpPr>
        <p:spPr/>
        <p:txBody>
          <a:bodyPr/>
          <a:lstStyle/>
          <a:p>
            <a:fld id="{48A87A34-81AB-432B-8DAE-1953F412C126}" type="datetimeFigureOut">
              <a:rPr lang="en-US" smtClean="0"/>
              <a:t>5/2/2019</a:t>
            </a:fld>
            <a:endParaRPr lang="en-US" dirty="0"/>
          </a:p>
        </p:txBody>
      </p:sp>
      <p:sp>
        <p:nvSpPr>
          <p:cNvPr id="4" name="Footer Placeholder 3">
            <a:extLst>
              <a:ext uri="{FF2B5EF4-FFF2-40B4-BE49-F238E27FC236}">
                <a16:creationId xmlns:a16="http://schemas.microsoft.com/office/drawing/2014/main" xmlns="" id="{71FE2779-82DF-FF4B-917D-F32E0570DFC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xmlns="" id="{94083F10-B90D-F649-BFB3-A66AD6489A8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46300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86EC1948-8791-B14F-AD74-8371D770E8C5}"/>
              </a:ext>
            </a:extLst>
          </p:cNvPr>
          <p:cNvSpPr>
            <a:spLocks noGrp="1"/>
          </p:cNvSpPr>
          <p:nvPr>
            <p:ph type="dt" sz="half" idx="10"/>
          </p:nvPr>
        </p:nvSpPr>
        <p:spPr/>
        <p:txBody>
          <a:bodyPr/>
          <a:lstStyle/>
          <a:p>
            <a:fld id="{48A87A34-81AB-432B-8DAE-1953F412C126}" type="datetimeFigureOut">
              <a:rPr lang="en-US" smtClean="0"/>
              <a:t>5/2/2019</a:t>
            </a:fld>
            <a:endParaRPr lang="en-US" dirty="0"/>
          </a:p>
        </p:txBody>
      </p:sp>
      <p:sp>
        <p:nvSpPr>
          <p:cNvPr id="3" name="Footer Placeholder 2">
            <a:extLst>
              <a:ext uri="{FF2B5EF4-FFF2-40B4-BE49-F238E27FC236}">
                <a16:creationId xmlns:a16="http://schemas.microsoft.com/office/drawing/2014/main" xmlns="" id="{910912DB-F3C5-024E-8A52-E14C8C97A84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F266A357-092F-0E4D-830D-4B7F738238D9}"/>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9587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20B590-1521-1446-A4AA-B08E682FE3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388F17B2-0FCB-FB40-98E4-6449ACF034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9E69AFC5-8860-6443-BF37-C5E9F2924A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A7B5BEB2-8408-534B-B63C-BC0B09A2A347}"/>
              </a:ext>
            </a:extLst>
          </p:cNvPr>
          <p:cNvSpPr>
            <a:spLocks noGrp="1"/>
          </p:cNvSpPr>
          <p:nvPr>
            <p:ph type="dt" sz="half" idx="10"/>
          </p:nvPr>
        </p:nvSpPr>
        <p:spPr/>
        <p:txBody>
          <a:bodyPr/>
          <a:lstStyle/>
          <a:p>
            <a:fld id="{48A87A34-81AB-432B-8DAE-1953F412C126}" type="datetimeFigureOut">
              <a:rPr lang="en-US" smtClean="0"/>
              <a:t>5/2/2019</a:t>
            </a:fld>
            <a:endParaRPr lang="en-US" dirty="0"/>
          </a:p>
        </p:txBody>
      </p:sp>
      <p:sp>
        <p:nvSpPr>
          <p:cNvPr id="6" name="Footer Placeholder 5">
            <a:extLst>
              <a:ext uri="{FF2B5EF4-FFF2-40B4-BE49-F238E27FC236}">
                <a16:creationId xmlns:a16="http://schemas.microsoft.com/office/drawing/2014/main" xmlns="" id="{32530F26-BE78-5641-ABCE-B189D350AC1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0E2B52C6-624B-A945-AFB6-797332F6F12D}"/>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15499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6748DA8-D801-9B45-9111-A0596C275F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483FBEEF-DAA5-904F-9549-73244A104D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253CD4B4-1E2B-9E4D-B852-F8B7D1EFA8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18D89FCB-50BE-AB43-9C5E-00F20A3EC65D}"/>
              </a:ext>
            </a:extLst>
          </p:cNvPr>
          <p:cNvSpPr>
            <a:spLocks noGrp="1"/>
          </p:cNvSpPr>
          <p:nvPr>
            <p:ph type="dt" sz="half" idx="10"/>
          </p:nvPr>
        </p:nvSpPr>
        <p:spPr/>
        <p:txBody>
          <a:bodyPr/>
          <a:lstStyle/>
          <a:p>
            <a:fld id="{48A87A34-81AB-432B-8DAE-1953F412C126}" type="datetimeFigureOut">
              <a:rPr lang="en-US" smtClean="0"/>
              <a:t>5/2/2019</a:t>
            </a:fld>
            <a:endParaRPr lang="en-US" dirty="0"/>
          </a:p>
        </p:txBody>
      </p:sp>
      <p:sp>
        <p:nvSpPr>
          <p:cNvPr id="6" name="Footer Placeholder 5">
            <a:extLst>
              <a:ext uri="{FF2B5EF4-FFF2-40B4-BE49-F238E27FC236}">
                <a16:creationId xmlns:a16="http://schemas.microsoft.com/office/drawing/2014/main" xmlns="" id="{03505992-A0B2-8646-8E77-B8DC4F7CC3C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04BFB941-6B5C-8E4D-BAB5-72A0AF79C49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65702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B34A88D-7746-A041-AEC4-D3337814534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A003C4CB-D629-0B47-A9A7-BD319D55D5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EADF876D-3106-774A-B72F-60C666D88436}"/>
              </a:ext>
            </a:extLst>
          </p:cNvPr>
          <p:cNvSpPr>
            <a:spLocks noGrp="1"/>
          </p:cNvSpPr>
          <p:nvPr>
            <p:ph type="dt" sz="half" idx="10"/>
          </p:nvPr>
        </p:nvSpPr>
        <p:spPr/>
        <p:txBody>
          <a:bodyPr/>
          <a:lstStyle/>
          <a:p>
            <a:fld id="{48A87A34-81AB-432B-8DAE-1953F412C126}" type="datetimeFigureOut">
              <a:rPr lang="en-US" smtClean="0"/>
              <a:t>5/2/2019</a:t>
            </a:fld>
            <a:endParaRPr lang="en-US" dirty="0"/>
          </a:p>
        </p:txBody>
      </p:sp>
      <p:sp>
        <p:nvSpPr>
          <p:cNvPr id="5" name="Footer Placeholder 4">
            <a:extLst>
              <a:ext uri="{FF2B5EF4-FFF2-40B4-BE49-F238E27FC236}">
                <a16:creationId xmlns:a16="http://schemas.microsoft.com/office/drawing/2014/main" xmlns="" id="{08AD8441-BAE1-1440-B02D-4B4DC9DD8B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376CACB6-10C0-9744-8910-F5ED87C319C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313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B44EB2E9-0E41-4949-983D-74C7CB1A3F6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006B69BA-914F-5A45-9210-232FADA353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BE43C4F6-AC8A-EA4C-AEF6-B7ADA42DD712}"/>
              </a:ext>
            </a:extLst>
          </p:cNvPr>
          <p:cNvSpPr>
            <a:spLocks noGrp="1"/>
          </p:cNvSpPr>
          <p:nvPr>
            <p:ph type="dt" sz="half" idx="10"/>
          </p:nvPr>
        </p:nvSpPr>
        <p:spPr/>
        <p:txBody>
          <a:bodyPr/>
          <a:lstStyle/>
          <a:p>
            <a:fld id="{48A87A34-81AB-432B-8DAE-1953F412C126}" type="datetimeFigureOut">
              <a:rPr lang="en-US" smtClean="0"/>
              <a:t>5/2/2019</a:t>
            </a:fld>
            <a:endParaRPr lang="en-US" dirty="0"/>
          </a:p>
        </p:txBody>
      </p:sp>
      <p:sp>
        <p:nvSpPr>
          <p:cNvPr id="5" name="Footer Placeholder 4">
            <a:extLst>
              <a:ext uri="{FF2B5EF4-FFF2-40B4-BE49-F238E27FC236}">
                <a16:creationId xmlns:a16="http://schemas.microsoft.com/office/drawing/2014/main" xmlns="" id="{8F673A81-0DC3-0A44-983F-985249BA818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25E0DF53-0BA2-7C40-8C54-57E1DBA1803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14978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AB4A8AF7-CF56-224B-B5DE-6D60D1BE94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DBED470B-EC5A-2645-BD0B-1FC2CB12C7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E985F104-3BCF-6C4B-9DD2-61C597D615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5/2/2019</a:t>
            </a:fld>
            <a:endParaRPr lang="en-US" dirty="0"/>
          </a:p>
        </p:txBody>
      </p:sp>
      <p:sp>
        <p:nvSpPr>
          <p:cNvPr id="5" name="Footer Placeholder 4">
            <a:extLst>
              <a:ext uri="{FF2B5EF4-FFF2-40B4-BE49-F238E27FC236}">
                <a16:creationId xmlns:a16="http://schemas.microsoft.com/office/drawing/2014/main" xmlns="" id="{F8F595DD-E2E0-9F47-922C-7A7058F670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xmlns="" id="{38F303BC-39CD-B84A-99E4-A2FD1A682F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006029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23962611-DFD5-4092-AAFD-559E3DFCE2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xmlns="" id="{2270F1FA-0425-408F-9861-80BF5AFB276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14D126B0-6BB9-A047-BFCA-AC2FB60280D1}"/>
              </a:ext>
            </a:extLst>
          </p:cNvPr>
          <p:cNvSpPr>
            <a:spLocks noGrp="1"/>
          </p:cNvSpPr>
          <p:nvPr>
            <p:ph type="ctrTitle"/>
          </p:nvPr>
        </p:nvSpPr>
        <p:spPr>
          <a:xfrm>
            <a:off x="3045368" y="2043663"/>
            <a:ext cx="6105194" cy="2031055"/>
          </a:xfrm>
        </p:spPr>
        <p:txBody>
          <a:bodyPr>
            <a:normAutofit/>
          </a:bodyPr>
          <a:lstStyle/>
          <a:p>
            <a:r>
              <a:rPr lang="en-US" dirty="0">
                <a:solidFill>
                  <a:srgbClr val="FFFFFF"/>
                </a:solidFill>
              </a:rPr>
              <a:t>Assignment 2</a:t>
            </a:r>
          </a:p>
        </p:txBody>
      </p:sp>
      <p:sp>
        <p:nvSpPr>
          <p:cNvPr id="3" name="Subtitle 2">
            <a:extLst>
              <a:ext uri="{FF2B5EF4-FFF2-40B4-BE49-F238E27FC236}">
                <a16:creationId xmlns:a16="http://schemas.microsoft.com/office/drawing/2014/main" xmlns="" id="{381CEE70-104B-D14C-8731-766257A2AA25}"/>
              </a:ext>
            </a:extLst>
          </p:cNvPr>
          <p:cNvSpPr>
            <a:spLocks noGrp="1"/>
          </p:cNvSpPr>
          <p:nvPr>
            <p:ph type="subTitle" idx="1"/>
          </p:nvPr>
        </p:nvSpPr>
        <p:spPr>
          <a:xfrm>
            <a:off x="3045368" y="4074718"/>
            <a:ext cx="6105194" cy="682079"/>
          </a:xfrm>
        </p:spPr>
        <p:txBody>
          <a:bodyPr>
            <a:normAutofit/>
          </a:bodyPr>
          <a:lstStyle/>
          <a:p>
            <a:r>
              <a:rPr lang="en-US" dirty="0">
                <a:solidFill>
                  <a:srgbClr val="FFFFFF"/>
                </a:solidFill>
              </a:rPr>
              <a:t>Critical Perspectives on Management </a:t>
            </a:r>
          </a:p>
        </p:txBody>
      </p:sp>
    </p:spTree>
    <p:extLst>
      <p:ext uri="{BB962C8B-B14F-4D97-AF65-F5344CB8AC3E}">
        <p14:creationId xmlns:p14="http://schemas.microsoft.com/office/powerpoint/2010/main" val="151621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724000F-5316-2E44-B28F-2EF8B7DCFAD1}"/>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Question</a:t>
            </a:r>
          </a:p>
        </p:txBody>
      </p:sp>
      <p:cxnSp>
        <p:nvCxnSpPr>
          <p:cNvPr id="10" name="Straight Connector 9">
            <a:extLst>
              <a:ext uri="{FF2B5EF4-FFF2-40B4-BE49-F238E27FC236}">
                <a16:creationId xmlns:a16="http://schemas.microsoft.com/office/drawing/2014/main" xmlns=""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497CAD22-F484-E041-848B-D58D30B1F284}"/>
              </a:ext>
            </a:extLst>
          </p:cNvPr>
          <p:cNvSpPr>
            <a:spLocks noGrp="1"/>
          </p:cNvSpPr>
          <p:nvPr>
            <p:ph idx="1"/>
          </p:nvPr>
        </p:nvSpPr>
        <p:spPr>
          <a:xfrm>
            <a:off x="4976031" y="963877"/>
            <a:ext cx="6377769" cy="4930246"/>
          </a:xfrm>
        </p:spPr>
        <p:txBody>
          <a:bodyPr anchor="ctr">
            <a:normAutofit/>
          </a:bodyPr>
          <a:lstStyle/>
          <a:p>
            <a:r>
              <a:rPr lang="en-GB" sz="2400" b="1" u="sng" dirty="0"/>
              <a:t>Instructions</a:t>
            </a:r>
            <a:endParaRPr lang="en-GB" sz="2400" dirty="0"/>
          </a:p>
          <a:p>
            <a:pPr lvl="0"/>
            <a:r>
              <a:rPr lang="en-GB" sz="2400" b="1" dirty="0"/>
              <a:t>Critically evaluate how CSR models can relate to social media sites. You are required to analyse the CSR engagement of social media companies and establish their responsibilities.  50%</a:t>
            </a:r>
            <a:endParaRPr lang="en-GB" sz="2400" dirty="0"/>
          </a:p>
          <a:p>
            <a:pPr lvl="0"/>
            <a:r>
              <a:rPr lang="en-GB" sz="2400" b="1" dirty="0"/>
              <a:t>Choose a case of interest. Negotiate with your tutor by session 4, a focus for your analysis, thereafter derive a logical set of recommendations, which could improve ethical performance. 50</a:t>
            </a:r>
            <a:r>
              <a:rPr lang="en-GB" sz="2400" b="1" dirty="0" smtClean="0"/>
              <a:t>%</a:t>
            </a:r>
          </a:p>
          <a:p>
            <a:pPr lvl="0"/>
            <a:r>
              <a:rPr lang="en-GB" sz="2400" b="1" dirty="0" smtClean="0"/>
              <a:t>2500 words</a:t>
            </a:r>
            <a:endParaRPr lang="en-GB" sz="2400" dirty="0"/>
          </a:p>
          <a:p>
            <a:endParaRPr lang="en-US" sz="2400" dirty="0"/>
          </a:p>
        </p:txBody>
      </p:sp>
    </p:spTree>
    <p:extLst>
      <p:ext uri="{BB962C8B-B14F-4D97-AF65-F5344CB8AC3E}">
        <p14:creationId xmlns:p14="http://schemas.microsoft.com/office/powerpoint/2010/main" val="413268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D455BB-4B0B-9641-881F-9051D573F094}"/>
              </a:ext>
            </a:extLst>
          </p:cNvPr>
          <p:cNvSpPr>
            <a:spLocks noGrp="1"/>
          </p:cNvSpPr>
          <p:nvPr>
            <p:ph type="title"/>
          </p:nvPr>
        </p:nvSpPr>
        <p:spPr/>
        <p:txBody>
          <a:bodyPr/>
          <a:lstStyle/>
          <a:p>
            <a:r>
              <a:rPr lang="en-US" dirty="0"/>
              <a:t>Structure</a:t>
            </a:r>
          </a:p>
        </p:txBody>
      </p:sp>
      <p:sp>
        <p:nvSpPr>
          <p:cNvPr id="3" name="Content Placeholder 2">
            <a:extLst>
              <a:ext uri="{FF2B5EF4-FFF2-40B4-BE49-F238E27FC236}">
                <a16:creationId xmlns:a16="http://schemas.microsoft.com/office/drawing/2014/main" xmlns="" id="{18A8EDA3-E9C8-E543-93C3-5564D6E437AA}"/>
              </a:ext>
            </a:extLst>
          </p:cNvPr>
          <p:cNvSpPr>
            <a:spLocks noGrp="1"/>
          </p:cNvSpPr>
          <p:nvPr>
            <p:ph idx="1"/>
          </p:nvPr>
        </p:nvSpPr>
        <p:spPr/>
        <p:txBody>
          <a:bodyPr/>
          <a:lstStyle/>
          <a:p>
            <a:r>
              <a:rPr lang="en-US" dirty="0"/>
              <a:t>Executive summary </a:t>
            </a:r>
          </a:p>
          <a:p>
            <a:r>
              <a:rPr lang="en-US" dirty="0"/>
              <a:t>Introduction</a:t>
            </a:r>
          </a:p>
          <a:p>
            <a:r>
              <a:rPr lang="en-US" dirty="0"/>
              <a:t>Key concepts and relevant theories</a:t>
            </a:r>
          </a:p>
          <a:p>
            <a:r>
              <a:rPr lang="en-US" dirty="0"/>
              <a:t>Background of social media company or issue</a:t>
            </a:r>
          </a:p>
          <a:p>
            <a:r>
              <a:rPr lang="en-US" dirty="0"/>
              <a:t>Case study with applied CSR</a:t>
            </a:r>
          </a:p>
          <a:p>
            <a:r>
              <a:rPr lang="en-US" dirty="0"/>
              <a:t>Conclusions</a:t>
            </a:r>
          </a:p>
          <a:p>
            <a:r>
              <a:rPr lang="en-US" dirty="0"/>
              <a:t>Recommendations</a:t>
            </a:r>
          </a:p>
        </p:txBody>
      </p:sp>
    </p:spTree>
    <p:extLst>
      <p:ext uri="{BB962C8B-B14F-4D97-AF65-F5344CB8AC3E}">
        <p14:creationId xmlns:p14="http://schemas.microsoft.com/office/powerpoint/2010/main" val="2460286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B224D39-59D5-A244-87F9-F2CD265B3BF3}"/>
              </a:ext>
            </a:extLst>
          </p:cNvPr>
          <p:cNvSpPr>
            <a:spLocks noGrp="1"/>
          </p:cNvSpPr>
          <p:nvPr>
            <p:ph type="title"/>
          </p:nvPr>
        </p:nvSpPr>
        <p:spPr/>
        <p:txBody>
          <a:bodyPr/>
          <a:lstStyle/>
          <a:p>
            <a:r>
              <a:rPr lang="en-US" dirty="0"/>
              <a:t>Executive summary</a:t>
            </a:r>
          </a:p>
        </p:txBody>
      </p:sp>
      <p:sp>
        <p:nvSpPr>
          <p:cNvPr id="3" name="Content Placeholder 2">
            <a:extLst>
              <a:ext uri="{FF2B5EF4-FFF2-40B4-BE49-F238E27FC236}">
                <a16:creationId xmlns:a16="http://schemas.microsoft.com/office/drawing/2014/main" xmlns="" id="{D99B1FD3-D817-014F-937C-EF59748CC568}"/>
              </a:ext>
            </a:extLst>
          </p:cNvPr>
          <p:cNvSpPr>
            <a:spLocks noGrp="1"/>
          </p:cNvSpPr>
          <p:nvPr>
            <p:ph idx="1"/>
          </p:nvPr>
        </p:nvSpPr>
        <p:spPr/>
        <p:txBody>
          <a:bodyPr/>
          <a:lstStyle/>
          <a:p>
            <a:r>
              <a:rPr lang="en-US" dirty="0"/>
              <a:t>Written last</a:t>
            </a:r>
          </a:p>
          <a:p>
            <a:r>
              <a:rPr lang="en-US" dirty="0"/>
              <a:t>Gives an overview of the </a:t>
            </a:r>
            <a:r>
              <a:rPr lang="en-US" dirty="0" smtClean="0"/>
              <a:t>report</a:t>
            </a:r>
          </a:p>
          <a:p>
            <a:r>
              <a:rPr lang="en-GB" dirty="0"/>
              <a:t>The summary should briefly describe the content of the report. It should cover the aims of the report, what was found and what, if any, action is called for. Aim for about 1/2 a page in length and avoid detail or discussion; just outline the main points. Remember that the summary is the first thing that is read. It should provide the reader with a clear, helpful overview of the content of the report.</a:t>
            </a:r>
            <a:endParaRPr lang="en-US" dirty="0"/>
          </a:p>
        </p:txBody>
      </p:sp>
    </p:spTree>
    <p:extLst>
      <p:ext uri="{BB962C8B-B14F-4D97-AF65-F5344CB8AC3E}">
        <p14:creationId xmlns:p14="http://schemas.microsoft.com/office/powerpoint/2010/main" val="1117212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r>
              <a:rPr lang="en-GB" dirty="0"/>
              <a:t>This report aims to provide advice to the Head of Marketing of TBG Tours Ltd (an American) on how best to prepare for intercultural meetings during their forthcoming business development trips to China and Dubai.  Relevant theoretical models of cultural awareness were utilised to produce a briefing paper highlighting the key challenges of intercultural communication in China and Dubai which have the potential to impact on the success (or otherwise) of the trip. Strategic recommendations on how these could be overcome. (</a:t>
            </a:r>
            <a:r>
              <a:rPr lang="en-GB" dirty="0" smtClean="0"/>
              <a:t>2500 </a:t>
            </a:r>
            <a:r>
              <a:rPr lang="en-GB" dirty="0"/>
              <a:t>words maximum).</a:t>
            </a:r>
          </a:p>
        </p:txBody>
      </p:sp>
    </p:spTree>
    <p:extLst>
      <p:ext uri="{BB962C8B-B14F-4D97-AF65-F5344CB8AC3E}">
        <p14:creationId xmlns:p14="http://schemas.microsoft.com/office/powerpoint/2010/main" val="162932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007C8E-00FA-9F47-898A-8B5B150B0FE1}"/>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xmlns="" id="{856670DD-6EF3-2C46-80E3-2E7640281C22}"/>
              </a:ext>
            </a:extLst>
          </p:cNvPr>
          <p:cNvSpPr>
            <a:spLocks noGrp="1"/>
          </p:cNvSpPr>
          <p:nvPr>
            <p:ph idx="1"/>
          </p:nvPr>
        </p:nvSpPr>
        <p:spPr/>
        <p:txBody>
          <a:bodyPr/>
          <a:lstStyle/>
          <a:p>
            <a:r>
              <a:rPr lang="en-US" dirty="0"/>
              <a:t>The importance of CSR</a:t>
            </a:r>
          </a:p>
        </p:txBody>
      </p:sp>
    </p:spTree>
    <p:extLst>
      <p:ext uri="{BB962C8B-B14F-4D97-AF65-F5344CB8AC3E}">
        <p14:creationId xmlns:p14="http://schemas.microsoft.com/office/powerpoint/2010/main" val="3139127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4D7F48-37C2-494B-AC84-6A4458676DAF}"/>
              </a:ext>
            </a:extLst>
          </p:cNvPr>
          <p:cNvSpPr>
            <a:spLocks noGrp="1"/>
          </p:cNvSpPr>
          <p:nvPr>
            <p:ph type="title"/>
          </p:nvPr>
        </p:nvSpPr>
        <p:spPr/>
        <p:txBody>
          <a:bodyPr/>
          <a:lstStyle/>
          <a:p>
            <a:r>
              <a:rPr lang="en-US" dirty="0"/>
              <a:t>Key concepts</a:t>
            </a:r>
          </a:p>
        </p:txBody>
      </p:sp>
      <p:sp>
        <p:nvSpPr>
          <p:cNvPr id="3" name="Content Placeholder 2">
            <a:extLst>
              <a:ext uri="{FF2B5EF4-FFF2-40B4-BE49-F238E27FC236}">
                <a16:creationId xmlns:a16="http://schemas.microsoft.com/office/drawing/2014/main" xmlns="" id="{EB554178-1AFB-D843-8FD1-45BB5C317DC3}"/>
              </a:ext>
            </a:extLst>
          </p:cNvPr>
          <p:cNvSpPr>
            <a:spLocks noGrp="1"/>
          </p:cNvSpPr>
          <p:nvPr>
            <p:ph idx="1"/>
          </p:nvPr>
        </p:nvSpPr>
        <p:spPr/>
        <p:txBody>
          <a:bodyPr/>
          <a:lstStyle/>
          <a:p>
            <a:r>
              <a:rPr lang="en-US" dirty="0"/>
              <a:t>This is not a game, not complex – use the concepts and theories we have discussed in previous lectures</a:t>
            </a:r>
          </a:p>
          <a:p>
            <a:r>
              <a:rPr lang="en-US" dirty="0"/>
              <a:t>There are numerous definitions of CSR – the focus of this Assignment should be based on HOW COMPANIES MAKE PROFITS</a:t>
            </a:r>
          </a:p>
          <a:p>
            <a:r>
              <a:rPr lang="en-US" dirty="0"/>
              <a:t>This was made very clear in a video in the first week</a:t>
            </a:r>
          </a:p>
          <a:p>
            <a:r>
              <a:rPr lang="en-US" dirty="0"/>
              <a:t>All resources are available on Moodle page</a:t>
            </a:r>
          </a:p>
        </p:txBody>
      </p:sp>
    </p:spTree>
    <p:extLst>
      <p:ext uri="{BB962C8B-B14F-4D97-AF65-F5344CB8AC3E}">
        <p14:creationId xmlns:p14="http://schemas.microsoft.com/office/powerpoint/2010/main" val="2519180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54F43E-020C-FC48-942E-37347D681924}"/>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622FC044-EB7D-4D4F-8406-97AC581587D4}"/>
              </a:ext>
            </a:extLst>
          </p:cNvPr>
          <p:cNvSpPr>
            <a:spLocks noGrp="1"/>
          </p:cNvSpPr>
          <p:nvPr>
            <p:ph idx="1"/>
          </p:nvPr>
        </p:nvSpPr>
        <p:spPr/>
        <p:txBody>
          <a:bodyPr/>
          <a:lstStyle/>
          <a:p>
            <a:r>
              <a:rPr lang="en-US" dirty="0"/>
              <a:t>Narrow CSR Friedman</a:t>
            </a:r>
          </a:p>
          <a:p>
            <a:r>
              <a:rPr lang="en-US" dirty="0"/>
              <a:t>Wide CSR Freeman</a:t>
            </a:r>
            <a:r>
              <a:rPr lang="en-US" dirty="0" smtClean="0"/>
              <a:t>, Carroll</a:t>
            </a:r>
            <a:endParaRPr lang="en-US" dirty="0"/>
          </a:p>
          <a:p>
            <a:r>
              <a:rPr lang="en-US" dirty="0" err="1"/>
              <a:t>Mendelow</a:t>
            </a:r>
            <a:r>
              <a:rPr lang="en-US" dirty="0"/>
              <a:t> matrix</a:t>
            </a:r>
          </a:p>
        </p:txBody>
      </p:sp>
    </p:spTree>
    <p:extLst>
      <p:ext uri="{BB962C8B-B14F-4D97-AF65-F5344CB8AC3E}">
        <p14:creationId xmlns:p14="http://schemas.microsoft.com/office/powerpoint/2010/main" val="4002755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F55501-4F05-CE4F-95C7-C0737C01ECB5}"/>
              </a:ext>
            </a:extLst>
          </p:cNvPr>
          <p:cNvSpPr>
            <a:spLocks noGrp="1"/>
          </p:cNvSpPr>
          <p:nvPr>
            <p:ph type="title"/>
          </p:nvPr>
        </p:nvSpPr>
        <p:spPr/>
        <p:txBody>
          <a:bodyPr/>
          <a:lstStyle/>
          <a:p>
            <a:r>
              <a:rPr lang="en-US" dirty="0"/>
              <a:t>The subject you have chosen to focus on</a:t>
            </a:r>
          </a:p>
        </p:txBody>
      </p:sp>
      <p:sp>
        <p:nvSpPr>
          <p:cNvPr id="3" name="Content Placeholder 2">
            <a:extLst>
              <a:ext uri="{FF2B5EF4-FFF2-40B4-BE49-F238E27FC236}">
                <a16:creationId xmlns:a16="http://schemas.microsoft.com/office/drawing/2014/main" xmlns="" id="{93393FE5-18C3-F04B-B95F-C3C836DE33AD}"/>
              </a:ext>
            </a:extLst>
          </p:cNvPr>
          <p:cNvSpPr>
            <a:spLocks noGrp="1"/>
          </p:cNvSpPr>
          <p:nvPr>
            <p:ph idx="1"/>
          </p:nvPr>
        </p:nvSpPr>
        <p:spPr/>
        <p:txBody>
          <a:bodyPr/>
          <a:lstStyle/>
          <a:p>
            <a:r>
              <a:rPr lang="en-US" dirty="0"/>
              <a:t>Requires background</a:t>
            </a:r>
          </a:p>
          <a:p>
            <a:r>
              <a:rPr lang="en-US" dirty="0"/>
              <a:t>Requires you to clear state the CSR position </a:t>
            </a:r>
          </a:p>
          <a:p>
            <a:r>
              <a:rPr lang="en-US" dirty="0"/>
              <a:t>Applied CSR</a:t>
            </a:r>
          </a:p>
          <a:p>
            <a:r>
              <a:rPr lang="en-US" dirty="0"/>
              <a:t>Apply the models you have discussed to this situation – particularly </a:t>
            </a:r>
            <a:r>
              <a:rPr lang="en-US" dirty="0" err="1"/>
              <a:t>Mendelow</a:t>
            </a:r>
            <a:endParaRPr lang="en-US" dirty="0"/>
          </a:p>
          <a:p>
            <a:r>
              <a:rPr lang="en-US" dirty="0"/>
              <a:t>Not a generic </a:t>
            </a:r>
            <a:r>
              <a:rPr lang="en-US" dirty="0" err="1"/>
              <a:t>Mendelow</a:t>
            </a:r>
            <a:r>
              <a:rPr lang="en-US" dirty="0"/>
              <a:t> – but one focused on the case study you have chosen</a:t>
            </a:r>
          </a:p>
        </p:txBody>
      </p:sp>
    </p:spTree>
    <p:extLst>
      <p:ext uri="{BB962C8B-B14F-4D97-AF65-F5344CB8AC3E}">
        <p14:creationId xmlns:p14="http://schemas.microsoft.com/office/powerpoint/2010/main" val="530164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4A2A31-6C2D-8A4D-BB59-6F94F9EC5AE4}"/>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xmlns="" id="{695376C0-0291-734B-B5BB-3D0785E8CBC3}"/>
              </a:ext>
            </a:extLst>
          </p:cNvPr>
          <p:cNvSpPr>
            <a:spLocks noGrp="1"/>
          </p:cNvSpPr>
          <p:nvPr>
            <p:ph idx="1"/>
          </p:nvPr>
        </p:nvSpPr>
        <p:spPr/>
        <p:txBody>
          <a:bodyPr/>
          <a:lstStyle/>
          <a:p>
            <a:r>
              <a:rPr lang="en-US" dirty="0"/>
              <a:t>What the report has achieved</a:t>
            </a:r>
          </a:p>
        </p:txBody>
      </p:sp>
    </p:spTree>
    <p:extLst>
      <p:ext uri="{BB962C8B-B14F-4D97-AF65-F5344CB8AC3E}">
        <p14:creationId xmlns:p14="http://schemas.microsoft.com/office/powerpoint/2010/main" val="572043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8E2457-7A3D-0A41-9EA6-0E093CC39190}"/>
              </a:ext>
            </a:extLst>
          </p:cNvPr>
          <p:cNvSpPr>
            <a:spLocks noGrp="1"/>
          </p:cNvSpPr>
          <p:nvPr>
            <p:ph type="title"/>
          </p:nvPr>
        </p:nvSpPr>
        <p:spPr/>
        <p:txBody>
          <a:bodyPr/>
          <a:lstStyle/>
          <a:p>
            <a:r>
              <a:rPr lang="en-US" dirty="0"/>
              <a:t>Recommendations</a:t>
            </a:r>
          </a:p>
        </p:txBody>
      </p:sp>
      <p:sp>
        <p:nvSpPr>
          <p:cNvPr id="3" name="Content Placeholder 2">
            <a:extLst>
              <a:ext uri="{FF2B5EF4-FFF2-40B4-BE49-F238E27FC236}">
                <a16:creationId xmlns:a16="http://schemas.microsoft.com/office/drawing/2014/main" xmlns="" id="{BA336698-7EC7-5848-9241-F233185776C4}"/>
              </a:ext>
            </a:extLst>
          </p:cNvPr>
          <p:cNvSpPr>
            <a:spLocks noGrp="1"/>
          </p:cNvSpPr>
          <p:nvPr>
            <p:ph idx="1"/>
          </p:nvPr>
        </p:nvSpPr>
        <p:spPr/>
        <p:txBody>
          <a:bodyPr/>
          <a:lstStyle/>
          <a:p>
            <a:r>
              <a:rPr lang="en-US" dirty="0"/>
              <a:t>Situation specific</a:t>
            </a:r>
          </a:p>
          <a:p>
            <a:r>
              <a:rPr lang="en-US" dirty="0"/>
              <a:t>Be logical and or aligned with narrow or wide CSR</a:t>
            </a:r>
          </a:p>
        </p:txBody>
      </p:sp>
    </p:spTree>
    <p:extLst>
      <p:ext uri="{BB962C8B-B14F-4D97-AF65-F5344CB8AC3E}">
        <p14:creationId xmlns:p14="http://schemas.microsoft.com/office/powerpoint/2010/main" val="495359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BCB86D-4A8E-224D-82F3-EDA800561448}"/>
              </a:ext>
            </a:extLst>
          </p:cNvPr>
          <p:cNvSpPr>
            <a:spLocks noGrp="1"/>
          </p:cNvSpPr>
          <p:nvPr>
            <p:ph type="title"/>
          </p:nvPr>
        </p:nvSpPr>
        <p:spPr/>
        <p:txBody>
          <a:bodyPr/>
          <a:lstStyle/>
          <a:p>
            <a:r>
              <a:rPr lang="en-US" dirty="0"/>
              <a:t>Referencing</a:t>
            </a:r>
          </a:p>
        </p:txBody>
      </p:sp>
      <p:sp>
        <p:nvSpPr>
          <p:cNvPr id="3" name="Content Placeholder 2">
            <a:extLst>
              <a:ext uri="{FF2B5EF4-FFF2-40B4-BE49-F238E27FC236}">
                <a16:creationId xmlns:a16="http://schemas.microsoft.com/office/drawing/2014/main" xmlns="" id="{C901FFA2-2BD9-6F43-826C-6AB9E9BC4BC8}"/>
              </a:ext>
            </a:extLst>
          </p:cNvPr>
          <p:cNvSpPr>
            <a:spLocks noGrp="1"/>
          </p:cNvSpPr>
          <p:nvPr>
            <p:ph idx="1"/>
          </p:nvPr>
        </p:nvSpPr>
        <p:spPr/>
        <p:txBody>
          <a:bodyPr/>
          <a:lstStyle/>
          <a:p>
            <a:r>
              <a:rPr lang="en-US" dirty="0"/>
              <a:t>I know you what you are saying is right </a:t>
            </a:r>
          </a:p>
          <a:p>
            <a:r>
              <a:rPr lang="en-US" dirty="0"/>
              <a:t>You know what you are saying is right</a:t>
            </a:r>
          </a:p>
          <a:p>
            <a:r>
              <a:rPr lang="en-US" dirty="0"/>
              <a:t>But until you find the Buddha who has already said it, you cant say it or if you do, it is not academically robust</a:t>
            </a:r>
          </a:p>
          <a:p>
            <a:r>
              <a:rPr lang="en-US" dirty="0"/>
              <a:t>Assignments reflect your understanding of the topic, based </a:t>
            </a:r>
            <a:r>
              <a:rPr lang="en-US"/>
              <a:t>on what you have read</a:t>
            </a:r>
            <a:endParaRPr lang="en-US" dirty="0"/>
          </a:p>
        </p:txBody>
      </p:sp>
    </p:spTree>
    <p:extLst>
      <p:ext uri="{BB962C8B-B14F-4D97-AF65-F5344CB8AC3E}">
        <p14:creationId xmlns:p14="http://schemas.microsoft.com/office/powerpoint/2010/main" val="24792028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TotalTime>
  <Words>604</Words>
  <Application>Microsoft Office PowerPoint</Application>
  <PresentationFormat>Widescreen</PresentationFormat>
  <Paragraphs>52</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Assignment 2</vt:lpstr>
      <vt:lpstr>Question</vt:lpstr>
      <vt:lpstr>Structure</vt:lpstr>
      <vt:lpstr>Executive summary</vt:lpstr>
      <vt:lpstr>Example</vt:lpstr>
      <vt:lpstr>Introduction</vt:lpstr>
      <vt:lpstr>Key concepts</vt:lpstr>
      <vt:lpstr>Continued</vt:lpstr>
      <vt:lpstr>The subject you have chosen to focus on</vt:lpstr>
      <vt:lpstr>Conclusion</vt:lpstr>
      <vt:lpstr>Recommendations</vt:lpstr>
      <vt:lpstr>Referencing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dc:title>
  <dc:creator>caroline jawad</dc:creator>
  <cp:lastModifiedBy>Caroline Jawad</cp:lastModifiedBy>
  <cp:revision>4</cp:revision>
  <dcterms:created xsi:type="dcterms:W3CDTF">2019-04-30T19:29:32Z</dcterms:created>
  <dcterms:modified xsi:type="dcterms:W3CDTF">2019-05-02T10:59:45Z</dcterms:modified>
</cp:coreProperties>
</file>