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tl="1" saveSubsetFonts="1">
  <p:sldMasterIdLst>
    <p:sldMasterId id="2147483673" r:id="rId1"/>
  </p:sldMasterIdLst>
  <p:sldIdLst>
    <p:sldId id="267" r:id="rId2"/>
    <p:sldId id="268" r:id="rId3"/>
    <p:sldId id="257" r:id="rId4"/>
    <p:sldId id="271" r:id="rId5"/>
    <p:sldId id="274" r:id="rId6"/>
    <p:sldId id="275" r:id="rId7"/>
    <p:sldId id="276" r:id="rId8"/>
    <p:sldId id="258" r:id="rId9"/>
    <p:sldId id="259" r:id="rId10"/>
    <p:sldId id="269" r:id="rId11"/>
    <p:sldId id="270" r:id="rId12"/>
    <p:sldId id="261" r:id="rId13"/>
    <p:sldId id="262" r:id="rId14"/>
    <p:sldId id="263" r:id="rId15"/>
    <p:sldId id="272" r:id="rId16"/>
    <p:sldId id="273" r:id="rId17"/>
    <p:sldId id="256" r:id="rId18"/>
    <p:sldId id="265" r:id="rId19"/>
  </p:sldIdLst>
  <p:sldSz cx="12192000" cy="6858000"/>
  <p:notesSz cx="6858000" cy="9144000"/>
  <p:defaultTextStyle>
    <a:defPPr>
      <a:defRPr lang="ar-GB"/>
    </a:defPPr>
    <a:lvl1pPr marL="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na Rajjoub (2312015)" userId="1ad37d3e-f789-4766-b18d-b539740b7f06" providerId="ADAL" clId="{75C69EC0-A884-DF48-9D9F-28324AD3DB17}"/>
    <pc:docChg chg="modSld">
      <pc:chgData name="Rana Rajjoub (2312015)" userId="1ad37d3e-f789-4766-b18d-b539740b7f06" providerId="ADAL" clId="{75C69EC0-A884-DF48-9D9F-28324AD3DB17}" dt="2024-07-01T03:51:50.269" v="4" actId="14100"/>
      <pc:docMkLst>
        <pc:docMk/>
      </pc:docMkLst>
      <pc:sldChg chg="modSp">
        <pc:chgData name="Rana Rajjoub (2312015)" userId="1ad37d3e-f789-4766-b18d-b539740b7f06" providerId="ADAL" clId="{75C69EC0-A884-DF48-9D9F-28324AD3DB17}" dt="2024-07-01T03:51:50.269" v="4" actId="14100"/>
        <pc:sldMkLst>
          <pc:docMk/>
          <pc:sldMk cId="1596355599" sldId="257"/>
        </pc:sldMkLst>
        <pc:spChg chg="mod">
          <ac:chgData name="Rana Rajjoub (2312015)" userId="1ad37d3e-f789-4766-b18d-b539740b7f06" providerId="ADAL" clId="{75C69EC0-A884-DF48-9D9F-28324AD3DB17}" dt="2024-07-01T03:51:50.269" v="4" actId="14100"/>
          <ac:spMkLst>
            <pc:docMk/>
            <pc:sldMk cId="1596355599" sldId="257"/>
            <ac:spMk id="2" creationId="{13396B14-A47B-3F1D-E727-8EE2881698AC}"/>
          </ac:spMkLst>
        </pc:spChg>
        <pc:spChg chg="mod">
          <ac:chgData name="Rana Rajjoub (2312015)" userId="1ad37d3e-f789-4766-b18d-b539740b7f06" providerId="ADAL" clId="{75C69EC0-A884-DF48-9D9F-28324AD3DB17}" dt="2024-07-01T03:51:41.645" v="2" actId="14100"/>
          <ac:spMkLst>
            <pc:docMk/>
            <pc:sldMk cId="1596355599" sldId="257"/>
            <ac:spMk id="3" creationId="{D7F6690C-30FA-495E-D421-6E26AF176B46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7/1/24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9734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lIns="109728" tIns="109728" rIns="109728" bIns="91440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lIns="109728" tIns="109728" rIns="109728" bIns="9144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l">
              <a:defRPr sz="900" cap="none" spc="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7/1/24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ctr">
              <a:defRPr sz="900" cap="none" spc="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lIns="109728" tIns="109728" rIns="109728" bIns="91440" anchor="ctr"/>
          <a:lstStyle>
            <a:lvl1pPr algn="ctr">
              <a:defRPr sz="900" cap="none" spc="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905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hf sldNum="0" hdr="0" ftr="0" dt="0"/>
  <p:txStyles>
    <p:titleStyle>
      <a:lvl1pPr algn="l" defTabSz="914400" rtl="0" eaLnBrk="1" latinLnBrk="0" hangingPunct="1">
        <a:lnSpc>
          <a:spcPct val="11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4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4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4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4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4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Relationship Id="rId9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4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F152BFE-7BA8-4007-AD9C-F4DC95E43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3" name="Right Triangle 12">
            <a:extLst>
              <a:ext uri="{FF2B5EF4-FFF2-40B4-BE49-F238E27FC236}">
                <a16:creationId xmlns:a16="http://schemas.microsoft.com/office/drawing/2014/main" id="{7BCC6446-8462-4A63-9B6F-8F57EC40F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65271" y="2673521"/>
            <a:ext cx="568289" cy="568289"/>
          </a:xfrm>
          <a:prstGeom prst="rtTriangle">
            <a:avLst/>
          </a:prstGeom>
          <a:solidFill>
            <a:schemeClr val="bg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lowchart: Document 14">
            <a:extLst>
              <a:ext uri="{FF2B5EF4-FFF2-40B4-BE49-F238E27FC236}">
                <a16:creationId xmlns:a16="http://schemas.microsoft.com/office/drawing/2014/main" id="{B6DE7CCF-F894-44DD-9FA3-8BD0D5CE2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19901" y="1485903"/>
            <a:ext cx="6858000" cy="3886199"/>
          </a:xfrm>
          <a:prstGeom prst="flowChartDocument">
            <a:avLst/>
          </a:prstGeom>
          <a:solidFill>
            <a:schemeClr val="accent1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8118ECEF-CA6A-4CB6-BCA5-59B2DB40C4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CDC2A251-C28C-4A72-BAFF-511640FB2E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DDDB2429-3E01-4CD5-998D-8F5716A098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1E26953B-4BE7-4AD0-B471-088DBB23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D9ED6D-9817-4272-9FEF-E674FBCCCC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8718C0DE-4596-4A70-AA4F-E678AC7FBC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D8B48095-74C2-4053-872D-D3F70910C3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6224D0B6-A4CB-4D98-A1DC-2770B95F9E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CB39DE9C-23C1-4ABA-BD0D-B76BDC963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19DDAAE0-966C-4350-8819-857CF524F3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BEE6C021-FBD3-42F3-9A9C-69C4E71989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F02961B9-65E1-4B12-AD98-9845BC3F43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B22ABFE0-D700-4FD9-9CC8-D138B29ABF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46FFF1A3-B8BF-470C-9436-D5B7818535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198B6551-FF5D-49F5-8D3E-757AEC357A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50F3BFE5-573C-42C0-94D5-E5513CCC57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357931AB-4B07-4E0E-B3E4-84E2452E0A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CC4789DB-7083-4597-9FC7-6336EA0BE3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9E0B4F1D-D11A-4023-BE6B-6679ABB2B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28633D7A-F6FC-418F-AD87-0EE148C1A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A0FC8FCC-6F69-4802-995C-903AE44162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6ABFCE7-4796-4186-8EDC-DB6CE87BC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E1935BF2-A804-46BA-940A-DDAD7888F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ED012DA9-8D67-483A-8071-2903F2E3B2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09163DC-956E-44BE-B55A-E6C2C851DD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76CDE9FD-1880-483F-A039-BEB3AB0D3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38DDB23B-71E7-42A3-B055-5740EE14C5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37245B63-D771-461D-A625-4B49966D2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CF1DF9FF-1F61-4B4F-8993-6897DE09C9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4092F139-6734-46F3-B176-11741F1F73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7B8085B-3CFA-0BEB-35C6-EEF10F4EC8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3142" y="725467"/>
            <a:ext cx="5414255" cy="2784496"/>
          </a:xfrm>
        </p:spPr>
        <p:txBody>
          <a:bodyPr>
            <a:normAutofit/>
          </a:bodyPr>
          <a:lstStyle/>
          <a:p>
            <a:pPr algn="l">
              <a:lnSpc>
                <a:spcPct val="100000"/>
              </a:lnSpc>
            </a:pPr>
            <a:r>
              <a:rPr lang="en-GB">
                <a:solidFill>
                  <a:schemeClr val="tx2"/>
                </a:solidFill>
              </a:rPr>
              <a:t>Managing Enterprise in the 21</a:t>
            </a:r>
            <a:r>
              <a:rPr lang="en-GB" baseline="30000">
                <a:solidFill>
                  <a:schemeClr val="tx2"/>
                </a:solidFill>
              </a:rPr>
              <a:t>st</a:t>
            </a:r>
            <a:r>
              <a:rPr lang="en-GB">
                <a:solidFill>
                  <a:schemeClr val="tx2"/>
                </a:solidFill>
              </a:rPr>
              <a:t> Century </a:t>
            </a:r>
            <a:endParaRPr lang="en-US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D4D2F8-8C49-B16B-6361-1663F922E8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3142" y="3602037"/>
            <a:ext cx="5414255" cy="2208480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04000"/>
              </a:lnSpc>
              <a:buFont typeface="Wingdings" pitchFamily="2" charset="2"/>
              <a:buChar char="§"/>
            </a:pPr>
            <a:r>
              <a:rPr lang="en-GB" sz="1000">
                <a:solidFill>
                  <a:schemeClr val="tx2"/>
                </a:solidFill>
              </a:rPr>
              <a:t>BMSWW4011</a:t>
            </a:r>
          </a:p>
          <a:p>
            <a:pPr marL="342900" indent="-342900" algn="l">
              <a:lnSpc>
                <a:spcPct val="104000"/>
              </a:lnSpc>
              <a:buFont typeface="Wingdings" pitchFamily="2" charset="2"/>
              <a:buChar char="§"/>
            </a:pPr>
            <a:r>
              <a:rPr lang="en-GB" sz="1000">
                <a:solidFill>
                  <a:schemeClr val="tx2"/>
                </a:solidFill>
              </a:rPr>
              <a:t>Rana Rajjoub</a:t>
            </a:r>
          </a:p>
          <a:p>
            <a:pPr marL="342900" indent="-342900" algn="l">
              <a:lnSpc>
                <a:spcPct val="104000"/>
              </a:lnSpc>
              <a:buFont typeface="Wingdings" pitchFamily="2" charset="2"/>
              <a:buChar char="§"/>
            </a:pPr>
            <a:r>
              <a:rPr lang="en-GB" sz="1000">
                <a:solidFill>
                  <a:schemeClr val="tx2"/>
                </a:solidFill>
              </a:rPr>
              <a:t>Student ID : 2312015</a:t>
            </a:r>
          </a:p>
          <a:p>
            <a:pPr marL="342900" indent="-342900" algn="l">
              <a:lnSpc>
                <a:spcPct val="104000"/>
              </a:lnSpc>
              <a:buFont typeface="Wingdings" pitchFamily="2" charset="2"/>
              <a:buChar char="§"/>
            </a:pPr>
            <a:r>
              <a:rPr lang="en-GB" sz="1000">
                <a:solidFill>
                  <a:schemeClr val="tx2"/>
                </a:solidFill>
              </a:rPr>
              <a:t>Date : 1</a:t>
            </a:r>
            <a:r>
              <a:rPr lang="en-GB" sz="1000" baseline="30000">
                <a:solidFill>
                  <a:schemeClr val="tx2"/>
                </a:solidFill>
              </a:rPr>
              <a:t>st</a:t>
            </a:r>
            <a:r>
              <a:rPr lang="en-GB" sz="1000">
                <a:solidFill>
                  <a:schemeClr val="tx2"/>
                </a:solidFill>
              </a:rPr>
              <a:t>  June 2024</a:t>
            </a:r>
          </a:p>
          <a:p>
            <a:pPr marL="342900" indent="-342900" algn="l">
              <a:lnSpc>
                <a:spcPct val="104000"/>
              </a:lnSpc>
              <a:buFont typeface="Wingdings" pitchFamily="2" charset="2"/>
              <a:buChar char="§"/>
            </a:pPr>
            <a:r>
              <a:rPr lang="en-GB" sz="1000">
                <a:solidFill>
                  <a:schemeClr val="tx2"/>
                </a:solidFill>
              </a:rPr>
              <a:t>Lecture : Mel Squire.</a:t>
            </a:r>
            <a:endParaRPr lang="en-US" sz="1000">
              <a:solidFill>
                <a:schemeClr val="tx2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D06F97-1FE3-D4BF-58A4-0E5FF541AEC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56" t="1405" r="3666" b="7675"/>
          <a:stretch/>
        </p:blipFill>
        <p:spPr>
          <a:xfrm>
            <a:off x="6096000" y="0"/>
            <a:ext cx="5880633" cy="6857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87714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38C8B-2D53-9B71-929C-D272582A00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0"/>
            <a:ext cx="9144000" cy="1128889"/>
          </a:xfrm>
        </p:spPr>
        <p:txBody>
          <a:bodyPr/>
          <a:lstStyle/>
          <a:p>
            <a:r>
              <a:rPr lang="en-GB" dirty="0"/>
              <a:t>Presentation Overview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7C3263-C7E8-1E6E-2E6C-56F094CCFC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8911" y="1480296"/>
            <a:ext cx="10278198" cy="5196635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Product Description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Mission Statement, Aim and Objectives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Proposed Location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HRM Strategy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Brief Financial Overview and USP (Approx 4minutes)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Marketing examples (Approx 3 minutes)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Marketing Research (Approx 2-3 minutes)</a:t>
            </a:r>
          </a:p>
        </p:txBody>
      </p:sp>
    </p:spTree>
    <p:extLst>
      <p:ext uri="{BB962C8B-B14F-4D97-AF65-F5344CB8AC3E}">
        <p14:creationId xmlns:p14="http://schemas.microsoft.com/office/powerpoint/2010/main" val="36309860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13396B14-A47B-3F1D-E727-8EE2881698A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40268" y="224914"/>
            <a:ext cx="9144000" cy="1531135"/>
          </a:xfrm>
        </p:spPr>
        <p:txBody>
          <a:bodyPr/>
          <a:lstStyle/>
          <a:p>
            <a:br>
              <a:rPr lang="ar-GB" dirty="0"/>
            </a:br>
            <a:br>
              <a:rPr lang="ar-GB" dirty="0"/>
            </a:br>
            <a:br>
              <a:rPr lang="ar-GB" dirty="0"/>
            </a:br>
            <a:r>
              <a:rPr lang="en-GB" dirty="0"/>
              <a:t>Product Description </a:t>
            </a:r>
            <a:br>
              <a:rPr lang="ar-GB" dirty="0"/>
            </a:br>
            <a:endParaRPr lang="ar-GB" dirty="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D7F6690C-30FA-495E-D421-6E26AF176B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633" y="1081852"/>
            <a:ext cx="11180733" cy="5776148"/>
          </a:xfrm>
        </p:spPr>
        <p:txBody>
          <a:bodyPr/>
          <a:lstStyle/>
          <a:p>
            <a:pPr marL="457200" indent="-457200" algn="l" fontAlgn="base">
              <a:buFont typeface="Arial" panose="020B0604020202020204" pitchFamily="34" charset="0"/>
              <a:buChar char="•"/>
            </a:pP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Aptos" panose="020F0502020204030204" pitchFamily="34" charset="0"/>
              </a:rPr>
              <a:t>According to(pepper,2022) A product description highlights the best features of your product or service, encouraging customers to trust you.</a:t>
            </a:r>
          </a:p>
          <a:p>
            <a:pPr marL="457200" indent="-457200" algn="l" fontAlgn="base">
              <a:buFont typeface="Arial" panose="020B0604020202020204" pitchFamily="34" charset="0"/>
              <a:buChar char="•"/>
            </a:pP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Aptos" panose="020F0502020204030204" pitchFamily="34" charset="0"/>
              </a:rPr>
              <a:t>Our handmade cupcakes are crafted with love and premium ingredients. </a:t>
            </a:r>
          </a:p>
          <a:p>
            <a:pPr marL="457200" indent="-457200" algn="l" fontAlgn="base">
              <a:buFont typeface="Arial" panose="020B0604020202020204" pitchFamily="34" charset="0"/>
              <a:buChar char="•"/>
            </a:pP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Aptos" panose="020F0502020204030204" pitchFamily="34" charset="0"/>
              </a:rPr>
              <a:t>Each cupcake is a work of art, designed to bring a smile to every customer.</a:t>
            </a:r>
          </a:p>
          <a:p>
            <a:pPr marL="457200" indent="-457200" algn="l" fontAlgn="base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Offering </a:t>
            </a:r>
            <a:r>
              <a:rPr lang="en-US" sz="3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 variety of </a:t>
            </a: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f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lavours.</a:t>
            </a:r>
          </a:p>
          <a:p>
            <a:pPr marL="457200" indent="-457200" algn="l" fontAlgn="base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000000"/>
                </a:solidFill>
                <a:latin typeface="Calibri" panose="020F0502020204030204" pitchFamily="34" charset="0"/>
              </a:rPr>
              <a:t>Offering healthy cupcakes.</a:t>
            </a:r>
            <a:endParaRPr lang="en-GB" sz="3200" b="0" i="0" u="none" strike="noStrike" dirty="0"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algn="l" fontAlgn="base"/>
            <a:endParaRPr lang="en-GB" sz="3200" b="0" i="0" u="none" strike="noStrike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/>
            <a:endParaRPr lang="en-GB" sz="1800" b="0" i="0" u="none" strike="noStrike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endParaRPr lang="ar-GB" dirty="0"/>
          </a:p>
        </p:txBody>
      </p:sp>
    </p:spTree>
    <p:extLst>
      <p:ext uri="{BB962C8B-B14F-4D97-AF65-F5344CB8AC3E}">
        <p14:creationId xmlns:p14="http://schemas.microsoft.com/office/powerpoint/2010/main" val="1596355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8EC8FEE-ECA1-794A-4B7C-6E4C6C2320D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583" t="1732" r="1309" b="23343"/>
          <a:stretch/>
        </p:blipFill>
        <p:spPr>
          <a:xfrm>
            <a:off x="6815248" y="-1"/>
            <a:ext cx="5376752" cy="325986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4707AC8-5321-A220-11D3-C8259E4AD865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654" r="8375" b="36892"/>
          <a:stretch/>
        </p:blipFill>
        <p:spPr>
          <a:xfrm>
            <a:off x="2897573" y="0"/>
            <a:ext cx="4045184" cy="3218156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5F9E73E-3010-5053-3C76-F45BF0D9E7F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02" y="3176448"/>
            <a:ext cx="3981667" cy="372326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D712814-E7F7-0510-EED5-9513FDC71C88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322"/>
          <a:stretch/>
        </p:blipFill>
        <p:spPr>
          <a:xfrm>
            <a:off x="7134561" y="3218155"/>
            <a:ext cx="2395827" cy="363984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92D67FF-CB26-927F-067C-CCEF0968DED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0388" y="3259862"/>
            <a:ext cx="2730891" cy="359813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906D6C1-8FF5-57D9-AE12-3AF27C5CC6C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2897572" cy="31764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AC2C6EB-6257-9E86-2AC9-5C679E0AD70F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36" r="1757"/>
          <a:stretch/>
        </p:blipFill>
        <p:spPr>
          <a:xfrm>
            <a:off x="3973465" y="3218156"/>
            <a:ext cx="3166080" cy="36815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01372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E1A92768-C90D-4200-8975-84CC4D4BC9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CDABD65-B8C9-C2FE-107F-0710DEF2C7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46" r="5" b="1382"/>
          <a:stretch/>
        </p:blipFill>
        <p:spPr>
          <a:xfrm>
            <a:off x="20" y="10"/>
            <a:ext cx="4003019" cy="3388883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76336A6E-51D6-4A15-7CA3-5A1A6DCF64C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5" b="16553"/>
          <a:stretch/>
        </p:blipFill>
        <p:spPr>
          <a:xfrm>
            <a:off x="4094479" y="10"/>
            <a:ext cx="4014047" cy="33832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54ADF85E-4BCD-458A-70F0-3AFD9E7A6EE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912" r="-2" b="18134"/>
          <a:stretch/>
        </p:blipFill>
        <p:spPr>
          <a:xfrm>
            <a:off x="8188960" y="10"/>
            <a:ext cx="4003039" cy="3383270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6CEB9AAC-BC02-B56C-EBE5-AA7BEB24A9B6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478" b="21853"/>
          <a:stretch/>
        </p:blipFill>
        <p:spPr>
          <a:xfrm>
            <a:off x="20" y="3469102"/>
            <a:ext cx="4003019" cy="338889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B82F8FC-1F5F-598E-DD50-A329209D273A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30" r="18698"/>
          <a:stretch/>
        </p:blipFill>
        <p:spPr>
          <a:xfrm>
            <a:off x="4094479" y="3469102"/>
            <a:ext cx="4014047" cy="338328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98BEF2A9-2600-5822-7386-85FB6E548E54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31" b="12860"/>
          <a:stretch/>
        </p:blipFill>
        <p:spPr>
          <a:xfrm>
            <a:off x="8199966" y="3469102"/>
            <a:ext cx="3992034" cy="3388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05240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5354A44-6D81-A835-4151-D25DF9BDB0E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" y="1"/>
            <a:ext cx="3294453" cy="31058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999B2AD-047A-D123-50BD-994EA3EBAF7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4456" y="0"/>
            <a:ext cx="3143564" cy="310584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10D702C-8EBF-6A6D-9E1F-989975CB346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3105843"/>
            <a:ext cx="3367322" cy="375215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7F536D1D-F460-21FF-38ED-36E7E2B85F5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0889" y="3105842"/>
            <a:ext cx="3143564" cy="375215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32A313-2B5D-3F2A-5431-D1E406D4EEC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8020" y="0"/>
            <a:ext cx="3367322" cy="3105841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E8A6B92D-9696-7B48-785F-DF7B3E0247DB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8908" y="0"/>
            <a:ext cx="2437927" cy="310584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25316100-CF38-B574-C7B8-7506E1755FD0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66551" y="3105838"/>
            <a:ext cx="2437927" cy="375215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EEC44E64-BC3E-501F-BC66-422E8C8763C5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230" y="3105837"/>
            <a:ext cx="3367322" cy="38526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38435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30E264-6255-E1CF-46E0-888DFD3254C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31974" y="0"/>
            <a:ext cx="6177531" cy="1160247"/>
          </a:xfrm>
        </p:spPr>
        <p:txBody>
          <a:bodyPr/>
          <a:lstStyle/>
          <a:p>
            <a:r>
              <a:rPr lang="en-GB" dirty="0"/>
              <a:t>Packaging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8837A2-3006-C2C3-0C66-585572DCF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160247"/>
            <a:ext cx="5111358" cy="280078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42EFB2E-A86A-3774-A0EE-6D0388AC1AA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170"/>
          <a:stretch/>
        </p:blipFill>
        <p:spPr>
          <a:xfrm>
            <a:off x="1" y="3961030"/>
            <a:ext cx="5111358" cy="289697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236010-40BF-1B2D-AA0F-5D7A945B76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401" y="1064060"/>
            <a:ext cx="4165599" cy="289697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787F3A5-544E-6E3B-5F47-3B7BD983664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26401" y="3961030"/>
            <a:ext cx="4165599" cy="289697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DEFB28-B90E-5491-217D-E5D0C47AEEA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6914" y="2224307"/>
            <a:ext cx="3631885" cy="32128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71747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A77F51E5-D7DC-1DDD-817B-5C1DFE398F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3753" y="147325"/>
            <a:ext cx="9144000" cy="667984"/>
          </a:xfrm>
        </p:spPr>
        <p:txBody>
          <a:bodyPr/>
          <a:lstStyle/>
          <a:p>
            <a:r>
              <a:rPr lang="en-GB" sz="4000" dirty="0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 pitchFamily="34" charset="0"/>
              </a:rPr>
              <a:t>Mission Statement, </a:t>
            </a:r>
            <a:r>
              <a:rPr lang="en-GB" sz="40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Aims and Objectives</a:t>
            </a:r>
            <a:endParaRPr lang="ar-GB" sz="400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07384F05-448D-8D49-41BE-D4D43B2F4A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882" y="993990"/>
            <a:ext cx="11692094" cy="5716685"/>
          </a:xfrm>
        </p:spPr>
        <p:txBody>
          <a:bodyPr/>
          <a:lstStyle/>
          <a:p>
            <a:pPr algn="l"/>
            <a:r>
              <a:rPr lang="en-US" sz="24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Mission Statement</a:t>
            </a:r>
            <a:r>
              <a:rPr lang="en-GB" sz="24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 </a:t>
            </a:r>
            <a:r>
              <a:rPr lang="en-US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Our goal is to Evert a delightful experience in every bite, making every occasion sweeter and more special. A mission statement clearly defines what a company does and its purpose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(</a:t>
            </a:r>
            <a:r>
              <a:rPr lang="en-GB" sz="2400" b="0" i="0" u="none" strike="noStrike" dirty="0" err="1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Talerico,2024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).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Aim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Our aim is to become the leading local bakery known for our delicious and beautifully crafted cupcakes, setting the standard for excellence in taste, creativity, and customer satisfaction 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1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Objectives</a:t>
            </a:r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1.Quality and Taste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2. Customer Satisfaction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3. Innovation and Creativity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4. Community Engagement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5. Sustainability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algn="l"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6. Growth and Expansion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pPr rtl="0" fontAlgn="base"/>
            <a:r>
              <a:rPr lang="en-US" sz="1800" b="0" i="0" u="none" strike="noStrike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endParaRPr lang="en-US" b="0" i="0" u="none" strike="noStrike" dirty="0">
              <a:solidFill>
                <a:srgbClr val="000000"/>
              </a:solidFill>
              <a:effectLst/>
              <a:latin typeface="Segoe UI" panose="020B0502040204020203" pitchFamily="34" charset="0"/>
            </a:endParaRPr>
          </a:p>
          <a:p>
            <a:endParaRPr lang="ar-GB" dirty="0"/>
          </a:p>
        </p:txBody>
      </p:sp>
    </p:spTree>
    <p:extLst>
      <p:ext uri="{BB962C8B-B14F-4D97-AF65-F5344CB8AC3E}">
        <p14:creationId xmlns:p14="http://schemas.microsoft.com/office/powerpoint/2010/main" val="2175504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9CB43651-A59B-522C-8C6D-EF68B91D8D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7711" y="1"/>
            <a:ext cx="3090843" cy="1395432"/>
          </a:xfrm>
        </p:spPr>
        <p:txBody>
          <a:bodyPr/>
          <a:lstStyle/>
          <a:p>
            <a:r>
              <a:rPr lang="en-GB" sz="4000" dirty="0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 pitchFamily="34" charset="0"/>
              </a:rPr>
              <a:t>Proposed Location </a:t>
            </a:r>
            <a:endParaRPr lang="ar-GB" sz="400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0F1A7C8A-C1F2-266C-4EDA-E71F1A2931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710" y="1536544"/>
            <a:ext cx="3090843" cy="512026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An often overlooked factor is your business location. The state can impact costs and taxes, influencing your success(Houston,2023).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</a:rPr>
              <a:t>My Home </a:t>
            </a:r>
          </a:p>
          <a:p>
            <a:endParaRPr lang="ar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A065A14-65D8-759D-8920-AEB721CB1E8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596"/>
          <a:stretch/>
        </p:blipFill>
        <p:spPr>
          <a:xfrm>
            <a:off x="3344752" y="201188"/>
            <a:ext cx="8600793" cy="6455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078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0C0DD-412E-A9CB-3B08-4B56D6CE07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52728" y="-2799675"/>
            <a:ext cx="7886543" cy="3379798"/>
          </a:xfrm>
        </p:spPr>
        <p:txBody>
          <a:bodyPr/>
          <a:lstStyle/>
          <a:p>
            <a:r>
              <a:rPr lang="en-GB" sz="4000" dirty="0"/>
              <a:t>Human Resources Strategy</a:t>
            </a:r>
            <a:endParaRPr lang="en-US" sz="4000" dirty="0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F5BE250D-2535-8AA1-34DB-136B7CAAB24B}"/>
              </a:ext>
            </a:extLst>
          </p:cNvPr>
          <p:cNvSpPr/>
          <p:nvPr/>
        </p:nvSpPr>
        <p:spPr>
          <a:xfrm>
            <a:off x="1413665" y="4350870"/>
            <a:ext cx="2528507" cy="13497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Baker Assistant </a:t>
            </a:r>
            <a:endParaRPr lang="en-US" dirty="0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8432725A-1AA5-099C-9105-259A10556B6D}"/>
              </a:ext>
            </a:extLst>
          </p:cNvPr>
          <p:cNvSpPr/>
          <p:nvPr/>
        </p:nvSpPr>
        <p:spPr>
          <a:xfrm>
            <a:off x="7884344" y="4350870"/>
            <a:ext cx="2597466" cy="134976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Delivery</a:t>
            </a:r>
            <a:endParaRPr lang="en-US" dirty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628D0A5-221D-6D12-425D-39ABE211D944}"/>
              </a:ext>
            </a:extLst>
          </p:cNvPr>
          <p:cNvSpPr/>
          <p:nvPr/>
        </p:nvSpPr>
        <p:spPr>
          <a:xfrm>
            <a:off x="4724632" y="2182564"/>
            <a:ext cx="2738578" cy="1577858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Owner/ Head Baker</a:t>
            </a:r>
            <a:endParaRPr lang="en-US" dirty="0"/>
          </a:p>
        </p:txBody>
      </p:sp>
      <p:sp>
        <p:nvSpPr>
          <p:cNvPr id="3" name="Alternative Process 2">
            <a:extLst>
              <a:ext uri="{FF2B5EF4-FFF2-40B4-BE49-F238E27FC236}">
                <a16:creationId xmlns:a16="http://schemas.microsoft.com/office/drawing/2014/main" id="{EA7BFFC0-6442-4238-5D22-A55366E62F7F}"/>
              </a:ext>
            </a:extLst>
          </p:cNvPr>
          <p:cNvSpPr/>
          <p:nvPr/>
        </p:nvSpPr>
        <p:spPr>
          <a:xfrm>
            <a:off x="4724632" y="4350869"/>
            <a:ext cx="2597466" cy="1349762"/>
          </a:xfrm>
          <a:prstGeom prst="flowChartAlternateProcess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Cleaner </a:t>
            </a:r>
            <a:endParaRPr lang="en-US" dirty="0"/>
          </a:p>
        </p:txBody>
      </p:sp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16DD88C0-1EA9-4901-B756-785DED7EEFBD}"/>
              </a:ext>
            </a:extLst>
          </p:cNvPr>
          <p:cNvCxnSpPr/>
          <p:nvPr/>
        </p:nvCxnSpPr>
        <p:spPr>
          <a:xfrm>
            <a:off x="5184736" y="2519303"/>
            <a:ext cx="1828800" cy="18288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D00A9730-5EB8-2893-8794-086173C5B79E}"/>
              </a:ext>
            </a:extLst>
          </p:cNvPr>
          <p:cNvCxnSpPr>
            <a:cxnSpLocks/>
          </p:cNvCxnSpPr>
          <p:nvPr/>
        </p:nvCxnSpPr>
        <p:spPr>
          <a:xfrm>
            <a:off x="7884344" y="2853580"/>
            <a:ext cx="1632816" cy="11375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497D81B4-0F56-FD5E-04D5-F267CD827844}"/>
              </a:ext>
            </a:extLst>
          </p:cNvPr>
          <p:cNvSpPr txBox="1"/>
          <p:nvPr/>
        </p:nvSpPr>
        <p:spPr>
          <a:xfrm>
            <a:off x="156790" y="689878"/>
            <a:ext cx="10646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1800" dirty="0"/>
              <a:t>Quality human resources determine competitive success. Improving them boosts business performance(Marthalia,2022).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97437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6" name="Rectangle 235">
            <a:extLst>
              <a:ext uri="{FF2B5EF4-FFF2-40B4-BE49-F238E27FC236}">
                <a16:creationId xmlns:a16="http://schemas.microsoft.com/office/drawing/2014/main" id="{A4798C7F-C8CA-4799-BF37-3AB4642CDB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237" name="Group 236">
            <a:extLst>
              <a:ext uri="{FF2B5EF4-FFF2-40B4-BE49-F238E27FC236}">
                <a16:creationId xmlns:a16="http://schemas.microsoft.com/office/drawing/2014/main" id="{87F0794B-55D3-4D2D-BDE7-4688ED321E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1" name="Straight Connector 110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Connector 112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38" name="Freeform: Shape 237">
            <a:extLst>
              <a:ext uri="{FF2B5EF4-FFF2-40B4-BE49-F238E27FC236}">
                <a16:creationId xmlns:a16="http://schemas.microsoft.com/office/drawing/2014/main" id="{216BB147-20D5-4D93-BDA5-1BC614D6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39" name="Freeform: Shape 238">
            <a:extLst>
              <a:ext uri="{FF2B5EF4-FFF2-40B4-BE49-F238E27FC236}">
                <a16:creationId xmlns:a16="http://schemas.microsoft.com/office/drawing/2014/main" id="{0A253F60-DE40-4508-A37A-61331DF1D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0" name="Rectangle 239">
            <a:extLst>
              <a:ext uri="{FF2B5EF4-FFF2-40B4-BE49-F238E27FC236}">
                <a16:creationId xmlns:a16="http://schemas.microsoft.com/office/drawing/2014/main" id="{63F76E1C-FC69-44F6-935D-9FD6397B50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rgbClr val="7162F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grpSp>
        <p:nvGrpSpPr>
          <p:cNvPr id="241" name="Group 240">
            <a:extLst>
              <a:ext uri="{FF2B5EF4-FFF2-40B4-BE49-F238E27FC236}">
                <a16:creationId xmlns:a16="http://schemas.microsoft.com/office/drawing/2014/main" id="{AB3C4E00-6B18-4CF8-9DC2-021622967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22" name="Straight Connector 121">
              <a:extLst>
                <a:ext uri="{FF2B5EF4-FFF2-40B4-BE49-F238E27FC236}">
                  <a16:creationId xmlns:a16="http://schemas.microsoft.com/office/drawing/2014/main" id="{77E7ABFD-4E2F-460B-8571-E350D0FC78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3" name="Straight Connector 122">
              <a:extLst>
                <a:ext uri="{FF2B5EF4-FFF2-40B4-BE49-F238E27FC236}">
                  <a16:creationId xmlns:a16="http://schemas.microsoft.com/office/drawing/2014/main" id="{23C184D3-4C2A-44EE-A262-2E3C6842A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4" name="Straight Connector 123">
              <a:extLst>
                <a:ext uri="{FF2B5EF4-FFF2-40B4-BE49-F238E27FC236}">
                  <a16:creationId xmlns:a16="http://schemas.microsoft.com/office/drawing/2014/main" id="{86C4B643-3D84-4CB1-BEEE-CB9B1D3537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>
              <a:extLst>
                <a:ext uri="{FF2B5EF4-FFF2-40B4-BE49-F238E27FC236}">
                  <a16:creationId xmlns:a16="http://schemas.microsoft.com/office/drawing/2014/main" id="{FB398A65-DA43-4776-BDAA-279642F56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6" name="Straight Connector 125">
              <a:extLst>
                <a:ext uri="{FF2B5EF4-FFF2-40B4-BE49-F238E27FC236}">
                  <a16:creationId xmlns:a16="http://schemas.microsoft.com/office/drawing/2014/main" id="{69646011-DF03-4FDE-B8BB-0AE0F89F34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7" name="Straight Connector 126">
              <a:extLst>
                <a:ext uri="{FF2B5EF4-FFF2-40B4-BE49-F238E27FC236}">
                  <a16:creationId xmlns:a16="http://schemas.microsoft.com/office/drawing/2014/main" id="{2540D352-E7ED-47DC-BE8E-C9FEF77A5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8" name="Straight Connector 127">
              <a:extLst>
                <a:ext uri="{FF2B5EF4-FFF2-40B4-BE49-F238E27FC236}">
                  <a16:creationId xmlns:a16="http://schemas.microsoft.com/office/drawing/2014/main" id="{16DB5D5B-5AE4-4DAB-8141-FCDB662317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9" name="Straight Connector 128">
              <a:extLst>
                <a:ext uri="{FF2B5EF4-FFF2-40B4-BE49-F238E27FC236}">
                  <a16:creationId xmlns:a16="http://schemas.microsoft.com/office/drawing/2014/main" id="{58EEF6B7-AD60-428F-B6B8-2238AA57D9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0" name="Straight Connector 129">
              <a:extLst>
                <a:ext uri="{FF2B5EF4-FFF2-40B4-BE49-F238E27FC236}">
                  <a16:creationId xmlns:a16="http://schemas.microsoft.com/office/drawing/2014/main" id="{CF98CDB8-6AD1-4729-8490-32C346B656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1" name="Straight Connector 130">
              <a:extLst>
                <a:ext uri="{FF2B5EF4-FFF2-40B4-BE49-F238E27FC236}">
                  <a16:creationId xmlns:a16="http://schemas.microsoft.com/office/drawing/2014/main" id="{EB8E25F4-254A-4197-9ADB-F0C5ADBE4C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2" name="Straight Connector 131">
              <a:extLst>
                <a:ext uri="{FF2B5EF4-FFF2-40B4-BE49-F238E27FC236}">
                  <a16:creationId xmlns:a16="http://schemas.microsoft.com/office/drawing/2014/main" id="{E06A3F39-2E01-4422-9A9B-45B4EF2F97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3" name="Straight Connector 132">
              <a:extLst>
                <a:ext uri="{FF2B5EF4-FFF2-40B4-BE49-F238E27FC236}">
                  <a16:creationId xmlns:a16="http://schemas.microsoft.com/office/drawing/2014/main" id="{B89EE711-BFF1-4294-9012-82022ED73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4" name="Straight Connector 133">
              <a:extLst>
                <a:ext uri="{FF2B5EF4-FFF2-40B4-BE49-F238E27FC236}">
                  <a16:creationId xmlns:a16="http://schemas.microsoft.com/office/drawing/2014/main" id="{3586C175-76D7-4C6F-807C-C70ED98478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5" name="Straight Connector 134">
              <a:extLst>
                <a:ext uri="{FF2B5EF4-FFF2-40B4-BE49-F238E27FC236}">
                  <a16:creationId xmlns:a16="http://schemas.microsoft.com/office/drawing/2014/main" id="{395DB0DA-F298-46F5-859B-F63BFF39C6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Straight Connector 135">
              <a:extLst>
                <a:ext uri="{FF2B5EF4-FFF2-40B4-BE49-F238E27FC236}">
                  <a16:creationId xmlns:a16="http://schemas.microsoft.com/office/drawing/2014/main" id="{BB802C45-F77C-47E5-92CF-B8E7CC175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7" name="Straight Connector 136">
              <a:extLst>
                <a:ext uri="{FF2B5EF4-FFF2-40B4-BE49-F238E27FC236}">
                  <a16:creationId xmlns:a16="http://schemas.microsoft.com/office/drawing/2014/main" id="{924382CF-AB3E-45B3-B1DE-A048D6B45B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8" name="Straight Connector 137">
              <a:extLst>
                <a:ext uri="{FF2B5EF4-FFF2-40B4-BE49-F238E27FC236}">
                  <a16:creationId xmlns:a16="http://schemas.microsoft.com/office/drawing/2014/main" id="{8C7406E1-9B70-4704-ADE3-164CA49C15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Straight Connector 138">
              <a:extLst>
                <a:ext uri="{FF2B5EF4-FFF2-40B4-BE49-F238E27FC236}">
                  <a16:creationId xmlns:a16="http://schemas.microsoft.com/office/drawing/2014/main" id="{F74B1505-38F1-43E4-A215-624F3C286C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0" name="Straight Connector 139">
              <a:extLst>
                <a:ext uri="{FF2B5EF4-FFF2-40B4-BE49-F238E27FC236}">
                  <a16:creationId xmlns:a16="http://schemas.microsoft.com/office/drawing/2014/main" id="{A10358C0-5CC8-4841-B5E4-E72FC83FBA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1" name="Straight Connector 140">
              <a:extLst>
                <a:ext uri="{FF2B5EF4-FFF2-40B4-BE49-F238E27FC236}">
                  <a16:creationId xmlns:a16="http://schemas.microsoft.com/office/drawing/2014/main" id="{D6938537-63B0-45D6-8D4B-12C7CBB410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Straight Connector 141">
              <a:extLst>
                <a:ext uri="{FF2B5EF4-FFF2-40B4-BE49-F238E27FC236}">
                  <a16:creationId xmlns:a16="http://schemas.microsoft.com/office/drawing/2014/main" id="{8015E06D-5EA4-41D7-81ED-46FC62E301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3" name="Straight Connector 142">
              <a:extLst>
                <a:ext uri="{FF2B5EF4-FFF2-40B4-BE49-F238E27FC236}">
                  <a16:creationId xmlns:a16="http://schemas.microsoft.com/office/drawing/2014/main" id="{DBC5760A-F5E0-4888-9EE8-99457C481D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4" name="Straight Connector 143">
              <a:extLst>
                <a:ext uri="{FF2B5EF4-FFF2-40B4-BE49-F238E27FC236}">
                  <a16:creationId xmlns:a16="http://schemas.microsoft.com/office/drawing/2014/main" id="{EB505B7F-5D39-4E4A-8824-3B1A015647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>
              <a:extLst>
                <a:ext uri="{FF2B5EF4-FFF2-40B4-BE49-F238E27FC236}">
                  <a16:creationId xmlns:a16="http://schemas.microsoft.com/office/drawing/2014/main" id="{AB7C9669-FA4D-4891-BD61-BA8A3D6398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6" name="Straight Connector 145">
              <a:extLst>
                <a:ext uri="{FF2B5EF4-FFF2-40B4-BE49-F238E27FC236}">
                  <a16:creationId xmlns:a16="http://schemas.microsoft.com/office/drawing/2014/main" id="{2252FB45-210F-4354-9D8E-005E2578B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7" name="Straight Connector 146">
              <a:extLst>
                <a:ext uri="{FF2B5EF4-FFF2-40B4-BE49-F238E27FC236}">
                  <a16:creationId xmlns:a16="http://schemas.microsoft.com/office/drawing/2014/main" id="{DE3F9A75-1D01-443A-813C-F9CE58F561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8" name="Straight Connector 147">
              <a:extLst>
                <a:ext uri="{FF2B5EF4-FFF2-40B4-BE49-F238E27FC236}">
                  <a16:creationId xmlns:a16="http://schemas.microsoft.com/office/drawing/2014/main" id="{5A3E4BAE-6E09-4139-9A77-C0BCAB270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9" name="Straight Connector 148">
              <a:extLst>
                <a:ext uri="{FF2B5EF4-FFF2-40B4-BE49-F238E27FC236}">
                  <a16:creationId xmlns:a16="http://schemas.microsoft.com/office/drawing/2014/main" id="{95A77689-BF30-4CAF-8EE7-92A3A1E87B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0" name="Straight Connector 149">
              <a:extLst>
                <a:ext uri="{FF2B5EF4-FFF2-40B4-BE49-F238E27FC236}">
                  <a16:creationId xmlns:a16="http://schemas.microsoft.com/office/drawing/2014/main" id="{3097EE4C-0335-4AA3-BF62-E15062FFC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42" name="Freeform: Shape 241">
            <a:extLst>
              <a:ext uri="{FF2B5EF4-FFF2-40B4-BE49-F238E27FC236}">
                <a16:creationId xmlns:a16="http://schemas.microsoft.com/office/drawing/2014/main" id="{62FC2A78-9BA8-46A3-B2FC-D2536540C1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243" name="Group 242">
            <a:extLst>
              <a:ext uri="{FF2B5EF4-FFF2-40B4-BE49-F238E27FC236}">
                <a16:creationId xmlns:a16="http://schemas.microsoft.com/office/drawing/2014/main" id="{12F6BB95-E3D7-4E0D-B657-19A7A700D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 userDrawn="1"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55" name="Straight Connector 154">
              <a:extLst>
                <a:ext uri="{FF2B5EF4-FFF2-40B4-BE49-F238E27FC236}">
                  <a16:creationId xmlns:a16="http://schemas.microsoft.com/office/drawing/2014/main" id="{4BB59D20-8878-4BE1-A373-5A06B03A0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>
              <a:extLst>
                <a:ext uri="{FF2B5EF4-FFF2-40B4-BE49-F238E27FC236}">
                  <a16:creationId xmlns:a16="http://schemas.microsoft.com/office/drawing/2014/main" id="{5FC95D79-E360-4A9D-9734-36CBC93E70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>
              <a:extLst>
                <a:ext uri="{FF2B5EF4-FFF2-40B4-BE49-F238E27FC236}">
                  <a16:creationId xmlns:a16="http://schemas.microsoft.com/office/drawing/2014/main" id="{DA35E6A9-BB47-4AF0-9704-34A3E3332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>
              <a:extLst>
                <a:ext uri="{FF2B5EF4-FFF2-40B4-BE49-F238E27FC236}">
                  <a16:creationId xmlns:a16="http://schemas.microsoft.com/office/drawing/2014/main" id="{0E9E767C-C7A3-4C9E-BB5A-A6C7A55CB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>
              <a:extLst>
                <a:ext uri="{FF2B5EF4-FFF2-40B4-BE49-F238E27FC236}">
                  <a16:creationId xmlns:a16="http://schemas.microsoft.com/office/drawing/2014/main" id="{514E9D6E-9E89-4243-9ABF-D53E899D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>
              <a:extLst>
                <a:ext uri="{FF2B5EF4-FFF2-40B4-BE49-F238E27FC236}">
                  <a16:creationId xmlns:a16="http://schemas.microsoft.com/office/drawing/2014/main" id="{B763B0DB-5EDC-4940-914A-B1AEB112E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>
              <a:extLst>
                <a:ext uri="{FF2B5EF4-FFF2-40B4-BE49-F238E27FC236}">
                  <a16:creationId xmlns:a16="http://schemas.microsoft.com/office/drawing/2014/main" id="{72A229E1-C295-4D87-8D5A-8D23A49E7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>
              <a:extLst>
                <a:ext uri="{FF2B5EF4-FFF2-40B4-BE49-F238E27FC236}">
                  <a16:creationId xmlns:a16="http://schemas.microsoft.com/office/drawing/2014/main" id="{B191967F-41E6-4FB0-8EDD-887461FDE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>
              <a:extLst>
                <a:ext uri="{FF2B5EF4-FFF2-40B4-BE49-F238E27FC236}">
                  <a16:creationId xmlns:a16="http://schemas.microsoft.com/office/drawing/2014/main" id="{8488BC40-49ED-4A65-BFDD-42C2380ACE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>
              <a:extLst>
                <a:ext uri="{FF2B5EF4-FFF2-40B4-BE49-F238E27FC236}">
                  <a16:creationId xmlns:a16="http://schemas.microsoft.com/office/drawing/2014/main" id="{3B9873C2-1A36-4C3B-A846-B2DE9329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>
              <a:extLst>
                <a:ext uri="{FF2B5EF4-FFF2-40B4-BE49-F238E27FC236}">
                  <a16:creationId xmlns:a16="http://schemas.microsoft.com/office/drawing/2014/main" id="{AF554750-AAD3-49D1-94C7-97D45697E0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>
              <a:extLst>
                <a:ext uri="{FF2B5EF4-FFF2-40B4-BE49-F238E27FC236}">
                  <a16:creationId xmlns:a16="http://schemas.microsoft.com/office/drawing/2014/main" id="{1D14B09A-44BF-46D9-94A1-76D33A3912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>
              <a:extLst>
                <a:ext uri="{FF2B5EF4-FFF2-40B4-BE49-F238E27FC236}">
                  <a16:creationId xmlns:a16="http://schemas.microsoft.com/office/drawing/2014/main" id="{7ADE71B3-A935-4125-A959-9B82465AED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>
              <a:extLst>
                <a:ext uri="{FF2B5EF4-FFF2-40B4-BE49-F238E27FC236}">
                  <a16:creationId xmlns:a16="http://schemas.microsoft.com/office/drawing/2014/main" id="{909AC835-5101-4FBA-9BDB-1E4D1DF7E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>
              <a:extLst>
                <a:ext uri="{FF2B5EF4-FFF2-40B4-BE49-F238E27FC236}">
                  <a16:creationId xmlns:a16="http://schemas.microsoft.com/office/drawing/2014/main" id="{26DFCDBC-985F-4743-833F-BD55DDC36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0" name="Straight Connector 169">
              <a:extLst>
                <a:ext uri="{FF2B5EF4-FFF2-40B4-BE49-F238E27FC236}">
                  <a16:creationId xmlns:a16="http://schemas.microsoft.com/office/drawing/2014/main" id="{E116F6F7-AD3C-43D6-B98D-44897F0EB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1" name="Straight Connector 170">
              <a:extLst>
                <a:ext uri="{FF2B5EF4-FFF2-40B4-BE49-F238E27FC236}">
                  <a16:creationId xmlns:a16="http://schemas.microsoft.com/office/drawing/2014/main" id="{190822A4-6A86-4617-A472-CE7F9A0BB7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2" name="Straight Connector 171">
              <a:extLst>
                <a:ext uri="{FF2B5EF4-FFF2-40B4-BE49-F238E27FC236}">
                  <a16:creationId xmlns:a16="http://schemas.microsoft.com/office/drawing/2014/main" id="{89CD6272-DC88-46BD-BAF4-0CA0DD4DBA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>
              <a:extLst>
                <a:ext uri="{FF2B5EF4-FFF2-40B4-BE49-F238E27FC236}">
                  <a16:creationId xmlns:a16="http://schemas.microsoft.com/office/drawing/2014/main" id="{33F1AD65-F542-413F-9CBD-C2533F7172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4" name="Straight Connector 173">
              <a:extLst>
                <a:ext uri="{FF2B5EF4-FFF2-40B4-BE49-F238E27FC236}">
                  <a16:creationId xmlns:a16="http://schemas.microsoft.com/office/drawing/2014/main" id="{9E5DB73A-E5E6-4F3C-AA74-78F7C52828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5" name="Straight Connector 174">
              <a:extLst>
                <a:ext uri="{FF2B5EF4-FFF2-40B4-BE49-F238E27FC236}">
                  <a16:creationId xmlns:a16="http://schemas.microsoft.com/office/drawing/2014/main" id="{DBC080D5-DE50-4633-A72B-29C94D6237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6" name="Straight Connector 175">
              <a:extLst>
                <a:ext uri="{FF2B5EF4-FFF2-40B4-BE49-F238E27FC236}">
                  <a16:creationId xmlns:a16="http://schemas.microsoft.com/office/drawing/2014/main" id="{615F852F-3D9E-4F8E-B38C-3A3FE5A009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>
              <a:extLst>
                <a:ext uri="{FF2B5EF4-FFF2-40B4-BE49-F238E27FC236}">
                  <a16:creationId xmlns:a16="http://schemas.microsoft.com/office/drawing/2014/main" id="{947B63D4-9AD6-4481-B5C7-03A9A1B8A72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>
              <a:extLst>
                <a:ext uri="{FF2B5EF4-FFF2-40B4-BE49-F238E27FC236}">
                  <a16:creationId xmlns:a16="http://schemas.microsoft.com/office/drawing/2014/main" id="{6B7CEAE6-B9C0-42D7-8770-69D8A3D06B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9" name="Straight Connector 178">
              <a:extLst>
                <a:ext uri="{FF2B5EF4-FFF2-40B4-BE49-F238E27FC236}">
                  <a16:creationId xmlns:a16="http://schemas.microsoft.com/office/drawing/2014/main" id="{35E117AB-9AD5-4F2A-8CE9-55DD704E7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0" name="Straight Connector 179">
              <a:extLst>
                <a:ext uri="{FF2B5EF4-FFF2-40B4-BE49-F238E27FC236}">
                  <a16:creationId xmlns:a16="http://schemas.microsoft.com/office/drawing/2014/main" id="{AA9F1B50-E102-4170-B38D-DC23966647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>
              <a:extLst>
                <a:ext uri="{FF2B5EF4-FFF2-40B4-BE49-F238E27FC236}">
                  <a16:creationId xmlns:a16="http://schemas.microsoft.com/office/drawing/2014/main" id="{18834EA0-11D6-48D2-9885-36869DDFBA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>
              <a:extLst>
                <a:ext uri="{FF2B5EF4-FFF2-40B4-BE49-F238E27FC236}">
                  <a16:creationId xmlns:a16="http://schemas.microsoft.com/office/drawing/2014/main" id="{759B5C28-9F05-4598-B55E-100BAA982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>
              <a:extLst>
                <a:ext uri="{FF2B5EF4-FFF2-40B4-BE49-F238E27FC236}">
                  <a16:creationId xmlns:a16="http://schemas.microsoft.com/office/drawing/2014/main" id="{2BD7EE85-29AF-444F-B17B-299BBAFC0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244" name="Rectangle 243">
            <a:extLst>
              <a:ext uri="{FF2B5EF4-FFF2-40B4-BE49-F238E27FC236}">
                <a16:creationId xmlns:a16="http://schemas.microsoft.com/office/drawing/2014/main" id="{1C582B07-D0F0-4B6B-A5D9-D2F192CB3A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45" name="Rectangle 244">
            <a:extLst>
              <a:ext uri="{FF2B5EF4-FFF2-40B4-BE49-F238E27FC236}">
                <a16:creationId xmlns:a16="http://schemas.microsoft.com/office/drawing/2014/main" id="{7EE60796-BC52-4154-A3A9-773DE828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46" name="Right Triangle 245">
            <a:extLst>
              <a:ext uri="{FF2B5EF4-FFF2-40B4-BE49-F238E27FC236}">
                <a16:creationId xmlns:a16="http://schemas.microsoft.com/office/drawing/2014/main" id="{DA1A4301-6FFC-4C82-A1FA-7634D8CAA8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500000">
            <a:off x="-277930" y="1565497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7" name="Flowchart: Document 190">
            <a:extLst>
              <a:ext uri="{FF2B5EF4-FFF2-40B4-BE49-F238E27FC236}">
                <a16:creationId xmlns:a16="http://schemas.microsoft.com/office/drawing/2014/main" id="{BFEC1042-3FDC-47A3-BCD7-CA9D052F98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094907" y="1744296"/>
            <a:ext cx="6858000" cy="3369413"/>
          </a:xfrm>
          <a:prstGeom prst="flowChartDocument">
            <a:avLst/>
          </a:pr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grpSp>
        <p:nvGrpSpPr>
          <p:cNvPr id="248" name="Group 247">
            <a:extLst>
              <a:ext uri="{FF2B5EF4-FFF2-40B4-BE49-F238E27FC236}">
                <a16:creationId xmlns:a16="http://schemas.microsoft.com/office/drawing/2014/main" id="{8323DD1D-77DE-48B2-A0A0-626580153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14827" cy="6858000"/>
            <a:chOff x="-6214" y="-1"/>
            <a:chExt cx="12214827" cy="6858000"/>
          </a:xfrm>
        </p:grpSpPr>
        <p:cxnSp>
          <p:nvCxnSpPr>
            <p:cNvPr id="194" name="Straight Connector 193">
              <a:extLst>
                <a:ext uri="{FF2B5EF4-FFF2-40B4-BE49-F238E27FC236}">
                  <a16:creationId xmlns:a16="http://schemas.microsoft.com/office/drawing/2014/main" id="{5C230063-C474-48F9-AD35-F649415C22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5" name="Straight Connector 194">
              <a:extLst>
                <a:ext uri="{FF2B5EF4-FFF2-40B4-BE49-F238E27FC236}">
                  <a16:creationId xmlns:a16="http://schemas.microsoft.com/office/drawing/2014/main" id="{6251EB77-6139-46FD-BABC-8576465948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6" name="Straight Connector 195">
              <a:extLst>
                <a:ext uri="{FF2B5EF4-FFF2-40B4-BE49-F238E27FC236}">
                  <a16:creationId xmlns:a16="http://schemas.microsoft.com/office/drawing/2014/main" id="{A8177B72-4955-469C-BAF0-E076263794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7" name="Straight Connector 196">
              <a:extLst>
                <a:ext uri="{FF2B5EF4-FFF2-40B4-BE49-F238E27FC236}">
                  <a16:creationId xmlns:a16="http://schemas.microsoft.com/office/drawing/2014/main" id="{C09269C7-DB34-4A8C-BAC9-2496A058B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8" name="Straight Connector 197">
              <a:extLst>
                <a:ext uri="{FF2B5EF4-FFF2-40B4-BE49-F238E27FC236}">
                  <a16:creationId xmlns:a16="http://schemas.microsoft.com/office/drawing/2014/main" id="{FFA42117-D401-4236-8EAA-EC9095D4C6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9" name="Straight Connector 198">
              <a:extLst>
                <a:ext uri="{FF2B5EF4-FFF2-40B4-BE49-F238E27FC236}">
                  <a16:creationId xmlns:a16="http://schemas.microsoft.com/office/drawing/2014/main" id="{6746B91E-6053-4974-B374-9D1B8FBD70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0" name="Straight Connector 199">
              <a:extLst>
                <a:ext uri="{FF2B5EF4-FFF2-40B4-BE49-F238E27FC236}">
                  <a16:creationId xmlns:a16="http://schemas.microsoft.com/office/drawing/2014/main" id="{ED5DA8D3-12FB-4731-BDBC-93B6113D0C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1" name="Straight Connector 200">
              <a:extLst>
                <a:ext uri="{FF2B5EF4-FFF2-40B4-BE49-F238E27FC236}">
                  <a16:creationId xmlns:a16="http://schemas.microsoft.com/office/drawing/2014/main" id="{7D16B49A-4893-4729-87B8-9A0B8E592D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2" name="Straight Connector 201">
              <a:extLst>
                <a:ext uri="{FF2B5EF4-FFF2-40B4-BE49-F238E27FC236}">
                  <a16:creationId xmlns:a16="http://schemas.microsoft.com/office/drawing/2014/main" id="{406D93EE-2329-4706-89C0-BB6C94A39A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3" name="Straight Connector 202">
              <a:extLst>
                <a:ext uri="{FF2B5EF4-FFF2-40B4-BE49-F238E27FC236}">
                  <a16:creationId xmlns:a16="http://schemas.microsoft.com/office/drawing/2014/main" id="{3DC3E76F-2DB4-40DA-8C45-943861B172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4" name="Straight Connector 203">
              <a:extLst>
                <a:ext uri="{FF2B5EF4-FFF2-40B4-BE49-F238E27FC236}">
                  <a16:creationId xmlns:a16="http://schemas.microsoft.com/office/drawing/2014/main" id="{F56318F6-E559-4DA6-95C0-D2BB10BA64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5" name="Straight Connector 204">
              <a:extLst>
                <a:ext uri="{FF2B5EF4-FFF2-40B4-BE49-F238E27FC236}">
                  <a16:creationId xmlns:a16="http://schemas.microsoft.com/office/drawing/2014/main" id="{83243B57-CFAA-461A-AE56-A61CF60F3A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6" name="Straight Connector 205">
              <a:extLst>
                <a:ext uri="{FF2B5EF4-FFF2-40B4-BE49-F238E27FC236}">
                  <a16:creationId xmlns:a16="http://schemas.microsoft.com/office/drawing/2014/main" id="{86AEACE9-7BE6-4FC5-9686-47F15ABA56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7" name="Straight Connector 206">
              <a:extLst>
                <a:ext uri="{FF2B5EF4-FFF2-40B4-BE49-F238E27FC236}">
                  <a16:creationId xmlns:a16="http://schemas.microsoft.com/office/drawing/2014/main" id="{5DCAE5B4-5700-44A8-91DA-D8415FB04F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8" name="Straight Connector 207">
              <a:extLst>
                <a:ext uri="{FF2B5EF4-FFF2-40B4-BE49-F238E27FC236}">
                  <a16:creationId xmlns:a16="http://schemas.microsoft.com/office/drawing/2014/main" id="{F2F9D9C9-D01B-4870-8B33-310D77DF5B3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>
              <a:extLst>
                <a:ext uri="{FF2B5EF4-FFF2-40B4-BE49-F238E27FC236}">
                  <a16:creationId xmlns:a16="http://schemas.microsoft.com/office/drawing/2014/main" id="{905DDC7F-2142-41F1-B1E3-A37A0B6FD1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>
              <a:extLst>
                <a:ext uri="{FF2B5EF4-FFF2-40B4-BE49-F238E27FC236}">
                  <a16:creationId xmlns:a16="http://schemas.microsoft.com/office/drawing/2014/main" id="{51B19576-1AA2-4552-8D7D-831B13781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>
              <a:extLst>
                <a:ext uri="{FF2B5EF4-FFF2-40B4-BE49-F238E27FC236}">
                  <a16:creationId xmlns:a16="http://schemas.microsoft.com/office/drawing/2014/main" id="{C504D005-AC5D-4160-8184-5BB45CE004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>
              <a:extLst>
                <a:ext uri="{FF2B5EF4-FFF2-40B4-BE49-F238E27FC236}">
                  <a16:creationId xmlns:a16="http://schemas.microsoft.com/office/drawing/2014/main" id="{DA540368-C5A6-4F28-A60E-763362A6E5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>
              <a:extLst>
                <a:ext uri="{FF2B5EF4-FFF2-40B4-BE49-F238E27FC236}">
                  <a16:creationId xmlns:a16="http://schemas.microsoft.com/office/drawing/2014/main" id="{767B4722-C810-495C-BB11-45141E367D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>
              <a:extLst>
                <a:ext uri="{FF2B5EF4-FFF2-40B4-BE49-F238E27FC236}">
                  <a16:creationId xmlns:a16="http://schemas.microsoft.com/office/drawing/2014/main" id="{83B1706B-6FE4-44FB-B429-E59AE3B16D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>
              <a:extLst>
                <a:ext uri="{FF2B5EF4-FFF2-40B4-BE49-F238E27FC236}">
                  <a16:creationId xmlns:a16="http://schemas.microsoft.com/office/drawing/2014/main" id="{F9DD5DAD-1CA2-48BA-94BF-70B1AC2BB5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>
              <a:extLst>
                <a:ext uri="{FF2B5EF4-FFF2-40B4-BE49-F238E27FC236}">
                  <a16:creationId xmlns:a16="http://schemas.microsoft.com/office/drawing/2014/main" id="{076A21FA-0159-4468-9737-BDBD3426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>
              <a:extLst>
                <a:ext uri="{FF2B5EF4-FFF2-40B4-BE49-F238E27FC236}">
                  <a16:creationId xmlns:a16="http://schemas.microsoft.com/office/drawing/2014/main" id="{0870688F-0FB0-4A4A-9F90-7EAE14CAE2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>
              <a:extLst>
                <a:ext uri="{FF2B5EF4-FFF2-40B4-BE49-F238E27FC236}">
                  <a16:creationId xmlns:a16="http://schemas.microsoft.com/office/drawing/2014/main" id="{8F7D7D25-8970-4DD6-A3D7-0D550BA85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>
              <a:extLst>
                <a:ext uri="{FF2B5EF4-FFF2-40B4-BE49-F238E27FC236}">
                  <a16:creationId xmlns:a16="http://schemas.microsoft.com/office/drawing/2014/main" id="{8B480E32-418E-4DE3-B6E7-2F803A2C75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>
              <a:extLst>
                <a:ext uri="{FF2B5EF4-FFF2-40B4-BE49-F238E27FC236}">
                  <a16:creationId xmlns:a16="http://schemas.microsoft.com/office/drawing/2014/main" id="{0985F833-A609-4B9C-A0D7-6DF88DB7BA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>
              <a:extLst>
                <a:ext uri="{FF2B5EF4-FFF2-40B4-BE49-F238E27FC236}">
                  <a16:creationId xmlns:a16="http://schemas.microsoft.com/office/drawing/2014/main" id="{DAA9A587-B078-4028-A924-4A6DDDA2C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>
              <a:extLst>
                <a:ext uri="{FF2B5EF4-FFF2-40B4-BE49-F238E27FC236}">
                  <a16:creationId xmlns:a16="http://schemas.microsoft.com/office/drawing/2014/main" id="{1E2E5E8E-3025-4C93-9E63-9C47C5BBA9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1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A9CD377-6F28-9007-4FDE-233D2D03B6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9233" y="19128"/>
            <a:ext cx="5429800" cy="131937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4400" dirty="0"/>
              <a:t>Marketing Strategy</a:t>
            </a:r>
            <a:endParaRPr lang="en-US" sz="4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980F83-FADA-A123-2DD8-2EFD4D7002B0}"/>
              </a:ext>
            </a:extLst>
          </p:cNvPr>
          <p:cNvSpPr txBox="1"/>
          <p:nvPr/>
        </p:nvSpPr>
        <p:spPr>
          <a:xfrm>
            <a:off x="457200" y="3264832"/>
            <a:ext cx="6159160" cy="2998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indent="-228600" algn="l" rtl="0">
              <a:lnSpc>
                <a:spcPct val="110000"/>
              </a:lnSpc>
              <a:spcAft>
                <a:spcPts val="600"/>
              </a:spcAft>
              <a:buClr>
                <a:schemeClr val="bg1"/>
              </a:buClr>
              <a:buSzPct val="75000"/>
              <a:buFont typeface="+mj-lt"/>
              <a:buAutoNum type="arabicPeriod"/>
            </a:pPr>
            <a:endParaRPr lang="en-US" b="1" dirty="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A56D93-1CC6-27D0-9F31-BCC2C0110B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3423" y="276489"/>
            <a:ext cx="4440381" cy="640978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2BE3312-0BB0-F167-23DB-0D8F6FB8659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192" y="3567265"/>
            <a:ext cx="4878362" cy="264219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102DB4-8626-EDCF-9868-B10D6A19A216}"/>
              </a:ext>
            </a:extLst>
          </p:cNvPr>
          <p:cNvSpPr txBox="1"/>
          <p:nvPr/>
        </p:nvSpPr>
        <p:spPr>
          <a:xfrm>
            <a:off x="408057" y="1311020"/>
            <a:ext cx="497418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Business Card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Flyer</a:t>
            </a:r>
          </a:p>
          <a:p>
            <a:pPr algn="l"/>
            <a:endParaRPr lang="en-GB" sz="2400" dirty="0"/>
          </a:p>
          <a:p>
            <a:pPr algn="l"/>
            <a:r>
              <a:rPr lang="en-GB" sz="2400" dirty="0"/>
              <a:t>Facebook(</a:t>
            </a:r>
            <a:r>
              <a:rPr lang="en-GB" sz="2400" dirty="0" err="1"/>
              <a:t>Mathes,2023</a:t>
            </a:r>
            <a:r>
              <a:rPr lang="en-GB" sz="2400" dirty="0"/>
              <a:t>)  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9498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57DB11AB-CE62-8B0E-A11A-482FEC4540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02716" y="1050494"/>
            <a:ext cx="7259383" cy="705555"/>
          </a:xfrm>
        </p:spPr>
        <p:txBody>
          <a:bodyPr/>
          <a:lstStyle/>
          <a:p>
            <a:r>
              <a:rPr lang="en-GB" b="0" i="0" u="none" strike="noStrike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Financial Overview</a:t>
            </a:r>
            <a:endParaRPr lang="ar-GB"/>
          </a:p>
        </p:txBody>
      </p:sp>
      <p:sp>
        <p:nvSpPr>
          <p:cNvPr id="6" name="عنوان فرعي 2">
            <a:extLst>
              <a:ext uri="{FF2B5EF4-FFF2-40B4-BE49-F238E27FC236}">
                <a16:creationId xmlns:a16="http://schemas.microsoft.com/office/drawing/2014/main" id="{77543C9E-8D1E-39C4-B782-B7A3311AE1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2222" y="2725209"/>
            <a:ext cx="7682716" cy="3675088"/>
          </a:xfrm>
          <a:prstGeom prst="rect">
            <a:avLst/>
          </a:prstGeom>
        </p:spPr>
        <p:txBody>
          <a:bodyPr lIns="109728" tIns="109728" rIns="109728" bIns="91440"/>
          <a:lstStyle>
            <a:lvl1pPr marL="0" indent="0" algn="ctr" defTabSz="914400" rtl="0" eaLnBrk="1" latinLnBrk="0" hangingPunct="1">
              <a:lnSpc>
                <a:spcPct val="114000"/>
              </a:lnSpc>
              <a:spcBef>
                <a:spcPts val="1000"/>
              </a:spcBef>
              <a:buClr>
                <a:schemeClr val="bg1"/>
              </a:buClr>
              <a:buSzPct val="75000"/>
              <a:buFont typeface="Arial" panose="020B0604020202020204" pitchFamily="34" charset="0"/>
              <a:buNone/>
              <a:defRPr sz="24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14000"/>
              </a:lnSpc>
              <a:spcBef>
                <a:spcPts val="500"/>
              </a:spcBef>
              <a:buClr>
                <a:schemeClr val="bg1"/>
              </a:buClr>
              <a:buSzPct val="75000"/>
              <a:buFont typeface="Arial" panose="020B0604020202020204" pitchFamily="34" charset="0"/>
              <a:buNone/>
              <a:defRPr sz="20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14000"/>
              </a:lnSpc>
              <a:spcBef>
                <a:spcPts val="500"/>
              </a:spcBef>
              <a:buClr>
                <a:schemeClr val="bg1"/>
              </a:buClr>
              <a:buSzPct val="75000"/>
              <a:buFont typeface="Arial" panose="020B0604020202020204" pitchFamily="34" charset="0"/>
              <a:buNone/>
              <a:defRPr sz="18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14000"/>
              </a:lnSpc>
              <a:spcBef>
                <a:spcPts val="500"/>
              </a:spcBef>
              <a:buClr>
                <a:schemeClr val="bg1"/>
              </a:buClr>
              <a:buSzPct val="75000"/>
              <a:buFont typeface="Arial" panose="020B0604020202020204" pitchFamily="34" charset="0"/>
              <a:buNone/>
              <a:defRPr sz="16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14000"/>
              </a:lnSpc>
              <a:spcBef>
                <a:spcPts val="500"/>
              </a:spcBef>
              <a:buClr>
                <a:schemeClr val="bg1"/>
              </a:buClr>
              <a:buSzPct val="75000"/>
              <a:buFont typeface="Arial" panose="020B0604020202020204" pitchFamily="34" charset="0"/>
              <a:buNone/>
              <a:defRPr sz="1600" kern="120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GB" sz="3200" dirty="0">
                <a:solidFill>
                  <a:schemeClr val="tx1"/>
                </a:solidFill>
              </a:rPr>
              <a:t>	•	Personal Savings: £10,000	</a:t>
            </a:r>
          </a:p>
          <a:p>
            <a:pPr algn="l"/>
            <a:r>
              <a:rPr lang="en-GB" sz="3200" dirty="0">
                <a:solidFill>
                  <a:schemeClr val="tx1"/>
                </a:solidFill>
              </a:rPr>
              <a:t>	•	Crowdfunding: £5,000</a:t>
            </a:r>
          </a:p>
          <a:p>
            <a:pPr algn="l"/>
            <a:r>
              <a:rPr lang="en-GB" sz="3200" dirty="0">
                <a:solidFill>
                  <a:schemeClr val="tx1"/>
                </a:solidFill>
              </a:rPr>
              <a:t>	•	Family and Friends: £5,000</a:t>
            </a:r>
          </a:p>
          <a:p>
            <a:pPr algn="l"/>
            <a:r>
              <a:rPr lang="en-GB" sz="3200" dirty="0">
                <a:solidFill>
                  <a:schemeClr val="tx1"/>
                </a:solidFill>
              </a:rPr>
              <a:t>                 (Grant,2022)</a:t>
            </a:r>
          </a:p>
        </p:txBody>
      </p:sp>
      <p:pic>
        <p:nvPicPr>
          <p:cNvPr id="3" name="Picture 2" descr="File:Pound Sign.svg - Wikipedia">
            <a:extLst>
              <a:ext uri="{FF2B5EF4-FFF2-40B4-BE49-F238E27FC236}">
                <a16:creationId xmlns:a16="http://schemas.microsoft.com/office/drawing/2014/main" id="{E0B81FDB-57C3-585F-887A-7F875E0A15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9583" y="2725208"/>
            <a:ext cx="2778125" cy="33602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990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E1EBCE76-9210-DBD9-A8A2-6FB63F7A75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64059"/>
            <a:ext cx="9144000" cy="1005942"/>
          </a:xfrm>
        </p:spPr>
        <p:txBody>
          <a:bodyPr/>
          <a:lstStyle/>
          <a:p>
            <a:r>
              <a:rPr lang="en-GB" b="0" i="0" u="none" strike="noStrike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Mission Statement and USP</a:t>
            </a:r>
            <a:endParaRPr lang="ar-GB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EC73D4BD-A195-E239-A842-D4F75D4609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8760" y="1640943"/>
            <a:ext cx="11367929" cy="3156138"/>
          </a:xfrm>
        </p:spPr>
        <p:txBody>
          <a:bodyPr/>
          <a:lstStyle/>
          <a:p>
            <a:pPr algn="l"/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Mission: To spread happiness through delicious, handmade cupcakes that are perfect for any occasion( </a:t>
            </a:r>
            <a:r>
              <a:rPr lang="en-GB" sz="3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Babcock,2023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).</a:t>
            </a:r>
          </a:p>
          <a:p>
            <a:pPr algn="l"/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USP: Our unique selling proposition is our commitment to using only the finest ingredients and offering </a:t>
            </a:r>
            <a:r>
              <a:rPr lang="en-GB" sz="3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customizable</a:t>
            </a:r>
            <a:r>
              <a:rPr lang="en-GB" sz="3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Aptos" panose="020B0004020202020204" pitchFamily="34" charset="0"/>
              </a:rPr>
              <a:t> options for every cupcake.</a:t>
            </a:r>
            <a:endParaRPr lang="ar-GB" sz="3200" dirty="0"/>
          </a:p>
        </p:txBody>
      </p:sp>
    </p:spTree>
    <p:extLst>
      <p:ext uri="{BB962C8B-B14F-4D97-AF65-F5344CB8AC3E}">
        <p14:creationId xmlns:p14="http://schemas.microsoft.com/office/powerpoint/2010/main" val="9873767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1BFC0F50-E736-36AE-A6E4-E961E7C13C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76374" y="-1015663"/>
            <a:ext cx="5653024" cy="2031325"/>
          </a:xfrm>
        </p:spPr>
        <p:txBody>
          <a:bodyPr/>
          <a:lstStyle/>
          <a:p>
            <a:r>
              <a:rPr lang="en-GB" sz="4000" dirty="0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 pitchFamily="34" charset="0"/>
              </a:rPr>
              <a:t>Market Research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 pitchFamily="34" charset="0"/>
              </a:rPr>
              <a:t> </a:t>
            </a:r>
            <a:endParaRPr lang="ar-GB" dirty="0">
              <a:solidFill>
                <a:schemeClr val="bg1"/>
              </a:solidFill>
            </a:endParaRPr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D439A799-17D7-8505-ADFF-A89F29D17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736914"/>
            <a:ext cx="3449384" cy="3402345"/>
          </a:xfrm>
        </p:spPr>
        <p:txBody>
          <a:bodyPr/>
          <a:lstStyle/>
          <a:p>
            <a:pPr fontAlgn="base"/>
            <a:endParaRPr lang="en-GB" sz="1800" b="0" i="0" u="none" strike="noStrike" dirty="0">
              <a:solidFill>
                <a:srgbClr val="000000"/>
              </a:solidFill>
              <a:effectLst/>
              <a:latin typeface="Aptos" panose="020B0004020202020204" pitchFamily="34" charset="0"/>
            </a:endParaRPr>
          </a:p>
          <a:p>
            <a:pPr fontAlgn="base"/>
            <a:r>
              <a:rPr lang="en-GB" sz="1800" b="0" i="0" u="none" strike="noStrike" dirty="0">
                <a:solidFill>
                  <a:srgbClr val="000000"/>
                </a:solidFill>
                <a:effectLst/>
                <a:latin typeface="Aptos" panose="020B0004020202020204" pitchFamily="34" charset="0"/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9478037-44B8-2896-A429-3C92FF603163}"/>
              </a:ext>
            </a:extLst>
          </p:cNvPr>
          <p:cNvSpPr txBox="1"/>
          <p:nvPr/>
        </p:nvSpPr>
        <p:spPr>
          <a:xfrm>
            <a:off x="150891" y="4546913"/>
            <a:ext cx="1189021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Below is attached link to the Google Forms questionnaire.</a:t>
            </a:r>
          </a:p>
          <a:p>
            <a:pPr algn="l"/>
            <a:r>
              <a:rPr lang="en-US" dirty="0"/>
              <a:t>https://eur01.safelinks.protection.outlook.com/?url=https%3A%2F%</a:t>
            </a:r>
            <a:r>
              <a:rPr lang="en-US" dirty="0" err="1"/>
              <a:t>2Fdocs.google.com</a:t>
            </a:r>
            <a:r>
              <a:rPr lang="en-US" dirty="0"/>
              <a:t>%</a:t>
            </a:r>
            <a:r>
              <a:rPr lang="en-US" dirty="0" err="1"/>
              <a:t>2Fforms</a:t>
            </a:r>
            <a:r>
              <a:rPr lang="en-US" dirty="0"/>
              <a:t>%2Fd%2Fe%2F1FAIpQLSfYRWKkz8737YhR1ySW1BgE61c8Mh32GG3eFKqmMDHf1xnIag%</a:t>
            </a:r>
            <a:r>
              <a:rPr lang="en-US" dirty="0" err="1"/>
              <a:t>2Fviewform</a:t>
            </a:r>
            <a:r>
              <a:rPr lang="en-US" dirty="0"/>
              <a:t>&amp;data=05%7C02%7C2312015%</a:t>
            </a:r>
            <a:r>
              <a:rPr lang="en-US" dirty="0" err="1"/>
              <a:t>40student.uwtsd.ac.uk</a:t>
            </a:r>
            <a:r>
              <a:rPr lang="en-US" dirty="0"/>
              <a:t>%7Cdfc34ee774c3467ff0d908dc9935d4b7%7C4e0f11f9046e45059cb8db2152311e21%7C0%7C0%7C638553703691538056%</a:t>
            </a:r>
            <a:r>
              <a:rPr lang="en-US" dirty="0" err="1"/>
              <a:t>7CUnknown</a:t>
            </a:r>
            <a:r>
              <a:rPr lang="en-US" dirty="0"/>
              <a:t>%7CTWFpbGZsb3d8eyJWIjoiMC4wLjAwMDAiLCJQIjoiV2luMzIiLCJBTiI6Ik1haWwiLCJXVCI6Mn0%3D%7C60000%7C%7C%7C&amp;</a:t>
            </a:r>
            <a:r>
              <a:rPr lang="en-US" dirty="0" err="1"/>
              <a:t>sdata</a:t>
            </a:r>
            <a:r>
              <a:rPr lang="en-US" dirty="0"/>
              <a:t>=BoAelyQCpausskHhlv9bWhFs7X%</a:t>
            </a:r>
            <a:r>
              <a:rPr lang="en-US" dirty="0" err="1"/>
              <a:t>2BQxMfx4m2z7mFL23M</a:t>
            </a:r>
            <a:r>
              <a:rPr lang="en-US" dirty="0"/>
              <a:t>%3D&amp;reserved=0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FE48D0D-80AD-364C-71F6-BCA379856264}"/>
              </a:ext>
            </a:extLst>
          </p:cNvPr>
          <p:cNvSpPr txBox="1"/>
          <p:nvPr/>
        </p:nvSpPr>
        <p:spPr>
          <a:xfrm>
            <a:off x="5184736" y="248794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BE96DBC-8590-30AE-6500-352D1A67DF3A}"/>
              </a:ext>
            </a:extLst>
          </p:cNvPr>
          <p:cNvSpPr txBox="1"/>
          <p:nvPr/>
        </p:nvSpPr>
        <p:spPr>
          <a:xfrm rot="10800000" flipV="1">
            <a:off x="150891" y="3069585"/>
            <a:ext cx="525837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 </a:t>
            </a:r>
            <a:r>
              <a:rPr lang="en-GB" sz="2000" dirty="0"/>
              <a:t>Market research identifies your target audience's needs.It provides data on high-demand items, market gaps, and competitive prices for profitability(Anderson,2023). </a:t>
            </a:r>
            <a:endParaRPr lang="en-US" sz="20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5F12C8A-D024-0520-5F8E-FAAE2FFB33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46678" y="0"/>
            <a:ext cx="3045321" cy="4139259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EBD94ADD-7735-137E-7BDB-040D80DD9E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42733" y="956210"/>
            <a:ext cx="3703946" cy="3183049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B70132A-FC3F-421D-2E78-84ADF63991E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-53463"/>
            <a:ext cx="4750740" cy="29691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45061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A2884-3CB0-5733-7EC7-724659CB1C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59877" y="12102"/>
            <a:ext cx="7620000" cy="1477404"/>
          </a:xfrm>
        </p:spPr>
        <p:txBody>
          <a:bodyPr/>
          <a:lstStyle/>
          <a:p>
            <a:r>
              <a:rPr lang="en-GB" dirty="0"/>
              <a:t>Cash Flew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F6D4A1-B278-F6CC-6969-DD99FA4669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642887"/>
            <a:ext cx="3480741" cy="5215113"/>
          </a:xfrm>
        </p:spPr>
        <p:txBody>
          <a:bodyPr/>
          <a:lstStyle/>
          <a:p>
            <a:pPr algn="l"/>
            <a:r>
              <a:rPr lang="en-GB" sz="2800" dirty="0">
                <a:solidFill>
                  <a:schemeClr val="tx1"/>
                </a:solidFill>
              </a:rPr>
              <a:t>A cash flow statement shows the money coming in and going out, revealing a company's financial health and efficiency(Murphy,2024)</a:t>
            </a:r>
            <a:endParaRPr lang="en-US" sz="28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1B5DB2C-07FD-5559-A671-42824B397E2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2963" y="1630785"/>
            <a:ext cx="8429037" cy="521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388017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C467DC-6DC3-8585-FF0F-94DCB0ED1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9752" y="0"/>
            <a:ext cx="7384815" cy="1600200"/>
          </a:xfrm>
        </p:spPr>
        <p:txBody>
          <a:bodyPr/>
          <a:lstStyle/>
          <a:p>
            <a:r>
              <a:rPr lang="en-GB" dirty="0"/>
              <a:t>Swot 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963AD-C89B-43A4-1E2D-2503F9DEC5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731903"/>
            <a:ext cx="4013197" cy="5126096"/>
          </a:xfrm>
        </p:spPr>
        <p:txBody>
          <a:bodyPr/>
          <a:lstStyle/>
          <a:p>
            <a:pPr algn="l"/>
            <a:r>
              <a:rPr lang="en-GB" sz="3200" dirty="0">
                <a:solidFill>
                  <a:schemeClr val="tx1"/>
                </a:solidFill>
              </a:rPr>
              <a:t>A SWOT analysis examines four areas: strengths, weaknesses, opportunities, and threats(</a:t>
            </a:r>
            <a:r>
              <a:rPr lang="en-GB" sz="3200" dirty="0" err="1">
                <a:solidFill>
                  <a:schemeClr val="tx1"/>
                </a:solidFill>
              </a:rPr>
              <a:t>Lipson,2023</a:t>
            </a:r>
            <a:r>
              <a:rPr lang="en-GB" sz="3200" dirty="0">
                <a:solidFill>
                  <a:schemeClr val="tx1"/>
                </a:solidFill>
              </a:rPr>
              <a:t>)</a:t>
            </a:r>
            <a:endParaRPr lang="en-US" sz="3200" dirty="0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778CFF-DF49-D7DA-3020-6B964FEDAA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13197" y="1731904"/>
            <a:ext cx="8178802" cy="5126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99637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Cupcake with pink frosting">
            <a:extLst>
              <a:ext uri="{FF2B5EF4-FFF2-40B4-BE49-F238E27FC236}">
                <a16:creationId xmlns:a16="http://schemas.microsoft.com/office/drawing/2014/main" id="{66C51181-FAAC-3ED2-62DD-A9AA52DBA1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0000"/>
          </a:blip>
          <a:srcRect t="42815" r="-1" b="19612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عنوان 1">
            <a:extLst>
              <a:ext uri="{FF2B5EF4-FFF2-40B4-BE49-F238E27FC236}">
                <a16:creationId xmlns:a16="http://schemas.microsoft.com/office/drawing/2014/main" id="{BCB472DE-2D30-2C65-55A7-9630417551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2530694" y="1717953"/>
            <a:ext cx="16636017" cy="477378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Mira’s Handmade cupcakes </a:t>
            </a:r>
            <a:endParaRPr lang="ar-GB" dirty="0">
              <a:solidFill>
                <a:schemeClr val="tx2"/>
              </a:solidFill>
            </a:endParaRPr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6733CF3A-A213-0F94-8A32-44D9760ED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95150" y="2832333"/>
            <a:ext cx="8699232" cy="1869827"/>
          </a:xfrm>
        </p:spPr>
        <p:txBody>
          <a:bodyPr anchor="b">
            <a:normAutofit/>
          </a:bodyPr>
          <a:lstStyle/>
          <a:p>
            <a:r>
              <a:rPr lang="en-GB" dirty="0">
                <a:solidFill>
                  <a:schemeClr val="tx2"/>
                </a:solidFill>
              </a:rPr>
              <a:t>Every Bite Make You Smile </a:t>
            </a:r>
            <a:endParaRPr lang="ar-GB" dirty="0">
              <a:solidFill>
                <a:schemeClr val="tx2"/>
              </a:solidFill>
            </a:endParaRPr>
          </a:p>
        </p:txBody>
      </p: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94D786EB-944C-47D5-B631-899F4029B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5012" y="-284145"/>
            <a:ext cx="568289" cy="568289"/>
          </a:xfrm>
          <a:prstGeom prst="rtTriangle">
            <a:avLst/>
          </a:prstGeom>
          <a:solidFill>
            <a:schemeClr val="bg1"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88544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عنوان 1">
            <a:extLst>
              <a:ext uri="{FF2B5EF4-FFF2-40B4-BE49-F238E27FC236}">
                <a16:creationId xmlns:a16="http://schemas.microsoft.com/office/drawing/2014/main" id="{47769942-79C5-DEC6-D3C8-E84B8346DE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27084" y="-689876"/>
            <a:ext cx="9144000" cy="1728381"/>
          </a:xfrm>
        </p:spPr>
        <p:txBody>
          <a:bodyPr/>
          <a:lstStyle/>
          <a:p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Aptos" panose="020B0004020202020204" pitchFamily="34" charset="0"/>
              </a:rPr>
              <a:t>References </a:t>
            </a:r>
            <a:endParaRPr lang="ar-GB" dirty="0"/>
          </a:p>
        </p:txBody>
      </p:sp>
      <p:sp>
        <p:nvSpPr>
          <p:cNvPr id="3" name="عنوان فرعي 2">
            <a:extLst>
              <a:ext uri="{FF2B5EF4-FFF2-40B4-BE49-F238E27FC236}">
                <a16:creationId xmlns:a16="http://schemas.microsoft.com/office/drawing/2014/main" id="{71BEB010-A436-0E58-AD66-F118FB0AFA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3922" y="925062"/>
            <a:ext cx="11918078" cy="5932937"/>
          </a:xfrm>
        </p:spPr>
        <p:txBody>
          <a:bodyPr/>
          <a:lstStyle/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Anderson,T. (2023).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How To Do Market Research for a Business Plan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Bluehost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Last Updated: 14 December 2023.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www.bluehost.com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/blog/how-to-conduct-market-research-and-build-your-brand/?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utm_campaign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=pmax [Accessed 1 July 2024].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Babcock,J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(2023).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Why Your Company Needs a Mission Statement + Examples and Tips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Leaders. Last Updated: 21 April 2023. Available at: https://leaders.com/articles/company-culture/mission-statement/ [Accessed 1 July 2024].</a:t>
            </a:r>
            <a:endParaRPr lang="en-GB" sz="1200" dirty="0">
              <a:solidFill>
                <a:srgbClr val="000000"/>
              </a:solidFill>
              <a:highlight>
                <a:srgbClr val="FFFFFF"/>
              </a:highlight>
              <a:latin typeface="Noto Sans" panose="020B0502040504020204" pitchFamily="34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Grant,A. (2022).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The importance of financial viability for businesses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One advanced. Last Updated: 14 August 2022.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www.oneadvanced.com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/news-and-opinion/the-importance-of-financial-viability-for-businesses/ [Accessed 1 July 2024].</a:t>
            </a:r>
          </a:p>
          <a:p>
            <a:pPr algn="l"/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Houston,M. (2023). </a:t>
            </a:r>
            <a:r>
              <a:rPr lang="en-GB" sz="105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The Importance Of Your Business Location: Why It Matters For Success</a:t>
            </a:r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Forbes. Last Updated: 13 October 2023. Available at: https://</a:t>
            </a:r>
            <a:r>
              <a:rPr lang="en-GB" sz="105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www.forbes.com</a:t>
            </a:r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/sites/</a:t>
            </a:r>
            <a:r>
              <a:rPr lang="en-GB" sz="105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melissahouston</a:t>
            </a:r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/2023/10/13/the-importance-of-your-business-location-why- [Accessed 1 July 2024].</a:t>
            </a:r>
            <a:endParaRPr lang="en-GB" sz="1200" b="0" i="0" u="none" strike="noStrike" dirty="0">
              <a:solidFill>
                <a:srgbClr val="000000"/>
              </a:solidFill>
              <a:effectLst/>
              <a:highlight>
                <a:srgbClr val="FFFFFF"/>
              </a:highlight>
              <a:latin typeface="Noto Sans" panose="020B0502040504020204" pitchFamily="34" charset="0"/>
            </a:endParaRP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Lipson,A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(2023).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The Benefits of SWOT Analysis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Proactive worldwide. Last Updated: 20 January 2023. Available at: https://www.proactiveworldwide.com/resources/market-and-competitive-intelligence-blog/the-benefits-o [Accessed 1 July 2024].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Marthalia,L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(2022).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The Importance Of Human Resources (Hr) Management In Company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Research Gate. Last Updated: September 2022.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www.researchgate.net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/publication/365671081_The_Importance_Of_Human_Resources_Hr_Management_I [Accessed 1 July 2024].</a:t>
            </a:r>
          </a:p>
          <a:p>
            <a:pPr algn="l"/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Mathes,E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(2023).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Marketing Strategy 101: A 7-Step Plan for Beginners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Semrush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Last Updated: 13 November 2023.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www.semrush.com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/blog/marketing-strategy/ [Accessed 1 July 2024].</a:t>
            </a:r>
            <a:endParaRPr lang="en-GB" sz="1200" b="0" i="0" u="none" strike="noStrike" dirty="0">
              <a:solidFill>
                <a:srgbClr val="000000"/>
              </a:solidFill>
              <a:effectLst/>
              <a:highlight>
                <a:srgbClr val="FFFFFF"/>
              </a:highlight>
              <a:latin typeface="Noto Sans" panose="020B0604020202020204" pitchFamily="34" charset="0"/>
            </a:endParaRP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Murphy,C. (2024).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Cash Flow Statement: What It Is and How to Read One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. [Online]. 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Investopedia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. Last Updated: 18 June 2024.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www.investopedia.com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604020202020204" pitchFamily="34" charset="0"/>
              </a:rPr>
              <a:t>/investing/what-is-a-cash-flow-statement/ [Accessed 1 July 2024].</a:t>
            </a:r>
          </a:p>
          <a:p>
            <a:pPr algn="l"/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Pepper,T. (2022). </a:t>
            </a:r>
            <a:r>
              <a:rPr lang="en-GB" sz="120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Importance of Product Descriptions: 5 Ways Product Descriptions Can Drive Sales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Pepper Content. Last Updated: 22 February 2022. Available at: https://</a:t>
            </a:r>
            <a:r>
              <a:rPr lang="en-GB" sz="120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www.peppercontent.io</a:t>
            </a:r>
            <a:r>
              <a:rPr lang="en-GB" sz="120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/blog/importance-of-product-description/ [Accessed 1 July 2024].</a:t>
            </a:r>
          </a:p>
          <a:p>
            <a:pPr algn="l"/>
            <a:r>
              <a:rPr lang="en-GB" sz="1050" b="0" i="0" u="none" strike="noStrike" dirty="0" err="1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Talerico,A</a:t>
            </a:r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(2024). </a:t>
            </a:r>
            <a:r>
              <a:rPr lang="en-GB" sz="1050" b="0" i="1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Mission Statement</a:t>
            </a:r>
            <a:r>
              <a:rPr lang="en-GB" sz="1050" b="0" i="0" u="none" strike="noStrike" dirty="0">
                <a:solidFill>
                  <a:srgbClr val="000000"/>
                </a:solidFill>
                <a:effectLst/>
                <a:highlight>
                  <a:srgbClr val="FFFFFF"/>
                </a:highlight>
                <a:latin typeface="Noto Sans" panose="020B0502040504020204" pitchFamily="34" charset="0"/>
              </a:rPr>
              <a:t>. [Online]. CFI. Last Updated: 2024. Available at: https://corporatefinanceinstitute.com/resources/management/mission-statement/ [Accessed 1 July 2024].</a:t>
            </a:r>
            <a:endParaRPr lang="en-GB" sz="1200" b="0" i="0" u="none" strike="noStrike" dirty="0">
              <a:solidFill>
                <a:srgbClr val="000000"/>
              </a:solidFill>
              <a:effectLst/>
              <a:highlight>
                <a:srgbClr val="FFFFFF"/>
              </a:highlight>
              <a:latin typeface="Noto Sans" panose="020B0502040504020204" pitchFamily="34" charset="0"/>
            </a:endParaRPr>
          </a:p>
          <a:p>
            <a:pPr algn="l"/>
            <a:endParaRPr lang="en-GB" sz="1200" b="0" i="0" u="none" strike="noStrike" dirty="0">
              <a:solidFill>
                <a:srgbClr val="000000"/>
              </a:solidFill>
              <a:effectLst/>
              <a:highlight>
                <a:srgbClr val="FFFFFF"/>
              </a:highlight>
              <a:latin typeface="Noto Sans" panose="020B0502040504020204" pitchFamily="34" charset="0"/>
            </a:endParaRPr>
          </a:p>
          <a:p>
            <a:pPr algn="l"/>
            <a:endParaRPr lang="ar-GB" sz="1200"/>
          </a:p>
        </p:txBody>
      </p:sp>
    </p:spTree>
    <p:extLst>
      <p:ext uri="{BB962C8B-B14F-4D97-AF65-F5344CB8AC3E}">
        <p14:creationId xmlns:p14="http://schemas.microsoft.com/office/powerpoint/2010/main" val="2994701708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AnalogousFromLightSeedLeftStep">
      <a:dk1>
        <a:srgbClr val="000000"/>
      </a:dk1>
      <a:lt1>
        <a:srgbClr val="FFFFFF"/>
      </a:lt1>
      <a:dk2>
        <a:srgbClr val="36251F"/>
      </a:dk2>
      <a:lt2>
        <a:srgbClr val="E3E2E8"/>
      </a:lt2>
      <a:accent1>
        <a:srgbClr val="A0A574"/>
      </a:accent1>
      <a:accent2>
        <a:srgbClr val="B29D6E"/>
      </a:accent2>
      <a:accent3>
        <a:srgbClr val="C69482"/>
      </a:accent3>
      <a:accent4>
        <a:srgbClr val="C17782"/>
      </a:accent4>
      <a:accent5>
        <a:srgbClr val="CC8EB0"/>
      </a:accent5>
      <a:accent6>
        <a:srgbClr val="C177C0"/>
      </a:accent6>
      <a:hlink>
        <a:srgbClr val="7169AE"/>
      </a:hlink>
      <a:folHlink>
        <a:srgbClr val="7F7F7F"/>
      </a:folHlink>
    </a:clrScheme>
    <a:fontScheme name="Custom 49">
      <a:majorFont>
        <a:latin typeface="Segoe UI Semibold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SineVTI</vt:lpstr>
      <vt:lpstr>Managing Enterprise in the 21st Century </vt:lpstr>
      <vt:lpstr>Presentation Overview </vt:lpstr>
      <vt:lpstr>   Product Description  </vt:lpstr>
      <vt:lpstr>PowerPoint Presentation</vt:lpstr>
      <vt:lpstr>PowerPoint Presentation</vt:lpstr>
      <vt:lpstr>PowerPoint Presentation</vt:lpstr>
      <vt:lpstr>Packaging</vt:lpstr>
      <vt:lpstr>Mission Statement, Aims and Objectives</vt:lpstr>
      <vt:lpstr>Proposed Location </vt:lpstr>
      <vt:lpstr>Human Resources Strategy</vt:lpstr>
      <vt:lpstr>Marketing Strategy</vt:lpstr>
      <vt:lpstr>Financial Overview</vt:lpstr>
      <vt:lpstr>Mission Statement and USP</vt:lpstr>
      <vt:lpstr>Market Research </vt:lpstr>
      <vt:lpstr>Cash Flew</vt:lpstr>
      <vt:lpstr>Swot </vt:lpstr>
      <vt:lpstr>Mira’s Handmade cupcakes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Mira Handmade cupcakes </dc:title>
  <dc:creator>Rana Rajjoub (2312015)</dc:creator>
  <cp:lastModifiedBy>Rana Rajjoub (2312015)</cp:lastModifiedBy>
  <cp:revision>13</cp:revision>
  <dcterms:created xsi:type="dcterms:W3CDTF">2024-06-17T02:03:09Z</dcterms:created>
  <dcterms:modified xsi:type="dcterms:W3CDTF">2024-07-01T03:51:56Z</dcterms:modified>
</cp:coreProperties>
</file>