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4"/>
  </p:notesMasterIdLst>
  <p:sldIdLst>
    <p:sldId id="259" r:id="rId2"/>
    <p:sldId id="256" r:id="rId3"/>
  </p:sldIdLst>
  <p:sldSz cx="6858000" cy="1079976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42" d="100"/>
          <a:sy n="42" d="100"/>
        </p:scale>
        <p:origin x="2304" y="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KE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222C476-E221-4F0D-8B87-247A2AFD9A00}" type="datetimeFigureOut">
              <a:rPr lang="en-KE" smtClean="0"/>
              <a:t>11/05/2021</a:t>
            </a:fld>
            <a:endParaRPr lang="en-KE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449513" y="1143000"/>
            <a:ext cx="195897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KE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K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KE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72E2460-ACD3-4BE8-9274-63E46CCB9DEA}" type="slidenum">
              <a:rPr lang="en-KE" smtClean="0"/>
              <a:t>‹#›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3109883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872690" rtl="0" eaLnBrk="1" latinLnBrk="0" hangingPunct="1">
      <a:defRPr sz="1146" kern="1200">
        <a:solidFill>
          <a:schemeClr val="tx1"/>
        </a:solidFill>
        <a:latin typeface="+mn-lt"/>
        <a:ea typeface="+mn-ea"/>
        <a:cs typeface="+mn-cs"/>
      </a:defRPr>
    </a:lvl1pPr>
    <a:lvl2pPr marL="436345" algn="l" defTabSz="872690" rtl="0" eaLnBrk="1" latinLnBrk="0" hangingPunct="1">
      <a:defRPr sz="1146" kern="1200">
        <a:solidFill>
          <a:schemeClr val="tx1"/>
        </a:solidFill>
        <a:latin typeface="+mn-lt"/>
        <a:ea typeface="+mn-ea"/>
        <a:cs typeface="+mn-cs"/>
      </a:defRPr>
    </a:lvl2pPr>
    <a:lvl3pPr marL="872690" algn="l" defTabSz="872690" rtl="0" eaLnBrk="1" latinLnBrk="0" hangingPunct="1">
      <a:defRPr sz="1146" kern="1200">
        <a:solidFill>
          <a:schemeClr val="tx1"/>
        </a:solidFill>
        <a:latin typeface="+mn-lt"/>
        <a:ea typeface="+mn-ea"/>
        <a:cs typeface="+mn-cs"/>
      </a:defRPr>
    </a:lvl3pPr>
    <a:lvl4pPr marL="1309035" algn="l" defTabSz="872690" rtl="0" eaLnBrk="1" latinLnBrk="0" hangingPunct="1">
      <a:defRPr sz="1146" kern="1200">
        <a:solidFill>
          <a:schemeClr val="tx1"/>
        </a:solidFill>
        <a:latin typeface="+mn-lt"/>
        <a:ea typeface="+mn-ea"/>
        <a:cs typeface="+mn-cs"/>
      </a:defRPr>
    </a:lvl4pPr>
    <a:lvl5pPr marL="1745380" algn="l" defTabSz="872690" rtl="0" eaLnBrk="1" latinLnBrk="0" hangingPunct="1">
      <a:defRPr sz="1146" kern="1200">
        <a:solidFill>
          <a:schemeClr val="tx1"/>
        </a:solidFill>
        <a:latin typeface="+mn-lt"/>
        <a:ea typeface="+mn-ea"/>
        <a:cs typeface="+mn-cs"/>
      </a:defRPr>
    </a:lvl5pPr>
    <a:lvl6pPr marL="2181725" algn="l" defTabSz="872690" rtl="0" eaLnBrk="1" latinLnBrk="0" hangingPunct="1">
      <a:defRPr sz="1146" kern="1200">
        <a:solidFill>
          <a:schemeClr val="tx1"/>
        </a:solidFill>
        <a:latin typeface="+mn-lt"/>
        <a:ea typeface="+mn-ea"/>
        <a:cs typeface="+mn-cs"/>
      </a:defRPr>
    </a:lvl6pPr>
    <a:lvl7pPr marL="2618070" algn="l" defTabSz="872690" rtl="0" eaLnBrk="1" latinLnBrk="0" hangingPunct="1">
      <a:defRPr sz="1146" kern="1200">
        <a:solidFill>
          <a:schemeClr val="tx1"/>
        </a:solidFill>
        <a:latin typeface="+mn-lt"/>
        <a:ea typeface="+mn-ea"/>
        <a:cs typeface="+mn-cs"/>
      </a:defRPr>
    </a:lvl7pPr>
    <a:lvl8pPr marL="3054416" algn="l" defTabSz="872690" rtl="0" eaLnBrk="1" latinLnBrk="0" hangingPunct="1">
      <a:defRPr sz="1146" kern="1200">
        <a:solidFill>
          <a:schemeClr val="tx1"/>
        </a:solidFill>
        <a:latin typeface="+mn-lt"/>
        <a:ea typeface="+mn-ea"/>
        <a:cs typeface="+mn-cs"/>
      </a:defRPr>
    </a:lvl8pPr>
    <a:lvl9pPr marL="3490760" algn="l" defTabSz="872690" rtl="0" eaLnBrk="1" latinLnBrk="0" hangingPunct="1">
      <a:defRPr sz="1146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97240" y="1263436"/>
            <a:ext cx="4213886" cy="4002166"/>
          </a:xfrm>
        </p:spPr>
        <p:txBody>
          <a:bodyPr bIns="0" anchor="b">
            <a:normAutofit/>
          </a:bodyPr>
          <a:lstStyle>
            <a:lvl1pPr algn="l">
              <a:defRPr sz="405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97240" y="5560831"/>
            <a:ext cx="4213886" cy="1539527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200" b="0" cap="all" baseline="0">
                <a:solidFill>
                  <a:schemeClr val="tx1"/>
                </a:solidFill>
              </a:defRPr>
            </a:lvl1pPr>
            <a:lvl2pPr marL="257175" indent="0" algn="ctr">
              <a:buNone/>
              <a:defRPr sz="1125"/>
            </a:lvl2pPr>
            <a:lvl3pPr marL="514350" indent="0" algn="ctr">
              <a:buNone/>
              <a:defRPr sz="1013"/>
            </a:lvl3pPr>
            <a:lvl4pPr marL="771525" indent="0" algn="ctr">
              <a:buNone/>
              <a:defRPr sz="900"/>
            </a:lvl4pPr>
            <a:lvl5pPr marL="1028700" indent="0" algn="ctr">
              <a:buNone/>
              <a:defRPr sz="900"/>
            </a:lvl5pPr>
            <a:lvl6pPr marL="1285875" indent="0" algn="ctr">
              <a:buNone/>
              <a:defRPr sz="900"/>
            </a:lvl6pPr>
            <a:lvl7pPr marL="1543050" indent="0" algn="ctr">
              <a:buNone/>
              <a:defRPr sz="900"/>
            </a:lvl7pPr>
            <a:lvl8pPr marL="1800225" indent="0" algn="ctr">
              <a:buNone/>
              <a:defRPr sz="900"/>
            </a:lvl8pPr>
            <a:lvl9pPr marL="2057400" indent="0" algn="ctr">
              <a:buNone/>
              <a:defRPr sz="9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624C2-AAD3-4FD0-BE8E-BCD8D87292D6}" type="datetimeFigureOut">
              <a:rPr lang="en-KE" smtClean="0"/>
              <a:t>11/05/2021</a:t>
            </a:fld>
            <a:endParaRPr lang="en-K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797239" y="518585"/>
            <a:ext cx="2314719" cy="486920"/>
          </a:xfrm>
        </p:spPr>
        <p:txBody>
          <a:bodyPr/>
          <a:lstStyle/>
          <a:p>
            <a:endParaRPr lang="en-K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6028" y="1258197"/>
            <a:ext cx="601504" cy="793019"/>
          </a:xfrm>
        </p:spPr>
        <p:txBody>
          <a:bodyPr/>
          <a:lstStyle/>
          <a:p>
            <a:fld id="{4D727544-1087-4E51-97A3-82DC293163A0}" type="slidenum">
              <a:rPr lang="en-KE" smtClean="0"/>
              <a:t>‹#›</a:t>
            </a:fld>
            <a:endParaRPr lang="en-KE"/>
          </a:p>
        </p:txBody>
      </p:sp>
      <p:cxnSp>
        <p:nvCxnSpPr>
          <p:cNvPr id="15" name="Straight Connector 14"/>
          <p:cNvCxnSpPr/>
          <p:nvPr/>
        </p:nvCxnSpPr>
        <p:spPr>
          <a:xfrm>
            <a:off x="1797240" y="5556637"/>
            <a:ext cx="421388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382447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624C2-AAD3-4FD0-BE8E-BCD8D87292D6}" type="datetimeFigureOut">
              <a:rPr lang="en-KE" smtClean="0"/>
              <a:t>11/05/2021</a:t>
            </a:fld>
            <a:endParaRPr lang="en-K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K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727544-1087-4E51-97A3-82DC293163A0}" type="slidenum">
              <a:rPr lang="en-KE" smtClean="0"/>
              <a:t>‹#›</a:t>
            </a:fld>
            <a:endParaRPr lang="en-KE"/>
          </a:p>
        </p:txBody>
      </p:sp>
      <p:cxnSp>
        <p:nvCxnSpPr>
          <p:cNvPr id="33" name="Straight Connector 32"/>
          <p:cNvCxnSpPr/>
          <p:nvPr/>
        </p:nvCxnSpPr>
        <p:spPr>
          <a:xfrm>
            <a:off x="1082619" y="2908736"/>
            <a:ext cx="4928507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372117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2618" y="2765499"/>
            <a:ext cx="4212752" cy="2973084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82619" y="5993879"/>
            <a:ext cx="4212752" cy="1595129"/>
          </a:xfrm>
        </p:spPr>
        <p:txBody>
          <a:bodyPr tIns="91440">
            <a:normAutofit/>
          </a:bodyPr>
          <a:lstStyle>
            <a:lvl1pPr marL="0" indent="0" algn="l">
              <a:buNone/>
              <a:defRPr sz="1350">
                <a:solidFill>
                  <a:schemeClr val="tx1"/>
                </a:solidFill>
              </a:defRPr>
            </a:lvl1pPr>
            <a:lvl2pPr marL="257175" indent="0">
              <a:buNone/>
              <a:defRPr sz="1125">
                <a:solidFill>
                  <a:schemeClr val="tx1">
                    <a:tint val="75000"/>
                  </a:schemeClr>
                </a:solidFill>
              </a:defRPr>
            </a:lvl2pPr>
            <a:lvl3pPr marL="514350" indent="0">
              <a:buNone/>
              <a:defRPr sz="1013">
                <a:solidFill>
                  <a:schemeClr val="tx1">
                    <a:tint val="75000"/>
                  </a:schemeClr>
                </a:solidFill>
              </a:defRPr>
            </a:lvl3pPr>
            <a:lvl4pPr marL="771525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4pPr>
            <a:lvl5pPr marL="102870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5pPr>
            <a:lvl6pPr marL="1285875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6pPr>
            <a:lvl7pPr marL="154305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7pPr>
            <a:lvl8pPr marL="1800225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8pPr>
            <a:lvl9pPr marL="205740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624C2-AAD3-4FD0-BE8E-BCD8D87292D6}" type="datetimeFigureOut">
              <a:rPr lang="en-KE" smtClean="0"/>
              <a:t>11/05/2021</a:t>
            </a:fld>
            <a:endParaRPr lang="en-K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K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727544-1087-4E51-97A3-82DC293163A0}" type="slidenum">
              <a:rPr lang="en-KE" smtClean="0"/>
              <a:t>‹#›</a:t>
            </a:fld>
            <a:endParaRPr lang="en-KE"/>
          </a:p>
        </p:txBody>
      </p:sp>
      <p:cxnSp>
        <p:nvCxnSpPr>
          <p:cNvPr id="15" name="Straight Connector 14"/>
          <p:cNvCxnSpPr/>
          <p:nvPr/>
        </p:nvCxnSpPr>
        <p:spPr>
          <a:xfrm>
            <a:off x="1082618" y="5991971"/>
            <a:ext cx="421275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029392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2619" y="1267516"/>
            <a:ext cx="4928507" cy="166816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82618" y="3171483"/>
            <a:ext cx="2344403" cy="54133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666887" y="3171484"/>
            <a:ext cx="2344239" cy="541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624C2-AAD3-4FD0-BE8E-BCD8D87292D6}" type="datetimeFigureOut">
              <a:rPr lang="en-KE" smtClean="0"/>
              <a:t>11/05/2021</a:t>
            </a:fld>
            <a:endParaRPr lang="en-K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KE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727544-1087-4E51-97A3-82DC293163A0}" type="slidenum">
              <a:rPr lang="en-KE" smtClean="0"/>
              <a:t>‹#›</a:t>
            </a:fld>
            <a:endParaRPr lang="en-KE"/>
          </a:p>
        </p:txBody>
      </p:sp>
      <p:cxnSp>
        <p:nvCxnSpPr>
          <p:cNvPr id="33" name="Straight Connector 32"/>
          <p:cNvCxnSpPr/>
          <p:nvPr/>
        </p:nvCxnSpPr>
        <p:spPr>
          <a:xfrm>
            <a:off x="1082619" y="2908736"/>
            <a:ext cx="4928507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455012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6" name="Straight Connector 35"/>
          <p:cNvCxnSpPr/>
          <p:nvPr/>
        </p:nvCxnSpPr>
        <p:spPr>
          <a:xfrm>
            <a:off x="1082619" y="2908736"/>
            <a:ext cx="4928507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2618" y="1266373"/>
            <a:ext cx="4928508" cy="16634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82618" y="3180325"/>
            <a:ext cx="2344325" cy="1262875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50" b="0" cap="all" baseline="0">
                <a:solidFill>
                  <a:schemeClr val="accent1"/>
                </a:solidFill>
              </a:defRPr>
            </a:lvl1pPr>
            <a:lvl2pPr marL="257175" indent="0">
              <a:buNone/>
              <a:defRPr sz="1125" b="1"/>
            </a:lvl2pPr>
            <a:lvl3pPr marL="514350" indent="0">
              <a:buNone/>
              <a:defRPr sz="1013" b="1"/>
            </a:lvl3pPr>
            <a:lvl4pPr marL="771525" indent="0">
              <a:buNone/>
              <a:defRPr sz="900" b="1"/>
            </a:lvl4pPr>
            <a:lvl5pPr marL="1028700" indent="0">
              <a:buNone/>
              <a:defRPr sz="900" b="1"/>
            </a:lvl5pPr>
            <a:lvl6pPr marL="1285875" indent="0">
              <a:buNone/>
              <a:defRPr sz="900" b="1"/>
            </a:lvl6pPr>
            <a:lvl7pPr marL="1543050" indent="0">
              <a:buNone/>
              <a:defRPr sz="900" b="1"/>
            </a:lvl7pPr>
            <a:lvl8pPr marL="1800225" indent="0">
              <a:buNone/>
              <a:defRPr sz="900" b="1"/>
            </a:lvl8pPr>
            <a:lvl9pPr marL="2057400" indent="0">
              <a:buNone/>
              <a:defRPr sz="9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82618" y="4447572"/>
            <a:ext cx="2344325" cy="41644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666887" y="3185764"/>
            <a:ext cx="2344239" cy="126333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50" b="0" cap="all" baseline="0">
                <a:solidFill>
                  <a:schemeClr val="accent1"/>
                </a:solidFill>
              </a:defRPr>
            </a:lvl1pPr>
            <a:lvl2pPr marL="257175" indent="0">
              <a:buNone/>
              <a:defRPr sz="1125" b="1"/>
            </a:lvl2pPr>
            <a:lvl3pPr marL="514350" indent="0">
              <a:buNone/>
              <a:defRPr sz="1013" b="1"/>
            </a:lvl3pPr>
            <a:lvl4pPr marL="771525" indent="0">
              <a:buNone/>
              <a:defRPr sz="900" b="1"/>
            </a:lvl4pPr>
            <a:lvl5pPr marL="1028700" indent="0">
              <a:buNone/>
              <a:defRPr sz="900" b="1"/>
            </a:lvl5pPr>
            <a:lvl6pPr marL="1285875" indent="0">
              <a:buNone/>
              <a:defRPr sz="900" b="1"/>
            </a:lvl6pPr>
            <a:lvl7pPr marL="1543050" indent="0">
              <a:buNone/>
              <a:defRPr sz="900" b="1"/>
            </a:lvl7pPr>
            <a:lvl8pPr marL="1800225" indent="0">
              <a:buNone/>
              <a:defRPr sz="900" b="1"/>
            </a:lvl8pPr>
            <a:lvl9pPr marL="2057400" indent="0">
              <a:buNone/>
              <a:defRPr sz="9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666887" y="4443196"/>
            <a:ext cx="2344239" cy="415324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624C2-AAD3-4FD0-BE8E-BCD8D87292D6}" type="datetimeFigureOut">
              <a:rPr lang="en-KE" smtClean="0"/>
              <a:t>11/05/2021</a:t>
            </a:fld>
            <a:endParaRPr lang="en-KE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KE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727544-1087-4E51-97A3-82DC293163A0}" type="slidenum">
              <a:rPr lang="en-KE" smtClean="0"/>
              <a:t>‹#›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38552786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2" name="Straight Connector 31"/>
          <p:cNvCxnSpPr/>
          <p:nvPr/>
        </p:nvCxnSpPr>
        <p:spPr>
          <a:xfrm>
            <a:off x="1082619" y="2908736"/>
            <a:ext cx="4928507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624C2-AAD3-4FD0-BE8E-BCD8D87292D6}" type="datetimeFigureOut">
              <a:rPr lang="en-KE" smtClean="0"/>
              <a:t>11/05/2021</a:t>
            </a:fld>
            <a:endParaRPr lang="en-KE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KE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727544-1087-4E51-97A3-82DC293163A0}" type="slidenum">
              <a:rPr lang="en-KE" smtClean="0"/>
              <a:t>‹#›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40689138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624C2-AAD3-4FD0-BE8E-BCD8D87292D6}" type="datetimeFigureOut">
              <a:rPr lang="en-KE" smtClean="0"/>
              <a:t>11/05/2021</a:t>
            </a:fld>
            <a:endParaRPr lang="en-KE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KE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727544-1087-4E51-97A3-82DC293163A0}" type="slidenum">
              <a:rPr lang="en-KE" smtClean="0"/>
              <a:t>‹#›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26716213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9281" y="1258199"/>
            <a:ext cx="1819463" cy="3538689"/>
          </a:xfrm>
        </p:spPr>
        <p:txBody>
          <a:bodyPr anchor="b">
            <a:normAutofit/>
          </a:bodyPr>
          <a:lstStyle>
            <a:lvl1pPr algn="l">
              <a:defRPr sz="1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39992" y="1258199"/>
            <a:ext cx="2871134" cy="7336573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9282" y="5047909"/>
            <a:ext cx="1820527" cy="3540365"/>
          </a:xfrm>
        </p:spPr>
        <p:txBody>
          <a:bodyPr>
            <a:normAutofit/>
          </a:bodyPr>
          <a:lstStyle>
            <a:lvl1pPr marL="0" indent="0" algn="l">
              <a:buNone/>
              <a:defRPr sz="1200"/>
            </a:lvl1pPr>
            <a:lvl2pPr marL="257175" indent="0">
              <a:buNone/>
              <a:defRPr sz="788"/>
            </a:lvl2pPr>
            <a:lvl3pPr marL="514350" indent="0">
              <a:buNone/>
              <a:defRPr sz="675"/>
            </a:lvl3pPr>
            <a:lvl4pPr marL="771525" indent="0">
              <a:buNone/>
              <a:defRPr sz="563"/>
            </a:lvl4pPr>
            <a:lvl5pPr marL="1028700" indent="0">
              <a:buNone/>
              <a:defRPr sz="563"/>
            </a:lvl5pPr>
            <a:lvl6pPr marL="1285875" indent="0">
              <a:buNone/>
              <a:defRPr sz="563"/>
            </a:lvl6pPr>
            <a:lvl7pPr marL="1543050" indent="0">
              <a:buNone/>
              <a:defRPr sz="563"/>
            </a:lvl7pPr>
            <a:lvl8pPr marL="1800225" indent="0">
              <a:buNone/>
              <a:defRPr sz="563"/>
            </a:lvl8pPr>
            <a:lvl9pPr marL="2057400" indent="0">
              <a:buNone/>
              <a:defRPr sz="56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624C2-AAD3-4FD0-BE8E-BCD8D87292D6}" type="datetimeFigureOut">
              <a:rPr lang="en-KE" smtClean="0"/>
              <a:t>11/05/2021</a:t>
            </a:fld>
            <a:endParaRPr lang="en-K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KE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727544-1087-4E51-97A3-82DC293163A0}" type="slidenum">
              <a:rPr lang="en-KE" smtClean="0"/>
              <a:t>‹#›</a:t>
            </a:fld>
            <a:endParaRPr lang="en-KE"/>
          </a:p>
        </p:txBody>
      </p:sp>
      <p:cxnSp>
        <p:nvCxnSpPr>
          <p:cNvPr id="17" name="Straight Connector 16"/>
          <p:cNvCxnSpPr/>
          <p:nvPr/>
        </p:nvCxnSpPr>
        <p:spPr>
          <a:xfrm>
            <a:off x="1081311" y="5047907"/>
            <a:ext cx="1817457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975284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/>
          <p:cNvGrpSpPr/>
          <p:nvPr/>
        </p:nvGrpSpPr>
        <p:grpSpPr>
          <a:xfrm>
            <a:off x="3747376" y="759308"/>
            <a:ext cx="2633540" cy="8108643"/>
            <a:chOff x="6852919" y="583365"/>
            <a:chExt cx="4681849" cy="5181928"/>
          </a:xfrm>
        </p:grpSpPr>
        <p:sp>
          <p:nvSpPr>
            <p:cNvPr id="14" name="Rectangle 13"/>
            <p:cNvSpPr/>
            <p:nvPr/>
          </p:nvSpPr>
          <p:spPr>
            <a:xfrm>
              <a:off x="6852919" y="583365"/>
              <a:ext cx="4681849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14"/>
            <p:cNvSpPr/>
            <p:nvPr/>
          </p:nvSpPr>
          <p:spPr>
            <a:xfrm>
              <a:off x="7273787" y="915806"/>
              <a:ext cx="3844017" cy="4507918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3112" y="1778722"/>
            <a:ext cx="2433701" cy="2882746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230096" y="1767746"/>
            <a:ext cx="1676249" cy="6088570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1800"/>
            </a:lvl1pPr>
            <a:lvl2pPr marL="257175" indent="0">
              <a:buNone/>
              <a:defRPr sz="1575"/>
            </a:lvl2pPr>
            <a:lvl3pPr marL="514350" indent="0">
              <a:buNone/>
              <a:defRPr sz="1350"/>
            </a:lvl3pPr>
            <a:lvl4pPr marL="771525" indent="0">
              <a:buNone/>
              <a:defRPr sz="1125"/>
            </a:lvl4pPr>
            <a:lvl5pPr marL="1028700" indent="0">
              <a:buNone/>
              <a:defRPr sz="1125"/>
            </a:lvl5pPr>
            <a:lvl6pPr marL="1285875" indent="0">
              <a:buNone/>
              <a:defRPr sz="1125"/>
            </a:lvl6pPr>
            <a:lvl7pPr marL="1543050" indent="0">
              <a:buNone/>
              <a:defRPr sz="1125"/>
            </a:lvl7pPr>
            <a:lvl8pPr marL="1800225" indent="0">
              <a:buNone/>
              <a:defRPr sz="1125"/>
            </a:lvl8pPr>
            <a:lvl9pPr marL="2057400" indent="0">
              <a:buNone/>
              <a:defRPr sz="1125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82619" y="4954209"/>
            <a:ext cx="2430215" cy="3155430"/>
          </a:xfrm>
        </p:spPr>
        <p:txBody>
          <a:bodyPr>
            <a:normAutofit/>
          </a:bodyPr>
          <a:lstStyle>
            <a:lvl1pPr marL="0" indent="0" algn="l">
              <a:buNone/>
              <a:defRPr sz="1350"/>
            </a:lvl1pPr>
            <a:lvl2pPr marL="257175" indent="0">
              <a:buNone/>
              <a:defRPr sz="788"/>
            </a:lvl2pPr>
            <a:lvl3pPr marL="514350" indent="0">
              <a:buNone/>
              <a:defRPr sz="675"/>
            </a:lvl3pPr>
            <a:lvl4pPr marL="771525" indent="0">
              <a:buNone/>
              <a:defRPr sz="563"/>
            </a:lvl4pPr>
            <a:lvl5pPr marL="1028700" indent="0">
              <a:buNone/>
              <a:defRPr sz="563"/>
            </a:lvl5pPr>
            <a:lvl6pPr marL="1285875" indent="0">
              <a:buNone/>
              <a:defRPr sz="563"/>
            </a:lvl6pPr>
            <a:lvl7pPr marL="1543050" indent="0">
              <a:buNone/>
              <a:defRPr sz="563"/>
            </a:lvl7pPr>
            <a:lvl8pPr marL="1800225" indent="0">
              <a:buNone/>
              <a:defRPr sz="563"/>
            </a:lvl8pPr>
            <a:lvl9pPr marL="2057400" indent="0">
              <a:buNone/>
              <a:defRPr sz="56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077498" y="8613760"/>
            <a:ext cx="2439315" cy="504120"/>
          </a:xfrm>
        </p:spPr>
        <p:txBody>
          <a:bodyPr/>
          <a:lstStyle>
            <a:lvl1pPr algn="l">
              <a:defRPr/>
            </a:lvl1pPr>
          </a:lstStyle>
          <a:p>
            <a:fld id="{E63624C2-AAD3-4FD0-BE8E-BCD8D87292D6}" type="datetimeFigureOut">
              <a:rPr lang="en-KE" smtClean="0"/>
              <a:t>11/05/2021</a:t>
            </a:fld>
            <a:endParaRPr lang="en-K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78148" y="501787"/>
            <a:ext cx="2438665" cy="505392"/>
          </a:xfrm>
        </p:spPr>
        <p:txBody>
          <a:bodyPr/>
          <a:lstStyle/>
          <a:p>
            <a:endParaRPr lang="en-KE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727544-1087-4E51-97A3-82DC293163A0}" type="slidenum">
              <a:rPr lang="en-KE" smtClean="0"/>
              <a:t>‹#›</a:t>
            </a:fld>
            <a:endParaRPr lang="en-KE"/>
          </a:p>
        </p:txBody>
      </p:sp>
      <p:cxnSp>
        <p:nvCxnSpPr>
          <p:cNvPr id="31" name="Straight Connector 30"/>
          <p:cNvCxnSpPr/>
          <p:nvPr/>
        </p:nvCxnSpPr>
        <p:spPr>
          <a:xfrm>
            <a:off x="1080961" y="4950450"/>
            <a:ext cx="243151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076970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3" name="Straight Connector 32"/>
          <p:cNvCxnSpPr/>
          <p:nvPr/>
        </p:nvCxnSpPr>
        <p:spPr>
          <a:xfrm>
            <a:off x="1082619" y="2908736"/>
            <a:ext cx="4928507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624C2-AAD3-4FD0-BE8E-BCD8D87292D6}" type="datetimeFigureOut">
              <a:rPr lang="en-KE" smtClean="0"/>
              <a:t>11/05/2021</a:t>
            </a:fld>
            <a:endParaRPr lang="en-K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K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727544-1087-4E51-97A3-82DC293163A0}" type="slidenum">
              <a:rPr lang="en-KE" smtClean="0"/>
              <a:t>‹#›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5790495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188522" y="1258200"/>
            <a:ext cx="827270" cy="7338247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82619" y="1258200"/>
            <a:ext cx="3975821" cy="733824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624C2-AAD3-4FD0-BE8E-BCD8D87292D6}" type="datetimeFigureOut">
              <a:rPr lang="en-KE" smtClean="0"/>
              <a:t>11/05/2021</a:t>
            </a:fld>
            <a:endParaRPr lang="en-K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K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727544-1087-4E51-97A3-82DC293163A0}" type="slidenum">
              <a:rPr lang="en-KE" smtClean="0"/>
              <a:t>‹#›</a:t>
            </a:fld>
            <a:endParaRPr lang="en-KE"/>
          </a:p>
        </p:txBody>
      </p:sp>
      <p:cxnSp>
        <p:nvCxnSpPr>
          <p:cNvPr id="15" name="Straight Connector 14"/>
          <p:cNvCxnSpPr/>
          <p:nvPr/>
        </p:nvCxnSpPr>
        <p:spPr>
          <a:xfrm>
            <a:off x="5188521" y="1258200"/>
            <a:ext cx="0" cy="7338247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563592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3174315"/>
            <a:ext cx="6858000" cy="64243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00" t="1538" r="12500" b="-1538"/>
          <a:stretch/>
        </p:blipFill>
        <p:spPr>
          <a:xfrm>
            <a:off x="-1" y="9598614"/>
            <a:ext cx="6858001" cy="1220016"/>
          </a:xfrm>
          <a:prstGeom prst="rect">
            <a:avLst/>
          </a:prstGeom>
        </p:spPr>
      </p:pic>
      <p:cxnSp>
        <p:nvCxnSpPr>
          <p:cNvPr id="13" name="Straight Connector 12"/>
          <p:cNvCxnSpPr/>
          <p:nvPr/>
        </p:nvCxnSpPr>
        <p:spPr>
          <a:xfrm>
            <a:off x="0" y="9607863"/>
            <a:ext cx="6858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82619" y="1266934"/>
            <a:ext cx="4928507" cy="165230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82619" y="3174314"/>
            <a:ext cx="4928507" cy="54339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234907" y="520257"/>
            <a:ext cx="1776219" cy="4869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3624C2-AAD3-4FD0-BE8E-BCD8D87292D6}" type="datetimeFigureOut">
              <a:rPr lang="en-KE" smtClean="0"/>
              <a:t>11/05/2021</a:t>
            </a:fld>
            <a:endParaRPr lang="en-K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2618" y="518585"/>
            <a:ext cx="3025503" cy="4869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K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65794" y="1258197"/>
            <a:ext cx="596810" cy="79301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100">
                <a:solidFill>
                  <a:schemeClr val="accent1"/>
                </a:solidFill>
              </a:defRPr>
            </a:lvl1pPr>
          </a:lstStyle>
          <a:p>
            <a:fld id="{4D727544-1087-4E51-97A3-82DC293163A0}" type="slidenum">
              <a:rPr lang="en-KE" smtClean="0"/>
              <a:t>‹#›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37884635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defTabSz="514350" rtl="0" eaLnBrk="1" latinLnBrk="0" hangingPunct="1">
        <a:lnSpc>
          <a:spcPct val="90000"/>
        </a:lnSpc>
        <a:spcBef>
          <a:spcPct val="0"/>
        </a:spcBef>
        <a:buNone/>
        <a:defRPr sz="24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171450" indent="-171450" algn="l" defTabSz="514350" rtl="0" eaLnBrk="1" latinLnBrk="0" hangingPunct="1">
        <a:lnSpc>
          <a:spcPct val="120000"/>
        </a:lnSpc>
        <a:spcBef>
          <a:spcPts val="75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5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14350" indent="-171450" algn="l" defTabSz="51435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857250" indent="-171450" algn="l" defTabSz="51435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200150" indent="-171450" algn="l" defTabSz="51435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05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543050" indent="-171450" algn="l" defTabSz="51435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1pPr>
      <a:lvl2pPr marL="2571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5143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3pPr>
      <a:lvl4pPr marL="7715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4pPr>
      <a:lvl5pPr marL="10287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5pPr>
      <a:lvl6pPr marL="12858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5430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8002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Relationship Id="rId5" Type="http://schemas.microsoft.com/office/2007/relationships/hdphoto" Target="../media/hdphoto1.wdp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655BE3-5443-4C7E-ADEE-5CEB85D05F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8702793">
            <a:off x="1082619" y="1266934"/>
            <a:ext cx="121341" cy="104666"/>
          </a:xfrm>
        </p:spPr>
        <p:txBody>
          <a:bodyPr>
            <a:normAutofit fontScale="90000"/>
          </a:bodyPr>
          <a:lstStyle/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17BDBD7-9641-4937-8E9D-AF932452EB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0"/>
            <a:ext cx="6857999" cy="9560609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3200" dirty="0"/>
              <a:t>Student Name: Stefan </a:t>
            </a:r>
            <a:r>
              <a:rPr lang="en-GB" sz="3200" dirty="0" err="1"/>
              <a:t>Anghel</a:t>
            </a:r>
            <a:r>
              <a:rPr lang="en-GB" sz="3200" dirty="0"/>
              <a:t> Draghici</a:t>
            </a:r>
          </a:p>
          <a:p>
            <a:pPr marL="0" indent="0">
              <a:buNone/>
            </a:pPr>
            <a:r>
              <a:rPr lang="en-GB" sz="3200" dirty="0"/>
              <a:t>Student Number: 2018555</a:t>
            </a:r>
          </a:p>
          <a:p>
            <a:pPr marL="0" indent="0">
              <a:buNone/>
            </a:pPr>
            <a:r>
              <a:rPr lang="en-GB" sz="3200" dirty="0"/>
              <a:t>Course Name: Hotel Placement- Food &amp; Beverage Operations (BMIH4002)</a:t>
            </a:r>
          </a:p>
          <a:p>
            <a:pPr marL="0" indent="0">
              <a:buNone/>
            </a:pPr>
            <a:r>
              <a:rPr lang="en-GB" sz="3200" dirty="0"/>
              <a:t>Tutor Name: Ryan Peters</a:t>
            </a:r>
          </a:p>
          <a:p>
            <a:pPr marL="0" indent="0">
              <a:buNone/>
            </a:pPr>
            <a:r>
              <a:rPr lang="en-GB" sz="3200" dirty="0"/>
              <a:t>Date: 05-11-2021</a:t>
            </a:r>
          </a:p>
        </p:txBody>
      </p:sp>
    </p:spTree>
    <p:extLst>
      <p:ext uri="{BB962C8B-B14F-4D97-AF65-F5344CB8AC3E}">
        <p14:creationId xmlns:p14="http://schemas.microsoft.com/office/powerpoint/2010/main" val="35668681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1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64A335B-11C8-41D9-970A-796E4B2DDAA6}"/>
              </a:ext>
            </a:extLst>
          </p:cNvPr>
          <p:cNvSpPr/>
          <p:nvPr/>
        </p:nvSpPr>
        <p:spPr>
          <a:xfrm>
            <a:off x="2225490" y="781266"/>
            <a:ext cx="2407020" cy="51868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9044" tIns="49508" rIns="99044" bIns="49508" anchor="t" anchorCtr="0">
            <a:noAutofit/>
          </a:bodyPr>
          <a:lstStyle/>
          <a:p>
            <a:pPr algn="ctr">
              <a:lnSpc>
                <a:spcPct val="107000"/>
              </a:lnSpc>
              <a:spcAft>
                <a:spcPts val="867"/>
              </a:spcAft>
            </a:pPr>
            <a:r>
              <a:rPr lang="en-US" sz="2800" b="1" dirty="0">
                <a:solidFill>
                  <a:schemeClr val="accent4">
                    <a:lumMod val="50000"/>
                  </a:schemeClr>
                </a:solidFill>
                <a:latin typeface="PT Serif" panose="020A0603040505020204" pitchFamily="18" charset="0"/>
                <a:ea typeface="PT Serif" panose="020A0603040505020204" pitchFamily="18" charset="0"/>
                <a:cs typeface="PT Serif" panose="020A0603040505020204" pitchFamily="18" charset="0"/>
              </a:rPr>
              <a:t>Hotel Trinity </a:t>
            </a:r>
            <a:endParaRPr lang="en-KE" sz="2800" b="1" dirty="0">
              <a:solidFill>
                <a:schemeClr val="accent4">
                  <a:lumMod val="50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  <p:sp>
        <p:nvSpPr>
          <p:cNvPr id="13" name="Rectangle 50">
            <a:extLst>
              <a:ext uri="{FF2B5EF4-FFF2-40B4-BE49-F238E27FC236}">
                <a16:creationId xmlns:a16="http://schemas.microsoft.com/office/drawing/2014/main" id="{5F76584D-B1D1-43E3-9EB7-62D8A2D3C7A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37837" y="1275561"/>
            <a:ext cx="2982324" cy="625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110099" tIns="55031" rIns="110099" bIns="55031" numCol="1" anchor="t" anchorCtr="0" compatLnSpc="1">
            <a:prstTxWarp prst="textNoShape">
              <a:avLst/>
            </a:prstTxWarp>
          </a:bodyPr>
          <a:lstStyle/>
          <a:p>
            <a:pPr algn="ctr" defTabSz="1101143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KE" sz="1100" dirty="0">
                <a:latin typeface="Arial" panose="020B0604020202020204" pitchFamily="34" charset="0"/>
                <a:ea typeface="Lato" panose="020F0502020204030203" pitchFamily="34" charset="0"/>
                <a:cs typeface="Lato" panose="020F0502020204030203" pitchFamily="34" charset="0"/>
              </a:rPr>
              <a:t>Princess Margaret Way, Port Talbot SA15 9QP Wales</a:t>
            </a:r>
          </a:p>
          <a:p>
            <a:pPr algn="ctr" defTabSz="1101143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KE" sz="1100" dirty="0">
                <a:latin typeface="Arial" panose="020B0604020202020204" pitchFamily="34" charset="0"/>
                <a:ea typeface="Lato" panose="020F0502020204030203" pitchFamily="34" charset="0"/>
                <a:cs typeface="Lato" panose="020F0502020204030203" pitchFamily="34" charset="0"/>
              </a:rPr>
              <a:t>Tel: +44 1649 786945</a:t>
            </a:r>
          </a:p>
          <a:p>
            <a:pPr algn="ctr" defTabSz="1101143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KE" sz="963" dirty="0">
              <a:solidFill>
                <a:srgbClr val="444344"/>
              </a:solidFill>
              <a:latin typeface="Arial" panose="020B0604020202020204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  <a:p>
            <a:pPr algn="ctr" defTabSz="1101143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KE" sz="2167" dirty="0">
              <a:latin typeface="Arial" panose="020B0604020202020204" pitchFamily="34" charset="0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5BAE1F1-9440-4E9B-B88D-440E7EBEB2CB}"/>
              </a:ext>
            </a:extLst>
          </p:cNvPr>
          <p:cNvSpPr/>
          <p:nvPr/>
        </p:nvSpPr>
        <p:spPr>
          <a:xfrm>
            <a:off x="2310964" y="1911877"/>
            <a:ext cx="2236075" cy="3930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US" b="1" dirty="0">
                <a:solidFill>
                  <a:schemeClr val="accent4">
                    <a:lumMod val="50000"/>
                  </a:schemeClr>
                </a:solidFill>
                <a:latin typeface="PT Serif" panose="020A0603040505020204" pitchFamily="18" charset="0"/>
                <a:ea typeface="PT Serif" panose="020A0603040505020204" pitchFamily="18" charset="0"/>
                <a:cs typeface="PT Serif" panose="020A0603040505020204" pitchFamily="18" charset="0"/>
              </a:rPr>
              <a:t>TAKEAWAY MENU</a:t>
            </a:r>
            <a:endParaRPr lang="en-KE" sz="1100" b="1" dirty="0">
              <a:solidFill>
                <a:schemeClr val="accent4">
                  <a:lumMod val="50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B7A80BFB-D14A-48DB-AD1A-2D416E7CECCA}"/>
              </a:ext>
            </a:extLst>
          </p:cNvPr>
          <p:cNvSpPr/>
          <p:nvPr/>
        </p:nvSpPr>
        <p:spPr>
          <a:xfrm>
            <a:off x="435610" y="2370615"/>
            <a:ext cx="1357630" cy="3054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400" b="1" dirty="0">
                <a:solidFill>
                  <a:schemeClr val="accent4">
                    <a:lumMod val="50000"/>
                  </a:schemeClr>
                </a:solidFill>
                <a:latin typeface="PT Serif Caption" panose="02060603050505020204" pitchFamily="18" charset="0"/>
                <a:ea typeface="PT Serif Caption" panose="02060603050505020204" pitchFamily="18" charset="0"/>
                <a:cs typeface="PT Serif Caption" panose="02060603050505020204" pitchFamily="18" charset="0"/>
              </a:rPr>
              <a:t>APPETIZERS</a:t>
            </a:r>
            <a:endParaRPr lang="en-KE" sz="1100" b="1" dirty="0">
              <a:solidFill>
                <a:schemeClr val="accent4">
                  <a:lumMod val="50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535923F0-068E-428E-A6A3-036EA9D4F11E}"/>
              </a:ext>
            </a:extLst>
          </p:cNvPr>
          <p:cNvSpPr/>
          <p:nvPr/>
        </p:nvSpPr>
        <p:spPr>
          <a:xfrm>
            <a:off x="3636010" y="2370615"/>
            <a:ext cx="1357630" cy="3054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400" b="1" dirty="0">
                <a:solidFill>
                  <a:schemeClr val="accent4">
                    <a:lumMod val="50000"/>
                  </a:schemeClr>
                </a:solidFill>
                <a:latin typeface="PT Serif Caption" panose="02060603050505020204" pitchFamily="18" charset="0"/>
                <a:ea typeface="PT Serif Caption" panose="02060603050505020204" pitchFamily="18" charset="0"/>
                <a:cs typeface="PT Serif Caption" panose="02060603050505020204" pitchFamily="18" charset="0"/>
              </a:rPr>
              <a:t>ENTREES</a:t>
            </a:r>
            <a:endParaRPr lang="en-KE" sz="1100" b="1" dirty="0">
              <a:solidFill>
                <a:schemeClr val="accent4">
                  <a:lumMod val="50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  <p:sp>
        <p:nvSpPr>
          <p:cNvPr id="29" name="Rectangle 50">
            <a:extLst>
              <a:ext uri="{FF2B5EF4-FFF2-40B4-BE49-F238E27FC236}">
                <a16:creationId xmlns:a16="http://schemas.microsoft.com/office/drawing/2014/main" id="{0E0754A0-8BCC-4992-9209-DE490E341DE0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2862" y="3675861"/>
            <a:ext cx="2982324" cy="625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110099" tIns="55031" rIns="110099" bIns="55031" numCol="1" anchor="t" anchorCtr="0" compatLnSpc="1">
            <a:prstTxWarp prst="textNoShape">
              <a:avLst/>
            </a:prstTxWarp>
          </a:bodyPr>
          <a:lstStyle/>
          <a:p>
            <a:pPr algn="ctr" defTabSz="1101143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KE" sz="963" dirty="0">
              <a:solidFill>
                <a:srgbClr val="444344"/>
              </a:solidFill>
              <a:latin typeface="Arial" panose="020B0604020202020204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  <a:p>
            <a:pPr algn="ctr" defTabSz="1101143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KE" sz="2167" dirty="0">
              <a:latin typeface="Arial" panose="020B0604020202020204" pitchFamily="34" charset="0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7C4C94D7-E82B-406B-A790-B53CB998C712}"/>
              </a:ext>
            </a:extLst>
          </p:cNvPr>
          <p:cNvSpPr txBox="1"/>
          <p:nvPr/>
        </p:nvSpPr>
        <p:spPr>
          <a:xfrm>
            <a:off x="403452" y="2758778"/>
            <a:ext cx="2779576" cy="2246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000" b="1" dirty="0">
                <a:latin typeface="Arial" panose="020B0604020202020204" pitchFamily="34" charset="0"/>
                <a:cs typeface="Arial" panose="020B0604020202020204" pitchFamily="34" charset="0"/>
              </a:rPr>
              <a:t>BEIRUTI -20</a:t>
            </a:r>
          </a:p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Small selection of falafel, tabbouleh, and hummus. Suitable for vegans. </a:t>
            </a:r>
          </a:p>
          <a:p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000" b="1" dirty="0">
                <a:latin typeface="Arial" panose="020B0604020202020204" pitchFamily="34" charset="0"/>
                <a:cs typeface="Arial" panose="020B0604020202020204" pitchFamily="34" charset="0"/>
              </a:rPr>
              <a:t>CAESAR SALAD - 25</a:t>
            </a:r>
          </a:p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Traditional dressing infused with anchovies. Served with rustic toasted croutons and topped parmesan cheese.</a:t>
            </a:r>
          </a:p>
          <a:p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000" b="1" dirty="0">
                <a:latin typeface="Arial" panose="020B0604020202020204" pitchFamily="34" charset="0"/>
                <a:cs typeface="Arial" panose="020B0604020202020204" pitchFamily="34" charset="0"/>
              </a:rPr>
              <a:t>SALMON TARTARE  35</a:t>
            </a:r>
          </a:p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Fresh raw salmon with olive oil, parmesan, and mixed herbs.</a:t>
            </a:r>
          </a:p>
          <a:p>
            <a:r>
              <a:rPr lang="en-US" sz="1000" i="1" dirty="0">
                <a:latin typeface="Arial" panose="020B0604020202020204" pitchFamily="34" charset="0"/>
                <a:cs typeface="Arial" panose="020B0604020202020204" pitchFamily="34" charset="0"/>
              </a:rPr>
              <a:t>2014 Pride Mountain Vineyard Chardonnay (White Wine)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89BF60C-9945-4B49-8107-5CF9F3218AF3}"/>
              </a:ext>
            </a:extLst>
          </p:cNvPr>
          <p:cNvSpPr txBox="1"/>
          <p:nvPr/>
        </p:nvSpPr>
        <p:spPr>
          <a:xfrm>
            <a:off x="3530373" y="2758778"/>
            <a:ext cx="2779576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000" b="1" dirty="0">
                <a:latin typeface="Arial" panose="020B0604020202020204" pitchFamily="34" charset="0"/>
                <a:cs typeface="Arial" panose="020B0604020202020204" pitchFamily="34" charset="0"/>
              </a:rPr>
              <a:t>CASSOULET - 35</a:t>
            </a:r>
          </a:p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Braised white beans, medley of fresh vegetables with pork, beef, and chicken.</a:t>
            </a:r>
          </a:p>
          <a:p>
            <a:endParaRPr lang="en-US" sz="1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000" b="1" dirty="0">
                <a:latin typeface="Arial" panose="020B0604020202020204" pitchFamily="34" charset="0"/>
                <a:cs typeface="Arial" panose="020B0604020202020204" pitchFamily="34" charset="0"/>
              </a:rPr>
              <a:t>POULET "COQ AU VIN" - 45</a:t>
            </a:r>
          </a:p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Braised chicken, mushrooms, bacon, onions, seasonal vegetable, starch of the day.</a:t>
            </a:r>
          </a:p>
          <a:p>
            <a:endParaRPr lang="en-US" sz="1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000" b="1" dirty="0">
                <a:latin typeface="Arial" panose="020B0604020202020204" pitchFamily="34" charset="0"/>
                <a:cs typeface="Arial" panose="020B0604020202020204" pitchFamily="34" charset="0"/>
              </a:rPr>
              <a:t>LAMB CHOPS (FOR 2 PEOPLE) - 60</a:t>
            </a:r>
          </a:p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Marinated in yoghurt, Garlic, Cumin grilled in the tandoori oven.</a:t>
            </a:r>
          </a:p>
          <a:p>
            <a:r>
              <a:rPr lang="en-US" sz="1000" i="1" dirty="0">
                <a:latin typeface="Arial" panose="020B0604020202020204" pitchFamily="34" charset="0"/>
                <a:cs typeface="Arial" panose="020B0604020202020204" pitchFamily="34" charset="0"/>
              </a:rPr>
              <a:t>2013 Chateau Musar Lebanon (Red Wine)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8738DEA1-0B5A-4E84-9DA8-FC35FDBBFF60}"/>
              </a:ext>
            </a:extLst>
          </p:cNvPr>
          <p:cNvSpPr/>
          <p:nvPr/>
        </p:nvSpPr>
        <p:spPr>
          <a:xfrm>
            <a:off x="435610" y="5134877"/>
            <a:ext cx="1357630" cy="3054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400" b="1" dirty="0">
                <a:solidFill>
                  <a:schemeClr val="accent4">
                    <a:lumMod val="50000"/>
                  </a:schemeClr>
                </a:solidFill>
                <a:latin typeface="PT Serif Caption" panose="02060603050505020204" pitchFamily="18" charset="0"/>
                <a:ea typeface="PT Serif Caption" panose="02060603050505020204" pitchFamily="18" charset="0"/>
                <a:cs typeface="PT Serif Caption" panose="02060603050505020204" pitchFamily="18" charset="0"/>
              </a:rPr>
              <a:t>DESSERTS</a:t>
            </a:r>
            <a:endParaRPr lang="en-KE" sz="1100" b="1" dirty="0">
              <a:solidFill>
                <a:schemeClr val="accent4">
                  <a:lumMod val="50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1EDDAEEC-3002-48A8-B5E9-99801A5403F2}"/>
              </a:ext>
            </a:extLst>
          </p:cNvPr>
          <p:cNvSpPr txBox="1"/>
          <p:nvPr/>
        </p:nvSpPr>
        <p:spPr>
          <a:xfrm>
            <a:off x="403452" y="5569642"/>
            <a:ext cx="2663598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000" b="1" dirty="0">
                <a:latin typeface="Arial" panose="020B0604020202020204" pitchFamily="34" charset="0"/>
                <a:cs typeface="Arial" panose="020B0604020202020204" pitchFamily="34" charset="0"/>
              </a:rPr>
              <a:t>CREPES SUZETTE - 25</a:t>
            </a:r>
          </a:p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Delicate egg pancakes, Grand Marnier sauce </a:t>
            </a:r>
          </a:p>
          <a:p>
            <a:endParaRPr lang="en-US" sz="1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000" b="1" dirty="0">
                <a:latin typeface="Arial" panose="020B0604020202020204" pitchFamily="34" charset="0"/>
                <a:cs typeface="Arial" panose="020B0604020202020204" pitchFamily="34" charset="0"/>
              </a:rPr>
              <a:t>CHOCOLATE LAVA CAKE - 40</a:t>
            </a:r>
          </a:p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French style Vanilla Ice cream</a:t>
            </a:r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AA40CD49-1F32-48DF-824A-7461246EE0F6}"/>
              </a:ext>
            </a:extLst>
          </p:cNvPr>
          <p:cNvSpPr/>
          <p:nvPr/>
        </p:nvSpPr>
        <p:spPr>
          <a:xfrm>
            <a:off x="3868224" y="5136159"/>
            <a:ext cx="1357630" cy="3054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400" b="1" dirty="0">
                <a:solidFill>
                  <a:schemeClr val="accent4">
                    <a:lumMod val="50000"/>
                  </a:schemeClr>
                </a:solidFill>
                <a:latin typeface="PT Serif Caption" panose="02060603050505020204" pitchFamily="18" charset="0"/>
                <a:ea typeface="PT Serif Caption" panose="02060603050505020204" pitchFamily="18" charset="0"/>
                <a:cs typeface="PT Serif Caption" panose="02060603050505020204" pitchFamily="18" charset="0"/>
              </a:rPr>
              <a:t>WINES</a:t>
            </a:r>
            <a:endParaRPr lang="en-KE" sz="1100" b="1" dirty="0">
              <a:solidFill>
                <a:schemeClr val="accent4">
                  <a:lumMod val="50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  <p:cxnSp>
        <p:nvCxnSpPr>
          <p:cNvPr id="46" name="Straight Arrow Connector 45">
            <a:extLst>
              <a:ext uri="{FF2B5EF4-FFF2-40B4-BE49-F238E27FC236}">
                <a16:creationId xmlns:a16="http://schemas.microsoft.com/office/drawing/2014/main" id="{84BB7676-D77A-42D6-BB7F-E3B66D3CEA65}"/>
              </a:ext>
            </a:extLst>
          </p:cNvPr>
          <p:cNvCxnSpPr/>
          <p:nvPr/>
        </p:nvCxnSpPr>
        <p:spPr>
          <a:xfrm>
            <a:off x="470218" y="7390607"/>
            <a:ext cx="5917565" cy="19050"/>
          </a:xfrm>
          <a:prstGeom prst="straightConnector1">
            <a:avLst/>
          </a:prstGeom>
          <a:noFill/>
          <a:ln w="19050" cap="flat" cmpd="sng">
            <a:solidFill>
              <a:srgbClr val="886C4E"/>
            </a:solidFill>
            <a:prstDash val="solid"/>
            <a:miter lim="800000"/>
            <a:headEnd type="none" w="sm" len="sm"/>
            <a:tailEnd type="none" w="sm" len="sm"/>
          </a:ln>
        </p:spPr>
      </p:cxnSp>
      <p:sp>
        <p:nvSpPr>
          <p:cNvPr id="47" name="Rectangle 46">
            <a:extLst>
              <a:ext uri="{FF2B5EF4-FFF2-40B4-BE49-F238E27FC236}">
                <a16:creationId xmlns:a16="http://schemas.microsoft.com/office/drawing/2014/main" id="{D0DDA9C3-ADAF-4119-A3B7-91027E372648}"/>
              </a:ext>
            </a:extLst>
          </p:cNvPr>
          <p:cNvSpPr/>
          <p:nvPr/>
        </p:nvSpPr>
        <p:spPr>
          <a:xfrm>
            <a:off x="473710" y="7609220"/>
            <a:ext cx="5917565" cy="2095328"/>
          </a:xfrm>
          <a:prstGeom prst="rect">
            <a:avLst/>
          </a:prstGeom>
          <a:blipFill dpi="0"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>
            <a:noFill/>
          </a:ln>
          <a:effectLst>
            <a:glow rad="228600">
              <a:schemeClr val="accent3">
                <a:satMod val="175000"/>
                <a:alpha val="40000"/>
              </a:schemeClr>
            </a:glow>
            <a:innerShdw blurRad="114300">
              <a:prstClr val="black"/>
            </a:inn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KE" dirty="0"/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93378E58-8BDC-45A9-950E-8BDCC3F89082}"/>
              </a:ext>
            </a:extLst>
          </p:cNvPr>
          <p:cNvSpPr txBox="1"/>
          <p:nvPr/>
        </p:nvSpPr>
        <p:spPr>
          <a:xfrm>
            <a:off x="473710" y="7664596"/>
            <a:ext cx="1751780" cy="10332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200" b="1" u="sng" dirty="0">
                <a:solidFill>
                  <a:schemeClr val="accent4">
                    <a:lumMod val="50000"/>
                  </a:schemeClr>
                </a:solidFill>
                <a:latin typeface="PT Serif Caption" panose="02060603050505020204" pitchFamily="18" charset="0"/>
                <a:cs typeface="Arial" panose="020B0604020202020204" pitchFamily="34" charset="0"/>
              </a:rPr>
              <a:t>OPERATING HOURS</a:t>
            </a:r>
          </a:p>
          <a:p>
            <a:pPr>
              <a:lnSpc>
                <a:spcPct val="150000"/>
              </a:lnSpc>
            </a:pP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MON – FRI 12:00 – 7:30PM</a:t>
            </a:r>
          </a:p>
          <a:p>
            <a:pPr>
              <a:lnSpc>
                <a:spcPct val="150000"/>
              </a:lnSpc>
            </a:pP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SAT 12:00 – 4:00PM</a:t>
            </a:r>
          </a:p>
          <a:p>
            <a:pPr>
              <a:lnSpc>
                <a:spcPct val="150000"/>
              </a:lnSpc>
            </a:pP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SUN 12:00 – 4:00PM</a:t>
            </a: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9D567B04-D3FA-4E44-B990-5AF39A5BF975}"/>
              </a:ext>
            </a:extLst>
          </p:cNvPr>
          <p:cNvSpPr txBox="1"/>
          <p:nvPr/>
        </p:nvSpPr>
        <p:spPr>
          <a:xfrm>
            <a:off x="2225490" y="7609220"/>
            <a:ext cx="4084459" cy="19566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1200" b="1" u="sng" dirty="0">
                <a:solidFill>
                  <a:schemeClr val="accent4">
                    <a:lumMod val="50000"/>
                  </a:schemeClr>
                </a:solidFill>
                <a:latin typeface="PT Serif Caption" panose="02060603050505020204" pitchFamily="18" charset="0"/>
                <a:cs typeface="Arial" panose="020B0604020202020204" pitchFamily="34" charset="0"/>
              </a:rPr>
              <a:t>HOW TO ORDER</a:t>
            </a:r>
          </a:p>
          <a:p>
            <a:pPr marL="228600" indent="-228600">
              <a:lnSpc>
                <a:spcPct val="150000"/>
              </a:lnSpc>
              <a:buFont typeface="+mj-lt"/>
              <a:buAutoNum type="arabicPeriod"/>
            </a:pP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Call us on +44 1649 786945 to place your order. </a:t>
            </a:r>
          </a:p>
          <a:p>
            <a:pPr marL="228600" indent="-228600">
              <a:lnSpc>
                <a:spcPct val="150000"/>
              </a:lnSpc>
              <a:buFont typeface="+mj-lt"/>
              <a:buAutoNum type="arabicPeriod"/>
            </a:pP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Customers have the option to come pick up the order at the hotel OR use our delivery service at a cost depending on location. </a:t>
            </a:r>
          </a:p>
          <a:p>
            <a:pPr marL="228600" indent="-228600">
              <a:lnSpc>
                <a:spcPct val="150000"/>
              </a:lnSpc>
              <a:buFont typeface="+mj-lt"/>
              <a:buAutoNum type="arabicPeriod"/>
            </a:pP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Pick up service will require all parties to wear a mask and wash hands before entry. </a:t>
            </a:r>
          </a:p>
          <a:p>
            <a:pPr marL="228600" indent="-228600">
              <a:lnSpc>
                <a:spcPct val="150000"/>
              </a:lnSpc>
              <a:buFont typeface="+mj-lt"/>
              <a:buAutoNum type="arabicPeriod"/>
            </a:pP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We accept both cash and credit/debit cards. </a:t>
            </a:r>
          </a:p>
          <a:p>
            <a:pPr>
              <a:lnSpc>
                <a:spcPct val="150000"/>
              </a:lnSpc>
            </a:pPr>
            <a:endParaRPr lang="en-US" sz="10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51" name="Straight Arrow Connector 50">
            <a:extLst>
              <a:ext uri="{FF2B5EF4-FFF2-40B4-BE49-F238E27FC236}">
                <a16:creationId xmlns:a16="http://schemas.microsoft.com/office/drawing/2014/main" id="{AA290A3B-E132-40E7-B334-848594892F46}"/>
              </a:ext>
            </a:extLst>
          </p:cNvPr>
          <p:cNvCxnSpPr/>
          <p:nvPr/>
        </p:nvCxnSpPr>
        <p:spPr>
          <a:xfrm>
            <a:off x="470218" y="9904754"/>
            <a:ext cx="5917565" cy="19050"/>
          </a:xfrm>
          <a:prstGeom prst="straightConnector1">
            <a:avLst/>
          </a:prstGeom>
          <a:noFill/>
          <a:ln w="19050" cap="flat" cmpd="sng">
            <a:solidFill>
              <a:srgbClr val="886C4E"/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54" name="Straight Arrow Connector 53">
            <a:extLst>
              <a:ext uri="{FF2B5EF4-FFF2-40B4-BE49-F238E27FC236}">
                <a16:creationId xmlns:a16="http://schemas.microsoft.com/office/drawing/2014/main" id="{61F0E9A0-4DD2-4AC2-B389-B5BE6362019E}"/>
              </a:ext>
            </a:extLst>
          </p:cNvPr>
          <p:cNvCxnSpPr>
            <a:cxnSpLocks/>
          </p:cNvCxnSpPr>
          <p:nvPr/>
        </p:nvCxnSpPr>
        <p:spPr>
          <a:xfrm flipV="1">
            <a:off x="2225489" y="7609220"/>
            <a:ext cx="0" cy="2083055"/>
          </a:xfrm>
          <a:prstGeom prst="straightConnector1">
            <a:avLst/>
          </a:prstGeom>
          <a:ln>
            <a:headEnd type="none" w="sm" len="sm"/>
            <a:tailEnd type="none" w="sm" len="sm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pic>
        <p:nvPicPr>
          <p:cNvPr id="60" name="Picture 59">
            <a:extLst>
              <a:ext uri="{FF2B5EF4-FFF2-40B4-BE49-F238E27FC236}">
                <a16:creationId xmlns:a16="http://schemas.microsoft.com/office/drawing/2014/main" id="{B7BBA42A-4A53-40B1-B3D5-133D887BA24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14636" y="93272"/>
            <a:ext cx="1228726" cy="10194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7814321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470</TotalTime>
  <Words>293</Words>
  <Application>Microsoft Office PowerPoint</Application>
  <PresentationFormat>Custom</PresentationFormat>
  <Paragraphs>47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Arial</vt:lpstr>
      <vt:lpstr>Calibri</vt:lpstr>
      <vt:lpstr>Gill Sans MT</vt:lpstr>
      <vt:lpstr>PT Serif</vt:lpstr>
      <vt:lpstr>PT Serif Caption</vt:lpstr>
      <vt:lpstr>Gallery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lastModifiedBy>Stefan Draghici</cp:lastModifiedBy>
  <cp:revision>3</cp:revision>
  <dcterms:created xsi:type="dcterms:W3CDTF">2021-11-03T05:11:58Z</dcterms:created>
  <dcterms:modified xsi:type="dcterms:W3CDTF">2021-11-05T03:30:05Z</dcterms:modified>
</cp:coreProperties>
</file>