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90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51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222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685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92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055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943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00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986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089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48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47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B70E4D8D-619C-4F86-88F9-D1EB918C8B2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EAD6CBE5-F4F7-45F9-88C2-9B3E511D8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939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D405A-471A-EC1F-E35B-D612DFFEC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2580639"/>
            <a:ext cx="9966960" cy="1887391"/>
          </a:xfrm>
        </p:spPr>
        <p:txBody>
          <a:bodyPr/>
          <a:lstStyle/>
          <a:p>
            <a:r>
              <a:rPr lang="en-GB" sz="4000" dirty="0"/>
              <a:t>Friedrich Nietzsche’s transvaluation of values, bad conscience and morality.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0DE733-E02F-9490-5EC1-C25A1A9141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3480" y="4468030"/>
            <a:ext cx="7891272" cy="1069848"/>
          </a:xfrm>
        </p:spPr>
        <p:txBody>
          <a:bodyPr/>
          <a:lstStyle/>
          <a:p>
            <a:r>
              <a:rPr lang="en-GB" dirty="0"/>
              <a:t>By Nora Hardy (2114577)</a:t>
            </a:r>
          </a:p>
        </p:txBody>
      </p:sp>
    </p:spTree>
    <p:extLst>
      <p:ext uri="{BB962C8B-B14F-4D97-AF65-F5344CB8AC3E}">
        <p14:creationId xmlns:p14="http://schemas.microsoft.com/office/powerpoint/2010/main" val="3943280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781C3-BD43-7783-3845-ECA592A98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08" y="135941"/>
            <a:ext cx="7576312" cy="751027"/>
          </a:xfrm>
        </p:spPr>
        <p:txBody>
          <a:bodyPr>
            <a:normAutofit/>
          </a:bodyPr>
          <a:lstStyle/>
          <a:p>
            <a:r>
              <a:rPr lang="en-GB" sz="4400" dirty="0"/>
              <a:t>Friedrich Nietzsche </a:t>
            </a:r>
            <a:r>
              <a:rPr lang="en-GB" sz="4000" dirty="0"/>
              <a:t>(1844-1900)</a:t>
            </a:r>
            <a:endParaRPr lang="en-GB" dirty="0"/>
          </a:p>
        </p:txBody>
      </p:sp>
      <p:pic>
        <p:nvPicPr>
          <p:cNvPr id="1026" name="Picture 2" descr="Friedrich Nietzsche #1 by Bettmann">
            <a:extLst>
              <a:ext uri="{FF2B5EF4-FFF2-40B4-BE49-F238E27FC236}">
                <a16:creationId xmlns:a16="http://schemas.microsoft.com/office/drawing/2014/main" id="{F3B43CB0-FAEF-C558-D150-A2641220B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08" y="1083564"/>
            <a:ext cx="3559417" cy="469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189A2-C69D-8031-9331-88B0E34BE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1083564"/>
            <a:ext cx="5032248" cy="469087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 Late 19</a:t>
            </a:r>
            <a:r>
              <a:rPr lang="en-GB" sz="2400" baseline="30000" dirty="0"/>
              <a:t>th</a:t>
            </a:r>
            <a:r>
              <a:rPr lang="en-GB" sz="2400" dirty="0"/>
              <a:t> century German philosopher and critic of culture. </a:t>
            </a:r>
          </a:p>
          <a:p>
            <a:r>
              <a:rPr lang="en-GB" sz="2400" dirty="0"/>
              <a:t>He was one of the most influential modern thinkers.</a:t>
            </a:r>
          </a:p>
          <a:p>
            <a:r>
              <a:rPr lang="en-GB" sz="2400" dirty="0"/>
              <a:t>He aimed to investigate the motives and origin of religion, morality. </a:t>
            </a:r>
          </a:p>
          <a:p>
            <a:r>
              <a:rPr lang="en-GB" sz="2400" dirty="0"/>
              <a:t>His most famous works include;</a:t>
            </a:r>
          </a:p>
          <a:p>
            <a:pPr marL="0" indent="0">
              <a:buNone/>
            </a:pPr>
            <a:r>
              <a:rPr lang="en-GB" sz="2400" dirty="0"/>
              <a:t> “Beyond Good and Evil”(1886), “On the Genealogy of Morality”(1897),  “The Gay Science” (1882) and “The Will to Power”(1901)</a:t>
            </a:r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4CFD13-2523-D575-911A-B150F10A0730}"/>
              </a:ext>
            </a:extLst>
          </p:cNvPr>
          <p:cNvSpPr txBox="1"/>
          <p:nvPr/>
        </p:nvSpPr>
        <p:spPr>
          <a:xfrm>
            <a:off x="165608" y="5798729"/>
            <a:ext cx="49855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https://images.fineartamerica.com/images/artworkimages/mediumlarge/2/1-friedrich-nietzsche-bettmann.jpg</a:t>
            </a:r>
          </a:p>
        </p:txBody>
      </p:sp>
    </p:spTree>
    <p:extLst>
      <p:ext uri="{BB962C8B-B14F-4D97-AF65-F5344CB8AC3E}">
        <p14:creationId xmlns:p14="http://schemas.microsoft.com/office/powerpoint/2010/main" val="431601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988B9-0FCD-B45B-0BC5-6D782EAA3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505" y="81860"/>
            <a:ext cx="10058400" cy="1609344"/>
          </a:xfrm>
        </p:spPr>
        <p:txBody>
          <a:bodyPr>
            <a:normAutofit/>
          </a:bodyPr>
          <a:lstStyle/>
          <a:p>
            <a:r>
              <a:rPr lang="en-GB" sz="6000" dirty="0"/>
              <a:t> Friedrich Nietzsche “God is dead”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E4DD9-3F7D-9747-9834-19DD0CF0C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2256" y="1314558"/>
            <a:ext cx="7424784" cy="5057939"/>
          </a:xfrm>
        </p:spPr>
        <p:txBody>
          <a:bodyPr>
            <a:normAutofit lnSpcReduction="10000"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 In his 1882 works entitled “The Gay Science” Nietzsche stated “God is Dead”.</a:t>
            </a:r>
          </a:p>
          <a:p>
            <a:r>
              <a:rPr lang="en-GB" sz="2400" dirty="0"/>
              <a:t>Not meant literally but metaphorically.</a:t>
            </a:r>
          </a:p>
          <a:p>
            <a:r>
              <a:rPr lang="en-GB" sz="2400" dirty="0"/>
              <a:t>The world is meaningless.</a:t>
            </a:r>
          </a:p>
          <a:p>
            <a:r>
              <a:rPr lang="en-GB" sz="2400" dirty="0"/>
              <a:t> Religion and morality created to give meaning.</a:t>
            </a:r>
          </a:p>
          <a:p>
            <a:r>
              <a:rPr lang="en-GB" sz="2400" dirty="0"/>
              <a:t>Believers have created a belief in God and therefore set out value and morality within society.</a:t>
            </a:r>
          </a:p>
          <a:p>
            <a:r>
              <a:rPr lang="en-GB" sz="2400" dirty="0"/>
              <a:t>These values and morals have stemmed from Christian teachings.</a:t>
            </a:r>
          </a:p>
          <a:p>
            <a:r>
              <a:rPr lang="en-GB" sz="2400" dirty="0"/>
              <a:t>They now have lost their power and relevance.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2050" name="Picture 2" descr="Nietzsche's The Gay Science">
            <a:extLst>
              <a:ext uri="{FF2B5EF4-FFF2-40B4-BE49-F238E27FC236}">
                <a16:creationId xmlns:a16="http://schemas.microsoft.com/office/drawing/2014/main" id="{78F3635C-A7A9-E834-EE56-C060BDA26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29" y="1691204"/>
            <a:ext cx="3105821" cy="488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253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64447-AD5C-4D3F-531D-EE311137E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568" y="372872"/>
            <a:ext cx="10058400" cy="1609344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Freidrich</a:t>
            </a:r>
            <a:r>
              <a:rPr lang="en-GB" dirty="0"/>
              <a:t> Nietzsche - radical revaluation of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A08B5-2F1A-15D1-2172-B8B8DA012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9840" y="2121408"/>
            <a:ext cx="4788408" cy="4050792"/>
          </a:xfrm>
        </p:spPr>
        <p:txBody>
          <a:bodyPr/>
          <a:lstStyle/>
          <a:p>
            <a:r>
              <a:rPr lang="en-GB" dirty="0"/>
              <a:t>Nietzsche’s solution to this was to suggest a radical revaluation of values.</a:t>
            </a:r>
          </a:p>
          <a:p>
            <a:r>
              <a:rPr lang="en-GB" dirty="0"/>
              <a:t>This involved;</a:t>
            </a:r>
          </a:p>
          <a:p>
            <a:pPr marL="0" indent="0">
              <a:buNone/>
            </a:pPr>
            <a:r>
              <a:rPr lang="en-GB" dirty="0"/>
              <a:t>-Rejecting objective morality </a:t>
            </a:r>
          </a:p>
          <a:p>
            <a:pPr marL="0" indent="0">
              <a:buNone/>
            </a:pPr>
            <a:r>
              <a:rPr lang="en-GB" dirty="0"/>
              <a:t>- Adopting more life affirming values </a:t>
            </a:r>
          </a:p>
          <a:p>
            <a:r>
              <a:rPr lang="en-GB" dirty="0"/>
              <a:t>He felt that moral value based on ones own subjective desires and personal preferences.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Nietzsche's Revaluation of all Values eBook : Friedrich Nietzsche ...">
            <a:extLst>
              <a:ext uri="{FF2B5EF4-FFF2-40B4-BE49-F238E27FC236}">
                <a16:creationId xmlns:a16="http://schemas.microsoft.com/office/drawing/2014/main" id="{94CDB42E-F955-0983-DC56-3E982DE92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568" y="1909768"/>
            <a:ext cx="3027045" cy="464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6564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84300-DD7D-F294-DD9A-6F630C848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Friedrich NIETZSCHE- Nihilism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66965-2F34-B405-36CF-4CA8B47F2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5120" y="2121408"/>
            <a:ext cx="4453127" cy="40507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 Humans have lost their sense of direction and purpose.</a:t>
            </a:r>
          </a:p>
          <a:p>
            <a:r>
              <a:rPr lang="en-GB" dirty="0"/>
              <a:t> </a:t>
            </a:r>
            <a:r>
              <a:rPr lang="en-GB" dirty="0" err="1"/>
              <a:t>Nietszche</a:t>
            </a:r>
            <a:r>
              <a:rPr lang="en-GB" dirty="0"/>
              <a:t> felt that this would result in an increase in Nihilism. </a:t>
            </a:r>
          </a:p>
          <a:p>
            <a:r>
              <a:rPr lang="en-GB" dirty="0"/>
              <a:t>Nihilism – the rejection of all religious and moral principles. The belief that the world is meaningless.</a:t>
            </a:r>
          </a:p>
          <a:p>
            <a:r>
              <a:rPr lang="en-GB" dirty="0"/>
              <a:t>Science and ‘The enlightenment’ aimed to challenge religion and its ability to prove meaning and value. </a:t>
            </a:r>
          </a:p>
        </p:txBody>
      </p:sp>
      <p:pic>
        <p:nvPicPr>
          <p:cNvPr id="4098" name="Picture 2" descr="What Is Nihilism Philosophy: Unveiling the Philosophy of Life's ...">
            <a:extLst>
              <a:ext uri="{FF2B5EF4-FFF2-40B4-BE49-F238E27FC236}">
                <a16:creationId xmlns:a16="http://schemas.microsoft.com/office/drawing/2014/main" id="{CF5777E6-2625-9BD2-789F-91537CC38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95" y="2752344"/>
            <a:ext cx="4514850" cy="2459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4610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0D6F1-0A20-5AAC-E623-D2A7196B2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888" y="293118"/>
            <a:ext cx="10058400" cy="897128"/>
          </a:xfrm>
        </p:spPr>
        <p:txBody>
          <a:bodyPr/>
          <a:lstStyle/>
          <a:p>
            <a:r>
              <a:rPr lang="en-GB" dirty="0"/>
              <a:t>Bad conscience – Creditor vs Debtor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BFDC1-1472-A28F-FA44-EDD588434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8080" y="1198880"/>
            <a:ext cx="6979920" cy="55575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Nietzche</a:t>
            </a:r>
            <a:r>
              <a:rPr lang="en-GB" dirty="0"/>
              <a:t> lists out the basic fundamentals in human morality ;</a:t>
            </a:r>
          </a:p>
          <a:p>
            <a:r>
              <a:rPr lang="en-GB" dirty="0"/>
              <a:t>Acting</a:t>
            </a:r>
          </a:p>
          <a:p>
            <a:r>
              <a:rPr lang="en-GB" dirty="0"/>
              <a:t>Promising                 ‘ Mans Conscience’ </a:t>
            </a:r>
          </a:p>
          <a:p>
            <a:r>
              <a:rPr lang="en-GB" dirty="0"/>
              <a:t>Responsibility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Breaking promises = Guilt.</a:t>
            </a:r>
          </a:p>
          <a:p>
            <a:r>
              <a:rPr lang="en-GB" dirty="0"/>
              <a:t>Keeping promises = Pride.</a:t>
            </a:r>
          </a:p>
          <a:p>
            <a:r>
              <a:rPr lang="en-GB" dirty="0"/>
              <a:t>Creditor vs Debtor = Social Rules.</a:t>
            </a:r>
          </a:p>
          <a:p>
            <a:r>
              <a:rPr lang="en-GB" dirty="0"/>
              <a:t>Therefore, once one (debtor) breaks a promise, they must be punished by the creditor).</a:t>
            </a:r>
          </a:p>
          <a:p>
            <a:r>
              <a:rPr lang="en-GB" dirty="0"/>
              <a:t>One of the most notable examples of </a:t>
            </a:r>
            <a:r>
              <a:rPr lang="en-GB" dirty="0" err="1"/>
              <a:t>Creditior</a:t>
            </a:r>
            <a:r>
              <a:rPr lang="en-GB" dirty="0"/>
              <a:t> vs debtor is the sacrifice of </a:t>
            </a:r>
            <a:r>
              <a:rPr lang="en-GB" dirty="0" err="1"/>
              <a:t>christ</a:t>
            </a:r>
            <a:r>
              <a:rPr lang="en-GB" dirty="0"/>
              <a:t>. </a:t>
            </a:r>
          </a:p>
          <a:p>
            <a:r>
              <a:rPr lang="en-GB" dirty="0"/>
              <a:t>We humans who have sinned              Christ (Debtor) sacrifice himself for our sins to God (Creditor).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</p:txBody>
      </p:sp>
      <p:sp>
        <p:nvSpPr>
          <p:cNvPr id="4" name="Right Brace 3">
            <a:extLst>
              <a:ext uri="{FF2B5EF4-FFF2-40B4-BE49-F238E27FC236}">
                <a16:creationId xmlns:a16="http://schemas.microsoft.com/office/drawing/2014/main" id="{531CC8A5-7B22-BA09-35E4-2AA53F7FB0BA}"/>
              </a:ext>
            </a:extLst>
          </p:cNvPr>
          <p:cNvSpPr/>
          <p:nvPr/>
        </p:nvSpPr>
        <p:spPr>
          <a:xfrm>
            <a:off x="6827520" y="1838960"/>
            <a:ext cx="518160" cy="665480"/>
          </a:xfrm>
          <a:prstGeom prst="rightBrace">
            <a:avLst>
              <a:gd name="adj1" fmla="val 0"/>
              <a:gd name="adj2" fmla="val 50000"/>
            </a:avLst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5639701-ED54-541A-F3DA-8731D09666E1}"/>
              </a:ext>
            </a:extLst>
          </p:cNvPr>
          <p:cNvCxnSpPr/>
          <p:nvPr/>
        </p:nvCxnSpPr>
        <p:spPr>
          <a:xfrm>
            <a:off x="8503920" y="5659120"/>
            <a:ext cx="72136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87F21B2-C23A-DDE5-10D7-4713CB04B8EF}"/>
              </a:ext>
            </a:extLst>
          </p:cNvPr>
          <p:cNvCxnSpPr/>
          <p:nvPr/>
        </p:nvCxnSpPr>
        <p:spPr>
          <a:xfrm>
            <a:off x="11016488" y="5659120"/>
            <a:ext cx="75184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 for genealogy of morality">
            <a:extLst>
              <a:ext uri="{FF2B5EF4-FFF2-40B4-BE49-F238E27FC236}">
                <a16:creationId xmlns:a16="http://schemas.microsoft.com/office/drawing/2014/main" id="{0AB1BA63-0B6A-7633-705C-EAED0BA37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" y="1198880"/>
            <a:ext cx="3009900" cy="451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118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8AFD5-9160-5099-BA0B-477D310CE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bad conscience – is Punishment pleasurable?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0AE35-9839-7737-A4BC-BE1011D68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4944" y="1249680"/>
            <a:ext cx="5614416" cy="425704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Punishment is a reminder to society.</a:t>
            </a:r>
          </a:p>
          <a:p>
            <a:r>
              <a:rPr lang="en-GB" dirty="0"/>
              <a:t>Nietzsche states “To make someone suffer is the highest form of pleasure”</a:t>
            </a:r>
          </a:p>
          <a:p>
            <a:r>
              <a:rPr lang="en-GB" dirty="0"/>
              <a:t>Punishment is a “true feast”</a:t>
            </a:r>
          </a:p>
          <a:p>
            <a:r>
              <a:rPr lang="en-GB" dirty="0"/>
              <a:t>Examples of punishment – public executions and torture</a:t>
            </a:r>
          </a:p>
          <a:p>
            <a:r>
              <a:rPr lang="en-GB" dirty="0"/>
              <a:t>For Nietzsche, the cruelty inflicted is deserved.</a:t>
            </a:r>
          </a:p>
          <a:p>
            <a:r>
              <a:rPr lang="en-GB" dirty="0"/>
              <a:t>Our instinct of freedom has been turned into the creation of the “bad conscience”</a:t>
            </a:r>
          </a:p>
          <a:p>
            <a:endParaRPr lang="en-GB" dirty="0"/>
          </a:p>
        </p:txBody>
      </p:sp>
      <p:pic>
        <p:nvPicPr>
          <p:cNvPr id="6146" name="Picture 2" descr="Friedrich Nietzsche quote: The purpose of punishment is to improve ...">
            <a:extLst>
              <a:ext uri="{FF2B5EF4-FFF2-40B4-BE49-F238E27FC236}">
                <a16:creationId xmlns:a16="http://schemas.microsoft.com/office/drawing/2014/main" id="{DAEE2E23-5FDD-6358-3574-2DD34E629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" y="2289048"/>
            <a:ext cx="5259324" cy="2669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168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B452E-4FE4-5439-D2F0-545E31D8E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 conscience – what do we think of Nietzsche's statement?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D3EA0-42FD-3C99-892B-4B505F4CC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8480" y="1900936"/>
            <a:ext cx="4856480" cy="405079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Highly problematic statement from Nietzsche? </a:t>
            </a:r>
          </a:p>
          <a:p>
            <a:pPr>
              <a:buFontTx/>
              <a:buChar char="-"/>
            </a:pPr>
            <a:r>
              <a:rPr lang="en-GB" dirty="0"/>
              <a:t>Perhaps, the words of Nietzsche are being used within the wrong context? </a:t>
            </a:r>
          </a:p>
          <a:p>
            <a:pPr>
              <a:buFontTx/>
              <a:buChar char="-"/>
            </a:pPr>
            <a:r>
              <a:rPr lang="en-GB" dirty="0"/>
              <a:t>On one hand, those who break social and moral rules should be punished, but is describing suffering as “pleasurable” problematic and distasteful.</a:t>
            </a:r>
          </a:p>
        </p:txBody>
      </p:sp>
      <p:pic>
        <p:nvPicPr>
          <p:cNvPr id="5122" name="Picture 2" descr="Friedrich Nietzsche Quote: A bad conscience is easier to cope ...">
            <a:extLst>
              <a:ext uri="{FF2B5EF4-FFF2-40B4-BE49-F238E27FC236}">
                <a16:creationId xmlns:a16="http://schemas.microsoft.com/office/drawing/2014/main" id="{B9D65827-0BC4-D960-5DCF-3F9AD508A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870" y="2389292"/>
            <a:ext cx="4977130" cy="3318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9143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07487-2ECA-07D2-5FEC-09A5644EA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752" y="278384"/>
            <a:ext cx="10058400" cy="1609344"/>
          </a:xfrm>
        </p:spPr>
        <p:txBody>
          <a:bodyPr/>
          <a:lstStyle/>
          <a:p>
            <a:r>
              <a:rPr lang="en-GB" dirty="0"/>
              <a:t>Will to power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2DBF5-6F9F-A3B9-3A22-4874FF54B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7664" y="1887728"/>
            <a:ext cx="5174488" cy="4401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/>
              <a:t>Nietszche’s</a:t>
            </a:r>
            <a:r>
              <a:rPr lang="en-GB" dirty="0"/>
              <a:t> “Bad conscience” stemmed from “The will to power.”</a:t>
            </a:r>
          </a:p>
          <a:p>
            <a:r>
              <a:rPr lang="en-GB" dirty="0"/>
              <a:t>All life develops through the Will to Power.</a:t>
            </a:r>
          </a:p>
          <a:p>
            <a:r>
              <a:rPr lang="en-GB" dirty="0"/>
              <a:t>The “Will to Power refers to desires and instincts that humans have to:</a:t>
            </a:r>
          </a:p>
          <a:p>
            <a:pPr>
              <a:buFontTx/>
              <a:buChar char="-"/>
            </a:pPr>
            <a:r>
              <a:rPr lang="en-GB" dirty="0"/>
              <a:t>Become stronger and safer, grow, reproduce, etc. </a:t>
            </a:r>
          </a:p>
          <a:p>
            <a:r>
              <a:rPr lang="en-GB" dirty="0"/>
              <a:t>‘The Bad Conscience’ is a power struggle.</a:t>
            </a:r>
          </a:p>
          <a:p>
            <a:r>
              <a:rPr lang="en-GB" dirty="0"/>
              <a:t> Strong vs weak </a:t>
            </a:r>
          </a:p>
          <a:p>
            <a:r>
              <a:rPr lang="en-GB" dirty="0"/>
              <a:t> Powerful vs Powerless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7170" name="Picture 2" descr="Read The Will to Power Online by Friedrich Nietzsche | Books">
            <a:extLst>
              <a:ext uri="{FF2B5EF4-FFF2-40B4-BE49-F238E27FC236}">
                <a16:creationId xmlns:a16="http://schemas.microsoft.com/office/drawing/2014/main" id="{8757A119-D54E-04AF-F4CA-CFAB5B623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538" y="1696720"/>
            <a:ext cx="3143182" cy="501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085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67591-9E43-372F-4089-51FF5BA64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 to power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345AA-148E-8B4B-A08C-4319A36B2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7440" y="711200"/>
            <a:ext cx="5069840" cy="4358640"/>
          </a:xfrm>
        </p:spPr>
        <p:txBody>
          <a:bodyPr/>
          <a:lstStyle/>
          <a:p>
            <a:r>
              <a:rPr lang="en-GB" dirty="0"/>
              <a:t>Some examples of subject which make up society; </a:t>
            </a:r>
          </a:p>
          <a:p>
            <a:pPr>
              <a:buFontTx/>
              <a:buChar char="-"/>
            </a:pPr>
            <a:r>
              <a:rPr lang="en-GB" dirty="0"/>
              <a:t>Morals</a:t>
            </a:r>
          </a:p>
          <a:p>
            <a:pPr>
              <a:buFontTx/>
              <a:buChar char="-"/>
            </a:pPr>
            <a:r>
              <a:rPr lang="en-GB" dirty="0"/>
              <a:t> language</a:t>
            </a:r>
          </a:p>
          <a:p>
            <a:pPr>
              <a:buFontTx/>
              <a:buChar char="-"/>
            </a:pPr>
            <a:r>
              <a:rPr lang="en-GB" dirty="0"/>
              <a:t>Laws </a:t>
            </a:r>
          </a:p>
          <a:p>
            <a:pPr>
              <a:buFontTx/>
              <a:buChar char="-"/>
            </a:pPr>
            <a:r>
              <a:rPr lang="en-GB" dirty="0"/>
              <a:t>Culture</a:t>
            </a:r>
          </a:p>
          <a:p>
            <a:r>
              <a:rPr lang="en-GB" dirty="0"/>
              <a:t>These also hold the instincts of wanting to limit the power of the strong, which in turn makes us question our actions.</a:t>
            </a:r>
          </a:p>
          <a:p>
            <a:r>
              <a:rPr lang="en-GB" dirty="0"/>
              <a:t>We then question the morality of those action- make us weak</a:t>
            </a:r>
          </a:p>
        </p:txBody>
      </p:sp>
      <p:pic>
        <p:nvPicPr>
          <p:cNvPr id="8196" name="Picture 4" descr="Seven Ways to Impart Moral Values to Children | HubPages">
            <a:extLst>
              <a:ext uri="{FF2B5EF4-FFF2-40B4-BE49-F238E27FC236}">
                <a16:creationId xmlns:a16="http://schemas.microsoft.com/office/drawing/2014/main" id="{65D7E205-ECC7-CF79-56D1-CEEF858F48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527" y="1940560"/>
            <a:ext cx="5253473" cy="373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279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ACA57-0BFD-5636-B358-D53BA8BCD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Will to power-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12559-5762-747C-DB63-919BC50E6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6080" y="2121408"/>
            <a:ext cx="4392168" cy="4050792"/>
          </a:xfrm>
        </p:spPr>
        <p:txBody>
          <a:bodyPr/>
          <a:lstStyle/>
          <a:p>
            <a:r>
              <a:rPr lang="en-GB" dirty="0"/>
              <a:t>He states that “what we understand about morality, is based upon the weak trying to protect themselves  against the strong.</a:t>
            </a:r>
          </a:p>
          <a:p>
            <a:r>
              <a:rPr lang="en-GB" dirty="0"/>
              <a:t>This lead to “bad conscience”</a:t>
            </a:r>
          </a:p>
          <a:p>
            <a:r>
              <a:rPr lang="en-GB" dirty="0"/>
              <a:t>Christianity morality based on morality.</a:t>
            </a:r>
          </a:p>
          <a:p>
            <a:r>
              <a:rPr lang="en-GB" dirty="0"/>
              <a:t>This makes our conscience weak also,</a:t>
            </a:r>
          </a:p>
        </p:txBody>
      </p:sp>
      <p:pic>
        <p:nvPicPr>
          <p:cNvPr id="4" name="Picture 2" descr="What is Morality? – Aperture">
            <a:extLst>
              <a:ext uri="{FF2B5EF4-FFF2-40B4-BE49-F238E27FC236}">
                <a16:creationId xmlns:a16="http://schemas.microsoft.com/office/drawing/2014/main" id="{2EE77E67-80CB-C7F5-960E-BD427BB1A4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" y="2093976"/>
            <a:ext cx="5127979" cy="288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9681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DEFBA-3D12-351D-8B20-A4E1B554B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55931-B58B-012B-C2D8-CC48B7E7D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conclusion:</a:t>
            </a:r>
          </a:p>
          <a:p>
            <a:r>
              <a:rPr lang="en-GB" dirty="0"/>
              <a:t>Nietzsche discusses the value and morality of society and how these objective moral rules were derived Christian teachings, many of which are no longer relevance.</a:t>
            </a:r>
          </a:p>
          <a:p>
            <a:r>
              <a:rPr lang="en-GB" dirty="0"/>
              <a:t>Bad conscience is a result of breaking one of the human fundamental basics of morality.</a:t>
            </a:r>
          </a:p>
          <a:p>
            <a:r>
              <a:rPr lang="en-GB" dirty="0"/>
              <a:t>He explains the creditor vs debtor relationship.</a:t>
            </a:r>
          </a:p>
          <a:p>
            <a:r>
              <a:rPr lang="en-GB" dirty="0"/>
              <a:t>Finally, Nietzsche addresses the will to power and the power struggle which arises throughout society.</a:t>
            </a:r>
          </a:p>
          <a:p>
            <a:r>
              <a:rPr lang="en-GB" dirty="0"/>
              <a:t>On one hand, some may agree with Nietzsche’s in terms of outdated and powerless social moral values. However, some may also disagree with his views concerning punishment as a one of the highest forms of pleasure as we know today that torture is not the only or most necessary or appropriate punishment for those who act immorally. </a:t>
            </a:r>
          </a:p>
          <a:p>
            <a:r>
              <a:rPr lang="en-GB" dirty="0"/>
              <a:t>This also appears to be a controversial and problematic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73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25670-AC62-E7C4-9B0D-DE33984CB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DD10647-02AC-66C8-9B72-1A2A23E7AF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43725" y="1624704"/>
            <a:ext cx="9745296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ClrTx/>
              <a:buSzTx/>
              <a:buNone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Text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Kirwin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Claire. “Nietzsche’s Ethics | Internet Encyclopedia of Philosophy.”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Internet Encyclopedia of Philosophy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iep.utm.edu/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nietzsches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-ethics/.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Lanier, Anderson R. “Friedrich Nietzsche (Stanford Encyclopedia of Philosophy).”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Stanford.edu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17 Mar. 2017, plato.stanford.edu/entries/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nietzsche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“Transvaluation of Values - Friedrich Nietzsche.”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Fnietzsche.com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2019, fnietzsche.com/transvaluation-of-values. Accessed 27 Nov. 2019.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4382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10046</TotalTime>
  <Words>934</Words>
  <Application>Microsoft Office PowerPoint</Application>
  <PresentationFormat>Widescreen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Rockwell</vt:lpstr>
      <vt:lpstr>Rockwell Condensed</vt:lpstr>
      <vt:lpstr>Times New Roman</vt:lpstr>
      <vt:lpstr>Wingdings</vt:lpstr>
      <vt:lpstr>Wood Type</vt:lpstr>
      <vt:lpstr>Friedrich Nietzsche’s transvaluation of values, bad conscience and morality. </vt:lpstr>
      <vt:lpstr>Friedrich Nietzsche (1844-1900)</vt:lpstr>
      <vt:lpstr> Friedrich Nietzsche “God is dead” </vt:lpstr>
      <vt:lpstr> Freidrich Nietzsche - radical revaluation of values</vt:lpstr>
      <vt:lpstr> Friedrich NIETZSCHE- Nihilism</vt:lpstr>
      <vt:lpstr>Bad conscience – Creditor vs Debtor</vt:lpstr>
      <vt:lpstr> bad conscience – is Punishment pleasurable?</vt:lpstr>
      <vt:lpstr>Bad conscience – what do we think of Nietzsche's statement?</vt:lpstr>
      <vt:lpstr>Will to power </vt:lpstr>
      <vt:lpstr>Will to power </vt:lpstr>
      <vt:lpstr>Will to power- continued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Nora Hardy (2114577)</dc:creator>
  <cp:lastModifiedBy>Nora Hardy (2114577)</cp:lastModifiedBy>
  <cp:revision>35</cp:revision>
  <dcterms:created xsi:type="dcterms:W3CDTF">2024-07-24T16:48:57Z</dcterms:created>
  <dcterms:modified xsi:type="dcterms:W3CDTF">2024-07-31T22:41:27Z</dcterms:modified>
</cp:coreProperties>
</file>