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4"/>
  </p:sldMasterIdLst>
  <p:notesMasterIdLst>
    <p:notesMasterId r:id="rId12"/>
  </p:notesMasterIdLst>
  <p:handoutMasterIdLst>
    <p:handoutMasterId r:id="rId13"/>
  </p:handoutMasterIdLst>
  <p:sldIdLst>
    <p:sldId id="256" r:id="rId5"/>
    <p:sldId id="257" r:id="rId6"/>
    <p:sldId id="259" r:id="rId7"/>
    <p:sldId id="258"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054" autoAdjust="0"/>
  </p:normalViewPr>
  <p:slideViewPr>
    <p:cSldViewPr snapToGrid="0">
      <p:cViewPr varScale="1">
        <p:scale>
          <a:sx n="67" d="100"/>
          <a:sy n="67" d="100"/>
        </p:scale>
        <p:origin x="1296" y="48"/>
      </p:cViewPr>
      <p:guideLst/>
    </p:cSldViewPr>
  </p:slideViewPr>
  <p:notesTextViewPr>
    <p:cViewPr>
      <p:scale>
        <a:sx n="1" d="1"/>
        <a:sy n="1" d="1"/>
      </p:scale>
      <p:origin x="0" y="0"/>
    </p:cViewPr>
  </p:notesTextViewPr>
  <p:notesViewPr>
    <p:cSldViewPr snapToGrid="0">
      <p:cViewPr varScale="1">
        <p:scale>
          <a:sx n="60" d="100"/>
          <a:sy n="60" d="100"/>
        </p:scale>
        <p:origin x="1670"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9B3372-74CF-4E21-A4D4-286B22AA5A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3762BE-D43C-49F5-99A5-BF49C69592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85766F-5EC0-4797-B4D1-777FCB005B11}" type="datetimeFigureOut">
              <a:rPr lang="en-US" smtClean="0"/>
              <a:t>6/19/2026</a:t>
            </a:fld>
            <a:endParaRPr lang="en-US" dirty="0"/>
          </a:p>
        </p:txBody>
      </p:sp>
      <p:sp>
        <p:nvSpPr>
          <p:cNvPr id="4" name="Footer Placeholder 3">
            <a:extLst>
              <a:ext uri="{FF2B5EF4-FFF2-40B4-BE49-F238E27FC236}">
                <a16:creationId xmlns:a16="http://schemas.microsoft.com/office/drawing/2014/main" id="{1989E452-9BCA-4AF5-9A9C-233BF410EA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6BF9F63-CE4F-44E2-A07D-7E654DE9F5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0AC76B-F5B1-4D6E-BACD-2A80744AC929}" type="slidenum">
              <a:rPr lang="en-US" smtClean="0"/>
              <a:t>‹#›</a:t>
            </a:fld>
            <a:endParaRPr lang="en-US" dirty="0"/>
          </a:p>
        </p:txBody>
      </p:sp>
    </p:spTree>
    <p:extLst>
      <p:ext uri="{BB962C8B-B14F-4D97-AF65-F5344CB8AC3E}">
        <p14:creationId xmlns:p14="http://schemas.microsoft.com/office/powerpoint/2010/main" val="3205145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4B5EC-152C-4627-80C0-63B10D5574EF}" type="datetimeFigureOut">
              <a:rPr lang="en-US" smtClean="0"/>
              <a:t>6/19/2026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EE60E-651F-40CC-AD73-C00F10CE42B6}" type="slidenum">
              <a:rPr lang="en-US" smtClean="0"/>
              <a:t>‹#›</a:t>
            </a:fld>
            <a:endParaRPr lang="en-US" dirty="0"/>
          </a:p>
        </p:txBody>
      </p:sp>
    </p:spTree>
    <p:extLst>
      <p:ext uri="{BB962C8B-B14F-4D97-AF65-F5344CB8AC3E}">
        <p14:creationId xmlns:p14="http://schemas.microsoft.com/office/powerpoint/2010/main" val="2025417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Critical thinking is not the same as collecting information. It includes examining evidence, challenging assumptions and assessing alternatives when making decisions. This is especially relevant to health and social care because the health and wellbeing of others can be directly impacted due to care and support decisions made by health and social care professionals.</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2</a:t>
            </a:fld>
            <a:endParaRPr lang="en-US" dirty="0"/>
          </a:p>
        </p:txBody>
      </p:sp>
    </p:spTree>
    <p:extLst>
      <p:ext uri="{BB962C8B-B14F-4D97-AF65-F5344CB8AC3E}">
        <p14:creationId xmlns:p14="http://schemas.microsoft.com/office/powerpoint/2010/main" val="3738998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Bloom's taxonomy is useful because it illustrates the development of critical thinking at various stages of learning. Often at the higher levels, health and social care practitioners are involved in analysing situations, evaluating evidence and developing care plans. This model brings out the significance of thinking more deeply on practice.</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3</a:t>
            </a:fld>
            <a:endParaRPr lang="en-US" dirty="0"/>
          </a:p>
        </p:txBody>
      </p:sp>
    </p:spTree>
    <p:extLst>
      <p:ext uri="{BB962C8B-B14F-4D97-AF65-F5344CB8AC3E}">
        <p14:creationId xmlns:p14="http://schemas.microsoft.com/office/powerpoint/2010/main" val="3899009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When dealing with vulnerable people, professionals are unable to make assumptions. Critical thinking enables practitioners to evaluate risk, to read information correctly and to make decisions based on evidence. It thus enhances patient safety, quality of care and professional practice.</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4</a:t>
            </a:fld>
            <a:endParaRPr lang="en-US" dirty="0"/>
          </a:p>
        </p:txBody>
      </p:sp>
    </p:spTree>
    <p:extLst>
      <p:ext uri="{BB962C8B-B14F-4D97-AF65-F5344CB8AC3E}">
        <p14:creationId xmlns:p14="http://schemas.microsoft.com/office/powerpoint/2010/main" val="3930583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example illustrates the importance of critical thinking in promoting better patient outcomes. The healthcare assistant collects evidence, thinks of other possibilities and communicates concerns in an appropriate manner. If not for critical thinking, the underlying health condition could have been missed and rendered the treatment delayed.</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5</a:t>
            </a:fld>
            <a:endParaRPr lang="en-US" dirty="0"/>
          </a:p>
        </p:txBody>
      </p:sp>
    </p:spTree>
    <p:extLst>
      <p:ext uri="{BB962C8B-B14F-4D97-AF65-F5344CB8AC3E}">
        <p14:creationId xmlns:p14="http://schemas.microsoft.com/office/powerpoint/2010/main" val="1064339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conclusion, critical thinking is an essential skill for all health and social care workers as it allows them to make informed and responsible decisions. It enhances patient safety, aids in evidence-based practice and assists practitioners to effectively deal with complex situations. This is a key skill that is important in delivering high quality care and in bringing about positive outcomes for service users.</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6</a:t>
            </a:fld>
            <a:endParaRPr lang="en-US" dirty="0"/>
          </a:p>
        </p:txBody>
      </p:sp>
    </p:spTree>
    <p:extLst>
      <p:ext uri="{BB962C8B-B14F-4D97-AF65-F5344CB8AC3E}">
        <p14:creationId xmlns:p14="http://schemas.microsoft.com/office/powerpoint/2010/main" val="2360809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AF84A-E33C-0337-7E8C-133B73FD34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1CCAD2-6D66-4E65-4D38-BDCFEAA8E7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5BA01D-ED4E-EBD8-9122-FEE8CD3F3B97}"/>
              </a:ext>
            </a:extLst>
          </p:cNvPr>
          <p:cNvSpPr>
            <a:spLocks noGrp="1"/>
          </p:cNvSpPr>
          <p:nvPr>
            <p:ph type="body" idx="1"/>
          </p:nvPr>
        </p:nvSpPr>
        <p:spPr/>
        <p:txBody>
          <a:bodyPr/>
          <a:lstStyle/>
          <a:p>
            <a:endParaRPr lang="en-PK" dirty="0"/>
          </a:p>
        </p:txBody>
      </p:sp>
      <p:sp>
        <p:nvSpPr>
          <p:cNvPr id="4" name="Slide Number Placeholder 3">
            <a:extLst>
              <a:ext uri="{FF2B5EF4-FFF2-40B4-BE49-F238E27FC236}">
                <a16:creationId xmlns:a16="http://schemas.microsoft.com/office/drawing/2014/main" id="{CEAB8CBD-8D46-F623-D80B-B679CB33C3B1}"/>
              </a:ext>
            </a:extLst>
          </p:cNvPr>
          <p:cNvSpPr>
            <a:spLocks noGrp="1"/>
          </p:cNvSpPr>
          <p:nvPr>
            <p:ph type="sldNum" sz="quarter" idx="5"/>
          </p:nvPr>
        </p:nvSpPr>
        <p:spPr/>
        <p:txBody>
          <a:bodyPr/>
          <a:lstStyle/>
          <a:p>
            <a:fld id="{41EEE60E-651F-40CC-AD73-C00F10CE42B6}" type="slidenum">
              <a:rPr lang="en-US" smtClean="0"/>
              <a:t>7</a:t>
            </a:fld>
            <a:endParaRPr lang="en-US" dirty="0"/>
          </a:p>
        </p:txBody>
      </p:sp>
    </p:spTree>
    <p:extLst>
      <p:ext uri="{BB962C8B-B14F-4D97-AF65-F5344CB8AC3E}">
        <p14:creationId xmlns:p14="http://schemas.microsoft.com/office/powerpoint/2010/main" val="769056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6091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44679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87859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6002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30931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94583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98195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7828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93757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0959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06645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21226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063380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02359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42931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50230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4554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8A87A34-81AB-432B-8DAE-1953F412C126}" type="datetimeFigureOut">
              <a:rPr lang="en-US" smtClean="0"/>
              <a:pPr/>
              <a:t>6/19/2026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83223749"/>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ctrTitle"/>
          </p:nvPr>
        </p:nvSpPr>
        <p:spPr/>
        <p:txBody>
          <a:bodyPr>
            <a:normAutofit/>
          </a:bodyPr>
          <a:lstStyle/>
          <a:p>
            <a:pPr algn="ctr"/>
            <a:r>
              <a:rPr lang="en-GB" sz="5400" dirty="0"/>
              <a:t>Critical Thinking in Health and Social Care</a:t>
            </a:r>
            <a:endParaRPr lang="en-US" sz="5400" dirty="0">
              <a:latin typeface="Rockwell" panose="02060603020205020403" pitchFamily="18" charset="0"/>
            </a:endParaRPr>
          </a:p>
        </p:txBody>
      </p:sp>
      <p:sp>
        <p:nvSpPr>
          <p:cNvPr id="3" name="Subtitle 2">
            <a:extLst>
              <a:ext uri="{FF2B5EF4-FFF2-40B4-BE49-F238E27FC236}">
                <a16:creationId xmlns:a16="http://schemas.microsoft.com/office/drawing/2014/main" id="{2E78725B-6E40-4D82-B375-7831D81C29EE}"/>
              </a:ext>
            </a:extLst>
          </p:cNvPr>
          <p:cNvSpPr>
            <a:spLocks noGrp="1"/>
          </p:cNvSpPr>
          <p:nvPr>
            <p:ph type="subTitle" idx="1"/>
          </p:nvPr>
        </p:nvSpPr>
        <p:spPr/>
        <p:txBody>
          <a:bodyPr>
            <a:normAutofit/>
          </a:bodyPr>
          <a:lstStyle/>
          <a:p>
            <a:pPr algn="ctr"/>
            <a:r>
              <a:rPr lang="en-GB" sz="2400" dirty="0">
                <a:solidFill>
                  <a:schemeClr val="tx1"/>
                </a:solidFill>
                <a:latin typeface="Times New Roman" panose="02020603050405020304" pitchFamily="18" charset="0"/>
                <a:cs typeface="Times New Roman" panose="02020603050405020304" pitchFamily="18" charset="0"/>
              </a:rPr>
              <a:t>Module: Professional development with Health and Social Care (LCHS4009)</a:t>
            </a:r>
            <a:br>
              <a:rPr lang="en-GB" sz="2400" dirty="0">
                <a:solidFill>
                  <a:schemeClr val="tx1"/>
                </a:solidFill>
                <a:latin typeface="Times New Roman" panose="02020603050405020304" pitchFamily="18" charset="0"/>
                <a:cs typeface="Times New Roman" panose="02020603050405020304" pitchFamily="18" charset="0"/>
              </a:rPr>
            </a:br>
            <a:r>
              <a:rPr lang="en-GB" sz="2400" dirty="0">
                <a:solidFill>
                  <a:schemeClr val="tx1"/>
                </a:solidFill>
                <a:latin typeface="Times New Roman" panose="02020603050405020304" pitchFamily="18" charset="0"/>
                <a:cs typeface="Times New Roman" panose="02020603050405020304" pitchFamily="18" charset="0"/>
              </a:rPr>
              <a:t>Student Name: Azhar </a:t>
            </a:r>
            <a:r>
              <a:rPr lang="en-GB" sz="2400" dirty="0" err="1">
                <a:solidFill>
                  <a:schemeClr val="tx1"/>
                </a:solidFill>
                <a:latin typeface="Times New Roman" panose="02020603050405020304" pitchFamily="18" charset="0"/>
                <a:cs typeface="Times New Roman" panose="02020603050405020304" pitchFamily="18" charset="0"/>
              </a:rPr>
              <a:t>hussain</a:t>
            </a:r>
            <a:br>
              <a:rPr lang="en-GB" sz="2400" dirty="0">
                <a:solidFill>
                  <a:schemeClr val="tx1"/>
                </a:solidFill>
                <a:latin typeface="Times New Roman" panose="02020603050405020304" pitchFamily="18" charset="0"/>
                <a:cs typeface="Times New Roman" panose="02020603050405020304" pitchFamily="18" charset="0"/>
              </a:rPr>
            </a:br>
            <a:r>
              <a:rPr lang="en-GB" sz="2400" dirty="0">
                <a:solidFill>
                  <a:schemeClr val="tx1"/>
                </a:solidFill>
                <a:latin typeface="Times New Roman" panose="02020603050405020304" pitchFamily="18" charset="0"/>
                <a:cs typeface="Times New Roman" panose="02020603050405020304" pitchFamily="18" charset="0"/>
              </a:rPr>
              <a:t>Student ID</a:t>
            </a:r>
            <a:r>
              <a:rPr lang="en-GB" sz="2400">
                <a:solidFill>
                  <a:schemeClr val="tx1"/>
                </a:solidFill>
                <a:latin typeface="Times New Roman" panose="02020603050405020304" pitchFamily="18" charset="0"/>
                <a:cs typeface="Times New Roman" panose="02020603050405020304" pitchFamily="18" charset="0"/>
              </a:rPr>
              <a:t>: 2512279</a:t>
            </a:r>
            <a:endParaRPr lang="en-US" sz="240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19359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960120" y="118456"/>
            <a:ext cx="9905998" cy="996360"/>
          </a:xfrm>
        </p:spPr>
        <p:txBody>
          <a:bodyPr>
            <a:normAutofit/>
          </a:bodyPr>
          <a:lstStyle/>
          <a:p>
            <a:r>
              <a:rPr lang="en-US" sz="4000" b="1" cap="none" dirty="0">
                <a:latin typeface="Times New Roman" panose="02020603050405020304" pitchFamily="18" charset="0"/>
                <a:cs typeface="Times New Roman" panose="02020603050405020304" pitchFamily="18" charset="0"/>
              </a:rPr>
              <a:t>What Is Critical Thinking?</a:t>
            </a:r>
          </a:p>
        </p:txBody>
      </p:sp>
      <p:sp>
        <p:nvSpPr>
          <p:cNvPr id="10" name="Title 1">
            <a:extLst>
              <a:ext uri="{FF2B5EF4-FFF2-40B4-BE49-F238E27FC236}">
                <a16:creationId xmlns:a16="http://schemas.microsoft.com/office/drawing/2014/main" id="{B7C33D79-F68C-5DFE-FEA9-804622D25AEC}"/>
              </a:ext>
            </a:extLst>
          </p:cNvPr>
          <p:cNvSpPr txBox="1">
            <a:spLocks/>
          </p:cNvSpPr>
          <p:nvPr/>
        </p:nvSpPr>
        <p:spPr>
          <a:xfrm>
            <a:off x="1141413" y="1841863"/>
            <a:ext cx="4854438" cy="40439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endParaRPr lang="en-US" sz="4000" b="1" cap="none"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F5E86AD-F41B-EBCE-8C6B-A25FBB75FE7E}"/>
              </a:ext>
            </a:extLst>
          </p:cNvPr>
          <p:cNvSpPr txBox="1"/>
          <p:nvPr/>
        </p:nvSpPr>
        <p:spPr>
          <a:xfrm>
            <a:off x="1009400" y="972217"/>
            <a:ext cx="5035731" cy="5447645"/>
          </a:xfrm>
          <a:prstGeom prst="rect">
            <a:avLst/>
          </a:prstGeom>
          <a:noFill/>
        </p:spPr>
        <p:txBody>
          <a:bodyPr wrap="square">
            <a:spAutoFit/>
          </a:bodyPr>
          <a:lstStyle/>
          <a:p>
            <a:pPr algn="just"/>
            <a:r>
              <a:rPr lang="en-GB" sz="2000" dirty="0">
                <a:latin typeface="Times New Roman" panose="02020603050405020304" pitchFamily="18" charset="0"/>
                <a:cs typeface="Times New Roman" panose="02020603050405020304" pitchFamily="18" charset="0"/>
              </a:rPr>
              <a:t>Critical thinking involves objectively </a:t>
            </a:r>
            <a:r>
              <a:rPr lang="en-GB" sz="2000" dirty="0" err="1">
                <a:latin typeface="Times New Roman" panose="02020603050405020304" pitchFamily="18" charset="0"/>
                <a:cs typeface="Times New Roman" panose="02020603050405020304" pitchFamily="18" charset="0"/>
              </a:rPr>
              <a:t>analyzing</a:t>
            </a:r>
            <a:r>
              <a:rPr lang="en-GB" sz="2000" dirty="0">
                <a:latin typeface="Times New Roman" panose="02020603050405020304" pitchFamily="18" charset="0"/>
                <a:cs typeface="Times New Roman" panose="02020603050405020304" pitchFamily="18" charset="0"/>
              </a:rPr>
              <a:t> information, evaluating evidence and making reasoned decisions. It involves people challenging their own opinions, looking at different perspectives and evaluating information before forming a conclusion. Critical thinking is used in health and social care to assist in making professional judgements and delivering safe, person-centred care. </a:t>
            </a:r>
          </a:p>
          <a:p>
            <a:pPr algn="just"/>
            <a:endParaRPr lang="en-GB" sz="2000" dirty="0">
              <a:latin typeface="Times New Roman" panose="02020603050405020304" pitchFamily="18" charset="0"/>
              <a:cs typeface="Times New Roman" panose="02020603050405020304" pitchFamily="18" charset="0"/>
            </a:endParaRPr>
          </a:p>
          <a:p>
            <a:pPr algn="just"/>
            <a:r>
              <a:rPr lang="en-GB" sz="2800" b="1" dirty="0">
                <a:latin typeface="Times New Roman" panose="02020603050405020304" pitchFamily="18" charset="0"/>
                <a:cs typeface="Times New Roman" panose="02020603050405020304" pitchFamily="18" charset="0"/>
              </a:rPr>
              <a:t>Key Components </a:t>
            </a:r>
            <a:endParaRPr lang="en-GB"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Analysis</a:t>
            </a: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Evaluation</a:t>
            </a: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Decision-making</a:t>
            </a: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Reflection</a:t>
            </a: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Interpretation</a:t>
            </a:r>
            <a:endParaRPr lang="en-PK"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8F4BF77-1124-79D2-9A57-CE19B989670A}"/>
              </a:ext>
            </a:extLst>
          </p:cNvPr>
          <p:cNvPicPr>
            <a:picLocks noChangeAspect="1"/>
          </p:cNvPicPr>
          <p:nvPr/>
        </p:nvPicPr>
        <p:blipFill>
          <a:blip r:embed="rId3"/>
          <a:stretch>
            <a:fillRect/>
          </a:stretch>
        </p:blipFill>
        <p:spPr>
          <a:xfrm>
            <a:off x="6045132" y="1114816"/>
            <a:ext cx="6146868" cy="4324387"/>
          </a:xfrm>
          <a:prstGeom prst="rect">
            <a:avLst/>
          </a:prstGeom>
        </p:spPr>
      </p:pic>
    </p:spTree>
    <p:extLst>
      <p:ext uri="{BB962C8B-B14F-4D97-AF65-F5344CB8AC3E}">
        <p14:creationId xmlns:p14="http://schemas.microsoft.com/office/powerpoint/2010/main" val="325368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764690" y="134915"/>
            <a:ext cx="11086482" cy="979901"/>
          </a:xfrm>
        </p:spPr>
        <p:txBody>
          <a:bodyPr vert="horz" lIns="91440" tIns="45720" rIns="91440" bIns="45720" rtlCol="0" anchor="ctr">
            <a:noAutofit/>
          </a:bodyPr>
          <a:lstStyle/>
          <a:p>
            <a:r>
              <a:rPr lang="en-GB" sz="4000" b="1" cap="none" dirty="0">
                <a:latin typeface="Times New Roman" panose="02020603050405020304" pitchFamily="18" charset="0"/>
                <a:cs typeface="Times New Roman" panose="02020603050405020304" pitchFamily="18" charset="0"/>
              </a:rPr>
              <a:t>Bloom's Taxonomy as a Critical Thinking Model</a:t>
            </a:r>
            <a:endParaRPr lang="en-US" sz="4000" b="1" kern="1200" cap="none" baseline="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A6126C7-111F-95FB-C94E-0A43159F8352}"/>
              </a:ext>
            </a:extLst>
          </p:cNvPr>
          <p:cNvSpPr txBox="1"/>
          <p:nvPr/>
        </p:nvSpPr>
        <p:spPr>
          <a:xfrm>
            <a:off x="764690" y="949427"/>
            <a:ext cx="5573480" cy="5773657"/>
          </a:xfrm>
          <a:prstGeom prst="rect">
            <a:avLst/>
          </a:prstGeom>
        </p:spPr>
        <p:txBody>
          <a:bodyPr vert="horz" lIns="91440" tIns="45720" rIns="91440" bIns="45720" rtlCol="0">
            <a:noAutofit/>
          </a:bodyPr>
          <a:lstStyle/>
          <a:p>
            <a:pPr algn="just" defTabSz="914400">
              <a:spcBef>
                <a:spcPts val="1000"/>
              </a:spcBef>
              <a:buSzPct val="125000"/>
            </a:pPr>
            <a:r>
              <a:rPr lang="en-GB" sz="2000" dirty="0">
                <a:latin typeface="Times New Roman" panose="02020603050405020304" pitchFamily="18" charset="0"/>
                <a:cs typeface="Times New Roman" panose="02020603050405020304" pitchFamily="18" charset="0"/>
              </a:rPr>
              <a:t>Bloom's taxonomy is a development by Bloom (1956) that describes the progression of thinking skills from basic knowledge to higher-order thinking. </a:t>
            </a:r>
          </a:p>
          <a:p>
            <a:pPr algn="just" defTabSz="914400">
              <a:spcBef>
                <a:spcPts val="1000"/>
              </a:spcBef>
              <a:buSzPct val="125000"/>
            </a:pPr>
            <a:r>
              <a:rPr lang="en-GB" sz="2000" b="1" dirty="0">
                <a:latin typeface="Times New Roman" panose="02020603050405020304" pitchFamily="18" charset="0"/>
                <a:cs typeface="Times New Roman" panose="02020603050405020304" pitchFamily="18" charset="0"/>
              </a:rPr>
              <a:t>Levels of Bloom's Taxonomy </a:t>
            </a:r>
          </a:p>
          <a:p>
            <a:pPr marL="285750" indent="-285750" algn="just" defTabSz="914400">
              <a:spcBef>
                <a:spcPts val="1000"/>
              </a:spcBef>
              <a:buSzPct val="1250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Remember </a:t>
            </a:r>
          </a:p>
          <a:p>
            <a:pPr marL="285750" indent="-285750" algn="just" defTabSz="914400">
              <a:spcBef>
                <a:spcPts val="1000"/>
              </a:spcBef>
              <a:buSzPct val="1250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Understand </a:t>
            </a:r>
          </a:p>
          <a:p>
            <a:pPr marL="285750" indent="-285750" algn="just" defTabSz="914400">
              <a:spcBef>
                <a:spcPts val="1000"/>
              </a:spcBef>
              <a:buSzPct val="1250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Apply </a:t>
            </a:r>
          </a:p>
          <a:p>
            <a:pPr marL="285750" indent="-285750" algn="just" defTabSz="914400">
              <a:spcBef>
                <a:spcPts val="1000"/>
              </a:spcBef>
              <a:buSzPct val="1250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Analyse </a:t>
            </a:r>
          </a:p>
          <a:p>
            <a:pPr marL="285750" indent="-285750" algn="just" defTabSz="914400">
              <a:spcBef>
                <a:spcPts val="1000"/>
              </a:spcBef>
              <a:buSzPct val="1250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Evaluate </a:t>
            </a:r>
          </a:p>
          <a:p>
            <a:pPr marL="285750" indent="-285750" algn="just" defTabSz="914400">
              <a:spcBef>
                <a:spcPts val="1000"/>
              </a:spcBef>
              <a:buSzPct val="1250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Create </a:t>
            </a:r>
          </a:p>
          <a:p>
            <a:pPr algn="just" defTabSz="914400">
              <a:spcBef>
                <a:spcPts val="1000"/>
              </a:spcBef>
              <a:buSzPct val="125000"/>
            </a:pPr>
            <a:r>
              <a:rPr lang="en-GB" sz="2000" dirty="0">
                <a:latin typeface="Times New Roman" panose="02020603050405020304" pitchFamily="18" charset="0"/>
                <a:cs typeface="Times New Roman" panose="02020603050405020304" pitchFamily="18" charset="0"/>
              </a:rPr>
              <a:t>Higher levels of analysis, evaluation and creation are very related to considerations of thinking, as they involve the evaluation of information, making judgements and creating solutions.</a:t>
            </a:r>
            <a:endParaRPr lang="en-US" sz="2000" dirty="0">
              <a:latin typeface="Times New Roman" panose="020206030504050203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3E046D2C-5D93-A214-6097-811916569A1D}"/>
              </a:ext>
            </a:extLst>
          </p:cNvPr>
          <p:cNvSpPr txBox="1">
            <a:spLocks/>
          </p:cNvSpPr>
          <p:nvPr/>
        </p:nvSpPr>
        <p:spPr>
          <a:xfrm>
            <a:off x="628457" y="1731029"/>
            <a:ext cx="11086482" cy="2057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endParaRPr lang="en-US" sz="4400" b="1" cap="none"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8E4B40A-4A73-FC18-D42F-9ACB962843DA}"/>
              </a:ext>
            </a:extLst>
          </p:cNvPr>
          <p:cNvPicPr>
            <a:picLocks noChangeAspect="1"/>
          </p:cNvPicPr>
          <p:nvPr/>
        </p:nvPicPr>
        <p:blipFill>
          <a:blip r:embed="rId3"/>
          <a:stretch>
            <a:fillRect/>
          </a:stretch>
        </p:blipFill>
        <p:spPr>
          <a:xfrm>
            <a:off x="5987441" y="1896418"/>
            <a:ext cx="5863731" cy="3562533"/>
          </a:xfrm>
          <a:prstGeom prst="rect">
            <a:avLst/>
          </a:prstGeom>
        </p:spPr>
      </p:pic>
    </p:spTree>
    <p:extLst>
      <p:ext uri="{BB962C8B-B14F-4D97-AF65-F5344CB8AC3E}">
        <p14:creationId xmlns:p14="http://schemas.microsoft.com/office/powerpoint/2010/main" val="1193417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066800" y="0"/>
            <a:ext cx="9905998" cy="1478570"/>
          </a:xfrm>
        </p:spPr>
        <p:txBody>
          <a:bodyPr anchor="ctr">
            <a:normAutofit/>
          </a:bodyPr>
          <a:lstStyle/>
          <a:p>
            <a:r>
              <a:rPr lang="en-GB" sz="4000" b="1" cap="none" dirty="0">
                <a:latin typeface="Times New Roman" panose="02020603050405020304" pitchFamily="18" charset="0"/>
                <a:cs typeface="Times New Roman" panose="02020603050405020304" pitchFamily="18" charset="0"/>
              </a:rPr>
              <a:t>Importance Of Critical Thinking In Health And Social Care</a:t>
            </a:r>
            <a:endParaRPr lang="en-US" sz="40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sz="half" idx="1"/>
          </p:nvPr>
        </p:nvSpPr>
        <p:spPr>
          <a:xfrm>
            <a:off x="1141410" y="1360138"/>
            <a:ext cx="10532848" cy="5216026"/>
          </a:xfrm>
        </p:spPr>
        <p:txBody>
          <a:bodyPr>
            <a:noAutofit/>
          </a:bodyPr>
          <a:lstStyle/>
          <a:p>
            <a:pPr marL="0" indent="0">
              <a:lnSpc>
                <a:spcPct val="110000"/>
              </a:lnSpc>
              <a:buNone/>
            </a:pPr>
            <a:r>
              <a:rPr lang="en-GB" sz="2000" dirty="0">
                <a:solidFill>
                  <a:schemeClr val="tx1"/>
                </a:solidFill>
                <a:latin typeface="Times New Roman" panose="02020603050405020304" pitchFamily="18" charset="0"/>
                <a:cs typeface="Times New Roman" panose="02020603050405020304" pitchFamily="18" charset="0"/>
              </a:rPr>
              <a:t>Critical thinking is important because frequently, health and social care professionals are presented with complex situations that they need to make sound decisions about. Good critical thinking helps practitioners to evaluate information correctly and take decisions that are good for the service user. </a:t>
            </a:r>
          </a:p>
          <a:p>
            <a:pPr marL="0" indent="0">
              <a:lnSpc>
                <a:spcPct val="110000"/>
              </a:lnSpc>
              <a:buNone/>
            </a:pPr>
            <a:r>
              <a:rPr lang="en-GB" sz="2800" b="1" dirty="0">
                <a:solidFill>
                  <a:schemeClr val="tx1"/>
                </a:solidFill>
                <a:latin typeface="Times New Roman" panose="02020603050405020304" pitchFamily="18" charset="0"/>
                <a:cs typeface="Times New Roman" panose="02020603050405020304" pitchFamily="18" charset="0"/>
              </a:rPr>
              <a:t>Benefits of Critical Thinking</a:t>
            </a:r>
          </a:p>
          <a:p>
            <a:pPr>
              <a:lnSpc>
                <a:spcPct val="110000"/>
              </a:lnSpc>
            </a:pPr>
            <a:r>
              <a:rPr lang="en-GB" sz="2000" dirty="0">
                <a:solidFill>
                  <a:schemeClr val="tx1"/>
                </a:solidFill>
                <a:latin typeface="Times New Roman" panose="02020603050405020304" pitchFamily="18" charset="0"/>
                <a:cs typeface="Times New Roman" panose="02020603050405020304" pitchFamily="18" charset="0"/>
              </a:rPr>
              <a:t>Improves patient safety and quality of care </a:t>
            </a:r>
          </a:p>
          <a:p>
            <a:pPr>
              <a:lnSpc>
                <a:spcPct val="110000"/>
              </a:lnSpc>
            </a:pPr>
            <a:r>
              <a:rPr lang="en-GB" sz="2000" dirty="0">
                <a:solidFill>
                  <a:schemeClr val="tx1"/>
                </a:solidFill>
                <a:latin typeface="Times New Roman" panose="02020603050405020304" pitchFamily="18" charset="0"/>
                <a:cs typeface="Times New Roman" panose="02020603050405020304" pitchFamily="18" charset="0"/>
              </a:rPr>
              <a:t>Supports evidence-based practice </a:t>
            </a:r>
          </a:p>
          <a:p>
            <a:pPr>
              <a:lnSpc>
                <a:spcPct val="110000"/>
              </a:lnSpc>
            </a:pPr>
            <a:r>
              <a:rPr lang="en-GB" sz="2000" dirty="0">
                <a:solidFill>
                  <a:schemeClr val="tx1"/>
                </a:solidFill>
                <a:latin typeface="Times New Roman" panose="02020603050405020304" pitchFamily="18" charset="0"/>
                <a:cs typeface="Times New Roman" panose="02020603050405020304" pitchFamily="18" charset="0"/>
              </a:rPr>
              <a:t>Helps identify risks and safeguarding concerns </a:t>
            </a:r>
          </a:p>
          <a:p>
            <a:pPr>
              <a:lnSpc>
                <a:spcPct val="110000"/>
              </a:lnSpc>
            </a:pPr>
            <a:r>
              <a:rPr lang="en-GB" sz="2000" dirty="0">
                <a:solidFill>
                  <a:schemeClr val="tx1"/>
                </a:solidFill>
                <a:latin typeface="Times New Roman" panose="02020603050405020304" pitchFamily="18" charset="0"/>
                <a:cs typeface="Times New Roman" panose="02020603050405020304" pitchFamily="18" charset="0"/>
              </a:rPr>
              <a:t>Enhances problem-solving abilities </a:t>
            </a:r>
          </a:p>
          <a:p>
            <a:pPr>
              <a:lnSpc>
                <a:spcPct val="110000"/>
              </a:lnSpc>
            </a:pPr>
            <a:r>
              <a:rPr lang="en-GB" sz="2000" dirty="0">
                <a:solidFill>
                  <a:schemeClr val="tx1"/>
                </a:solidFill>
                <a:latin typeface="Times New Roman" panose="02020603050405020304" pitchFamily="18" charset="0"/>
                <a:cs typeface="Times New Roman" panose="02020603050405020304" pitchFamily="18" charset="0"/>
              </a:rPr>
              <a:t>Promotes professional accountability </a:t>
            </a:r>
          </a:p>
          <a:p>
            <a:pPr marL="0" indent="0">
              <a:lnSpc>
                <a:spcPct val="110000"/>
              </a:lnSpc>
              <a:buNone/>
            </a:pPr>
            <a:r>
              <a:rPr lang="en-GB" sz="2000" dirty="0">
                <a:solidFill>
                  <a:schemeClr val="tx1"/>
                </a:solidFill>
                <a:latin typeface="Times New Roman" panose="02020603050405020304" pitchFamily="18" charset="0"/>
                <a:cs typeface="Times New Roman" panose="02020603050405020304" pitchFamily="18" charset="0"/>
              </a:rPr>
              <a:t>Evidence indicates that critical appraisal helps to make better informed clinical decisions and achieve better outcomes for service users.</a:t>
            </a: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217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659784" y="150312"/>
            <a:ext cx="9905998" cy="764088"/>
          </a:xfrm>
        </p:spPr>
        <p:txBody>
          <a:bodyPr>
            <a:normAutofit/>
          </a:bodyPr>
          <a:lstStyle/>
          <a:p>
            <a:r>
              <a:rPr lang="en-GB" sz="4000" b="1" cap="none" dirty="0">
                <a:latin typeface="Times New Roman" panose="02020603050405020304" pitchFamily="18" charset="0"/>
                <a:cs typeface="Times New Roman" panose="02020603050405020304" pitchFamily="18" charset="0"/>
              </a:rPr>
              <a:t>Practical Application Of Critical Thinking</a:t>
            </a:r>
            <a:endParaRPr lang="en-US" sz="40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sz="half" idx="1"/>
          </p:nvPr>
        </p:nvSpPr>
        <p:spPr>
          <a:xfrm>
            <a:off x="143854" y="750541"/>
            <a:ext cx="11904292" cy="6107459"/>
          </a:xfrm>
        </p:spPr>
        <p:txBody>
          <a:bodyPr>
            <a:noAutofit/>
          </a:bodyPr>
          <a:lstStyle/>
          <a:p>
            <a:pPr marL="457200" lvl="1" indent="0" algn="just">
              <a:lnSpc>
                <a:spcPct val="150000"/>
              </a:lnSpc>
              <a:buNone/>
            </a:pPr>
            <a:r>
              <a:rPr lang="en-GB" sz="2000" b="1" dirty="0">
                <a:solidFill>
                  <a:schemeClr val="tx1"/>
                </a:solidFill>
                <a:latin typeface="Times New Roman" panose="02020603050405020304" pitchFamily="18" charset="0"/>
                <a:cs typeface="Times New Roman" panose="02020603050405020304" pitchFamily="18" charset="0"/>
              </a:rPr>
              <a:t>Example: Healthcare assistant in a care home - </a:t>
            </a:r>
            <a:r>
              <a:rPr lang="en-GB" sz="2000" dirty="0">
                <a:solidFill>
                  <a:schemeClr val="tx1"/>
                </a:solidFill>
                <a:latin typeface="Times New Roman" panose="02020603050405020304" pitchFamily="18" charset="0"/>
                <a:cs typeface="Times New Roman" panose="02020603050405020304" pitchFamily="18" charset="0"/>
              </a:rPr>
              <a:t>A healthcare assistant observes that an older person is withdrawn, confused and less interactive than normal. The healthcare assistant does not assume this behaviour is an ageing issue but rather uses critical thinking to explore the issue further. </a:t>
            </a:r>
          </a:p>
          <a:p>
            <a:pPr marL="457200" lvl="1" indent="0" algn="just">
              <a:lnSpc>
                <a:spcPct val="150000"/>
              </a:lnSpc>
              <a:buNone/>
            </a:pPr>
            <a:r>
              <a:rPr lang="en-GB" sz="2800" b="1" dirty="0">
                <a:solidFill>
                  <a:schemeClr val="tx1"/>
                </a:solidFill>
                <a:latin typeface="Times New Roman" panose="02020603050405020304" pitchFamily="18" charset="0"/>
                <a:cs typeface="Times New Roman" panose="02020603050405020304" pitchFamily="18" charset="0"/>
              </a:rPr>
              <a:t>Critical Thinking Process </a:t>
            </a:r>
          </a:p>
          <a:p>
            <a:pPr lvl="1"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Observe behavioural changes </a:t>
            </a:r>
          </a:p>
          <a:p>
            <a:pPr lvl="1"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Obtain data from care records</a:t>
            </a:r>
          </a:p>
          <a:p>
            <a:pPr lvl="1"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Consider possible causes </a:t>
            </a:r>
          </a:p>
          <a:p>
            <a:pPr lvl="1"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Talk to senior staff about concerns </a:t>
            </a:r>
          </a:p>
          <a:p>
            <a:pPr lvl="1"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Refer for medical evaluation</a:t>
            </a:r>
          </a:p>
          <a:p>
            <a:pPr marL="457200" lvl="1" indent="0" algn="just">
              <a:lnSpc>
                <a:spcPct val="150000"/>
              </a:lnSpc>
              <a:buNone/>
            </a:pPr>
            <a:r>
              <a:rPr lang="en-GB" sz="2000" b="1" dirty="0">
                <a:solidFill>
                  <a:schemeClr val="tx1"/>
                </a:solidFill>
                <a:latin typeface="Times New Roman" panose="02020603050405020304" pitchFamily="18" charset="0"/>
                <a:cs typeface="Times New Roman" panose="02020603050405020304" pitchFamily="18" charset="0"/>
              </a:rPr>
              <a:t>Outcome</a:t>
            </a:r>
            <a:r>
              <a:rPr lang="en-GB" sz="2000" dirty="0">
                <a:solidFill>
                  <a:schemeClr val="tx1"/>
                </a:solidFill>
                <a:latin typeface="Times New Roman" panose="02020603050405020304" pitchFamily="18" charset="0"/>
                <a:cs typeface="Times New Roman" panose="02020603050405020304" pitchFamily="18" charset="0"/>
              </a:rPr>
              <a:t>: The resident is treated for a urinary tract infection and does not get any worse.</a:t>
            </a:r>
            <a:endParaRPr lang="en-US" sz="2000" dirty="0">
              <a:solidFill>
                <a:schemeClr val="tx1"/>
              </a:solidFill>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139841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028678" y="100207"/>
            <a:ext cx="9905998" cy="1127343"/>
          </a:xfrm>
        </p:spPr>
        <p:txBody>
          <a:bodyPr>
            <a:normAutofit/>
          </a:bodyPr>
          <a:lstStyle/>
          <a:p>
            <a:r>
              <a:rPr lang="en-US" sz="4000" b="1" cap="none" dirty="0">
                <a:latin typeface="Times New Roman" panose="02020603050405020304" pitchFamily="18" charset="0"/>
                <a:cs typeface="Times New Roman" panose="02020603050405020304" pitchFamily="18" charset="0"/>
              </a:rPr>
              <a:t>Conclusion</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a:xfrm>
            <a:off x="552215" y="1064712"/>
            <a:ext cx="11087569" cy="5473873"/>
          </a:xfrm>
        </p:spPr>
        <p:txBody>
          <a:bodyPr>
            <a:noAutofit/>
          </a:bodyPr>
          <a:lstStyle/>
          <a:p>
            <a:pPr marL="457200" lvl="1" indent="0">
              <a:lnSpc>
                <a:spcPct val="150000"/>
              </a:lnSpc>
              <a:buNone/>
            </a:pPr>
            <a:r>
              <a:rPr lang="en-GB" sz="2000" dirty="0">
                <a:solidFill>
                  <a:schemeClr val="tx1"/>
                </a:solidFill>
                <a:latin typeface="Times New Roman" panose="02020603050405020304" pitchFamily="18" charset="0"/>
                <a:cs typeface="Times New Roman" panose="02020603050405020304" pitchFamily="18" charset="0"/>
              </a:rPr>
              <a:t>Critical thinking is an essential skill for effective working in health and social care. It helps practitioners process information, interpret evidence and make decisions based on that evidence that enhance the outcomes for service users. </a:t>
            </a:r>
          </a:p>
          <a:p>
            <a:pPr marL="457200" lvl="1" indent="0">
              <a:lnSpc>
                <a:spcPct val="150000"/>
              </a:lnSpc>
              <a:buNone/>
            </a:pPr>
            <a:r>
              <a:rPr lang="en-GB" sz="2800" b="1" dirty="0">
                <a:solidFill>
                  <a:schemeClr val="tx1"/>
                </a:solidFill>
                <a:latin typeface="Times New Roman" panose="02020603050405020304" pitchFamily="18" charset="0"/>
                <a:cs typeface="Times New Roman" panose="02020603050405020304" pitchFamily="18" charset="0"/>
              </a:rPr>
              <a:t>Key Points </a:t>
            </a:r>
          </a:p>
          <a:p>
            <a:pPr lvl="1">
              <a:lnSpc>
                <a:spcPct val="150000"/>
              </a:lnSpc>
            </a:pPr>
            <a:r>
              <a:rPr lang="en-GB" sz="2000" dirty="0">
                <a:solidFill>
                  <a:schemeClr val="tx1"/>
                </a:solidFill>
                <a:latin typeface="Times New Roman" panose="02020603050405020304" pitchFamily="18" charset="0"/>
                <a:cs typeface="Times New Roman" panose="02020603050405020304" pitchFamily="18" charset="0"/>
              </a:rPr>
              <a:t>Educates safe and effective decision making </a:t>
            </a:r>
          </a:p>
          <a:p>
            <a:pPr lvl="1">
              <a:lnSpc>
                <a:spcPct val="150000"/>
              </a:lnSpc>
            </a:pPr>
            <a:r>
              <a:rPr lang="en-GB" sz="2000" dirty="0">
                <a:solidFill>
                  <a:schemeClr val="tx1"/>
                </a:solidFill>
                <a:latin typeface="Times New Roman" panose="02020603050405020304" pitchFamily="18" charset="0"/>
                <a:cs typeface="Times New Roman" panose="02020603050405020304" pitchFamily="18" charset="0"/>
              </a:rPr>
              <a:t>Encourages evidence-based practice </a:t>
            </a:r>
          </a:p>
          <a:p>
            <a:pPr lvl="1">
              <a:lnSpc>
                <a:spcPct val="150000"/>
              </a:lnSpc>
            </a:pPr>
            <a:r>
              <a:rPr lang="en-GB" sz="2000" dirty="0">
                <a:solidFill>
                  <a:schemeClr val="tx1"/>
                </a:solidFill>
                <a:latin typeface="Times New Roman" panose="02020603050405020304" pitchFamily="18" charset="0"/>
                <a:cs typeface="Times New Roman" panose="02020603050405020304" pitchFamily="18" charset="0"/>
              </a:rPr>
              <a:t>Enhances problem solving and risk taking skills </a:t>
            </a:r>
          </a:p>
          <a:p>
            <a:pPr lvl="1">
              <a:lnSpc>
                <a:spcPct val="150000"/>
              </a:lnSpc>
            </a:pPr>
            <a:r>
              <a:rPr lang="en-GB" sz="2000" dirty="0">
                <a:solidFill>
                  <a:schemeClr val="tx1"/>
                </a:solidFill>
                <a:latin typeface="Times New Roman" panose="02020603050405020304" pitchFamily="18" charset="0"/>
                <a:cs typeface="Times New Roman" panose="02020603050405020304" pitchFamily="18" charset="0"/>
              </a:rPr>
              <a:t>Improves patient safety and quality of care </a:t>
            </a:r>
          </a:p>
          <a:p>
            <a:pPr lvl="1">
              <a:lnSpc>
                <a:spcPct val="150000"/>
              </a:lnSpc>
            </a:pPr>
            <a:r>
              <a:rPr lang="en-GB" sz="2000" dirty="0">
                <a:solidFill>
                  <a:schemeClr val="tx1"/>
                </a:solidFill>
                <a:latin typeface="Times New Roman" panose="02020603050405020304" pitchFamily="18" charset="0"/>
                <a:cs typeface="Times New Roman" panose="02020603050405020304" pitchFamily="18" charset="0"/>
              </a:rPr>
              <a:t>It is essential for professional growth.</a:t>
            </a:r>
            <a:br>
              <a:rPr lang="en-GB"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1348318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83054-40A3-07F5-61B3-3E8A3209E0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45B972-E5FB-EF2F-2980-C9C14D44B3A4}"/>
              </a:ext>
            </a:extLst>
          </p:cNvPr>
          <p:cNvSpPr>
            <a:spLocks noGrp="1"/>
          </p:cNvSpPr>
          <p:nvPr>
            <p:ph type="title"/>
          </p:nvPr>
        </p:nvSpPr>
        <p:spPr>
          <a:xfrm>
            <a:off x="749527" y="365516"/>
            <a:ext cx="8534400" cy="1507067"/>
          </a:xfrm>
        </p:spPr>
        <p:txBody>
          <a:bodyPr>
            <a:normAutofit/>
          </a:bodyPr>
          <a:lstStyle/>
          <a:p>
            <a:r>
              <a:rPr lang="en-US" sz="4000" b="1" cap="none" dirty="0">
                <a:latin typeface="Times New Roman" panose="02020603050405020304" pitchFamily="18" charset="0"/>
                <a:cs typeface="Times New Roman" panose="02020603050405020304" pitchFamily="18" charset="0"/>
              </a:rPr>
              <a:t>References</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D4416D-1D93-0ECE-9BD4-138029E180EF}"/>
              </a:ext>
            </a:extLst>
          </p:cNvPr>
          <p:cNvSpPr>
            <a:spLocks noGrp="1"/>
          </p:cNvSpPr>
          <p:nvPr>
            <p:ph idx="1"/>
          </p:nvPr>
        </p:nvSpPr>
        <p:spPr>
          <a:xfrm>
            <a:off x="649319" y="1746298"/>
            <a:ext cx="10624106" cy="3790205"/>
          </a:xfrm>
        </p:spPr>
        <p:txBody>
          <a:bodyPr>
            <a:normAutofit fontScale="85000" lnSpcReduction="10000"/>
          </a:bodyPr>
          <a:lstStyle/>
          <a:p>
            <a:pPr marL="457200" indent="-457200" algn="just">
              <a:lnSpc>
                <a:spcPct val="160000"/>
              </a:lnSpc>
              <a:buFont typeface="+mj-lt"/>
              <a:buAutoNum type="arabicPeriod"/>
            </a:pPr>
            <a:r>
              <a:rPr lang="en-GB" sz="2400" dirty="0">
                <a:solidFill>
                  <a:schemeClr val="tx1"/>
                </a:solidFill>
                <a:latin typeface="Times New Roman" panose="02020603050405020304" pitchFamily="18" charset="0"/>
                <a:cs typeface="Times New Roman" panose="02020603050405020304" pitchFamily="18" charset="0"/>
              </a:rPr>
              <a:t>Bloom, B.S. (1956) </a:t>
            </a:r>
            <a:r>
              <a:rPr lang="en-GB" sz="2400" i="1" dirty="0">
                <a:solidFill>
                  <a:schemeClr val="tx1"/>
                </a:solidFill>
                <a:latin typeface="Times New Roman" panose="02020603050405020304" pitchFamily="18" charset="0"/>
                <a:cs typeface="Times New Roman" panose="02020603050405020304" pitchFamily="18" charset="0"/>
              </a:rPr>
              <a:t>Taxonomy of Educational Objectives: The Classification of Educational Goals</a:t>
            </a:r>
            <a:r>
              <a:rPr lang="en-GB" sz="2400" dirty="0">
                <a:solidFill>
                  <a:schemeClr val="tx1"/>
                </a:solidFill>
                <a:latin typeface="Times New Roman" panose="02020603050405020304" pitchFamily="18" charset="0"/>
                <a:cs typeface="Times New Roman" panose="02020603050405020304" pitchFamily="18" charset="0"/>
              </a:rPr>
              <a:t>. New York: Longmans.</a:t>
            </a:r>
          </a:p>
          <a:p>
            <a:pPr marL="457200" indent="-457200" algn="just">
              <a:lnSpc>
                <a:spcPct val="160000"/>
              </a:lnSpc>
              <a:buFont typeface="+mj-lt"/>
              <a:buAutoNum type="arabicPeriod"/>
            </a:pPr>
            <a:r>
              <a:rPr lang="en-GB" sz="2400" dirty="0">
                <a:solidFill>
                  <a:schemeClr val="tx1"/>
                </a:solidFill>
                <a:latin typeface="Times New Roman" panose="02020603050405020304" pitchFamily="18" charset="0"/>
                <a:cs typeface="Times New Roman" panose="02020603050405020304" pitchFamily="18" charset="0"/>
              </a:rPr>
              <a:t>Cottrell, S. (2017) </a:t>
            </a:r>
            <a:r>
              <a:rPr lang="en-GB" sz="2400" i="1" dirty="0">
                <a:solidFill>
                  <a:schemeClr val="tx1"/>
                </a:solidFill>
                <a:latin typeface="Times New Roman" panose="02020603050405020304" pitchFamily="18" charset="0"/>
                <a:cs typeface="Times New Roman" panose="02020603050405020304" pitchFamily="18" charset="0"/>
              </a:rPr>
              <a:t>Critical Thinking Skills: Effective Analysis, Argument and Reflection</a:t>
            </a:r>
            <a:r>
              <a:rPr lang="en-GB" sz="2400" dirty="0">
                <a:solidFill>
                  <a:schemeClr val="tx1"/>
                </a:solidFill>
                <a:latin typeface="Times New Roman" panose="02020603050405020304" pitchFamily="18" charset="0"/>
                <a:cs typeface="Times New Roman" panose="02020603050405020304" pitchFamily="18" charset="0"/>
              </a:rPr>
              <a:t>. 3rd </a:t>
            </a:r>
            <a:r>
              <a:rPr lang="en-GB" sz="2400" dirty="0" err="1">
                <a:solidFill>
                  <a:schemeClr val="tx1"/>
                </a:solidFill>
                <a:latin typeface="Times New Roman" panose="02020603050405020304" pitchFamily="18" charset="0"/>
                <a:cs typeface="Times New Roman" panose="02020603050405020304" pitchFamily="18" charset="0"/>
              </a:rPr>
              <a:t>edn</a:t>
            </a:r>
            <a:r>
              <a:rPr lang="en-GB" sz="2400" dirty="0">
                <a:solidFill>
                  <a:schemeClr val="tx1"/>
                </a:solidFill>
                <a:latin typeface="Times New Roman" panose="02020603050405020304" pitchFamily="18" charset="0"/>
                <a:cs typeface="Times New Roman" panose="02020603050405020304" pitchFamily="18" charset="0"/>
              </a:rPr>
              <a:t>. London: Palgrave Macmillan.</a:t>
            </a:r>
          </a:p>
          <a:p>
            <a:pPr marL="457200" indent="-457200" algn="just">
              <a:lnSpc>
                <a:spcPct val="160000"/>
              </a:lnSpc>
              <a:buFont typeface="+mj-lt"/>
              <a:buAutoNum type="arabicPeriod"/>
            </a:pPr>
            <a:r>
              <a:rPr lang="en-GB" sz="2400" dirty="0">
                <a:solidFill>
                  <a:schemeClr val="tx1"/>
                </a:solidFill>
                <a:latin typeface="Times New Roman" panose="02020603050405020304" pitchFamily="18" charset="0"/>
                <a:cs typeface="Times New Roman" panose="02020603050405020304" pitchFamily="18" charset="0"/>
              </a:rPr>
              <a:t>NHS England (2023) </a:t>
            </a:r>
            <a:r>
              <a:rPr lang="en-GB" sz="2400" i="1" dirty="0">
                <a:solidFill>
                  <a:schemeClr val="tx1"/>
                </a:solidFill>
                <a:latin typeface="Times New Roman" panose="02020603050405020304" pitchFamily="18" charset="0"/>
                <a:cs typeface="Times New Roman" panose="02020603050405020304" pitchFamily="18" charset="0"/>
              </a:rPr>
              <a:t>Patient Safety Strategy</a:t>
            </a:r>
            <a:r>
              <a:rPr lang="en-GB" sz="2400" dirty="0">
                <a:solidFill>
                  <a:schemeClr val="tx1"/>
                </a:solidFill>
                <a:latin typeface="Times New Roman" panose="02020603050405020304" pitchFamily="18" charset="0"/>
                <a:cs typeface="Times New Roman" panose="02020603050405020304" pitchFamily="18" charset="0"/>
              </a:rPr>
              <a:t>.</a:t>
            </a:r>
          </a:p>
          <a:p>
            <a:pPr marL="457200" indent="-457200" algn="just">
              <a:lnSpc>
                <a:spcPct val="160000"/>
              </a:lnSpc>
              <a:buFont typeface="+mj-lt"/>
              <a:buAutoNum type="arabicPeriod"/>
            </a:pPr>
            <a:r>
              <a:rPr lang="en-GB" sz="2400" dirty="0">
                <a:solidFill>
                  <a:schemeClr val="tx1"/>
                </a:solidFill>
                <a:latin typeface="Times New Roman" panose="02020603050405020304" pitchFamily="18" charset="0"/>
                <a:cs typeface="Times New Roman" panose="02020603050405020304" pitchFamily="18" charset="0"/>
              </a:rPr>
              <a:t>Health Education England (2023) </a:t>
            </a:r>
            <a:r>
              <a:rPr lang="en-GB" sz="2400" i="1" dirty="0">
                <a:solidFill>
                  <a:schemeClr val="tx1"/>
                </a:solidFill>
                <a:latin typeface="Times New Roman" panose="02020603050405020304" pitchFamily="18" charset="0"/>
                <a:cs typeface="Times New Roman" panose="02020603050405020304" pitchFamily="18" charset="0"/>
              </a:rPr>
              <a:t>Enhancing Professional Decision-Making in Healthcare</a:t>
            </a:r>
            <a:r>
              <a:rPr lang="en-GB" sz="2400" dirty="0">
                <a:solidFill>
                  <a:schemeClr val="tx1"/>
                </a:solidFill>
                <a:latin typeface="Times New Roman" panose="02020603050405020304" pitchFamily="18" charset="0"/>
                <a:cs typeface="Times New Roman" panose="02020603050405020304" pitchFamily="18" charset="0"/>
              </a:rPr>
              <a:t>.</a:t>
            </a:r>
            <a:endParaRPr lang="en-US" sz="2400" dirty="0">
              <a:solidFill>
                <a:schemeClr val="tx1"/>
              </a:solidFill>
              <a:latin typeface="Times New Roman" panose="02020603050405020304" pitchFamily="18" charset="0"/>
              <a:ea typeface="Tahoma" panose="020B0604030504040204" pitchFamily="34" charset="0"/>
              <a:cs typeface="Times New Roman" panose="02020603050405020304" pitchFamily="18" charset="0"/>
            </a:endParaRPr>
          </a:p>
          <a:p>
            <a:pPr marL="0" indent="0">
              <a:lnSpc>
                <a:spcPct val="150000"/>
              </a:lnSpc>
              <a:buNone/>
            </a:pPr>
            <a:endParaRPr lang="en-US" sz="24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340070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79702B-25C7-40D7-9E29-7686B11A9660}">
  <ds:schemaRefs>
    <ds:schemaRef ds:uri="http://schemas.microsoft.com/sharepoint/v3/contenttype/forms"/>
  </ds:schemaRefs>
</ds:datastoreItem>
</file>

<file path=customXml/itemProps2.xml><?xml version="1.0" encoding="utf-8"?>
<ds:datastoreItem xmlns:ds="http://schemas.openxmlformats.org/officeDocument/2006/customXml" ds:itemID="{E7866CFD-F94E-4AE5-ACEA-86FEC0F48A1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7C0B241-13E5-418D-8920-D23491E2D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Template>
  <TotalTime>344</TotalTime>
  <Words>798</Words>
  <Application>Microsoft Office PowerPoint</Application>
  <PresentationFormat>Widescreen</PresentationFormat>
  <Paragraphs>63</Paragraphs>
  <Slides>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Calibri</vt:lpstr>
      <vt:lpstr>Century Gothic</vt:lpstr>
      <vt:lpstr>Rockwell</vt:lpstr>
      <vt:lpstr>Tahoma</vt:lpstr>
      <vt:lpstr>Times New Roman</vt:lpstr>
      <vt:lpstr>Wingdings 3</vt:lpstr>
      <vt:lpstr>Slice</vt:lpstr>
      <vt:lpstr>Critical Thinking in Health and Social Care</vt:lpstr>
      <vt:lpstr>What Is Critical Thinking?</vt:lpstr>
      <vt:lpstr>Bloom's Taxonomy as a Critical Thinking Model</vt:lpstr>
      <vt:lpstr>Importance Of Critical Thinking In Health And Social Care</vt:lpstr>
      <vt:lpstr>Practical Application Of Critical Thinking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azhar</dc:creator>
  <cp:lastModifiedBy>Azhar Hussain (2512279)</cp:lastModifiedBy>
  <cp:revision>7</cp:revision>
  <dcterms:created xsi:type="dcterms:W3CDTF">2026-06-12T10:41:51Z</dcterms:created>
  <dcterms:modified xsi:type="dcterms:W3CDTF">2026-06-19T11:31:33Z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