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4"/>
  </p:notesMasterIdLst>
  <p:handoutMasterIdLst>
    <p:handoutMasterId r:id="rId35"/>
  </p:handoutMasterIdLst>
  <p:sldIdLst>
    <p:sldId id="363" r:id="rId3"/>
    <p:sldId id="414" r:id="rId4"/>
    <p:sldId id="367" r:id="rId5"/>
    <p:sldId id="450" r:id="rId6"/>
    <p:sldId id="403" r:id="rId7"/>
    <p:sldId id="451" r:id="rId8"/>
    <p:sldId id="480" r:id="rId9"/>
    <p:sldId id="404" r:id="rId10"/>
    <p:sldId id="425" r:id="rId11"/>
    <p:sldId id="449" r:id="rId12"/>
    <p:sldId id="478" r:id="rId13"/>
    <p:sldId id="426" r:id="rId14"/>
    <p:sldId id="433" r:id="rId15"/>
    <p:sldId id="434" r:id="rId16"/>
    <p:sldId id="436" r:id="rId17"/>
    <p:sldId id="479" r:id="rId18"/>
    <p:sldId id="435" r:id="rId19"/>
    <p:sldId id="419" r:id="rId20"/>
    <p:sldId id="410" r:id="rId21"/>
    <p:sldId id="368" r:id="rId22"/>
    <p:sldId id="394" r:id="rId23"/>
    <p:sldId id="383" r:id="rId24"/>
    <p:sldId id="440" r:id="rId25"/>
    <p:sldId id="441" r:id="rId26"/>
    <p:sldId id="442" r:id="rId27"/>
    <p:sldId id="443" r:id="rId28"/>
    <p:sldId id="445" r:id="rId29"/>
    <p:sldId id="446" r:id="rId30"/>
    <p:sldId id="447" r:id="rId31"/>
    <p:sldId id="477" r:id="rId32"/>
    <p:sldId id="370" r:id="rId3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90201" autoAdjust="0"/>
  </p:normalViewPr>
  <p:slideViewPr>
    <p:cSldViewPr>
      <p:cViewPr>
        <p:scale>
          <a:sx n="94" d="100"/>
          <a:sy n="94" d="100"/>
        </p:scale>
        <p:origin x="108" y="8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75156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04370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04648-2C12-8BE5-3E47-B5C2C38CDBF2}"/>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A0CBFAEB-2E39-1DF6-71E7-72EB2614D0D8}"/>
              </a:ext>
            </a:extLst>
          </p:cNvPr>
          <p:cNvSpPr>
            <a:spLocks noGrp="1" noRot="1" noChangeAspect="1" noChangeArrowheads="1" noTextEdit="1"/>
          </p:cNvSpPr>
          <p:nvPr>
            <p:ph type="sldImg"/>
          </p:nvPr>
        </p:nvSpPr>
        <p:spPr>
          <a:xfrm>
            <a:off x="82550" y="730250"/>
            <a:ext cx="6503988" cy="3659188"/>
          </a:xfrm>
          <a:ln/>
        </p:spPr>
      </p:sp>
      <p:sp>
        <p:nvSpPr>
          <p:cNvPr id="8195" name="Notes Placeholder 2">
            <a:extLst>
              <a:ext uri="{FF2B5EF4-FFF2-40B4-BE49-F238E27FC236}">
                <a16:creationId xmlns:a16="http://schemas.microsoft.com/office/drawing/2014/main" id="{0D990360-E41C-7DA0-434B-02772674CAC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a:extLst>
              <a:ext uri="{FF2B5EF4-FFF2-40B4-BE49-F238E27FC236}">
                <a16:creationId xmlns:a16="http://schemas.microsoft.com/office/drawing/2014/main" id="{E7710CDD-D68F-284C-D201-3000F4DCDA20}"/>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1897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178964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6556468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42555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966782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875338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750449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99489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115135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932155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70083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285690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832253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707905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590110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257499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024977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392574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6273283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15/04/2025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15/04/2025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15/04/2025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15/04/2025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15/04/2025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15/04/2025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15/04/2025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15/04/2025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15/04/2025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15/04/2025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15/04/2025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15/04/2025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7228280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15/04/2025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20936422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15/04/2025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16185568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15/04/2025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24688800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15/04/2025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42784495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15/04/2025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83619224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15/04/2025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35486257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15/04/2025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71168544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15/04/2025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61452517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15/04/2025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92540724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15/04/2025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29471169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15/04/2025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15/04/2025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269755283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8" Type="http://schemas.openxmlformats.org/officeDocument/2006/relationships/hyperlink" Target="https://www.wto.org/english/res_e/booksp_e/wtr24_e/wtr24_e.pdf" TargetMode="External"/><Relationship Id="rId3" Type="http://schemas.openxmlformats.org/officeDocument/2006/relationships/hyperlink" Target="https://assets.publishing.service.gov.uk/government/uploads/system/uploads/attachment_data/file/1139093/global-trade-outlook-february-2023.pdf" TargetMode="External"/><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hyperlink" Target="https://imd.widen.net/content/rjlc6fl2jl/pdf/booklet_wcy_2024.pdf" TargetMode="Externa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s://www.wto.org/english/res_e/publications_e/wtsr_2023_e.htm" TargetMode="External"/><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hyperlink" Target="https://www.wto.org/english/res_e/publications_e/wtsr_2023_e.htm" TargetMode="External"/><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8.xml"/><Relationship Id="rId1" Type="http://schemas.openxmlformats.org/officeDocument/2006/relationships/video" Target="https://www.youtube.com/embed/RswNYuf5Rng?feature=oembed" TargetMode="External"/><Relationship Id="rId5" Type="http://schemas.openxmlformats.org/officeDocument/2006/relationships/image" Target="../media/image7.jpeg"/><Relationship Id="rId4" Type="http://schemas.openxmlformats.org/officeDocument/2006/relationships/hyperlink" Target="https://www.youtube.com/watch?v=RswNYuf5Rng"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3970258"/>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6</a:t>
            </a:r>
          </a:p>
          <a:p>
            <a:pPr eaLnBrk="1" hangingPunct="1"/>
            <a:r>
              <a:rPr lang="en-GB" altLang="en-US" sz="4000" dirty="0">
                <a:solidFill>
                  <a:srgbClr val="FFFF00"/>
                </a:solidFill>
              </a:rPr>
              <a:t>Theories underpinning Global Trade Environment</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a:t>
            </a:r>
            <a:r>
              <a:rPr lang="en-GB" sz="6000" b="1" dirty="0" err="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Concpet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143000"/>
            <a:ext cx="10729191" cy="4590256"/>
          </a:xfrm>
        </p:spPr>
        <p:txBody>
          <a:bodyPr/>
          <a:lstStyle/>
          <a:p>
            <a:pPr algn="just">
              <a:spcBef>
                <a:spcPts val="400"/>
              </a:spcBef>
              <a:spcAft>
                <a:spcPts val="400"/>
              </a:spcAft>
            </a:pPr>
            <a:r>
              <a:rPr lang="en-GB" sz="2800" dirty="0"/>
              <a:t>To understand theories of international trade</a:t>
            </a:r>
          </a:p>
          <a:p>
            <a:pPr algn="just">
              <a:spcBef>
                <a:spcPts val="400"/>
              </a:spcBef>
              <a:spcAft>
                <a:spcPts val="400"/>
              </a:spcAft>
            </a:pPr>
            <a:r>
              <a:rPr lang="en-GB" sz="2800" dirty="0"/>
              <a:t>To explain how free trade improves global efficiency </a:t>
            </a:r>
          </a:p>
          <a:p>
            <a:pPr algn="just">
              <a:spcBef>
                <a:spcPts val="400"/>
              </a:spcBef>
              <a:spcAft>
                <a:spcPts val="400"/>
              </a:spcAft>
            </a:pPr>
            <a:r>
              <a:rPr lang="en-GB" sz="2800" dirty="0"/>
              <a:t>To identify factors affecting national trade patterns</a:t>
            </a:r>
          </a:p>
          <a:p>
            <a:pPr algn="just">
              <a:spcBef>
                <a:spcPts val="400"/>
              </a:spcBef>
              <a:spcAft>
                <a:spcPts val="400"/>
              </a:spcAft>
            </a:pPr>
            <a:r>
              <a:rPr lang="en-GB" sz="2800" dirty="0"/>
              <a:t>To understand why production factors, especially labour and capital, move internationally</a:t>
            </a:r>
          </a:p>
          <a:p>
            <a:pPr algn="just">
              <a:spcBef>
                <a:spcPts val="400"/>
              </a:spcBef>
              <a:spcAft>
                <a:spcPts val="400"/>
              </a:spcAft>
            </a:pPr>
            <a:r>
              <a:rPr lang="en-GB" sz="2800" dirty="0"/>
              <a:t>To explain the rationales for governmental policies that enhance and restrict trade</a:t>
            </a:r>
          </a:p>
          <a:p>
            <a:pPr algn="just">
              <a:spcBef>
                <a:spcPts val="400"/>
              </a:spcBef>
              <a:spcAft>
                <a:spcPts val="400"/>
              </a:spcAft>
            </a:pPr>
            <a:r>
              <a:rPr lang="en-GB" sz="2800" dirty="0"/>
              <a:t>To describe the potential and actual effects of governmental intervention on the free flow of trade</a:t>
            </a:r>
          </a:p>
          <a:p>
            <a:pPr algn="just">
              <a:spcBef>
                <a:spcPts val="600"/>
              </a:spcBef>
              <a:spcAft>
                <a:spcPts val="600"/>
              </a:spcAft>
            </a:pPr>
            <a:endParaRPr lang="en-GB" sz="2800" dirty="0"/>
          </a:p>
          <a:p>
            <a:pPr algn="just">
              <a:spcBef>
                <a:spcPts val="600"/>
              </a:spcBef>
              <a:spcAft>
                <a:spcPts val="600"/>
              </a:spcAft>
            </a:pPr>
            <a:endParaRPr lang="en-GB"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AAC2D07-F9B6-6F4B-3D3F-9839570A8DC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Trade Theory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412776"/>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3200" b="1" i="0" u="none" strike="noStrike" kern="1200" cap="none" spc="0" normalizeH="0" baseline="0" noProof="0" dirty="0">
                <a:ln>
                  <a:noFill/>
                </a:ln>
                <a:solidFill>
                  <a:prstClr val="black"/>
                </a:solidFill>
                <a:effectLst/>
                <a:uLnTx/>
                <a:uFillTx/>
                <a:latin typeface="Myriad Pro"/>
                <a:ea typeface="+mn-ea"/>
                <a:cs typeface="+mn-cs"/>
              </a:rPr>
              <a:t>Helps managers and government policymakers focus on these questions:</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What products should we import and export?</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How much should we trade?</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With whom should we trade?</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84D86E15-57CA-FDCD-D1A0-08A52D10CBE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2496988" y="3150695"/>
            <a:ext cx="4242162" cy="792093"/>
          </a:xfrm>
        </p:spPr>
        <p:txBody>
          <a:bodyPr/>
          <a:lstStyle/>
          <a:p>
            <a:pPr marL="0" indent="0" algn="just">
              <a:buClr>
                <a:schemeClr val="tx1"/>
              </a:buClr>
              <a:buNone/>
            </a:pPr>
            <a:r>
              <a:rPr lang="en-GB" sz="1400" dirty="0">
                <a:hlinkClick r:id="rId3"/>
              </a:rPr>
              <a:t>Global Trade Outlook February 2023</a:t>
            </a:r>
            <a:endParaRPr lang="en-GB" sz="1400" dirty="0"/>
          </a:p>
        </p:txBody>
      </p:sp>
      <p:pic>
        <p:nvPicPr>
          <p:cNvPr id="4" name="Picture 3">
            <a:extLst>
              <a:ext uri="{FF2B5EF4-FFF2-40B4-BE49-F238E27FC236}">
                <a16:creationId xmlns:a16="http://schemas.microsoft.com/office/drawing/2014/main" id="{8DF169E1-B4B7-B379-EC40-EAAF072E0D66}"/>
              </a:ext>
            </a:extLst>
          </p:cNvPr>
          <p:cNvPicPr>
            <a:picLocks noChangeAspect="1"/>
          </p:cNvPicPr>
          <p:nvPr/>
        </p:nvPicPr>
        <p:blipFill>
          <a:blip r:embed="rId4"/>
          <a:stretch>
            <a:fillRect/>
          </a:stretch>
        </p:blipFill>
        <p:spPr>
          <a:xfrm>
            <a:off x="4583832" y="1351880"/>
            <a:ext cx="3024336" cy="4220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Content Placeholder 2">
            <a:extLst>
              <a:ext uri="{FF2B5EF4-FFF2-40B4-BE49-F238E27FC236}">
                <a16:creationId xmlns:a16="http://schemas.microsoft.com/office/drawing/2014/main" id="{8A864C6A-2FFC-8EA7-BBE4-11C96DB7B3FB}"/>
              </a:ext>
            </a:extLst>
          </p:cNvPr>
          <p:cNvSpPr txBox="1">
            <a:spLocks/>
          </p:cNvSpPr>
          <p:nvPr/>
        </p:nvSpPr>
        <p:spPr bwMode="auto">
          <a:xfrm rot="16200000">
            <a:off x="6228484" y="3298410"/>
            <a:ext cx="4162772" cy="576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400" dirty="0">
                <a:hlinkClick r:id="rId5"/>
              </a:rPr>
              <a:t>booklet_wcy_2024.pdf</a:t>
            </a:r>
            <a:endParaRPr lang="en-GB" sz="1400" dirty="0"/>
          </a:p>
        </p:txBody>
      </p:sp>
      <p:sp>
        <p:nvSpPr>
          <p:cNvPr id="3" name="Footer Placeholder 1">
            <a:extLst>
              <a:ext uri="{FF2B5EF4-FFF2-40B4-BE49-F238E27FC236}">
                <a16:creationId xmlns:a16="http://schemas.microsoft.com/office/drawing/2014/main" id="{ED67116F-DC9F-1CE6-9C05-64E5B56E53A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9" name="Picture 8">
            <a:extLst>
              <a:ext uri="{FF2B5EF4-FFF2-40B4-BE49-F238E27FC236}">
                <a16:creationId xmlns:a16="http://schemas.microsoft.com/office/drawing/2014/main" id="{32BBCAED-EBA5-69E6-7003-5DD35CD3F17F}"/>
              </a:ext>
            </a:extLst>
          </p:cNvPr>
          <p:cNvPicPr>
            <a:picLocks noChangeAspect="1"/>
          </p:cNvPicPr>
          <p:nvPr/>
        </p:nvPicPr>
        <p:blipFill>
          <a:blip r:embed="rId6"/>
          <a:stretch>
            <a:fillRect/>
          </a:stretch>
        </p:blipFill>
        <p:spPr>
          <a:xfrm>
            <a:off x="767408" y="1380508"/>
            <a:ext cx="2918110" cy="4162773"/>
          </a:xfrm>
          <a:prstGeom prst="rect">
            <a:avLst/>
          </a:prstGeom>
        </p:spPr>
      </p:pic>
      <p:pic>
        <p:nvPicPr>
          <p:cNvPr id="11" name="Picture 10">
            <a:extLst>
              <a:ext uri="{FF2B5EF4-FFF2-40B4-BE49-F238E27FC236}">
                <a16:creationId xmlns:a16="http://schemas.microsoft.com/office/drawing/2014/main" id="{614528FA-DF5B-689C-4F89-592FB26B4F7B}"/>
              </a:ext>
            </a:extLst>
          </p:cNvPr>
          <p:cNvPicPr>
            <a:picLocks noChangeAspect="1"/>
          </p:cNvPicPr>
          <p:nvPr/>
        </p:nvPicPr>
        <p:blipFill>
          <a:blip r:embed="rId7"/>
          <a:stretch>
            <a:fillRect/>
          </a:stretch>
        </p:blipFill>
        <p:spPr>
          <a:xfrm>
            <a:off x="8303346" y="1346047"/>
            <a:ext cx="3121246" cy="4198886"/>
          </a:xfrm>
          <a:prstGeom prst="rect">
            <a:avLst/>
          </a:prstGeom>
          <a:ln>
            <a:solidFill>
              <a:schemeClr val="tx1"/>
            </a:solidFill>
          </a:ln>
        </p:spPr>
      </p:pic>
      <p:sp>
        <p:nvSpPr>
          <p:cNvPr id="12" name="Content Placeholder 2">
            <a:extLst>
              <a:ext uri="{FF2B5EF4-FFF2-40B4-BE49-F238E27FC236}">
                <a16:creationId xmlns:a16="http://schemas.microsoft.com/office/drawing/2014/main" id="{06627870-6215-AFD1-7C65-F656174CC52A}"/>
              </a:ext>
            </a:extLst>
          </p:cNvPr>
          <p:cNvSpPr txBox="1">
            <a:spLocks/>
          </p:cNvSpPr>
          <p:nvPr/>
        </p:nvSpPr>
        <p:spPr bwMode="auto">
          <a:xfrm rot="16200000">
            <a:off x="-1505265" y="3065847"/>
            <a:ext cx="4242162" cy="792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400" dirty="0">
                <a:hlinkClick r:id="rId8"/>
              </a:rPr>
              <a:t>World Trade Report 2024 - Trade and inclusiveness: How to make trade work for all</a:t>
            </a:r>
            <a:endParaRPr lang="en-GB" sz="1400" dirty="0"/>
          </a:p>
        </p:txBody>
      </p:sp>
    </p:spTree>
    <p:extLst>
      <p:ext uri="{BB962C8B-B14F-4D97-AF65-F5344CB8AC3E}">
        <p14:creationId xmlns:p14="http://schemas.microsoft.com/office/powerpoint/2010/main" val="177074646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500" fill="hold"/>
                                        <p:tgtEl>
                                          <p:spTgt spid="4"/>
                                        </p:tgtEl>
                                        <p:attrNameLst>
                                          <p:attrName>ppt_w</p:attrName>
                                        </p:attrNameLst>
                                      </p:cBhvr>
                                      <p:tavLst>
                                        <p:tav tm="0">
                                          <p:val>
                                            <p:fltVal val="0"/>
                                          </p:val>
                                        </p:tav>
                                        <p:tav tm="100000">
                                          <p:val>
                                            <p:strVal val="#ppt_w"/>
                                          </p:val>
                                        </p:tav>
                                      </p:tavLst>
                                    </p:anim>
                                    <p:anim calcmode="lin" valueType="num">
                                      <p:cBhvr>
                                        <p:cTn id="8" dur="1500" fill="hold"/>
                                        <p:tgtEl>
                                          <p:spTgt spid="4"/>
                                        </p:tgtEl>
                                        <p:attrNameLst>
                                          <p:attrName>ppt_h</p:attrName>
                                        </p:attrNameLst>
                                      </p:cBhvr>
                                      <p:tavLst>
                                        <p:tav tm="0">
                                          <p:val>
                                            <p:fltVal val="0"/>
                                          </p:val>
                                        </p:tav>
                                        <p:tav tm="100000">
                                          <p:val>
                                            <p:strVal val="#ppt_h"/>
                                          </p:val>
                                        </p:tav>
                                      </p:tavLst>
                                    </p:anim>
                                    <p:animEffect transition="in" filter="fade">
                                      <p:cBhvr>
                                        <p:cTn id="9" dur="1500"/>
                                        <p:tgtEl>
                                          <p:spTgt spid="4"/>
                                        </p:tgtEl>
                                      </p:cBhvr>
                                    </p:animEffect>
                                  </p:childTnLst>
                                </p:cTn>
                              </p:par>
                            </p:childTnLst>
                          </p:cTn>
                        </p:par>
                        <p:par>
                          <p:cTn id="10" fill="hold">
                            <p:stCondLst>
                              <p:cond delay="1500"/>
                            </p:stCondLst>
                            <p:childTnLst>
                              <p:par>
                                <p:cTn id="11" presetID="42" presetClass="entr" presetSubtype="0" fill="hold" nodeType="after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1000"/>
                                        <p:tgtEl>
                                          <p:spTgt spid="7172">
                                            <p:txEl>
                                              <p:pRg st="0" end="0"/>
                                            </p:txEl>
                                          </p:spTgt>
                                        </p:tgtEl>
                                      </p:cBhvr>
                                    </p:animEffect>
                                    <p:anim calcmode="lin" valueType="num">
                                      <p:cBhvr>
                                        <p:cTn id="1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2">
                                            <p:txEl>
                                              <p:pRg st="0" end="0"/>
                                            </p:txEl>
                                          </p:spTgt>
                                        </p:tgtEl>
                                        <p:attrNameLst>
                                          <p:attrName>style.visibility</p:attrName>
                                        </p:attrNameLst>
                                      </p:cBhvr>
                                      <p:to>
                                        <p:strVal val="visible"/>
                                      </p:to>
                                    </p:set>
                                    <p:animEffect transition="in" filter="fade">
                                      <p:cBhvr>
                                        <p:cTn id="18" dur="1000"/>
                                        <p:tgtEl>
                                          <p:spTgt spid="2">
                                            <p:txEl>
                                              <p:pRg st="0" end="0"/>
                                            </p:txEl>
                                          </p:spTgt>
                                        </p:tgtEl>
                                      </p:cBhvr>
                                    </p:animEffect>
                                    <p:anim calcmode="lin" valueType="num">
                                      <p:cBhvr>
                                        <p:cTn id="19"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21" fill="hold">
                            <p:stCondLst>
                              <p:cond delay="2500"/>
                            </p:stCondLst>
                            <p:childTnLst>
                              <p:par>
                                <p:cTn id="22" presetID="42" presetClass="entr" presetSubtype="0" fill="hold" nodeType="afterEffect">
                                  <p:stCondLst>
                                    <p:cond delay="0"/>
                                  </p:stCondLst>
                                  <p:childTnLst>
                                    <p:set>
                                      <p:cBhvr>
                                        <p:cTn id="23" dur="1" fill="hold">
                                          <p:stCondLst>
                                            <p:cond delay="0"/>
                                          </p:stCondLst>
                                        </p:cTn>
                                        <p:tgtEl>
                                          <p:spTgt spid="12">
                                            <p:txEl>
                                              <p:pRg st="0" end="0"/>
                                            </p:txEl>
                                          </p:spTgt>
                                        </p:tgtEl>
                                        <p:attrNameLst>
                                          <p:attrName>style.visibility</p:attrName>
                                        </p:attrNameLst>
                                      </p:cBhvr>
                                      <p:to>
                                        <p:strVal val="visible"/>
                                      </p:to>
                                    </p:set>
                                    <p:animEffect transition="in" filter="fade">
                                      <p:cBhvr>
                                        <p:cTn id="24" dur="1000"/>
                                        <p:tgtEl>
                                          <p:spTgt spid="12">
                                            <p:txEl>
                                              <p:pRg st="0" end="0"/>
                                            </p:txEl>
                                          </p:spTgt>
                                        </p:tgtEl>
                                      </p:cBhvr>
                                    </p:animEffect>
                                    <p:anim calcmode="lin" valueType="num">
                                      <p:cBhvr>
                                        <p:cTn id="25"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International Operations and Economic Connections</a:t>
            </a:r>
          </a:p>
        </p:txBody>
      </p:sp>
      <p:pic>
        <p:nvPicPr>
          <p:cNvPr id="2" name="Picture 5">
            <a:extLst>
              <a:ext uri="{FF2B5EF4-FFF2-40B4-BE49-F238E27FC236}">
                <a16:creationId xmlns:a16="http://schemas.microsoft.com/office/drawing/2014/main" id="{31548912-F466-426B-8158-3D85D7E00E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016" y="1152128"/>
            <a:ext cx="5181600"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a:extLst>
              <a:ext uri="{FF2B5EF4-FFF2-40B4-BE49-F238E27FC236}">
                <a16:creationId xmlns:a16="http://schemas.microsoft.com/office/drawing/2014/main" id="{AFD25DE8-0675-4A82-93F6-03E7EB4110EF}"/>
              </a:ext>
            </a:extLst>
          </p:cNvPr>
          <p:cNvSpPr txBox="1">
            <a:spLocks/>
          </p:cNvSpPr>
          <p:nvPr/>
        </p:nvSpPr>
        <p:spPr bwMode="auto">
          <a:xfrm>
            <a:off x="770384" y="1700808"/>
            <a:ext cx="6372707" cy="2520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3200" b="1" i="0" u="none" strike="noStrike" kern="1200" cap="none" spc="0" normalizeH="0" baseline="0" noProof="0" dirty="0">
                <a:ln>
                  <a:noFill/>
                </a:ln>
                <a:solidFill>
                  <a:srgbClr val="00B050"/>
                </a:solidFill>
                <a:effectLst/>
                <a:uLnTx/>
                <a:uFillTx/>
                <a:latin typeface="Myriad Pro"/>
                <a:ea typeface="+mn-ea"/>
                <a:cs typeface="+mn-cs"/>
              </a:rPr>
              <a:t>International trade </a:t>
            </a: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is the branch of economics concerned with the exchange of goods and services with foreign countries.</a:t>
            </a:r>
          </a:p>
        </p:txBody>
      </p:sp>
      <p:sp>
        <p:nvSpPr>
          <p:cNvPr id="3" name="Footer Placeholder 1">
            <a:extLst>
              <a:ext uri="{FF2B5EF4-FFF2-40B4-BE49-F238E27FC236}">
                <a16:creationId xmlns:a16="http://schemas.microsoft.com/office/drawing/2014/main" id="{EE5EA003-1403-D68B-6F24-B334D9ECFD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World’s Top Exporters</a:t>
            </a:r>
          </a:p>
        </p:txBody>
      </p:sp>
      <p:sp>
        <p:nvSpPr>
          <p:cNvPr id="3" name="Content Placeholder 3">
            <a:extLst>
              <a:ext uri="{FF2B5EF4-FFF2-40B4-BE49-F238E27FC236}">
                <a16:creationId xmlns:a16="http://schemas.microsoft.com/office/drawing/2014/main" id="{5962CFAC-4884-847B-6CAE-A2E925A881B4}"/>
              </a:ext>
            </a:extLst>
          </p:cNvPr>
          <p:cNvSpPr txBox="1">
            <a:spLocks/>
          </p:cNvSpPr>
          <p:nvPr/>
        </p:nvSpPr>
        <p:spPr>
          <a:xfrm>
            <a:off x="1127448" y="861288"/>
            <a:ext cx="4200520"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Merchandise Exporters</a:t>
            </a:r>
          </a:p>
        </p:txBody>
      </p:sp>
      <p:graphicFrame>
        <p:nvGraphicFramePr>
          <p:cNvPr id="4" name="Content Placeholder 17">
            <a:extLst>
              <a:ext uri="{FF2B5EF4-FFF2-40B4-BE49-F238E27FC236}">
                <a16:creationId xmlns:a16="http://schemas.microsoft.com/office/drawing/2014/main" id="{01300AB6-2592-274D-30B5-1A5195BB55FE}"/>
              </a:ext>
            </a:extLst>
          </p:cNvPr>
          <p:cNvGraphicFramePr>
            <a:graphicFrameLocks/>
          </p:cNvGraphicFramePr>
          <p:nvPr>
            <p:extLst>
              <p:ext uri="{D42A27DB-BD31-4B8C-83A1-F6EECF244321}">
                <p14:modId xmlns:p14="http://schemas.microsoft.com/office/powerpoint/2010/main" val="4140075565"/>
              </p:ext>
            </p:extLst>
          </p:nvPr>
        </p:nvGraphicFramePr>
        <p:xfrm>
          <a:off x="515985" y="1330180"/>
          <a:ext cx="5436000" cy="3707995"/>
        </p:xfrm>
        <a:graphic>
          <a:graphicData uri="http://schemas.openxmlformats.org/drawingml/2006/table">
            <a:tbl>
              <a:tblPr firstRow="1" bandRow="1">
                <a:tableStyleId>{5940675A-B579-460E-94D1-54222C63F5DA}</a:tableStyleId>
              </a:tblPr>
              <a:tblGrid>
                <a:gridCol w="647433">
                  <a:extLst>
                    <a:ext uri="{9D8B030D-6E8A-4147-A177-3AD203B41FA5}">
                      <a16:colId xmlns:a16="http://schemas.microsoft.com/office/drawing/2014/main" val="4048905520"/>
                    </a:ext>
                  </a:extLst>
                </a:gridCol>
                <a:gridCol w="1656184">
                  <a:extLst>
                    <a:ext uri="{9D8B030D-6E8A-4147-A177-3AD203B41FA5}">
                      <a16:colId xmlns:a16="http://schemas.microsoft.com/office/drawing/2014/main" val="1729646295"/>
                    </a:ext>
                  </a:extLst>
                </a:gridCol>
                <a:gridCol w="1512168">
                  <a:extLst>
                    <a:ext uri="{9D8B030D-6E8A-4147-A177-3AD203B41FA5}">
                      <a16:colId xmlns:a16="http://schemas.microsoft.com/office/drawing/2014/main" val="3553486474"/>
                    </a:ext>
                  </a:extLst>
                </a:gridCol>
                <a:gridCol w="1620215">
                  <a:extLst>
                    <a:ext uri="{9D8B030D-6E8A-4147-A177-3AD203B41FA5}">
                      <a16:colId xmlns:a16="http://schemas.microsoft.com/office/drawing/2014/main" val="3943438225"/>
                    </a:ext>
                  </a:extLst>
                </a:gridCol>
              </a:tblGrid>
              <a:tr h="592035">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6">
                        <a:lumMod val="20000"/>
                        <a:lumOff val="80000"/>
                      </a:schemeClr>
                    </a:solidFill>
                  </a:tcPr>
                </a:tc>
                <a:tc>
                  <a:txBody>
                    <a:bodyPr/>
                    <a:lstStyle/>
                    <a:p>
                      <a:r>
                        <a:rPr lang="en-US" sz="1600" b="0" i="0" u="none" strike="noStrike" cap="none" baseline="0" dirty="0">
                          <a:solidFill>
                            <a:schemeClr val="tx1"/>
                          </a:solidFill>
                          <a:latin typeface="+mn-lt"/>
                          <a:ea typeface="+mn-ea"/>
                          <a:cs typeface="+mn-cs"/>
                          <a:sym typeface="Arial"/>
                        </a:rPr>
                        <a:t>Exporter</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6">
                        <a:lumMod val="20000"/>
                        <a:lumOff val="80000"/>
                      </a:schemeClr>
                    </a:solidFill>
                  </a:tcPr>
                </a:tc>
                <a:extLst>
                  <a:ext uri="{0D108BD9-81ED-4DB2-BD59-A6C34878D82A}">
                    <a16:rowId xmlns:a16="http://schemas.microsoft.com/office/drawing/2014/main" val="4011637516"/>
                  </a:ext>
                </a:extLst>
              </a:tr>
              <a:tr h="311596">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3,594</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14.4</a:t>
                      </a:r>
                      <a:endParaRPr lang="en-US" sz="1400" dirty="0"/>
                    </a:p>
                  </a:txBody>
                  <a:tcPr/>
                </a:tc>
                <a:extLst>
                  <a:ext uri="{0D108BD9-81ED-4DB2-BD59-A6C34878D82A}">
                    <a16:rowId xmlns:a16="http://schemas.microsoft.com/office/drawing/2014/main" val="626902527"/>
                  </a:ext>
                </a:extLst>
              </a:tr>
              <a:tr h="311596">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2,065</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8.3</a:t>
                      </a:r>
                      <a:endParaRPr lang="en-US" sz="1400" dirty="0"/>
                    </a:p>
                  </a:txBody>
                  <a:tcPr marL="182880"/>
                </a:tc>
                <a:extLst>
                  <a:ext uri="{0D108BD9-81ED-4DB2-BD59-A6C34878D82A}">
                    <a16:rowId xmlns:a16="http://schemas.microsoft.com/office/drawing/2014/main" val="2356043534"/>
                  </a:ext>
                </a:extLst>
              </a:tr>
              <a:tr h="311596">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1,655</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6.6</a:t>
                      </a:r>
                      <a:endParaRPr lang="en-US" sz="1400" dirty="0"/>
                    </a:p>
                  </a:txBody>
                  <a:tcPr marL="182880"/>
                </a:tc>
                <a:extLst>
                  <a:ext uri="{0D108BD9-81ED-4DB2-BD59-A6C34878D82A}">
                    <a16:rowId xmlns:a16="http://schemas.microsoft.com/office/drawing/2014/main" val="2084256503"/>
                  </a:ext>
                </a:extLst>
              </a:tr>
              <a:tr h="311596">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966</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3.9</a:t>
                      </a:r>
                      <a:endParaRPr lang="en-US" sz="1400" dirty="0"/>
                    </a:p>
                  </a:txBody>
                  <a:tcPr marL="182880"/>
                </a:tc>
                <a:extLst>
                  <a:ext uri="{0D108BD9-81ED-4DB2-BD59-A6C34878D82A}">
                    <a16:rowId xmlns:a16="http://schemas.microsoft.com/office/drawing/2014/main" val="2673524338"/>
                  </a:ext>
                </a:extLst>
              </a:tr>
              <a:tr h="311596">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Japan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747</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3.0</a:t>
                      </a:r>
                      <a:endParaRPr lang="en-US" sz="1400" dirty="0"/>
                    </a:p>
                  </a:txBody>
                  <a:tcPr marL="182880"/>
                </a:tc>
                <a:extLst>
                  <a:ext uri="{0D108BD9-81ED-4DB2-BD59-A6C34878D82A}">
                    <a16:rowId xmlns:a16="http://schemas.microsoft.com/office/drawing/2014/main" val="2728768848"/>
                  </a:ext>
                </a:extLst>
              </a:tr>
              <a:tr h="311596">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Korea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684</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2.7</a:t>
                      </a:r>
                      <a:endParaRPr lang="en-US" sz="1400" dirty="0"/>
                    </a:p>
                  </a:txBody>
                  <a:tcPr marL="182880"/>
                </a:tc>
                <a:extLst>
                  <a:ext uri="{0D108BD9-81ED-4DB2-BD59-A6C34878D82A}">
                    <a16:rowId xmlns:a16="http://schemas.microsoft.com/office/drawing/2014/main" val="3405616917"/>
                  </a:ext>
                </a:extLst>
              </a:tr>
              <a:tr h="311596">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Italy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657</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2.6</a:t>
                      </a:r>
                      <a:endParaRPr lang="en-US" sz="1400" dirty="0"/>
                    </a:p>
                  </a:txBody>
                  <a:tcPr marL="182880"/>
                </a:tc>
                <a:extLst>
                  <a:ext uri="{0D108BD9-81ED-4DB2-BD59-A6C34878D82A}">
                    <a16:rowId xmlns:a16="http://schemas.microsoft.com/office/drawing/2014/main" val="1182468631"/>
                  </a:ext>
                </a:extLst>
              </a:tr>
              <a:tr h="311596">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Belgium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633</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2.5</a:t>
                      </a:r>
                      <a:endParaRPr lang="en-US" sz="1400" dirty="0"/>
                    </a:p>
                  </a:txBody>
                  <a:tcPr marL="182880"/>
                </a:tc>
                <a:extLst>
                  <a:ext uri="{0D108BD9-81ED-4DB2-BD59-A6C34878D82A}">
                    <a16:rowId xmlns:a16="http://schemas.microsoft.com/office/drawing/2014/main" val="2518982784"/>
                  </a:ext>
                </a:extLst>
              </a:tr>
              <a:tr h="311596">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618</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2.5</a:t>
                      </a:r>
                      <a:endParaRPr lang="en-US" sz="1400" dirty="0"/>
                    </a:p>
                  </a:txBody>
                  <a:tcPr marL="182880"/>
                </a:tc>
                <a:extLst>
                  <a:ext uri="{0D108BD9-81ED-4DB2-BD59-A6C34878D82A}">
                    <a16:rowId xmlns:a16="http://schemas.microsoft.com/office/drawing/2014/main" val="866472052"/>
                  </a:ext>
                </a:extLst>
              </a:tr>
              <a:tr h="311596">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Hong Kong, 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610</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2.4</a:t>
                      </a:r>
                      <a:endParaRPr lang="en-US" sz="1400" dirty="0"/>
                    </a:p>
                  </a:txBody>
                  <a:tcPr marL="182880"/>
                </a:tc>
                <a:extLst>
                  <a:ext uri="{0D108BD9-81ED-4DB2-BD59-A6C34878D82A}">
                    <a16:rowId xmlns:a16="http://schemas.microsoft.com/office/drawing/2014/main" val="114724525"/>
                  </a:ext>
                </a:extLst>
              </a:tr>
            </a:tbl>
          </a:graphicData>
        </a:graphic>
      </p:graphicFrame>
      <p:sp>
        <p:nvSpPr>
          <p:cNvPr id="5" name="Content Placeholder 5">
            <a:extLst>
              <a:ext uri="{FF2B5EF4-FFF2-40B4-BE49-F238E27FC236}">
                <a16:creationId xmlns:a16="http://schemas.microsoft.com/office/drawing/2014/main" id="{1E221A99-B56A-F4F6-336E-3E04213629FD}"/>
              </a:ext>
            </a:extLst>
          </p:cNvPr>
          <p:cNvSpPr txBox="1">
            <a:spLocks/>
          </p:cNvSpPr>
          <p:nvPr/>
        </p:nvSpPr>
        <p:spPr>
          <a:xfrm>
            <a:off x="7224144" y="861288"/>
            <a:ext cx="3552375"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Service Exporters</a:t>
            </a:r>
          </a:p>
        </p:txBody>
      </p:sp>
      <p:graphicFrame>
        <p:nvGraphicFramePr>
          <p:cNvPr id="7" name="Content Placeholder 18">
            <a:extLst>
              <a:ext uri="{FF2B5EF4-FFF2-40B4-BE49-F238E27FC236}">
                <a16:creationId xmlns:a16="http://schemas.microsoft.com/office/drawing/2014/main" id="{0E1EE15E-D2FA-504F-5FE1-122E7FD39CB6}"/>
              </a:ext>
            </a:extLst>
          </p:cNvPr>
          <p:cNvGraphicFramePr>
            <a:graphicFrameLocks/>
          </p:cNvGraphicFramePr>
          <p:nvPr>
            <p:extLst>
              <p:ext uri="{D42A27DB-BD31-4B8C-83A1-F6EECF244321}">
                <p14:modId xmlns:p14="http://schemas.microsoft.com/office/powerpoint/2010/main" val="2802504048"/>
              </p:ext>
            </p:extLst>
          </p:nvPr>
        </p:nvGraphicFramePr>
        <p:xfrm>
          <a:off x="6084086" y="1327537"/>
          <a:ext cx="5400600" cy="3708001"/>
        </p:xfrm>
        <a:graphic>
          <a:graphicData uri="http://schemas.openxmlformats.org/drawingml/2006/table">
            <a:tbl>
              <a:tblPr firstRow="1" bandRow="1">
                <a:tableStyleId>{5940675A-B579-460E-94D1-54222C63F5DA}</a:tableStyleId>
              </a:tblPr>
              <a:tblGrid>
                <a:gridCol w="682655">
                  <a:extLst>
                    <a:ext uri="{9D8B030D-6E8A-4147-A177-3AD203B41FA5}">
                      <a16:colId xmlns:a16="http://schemas.microsoft.com/office/drawing/2014/main" val="1532669909"/>
                    </a:ext>
                  </a:extLst>
                </a:gridCol>
                <a:gridCol w="1493487">
                  <a:extLst>
                    <a:ext uri="{9D8B030D-6E8A-4147-A177-3AD203B41FA5}">
                      <a16:colId xmlns:a16="http://schemas.microsoft.com/office/drawing/2014/main" val="1557768355"/>
                    </a:ext>
                  </a:extLst>
                </a:gridCol>
                <a:gridCol w="1568274">
                  <a:extLst>
                    <a:ext uri="{9D8B030D-6E8A-4147-A177-3AD203B41FA5}">
                      <a16:colId xmlns:a16="http://schemas.microsoft.com/office/drawing/2014/main" val="3565649712"/>
                    </a:ext>
                  </a:extLst>
                </a:gridCol>
                <a:gridCol w="1656184">
                  <a:extLst>
                    <a:ext uri="{9D8B030D-6E8A-4147-A177-3AD203B41FA5}">
                      <a16:colId xmlns:a16="http://schemas.microsoft.com/office/drawing/2014/main" val="444603229"/>
                    </a:ext>
                  </a:extLst>
                </a:gridCol>
              </a:tblGrid>
              <a:tr h="611224">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2"/>
                    </a:solidFill>
                  </a:tcPr>
                </a:tc>
                <a:tc>
                  <a:txBody>
                    <a:bodyPr/>
                    <a:lstStyle/>
                    <a:p>
                      <a:r>
                        <a:rPr lang="en-US" sz="1600" b="0" i="0" u="none" strike="noStrike" cap="none" baseline="0" dirty="0">
                          <a:solidFill>
                            <a:schemeClr val="tx1"/>
                          </a:solidFill>
                          <a:latin typeface="+mn-lt"/>
                          <a:ea typeface="+mn-ea"/>
                          <a:cs typeface="+mn-cs"/>
                          <a:sym typeface="Arial"/>
                        </a:rPr>
                        <a:t>Exporter</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2"/>
                    </a:solidFill>
                  </a:tcPr>
                </a:tc>
                <a:extLst>
                  <a:ext uri="{0D108BD9-81ED-4DB2-BD59-A6C34878D82A}">
                    <a16:rowId xmlns:a16="http://schemas.microsoft.com/office/drawing/2014/main" val="463446478"/>
                  </a:ext>
                </a:extLst>
              </a:tr>
              <a:tr h="305308">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900</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12.8</a:t>
                      </a:r>
                      <a:endParaRPr lang="en-US" sz="1400" dirty="0"/>
                    </a:p>
                  </a:txBody>
                  <a:tcPr/>
                </a:tc>
                <a:extLst>
                  <a:ext uri="{0D108BD9-81ED-4DB2-BD59-A6C34878D82A}">
                    <a16:rowId xmlns:a16="http://schemas.microsoft.com/office/drawing/2014/main" val="640826836"/>
                  </a:ext>
                </a:extLst>
              </a:tr>
              <a:tr h="349005">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United Kingdom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492</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7.0</a:t>
                      </a:r>
                      <a:endParaRPr lang="en-US" sz="1400" dirty="0"/>
                    </a:p>
                  </a:txBody>
                  <a:tcPr marL="182880"/>
                </a:tc>
                <a:extLst>
                  <a:ext uri="{0D108BD9-81ED-4DB2-BD59-A6C34878D82A}">
                    <a16:rowId xmlns:a16="http://schemas.microsoft.com/office/drawing/2014/main" val="2081644276"/>
                  </a:ext>
                </a:extLst>
              </a:tr>
              <a:tr h="305308">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422</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6.0</a:t>
                      </a:r>
                      <a:endParaRPr lang="en-US" sz="1400" dirty="0"/>
                    </a:p>
                  </a:txBody>
                  <a:tcPr marL="182880"/>
                </a:tc>
                <a:extLst>
                  <a:ext uri="{0D108BD9-81ED-4DB2-BD59-A6C34878D82A}">
                    <a16:rowId xmlns:a16="http://schemas.microsoft.com/office/drawing/2014/main" val="3674363338"/>
                  </a:ext>
                </a:extLst>
              </a:tr>
              <a:tr h="305308">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406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5.8</a:t>
                      </a:r>
                      <a:endParaRPr lang="en-US" sz="1400" dirty="0"/>
                    </a:p>
                  </a:txBody>
                  <a:tcPr marL="182880"/>
                </a:tc>
                <a:extLst>
                  <a:ext uri="{0D108BD9-81ED-4DB2-BD59-A6C34878D82A}">
                    <a16:rowId xmlns:a16="http://schemas.microsoft.com/office/drawing/2014/main" val="2923288125"/>
                  </a:ext>
                </a:extLst>
              </a:tr>
              <a:tr h="305308">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Ireland</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355</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5.0</a:t>
                      </a:r>
                      <a:endParaRPr lang="en-US" sz="1400" dirty="0"/>
                    </a:p>
                  </a:txBody>
                  <a:tcPr marL="182880"/>
                </a:tc>
                <a:extLst>
                  <a:ext uri="{0D108BD9-81ED-4DB2-BD59-A6C34878D82A}">
                    <a16:rowId xmlns:a16="http://schemas.microsoft.com/office/drawing/2014/main" val="2169780374"/>
                  </a:ext>
                </a:extLst>
              </a:tr>
              <a:tr h="305308">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336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4.8</a:t>
                      </a:r>
                      <a:endParaRPr lang="en-US" sz="1400" dirty="0"/>
                    </a:p>
                  </a:txBody>
                  <a:tcPr marL="182880"/>
                </a:tc>
                <a:extLst>
                  <a:ext uri="{0D108BD9-81ED-4DB2-BD59-A6C34878D82A}">
                    <a16:rowId xmlns:a16="http://schemas.microsoft.com/office/drawing/2014/main" val="3378781892"/>
                  </a:ext>
                </a:extLst>
              </a:tr>
              <a:tr h="305308">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India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309</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4.4</a:t>
                      </a:r>
                      <a:endParaRPr lang="en-US" sz="1400" dirty="0"/>
                    </a:p>
                  </a:txBody>
                  <a:tcPr marL="182880"/>
                </a:tc>
                <a:extLst>
                  <a:ext uri="{0D108BD9-81ED-4DB2-BD59-A6C34878D82A}">
                    <a16:rowId xmlns:a16="http://schemas.microsoft.com/office/drawing/2014/main" val="1214667579"/>
                  </a:ext>
                </a:extLst>
              </a:tr>
              <a:tr h="305308">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Singapore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291</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4.1</a:t>
                      </a:r>
                      <a:endParaRPr lang="en-US" sz="1400" dirty="0"/>
                    </a:p>
                  </a:txBody>
                  <a:tcPr marL="182880"/>
                </a:tc>
                <a:extLst>
                  <a:ext uri="{0D108BD9-81ED-4DB2-BD59-A6C34878D82A}">
                    <a16:rowId xmlns:a16="http://schemas.microsoft.com/office/drawing/2014/main" val="3554845219"/>
                  </a:ext>
                </a:extLst>
              </a:tr>
              <a:tr h="305308">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270</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1499006577"/>
                  </a:ext>
                </a:extLst>
              </a:tr>
              <a:tr h="305308">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Spain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167</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2.4</a:t>
                      </a:r>
                      <a:endParaRPr lang="en-US" sz="1400" dirty="0"/>
                    </a:p>
                  </a:txBody>
                  <a:tcPr marL="182880"/>
                </a:tc>
                <a:extLst>
                  <a:ext uri="{0D108BD9-81ED-4DB2-BD59-A6C34878D82A}">
                    <a16:rowId xmlns:a16="http://schemas.microsoft.com/office/drawing/2014/main" val="2014144567"/>
                  </a:ext>
                </a:extLst>
              </a:tr>
            </a:tbl>
          </a:graphicData>
        </a:graphic>
      </p:graphicFrame>
      <p:sp>
        <p:nvSpPr>
          <p:cNvPr id="8" name="Content Placeholder 7">
            <a:extLst>
              <a:ext uri="{FF2B5EF4-FFF2-40B4-BE49-F238E27FC236}">
                <a16:creationId xmlns:a16="http://schemas.microsoft.com/office/drawing/2014/main" id="{1D2639B3-B57D-A0F7-F42F-0F58F2F797B8}"/>
              </a:ext>
            </a:extLst>
          </p:cNvPr>
          <p:cNvSpPr txBox="1">
            <a:spLocks/>
          </p:cNvSpPr>
          <p:nvPr/>
        </p:nvSpPr>
        <p:spPr>
          <a:xfrm>
            <a:off x="2267694" y="5168507"/>
            <a:ext cx="8229601" cy="228600"/>
          </a:xfrm>
          <a:prstGeom prst="rect">
            <a:avLst/>
          </a:prstGeom>
        </p:spPr>
        <p:txBody>
          <a:bodyPr tIns="0" rIns="91440"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400" b="1" dirty="0"/>
              <a:t>Source: </a:t>
            </a:r>
            <a:r>
              <a:rPr lang="en-US" sz="1400" dirty="0"/>
              <a:t>Based on data obtained from </a:t>
            </a:r>
            <a:r>
              <a:rPr lang="en-US" sz="1400" b="1" dirty="0">
                <a:hlinkClick r:id="rId3"/>
              </a:rPr>
              <a:t>World Trade Statistical Review 2023 </a:t>
            </a:r>
            <a:r>
              <a:rPr lang="en-US" sz="1400" dirty="0"/>
              <a:t>(Geneva, Switzerland)</a:t>
            </a:r>
          </a:p>
        </p:txBody>
      </p:sp>
      <p:sp>
        <p:nvSpPr>
          <p:cNvPr id="2" name="Footer Placeholder 1">
            <a:extLst>
              <a:ext uri="{FF2B5EF4-FFF2-40B4-BE49-F238E27FC236}">
                <a16:creationId xmlns:a16="http://schemas.microsoft.com/office/drawing/2014/main" id="{67B3566A-06B8-2025-EB3B-6BC86A0C8A7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1237948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5EE4EE04-CB23-C867-3B50-63D92A8AC511}"/>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E9DCA705-A3E7-7EF1-39CE-19CD4F8F91CB}"/>
              </a:ext>
            </a:extLst>
          </p:cNvPr>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World’s Top Importers</a:t>
            </a:r>
          </a:p>
        </p:txBody>
      </p:sp>
      <p:sp>
        <p:nvSpPr>
          <p:cNvPr id="3" name="Content Placeholder 3">
            <a:extLst>
              <a:ext uri="{FF2B5EF4-FFF2-40B4-BE49-F238E27FC236}">
                <a16:creationId xmlns:a16="http://schemas.microsoft.com/office/drawing/2014/main" id="{EB2FAEA3-6BB1-DD2F-DD1B-61BCF1E7811E}"/>
              </a:ext>
            </a:extLst>
          </p:cNvPr>
          <p:cNvSpPr txBox="1">
            <a:spLocks/>
          </p:cNvSpPr>
          <p:nvPr/>
        </p:nvSpPr>
        <p:spPr>
          <a:xfrm>
            <a:off x="1127448" y="861288"/>
            <a:ext cx="4200520"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Merchandise Importers</a:t>
            </a:r>
          </a:p>
        </p:txBody>
      </p:sp>
      <p:graphicFrame>
        <p:nvGraphicFramePr>
          <p:cNvPr id="4" name="Content Placeholder 17">
            <a:extLst>
              <a:ext uri="{FF2B5EF4-FFF2-40B4-BE49-F238E27FC236}">
                <a16:creationId xmlns:a16="http://schemas.microsoft.com/office/drawing/2014/main" id="{869BCAD3-2EF1-BEB7-065D-B976E79A188D}"/>
              </a:ext>
            </a:extLst>
          </p:cNvPr>
          <p:cNvGraphicFramePr>
            <a:graphicFrameLocks/>
          </p:cNvGraphicFramePr>
          <p:nvPr>
            <p:extLst>
              <p:ext uri="{D42A27DB-BD31-4B8C-83A1-F6EECF244321}">
                <p14:modId xmlns:p14="http://schemas.microsoft.com/office/powerpoint/2010/main" val="2035948338"/>
              </p:ext>
            </p:extLst>
          </p:nvPr>
        </p:nvGraphicFramePr>
        <p:xfrm>
          <a:off x="515985" y="1330180"/>
          <a:ext cx="5436000" cy="3707995"/>
        </p:xfrm>
        <a:graphic>
          <a:graphicData uri="http://schemas.openxmlformats.org/drawingml/2006/table">
            <a:tbl>
              <a:tblPr firstRow="1" bandRow="1">
                <a:tableStyleId>{5940675A-B579-460E-94D1-54222C63F5DA}</a:tableStyleId>
              </a:tblPr>
              <a:tblGrid>
                <a:gridCol w="647433">
                  <a:extLst>
                    <a:ext uri="{9D8B030D-6E8A-4147-A177-3AD203B41FA5}">
                      <a16:colId xmlns:a16="http://schemas.microsoft.com/office/drawing/2014/main" val="4048905520"/>
                    </a:ext>
                  </a:extLst>
                </a:gridCol>
                <a:gridCol w="1656184">
                  <a:extLst>
                    <a:ext uri="{9D8B030D-6E8A-4147-A177-3AD203B41FA5}">
                      <a16:colId xmlns:a16="http://schemas.microsoft.com/office/drawing/2014/main" val="1729646295"/>
                    </a:ext>
                  </a:extLst>
                </a:gridCol>
                <a:gridCol w="1512168">
                  <a:extLst>
                    <a:ext uri="{9D8B030D-6E8A-4147-A177-3AD203B41FA5}">
                      <a16:colId xmlns:a16="http://schemas.microsoft.com/office/drawing/2014/main" val="3553486474"/>
                    </a:ext>
                  </a:extLst>
                </a:gridCol>
                <a:gridCol w="1620215">
                  <a:extLst>
                    <a:ext uri="{9D8B030D-6E8A-4147-A177-3AD203B41FA5}">
                      <a16:colId xmlns:a16="http://schemas.microsoft.com/office/drawing/2014/main" val="3943438225"/>
                    </a:ext>
                  </a:extLst>
                </a:gridCol>
              </a:tblGrid>
              <a:tr h="592035">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6">
                        <a:lumMod val="20000"/>
                        <a:lumOff val="80000"/>
                      </a:schemeClr>
                    </a:solidFill>
                  </a:tcPr>
                </a:tc>
                <a:tc>
                  <a:txBody>
                    <a:bodyPr/>
                    <a:lstStyle/>
                    <a:p>
                      <a:r>
                        <a:rPr lang="en-US" sz="1600" b="0" i="0" u="none" strike="noStrike" cap="none" baseline="0" dirty="0">
                          <a:solidFill>
                            <a:schemeClr val="tx1"/>
                          </a:solidFill>
                          <a:latin typeface="+mn-lt"/>
                          <a:ea typeface="+mn-ea"/>
                          <a:cs typeface="+mn-cs"/>
                          <a:sym typeface="Arial"/>
                        </a:rPr>
                        <a:t>Importer</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6">
                        <a:lumMod val="20000"/>
                        <a:lumOff val="80000"/>
                      </a:schemeClr>
                    </a:solidFill>
                  </a:tcPr>
                </a:tc>
                <a:extLst>
                  <a:ext uri="{0D108BD9-81ED-4DB2-BD59-A6C34878D82A}">
                    <a16:rowId xmlns:a16="http://schemas.microsoft.com/office/drawing/2014/main" val="4011637516"/>
                  </a:ext>
                </a:extLst>
              </a:tr>
              <a:tr h="311596">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3,376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13.2</a:t>
                      </a:r>
                      <a:endParaRPr lang="en-US" sz="1400" dirty="0"/>
                    </a:p>
                  </a:txBody>
                  <a:tcPr/>
                </a:tc>
                <a:extLst>
                  <a:ext uri="{0D108BD9-81ED-4DB2-BD59-A6C34878D82A}">
                    <a16:rowId xmlns:a16="http://schemas.microsoft.com/office/drawing/2014/main" val="626902527"/>
                  </a:ext>
                </a:extLst>
              </a:tr>
              <a:tr h="311596">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2,716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10.6</a:t>
                      </a:r>
                      <a:endParaRPr lang="en-US" sz="1400" dirty="0"/>
                    </a:p>
                  </a:txBody>
                  <a:tcPr marL="182880"/>
                </a:tc>
                <a:extLst>
                  <a:ext uri="{0D108BD9-81ED-4DB2-BD59-A6C34878D82A}">
                    <a16:rowId xmlns:a16="http://schemas.microsoft.com/office/drawing/2014/main" val="2356043534"/>
                  </a:ext>
                </a:extLst>
              </a:tr>
              <a:tr h="311596">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1,571</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6.1</a:t>
                      </a:r>
                      <a:endParaRPr lang="en-US" sz="1400" dirty="0"/>
                    </a:p>
                  </a:txBody>
                  <a:tcPr marL="182880"/>
                </a:tc>
                <a:extLst>
                  <a:ext uri="{0D108BD9-81ED-4DB2-BD59-A6C34878D82A}">
                    <a16:rowId xmlns:a16="http://schemas.microsoft.com/office/drawing/2014/main" val="2084256503"/>
                  </a:ext>
                </a:extLst>
              </a:tr>
              <a:tr h="311596">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899</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3.5</a:t>
                      </a:r>
                      <a:endParaRPr lang="en-US" sz="1400" dirty="0"/>
                    </a:p>
                  </a:txBody>
                  <a:tcPr marL="182880"/>
                </a:tc>
                <a:extLst>
                  <a:ext uri="{0D108BD9-81ED-4DB2-BD59-A6C34878D82A}">
                    <a16:rowId xmlns:a16="http://schemas.microsoft.com/office/drawing/2014/main" val="2673524338"/>
                  </a:ext>
                </a:extLst>
              </a:tr>
              <a:tr h="311596">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Japan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897</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3.5</a:t>
                      </a:r>
                      <a:endParaRPr lang="en-US" sz="1400" dirty="0"/>
                    </a:p>
                  </a:txBody>
                  <a:tcPr marL="182880"/>
                </a:tc>
                <a:extLst>
                  <a:ext uri="{0D108BD9-81ED-4DB2-BD59-A6C34878D82A}">
                    <a16:rowId xmlns:a16="http://schemas.microsoft.com/office/drawing/2014/main" val="2728768848"/>
                  </a:ext>
                </a:extLst>
              </a:tr>
              <a:tr h="311596">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United Kingdom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824</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3.2</a:t>
                      </a:r>
                      <a:endParaRPr lang="en-US" sz="1400" dirty="0"/>
                    </a:p>
                  </a:txBody>
                  <a:tcPr marL="182880"/>
                </a:tc>
                <a:extLst>
                  <a:ext uri="{0D108BD9-81ED-4DB2-BD59-A6C34878D82A}">
                    <a16:rowId xmlns:a16="http://schemas.microsoft.com/office/drawing/2014/main" val="3405616917"/>
                  </a:ext>
                </a:extLst>
              </a:tr>
              <a:tr h="311596">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818</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3.2</a:t>
                      </a:r>
                      <a:endParaRPr lang="en-US" sz="1400" dirty="0"/>
                    </a:p>
                  </a:txBody>
                  <a:tcPr marL="182880"/>
                </a:tc>
                <a:extLst>
                  <a:ext uri="{0D108BD9-81ED-4DB2-BD59-A6C34878D82A}">
                    <a16:rowId xmlns:a16="http://schemas.microsoft.com/office/drawing/2014/main" val="1182468631"/>
                  </a:ext>
                </a:extLst>
              </a:tr>
              <a:tr h="311596">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Korea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731</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2.9</a:t>
                      </a:r>
                      <a:endParaRPr lang="en-US" sz="1400" dirty="0"/>
                    </a:p>
                  </a:txBody>
                  <a:tcPr marL="182880"/>
                </a:tc>
                <a:extLst>
                  <a:ext uri="{0D108BD9-81ED-4DB2-BD59-A6C34878D82A}">
                    <a16:rowId xmlns:a16="http://schemas.microsoft.com/office/drawing/2014/main" val="2518982784"/>
                  </a:ext>
                </a:extLst>
              </a:tr>
              <a:tr h="311596">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India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723</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2.8</a:t>
                      </a:r>
                      <a:endParaRPr lang="en-US" sz="1400" dirty="0"/>
                    </a:p>
                  </a:txBody>
                  <a:tcPr marL="182880"/>
                </a:tc>
                <a:extLst>
                  <a:ext uri="{0D108BD9-81ED-4DB2-BD59-A6C34878D82A}">
                    <a16:rowId xmlns:a16="http://schemas.microsoft.com/office/drawing/2014/main" val="866472052"/>
                  </a:ext>
                </a:extLst>
              </a:tr>
              <a:tr h="311596">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Italy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689</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2.7</a:t>
                      </a:r>
                      <a:endParaRPr lang="en-US" sz="1400" dirty="0"/>
                    </a:p>
                  </a:txBody>
                  <a:tcPr marL="182880"/>
                </a:tc>
                <a:extLst>
                  <a:ext uri="{0D108BD9-81ED-4DB2-BD59-A6C34878D82A}">
                    <a16:rowId xmlns:a16="http://schemas.microsoft.com/office/drawing/2014/main" val="114724525"/>
                  </a:ext>
                </a:extLst>
              </a:tr>
            </a:tbl>
          </a:graphicData>
        </a:graphic>
      </p:graphicFrame>
      <p:sp>
        <p:nvSpPr>
          <p:cNvPr id="5" name="Content Placeholder 5">
            <a:extLst>
              <a:ext uri="{FF2B5EF4-FFF2-40B4-BE49-F238E27FC236}">
                <a16:creationId xmlns:a16="http://schemas.microsoft.com/office/drawing/2014/main" id="{1CAC4B84-2C0A-070C-EBCD-9D081307F771}"/>
              </a:ext>
            </a:extLst>
          </p:cNvPr>
          <p:cNvSpPr txBox="1">
            <a:spLocks/>
          </p:cNvSpPr>
          <p:nvPr/>
        </p:nvSpPr>
        <p:spPr>
          <a:xfrm>
            <a:off x="7224144" y="861288"/>
            <a:ext cx="3552375"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Service Importers</a:t>
            </a:r>
          </a:p>
        </p:txBody>
      </p:sp>
      <p:graphicFrame>
        <p:nvGraphicFramePr>
          <p:cNvPr id="7" name="Content Placeholder 18">
            <a:extLst>
              <a:ext uri="{FF2B5EF4-FFF2-40B4-BE49-F238E27FC236}">
                <a16:creationId xmlns:a16="http://schemas.microsoft.com/office/drawing/2014/main" id="{E749C194-35D9-364C-6542-0AAE94721D4F}"/>
              </a:ext>
            </a:extLst>
          </p:cNvPr>
          <p:cNvGraphicFramePr>
            <a:graphicFrameLocks/>
          </p:cNvGraphicFramePr>
          <p:nvPr>
            <p:extLst>
              <p:ext uri="{D42A27DB-BD31-4B8C-83A1-F6EECF244321}">
                <p14:modId xmlns:p14="http://schemas.microsoft.com/office/powerpoint/2010/main" val="3287426045"/>
              </p:ext>
            </p:extLst>
          </p:nvPr>
        </p:nvGraphicFramePr>
        <p:xfrm>
          <a:off x="6084086" y="1327537"/>
          <a:ext cx="5400600" cy="3708001"/>
        </p:xfrm>
        <a:graphic>
          <a:graphicData uri="http://schemas.openxmlformats.org/drawingml/2006/table">
            <a:tbl>
              <a:tblPr firstRow="1" bandRow="1">
                <a:tableStyleId>{5940675A-B579-460E-94D1-54222C63F5DA}</a:tableStyleId>
              </a:tblPr>
              <a:tblGrid>
                <a:gridCol w="682655">
                  <a:extLst>
                    <a:ext uri="{9D8B030D-6E8A-4147-A177-3AD203B41FA5}">
                      <a16:colId xmlns:a16="http://schemas.microsoft.com/office/drawing/2014/main" val="1532669909"/>
                    </a:ext>
                  </a:extLst>
                </a:gridCol>
                <a:gridCol w="1493487">
                  <a:extLst>
                    <a:ext uri="{9D8B030D-6E8A-4147-A177-3AD203B41FA5}">
                      <a16:colId xmlns:a16="http://schemas.microsoft.com/office/drawing/2014/main" val="1557768355"/>
                    </a:ext>
                  </a:extLst>
                </a:gridCol>
                <a:gridCol w="1568274">
                  <a:extLst>
                    <a:ext uri="{9D8B030D-6E8A-4147-A177-3AD203B41FA5}">
                      <a16:colId xmlns:a16="http://schemas.microsoft.com/office/drawing/2014/main" val="3565649712"/>
                    </a:ext>
                  </a:extLst>
                </a:gridCol>
                <a:gridCol w="1656184">
                  <a:extLst>
                    <a:ext uri="{9D8B030D-6E8A-4147-A177-3AD203B41FA5}">
                      <a16:colId xmlns:a16="http://schemas.microsoft.com/office/drawing/2014/main" val="444603229"/>
                    </a:ext>
                  </a:extLst>
                </a:gridCol>
              </a:tblGrid>
              <a:tr h="611224">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2"/>
                    </a:solidFill>
                  </a:tcPr>
                </a:tc>
                <a:tc>
                  <a:txBody>
                    <a:bodyPr/>
                    <a:lstStyle/>
                    <a:p>
                      <a:r>
                        <a:rPr lang="en-US" sz="1600" b="0" i="0" u="none" strike="noStrike" cap="none" baseline="0" dirty="0">
                          <a:solidFill>
                            <a:schemeClr val="tx1"/>
                          </a:solidFill>
                          <a:latin typeface="+mn-lt"/>
                          <a:ea typeface="+mn-ea"/>
                          <a:cs typeface="+mn-cs"/>
                          <a:sym typeface="Arial"/>
                        </a:rPr>
                        <a:t>Importer</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2"/>
                    </a:solidFill>
                  </a:tcPr>
                </a:tc>
                <a:extLst>
                  <a:ext uri="{0D108BD9-81ED-4DB2-BD59-A6C34878D82A}">
                    <a16:rowId xmlns:a16="http://schemas.microsoft.com/office/drawing/2014/main" val="463446478"/>
                  </a:ext>
                </a:extLst>
              </a:tr>
              <a:tr h="305308">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671</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10.3</a:t>
                      </a:r>
                      <a:endParaRPr lang="en-US" sz="1400" dirty="0"/>
                    </a:p>
                  </a:txBody>
                  <a:tcPr/>
                </a:tc>
                <a:extLst>
                  <a:ext uri="{0D108BD9-81ED-4DB2-BD59-A6C34878D82A}">
                    <a16:rowId xmlns:a16="http://schemas.microsoft.com/office/drawing/2014/main" val="640826836"/>
                  </a:ext>
                </a:extLst>
              </a:tr>
              <a:tr h="349005">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461</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7.1</a:t>
                      </a:r>
                      <a:endParaRPr lang="en-US" sz="1400" dirty="0"/>
                    </a:p>
                  </a:txBody>
                  <a:tcPr marL="182880"/>
                </a:tc>
                <a:extLst>
                  <a:ext uri="{0D108BD9-81ED-4DB2-BD59-A6C34878D82A}">
                    <a16:rowId xmlns:a16="http://schemas.microsoft.com/office/drawing/2014/main" val="2081644276"/>
                  </a:ext>
                </a:extLst>
              </a:tr>
              <a:tr h="305308">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458</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7.0</a:t>
                      </a:r>
                      <a:endParaRPr lang="en-US" sz="1400" dirty="0"/>
                    </a:p>
                  </a:txBody>
                  <a:tcPr marL="182880"/>
                </a:tc>
                <a:extLst>
                  <a:ext uri="{0D108BD9-81ED-4DB2-BD59-A6C34878D82A}">
                    <a16:rowId xmlns:a16="http://schemas.microsoft.com/office/drawing/2014/main" val="3674363338"/>
                  </a:ext>
                </a:extLst>
              </a:tr>
              <a:tr h="305308">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Ireland</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373</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5.7</a:t>
                      </a:r>
                      <a:endParaRPr lang="en-US" sz="1400" dirty="0"/>
                    </a:p>
                  </a:txBody>
                  <a:tcPr marL="182880"/>
                </a:tc>
                <a:extLst>
                  <a:ext uri="{0D108BD9-81ED-4DB2-BD59-A6C34878D82A}">
                    <a16:rowId xmlns:a16="http://schemas.microsoft.com/office/drawing/2014/main" val="2923288125"/>
                  </a:ext>
                </a:extLst>
              </a:tr>
              <a:tr h="305308">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United Kingdom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313</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4.8</a:t>
                      </a:r>
                      <a:endParaRPr lang="en-US" sz="1400" dirty="0"/>
                    </a:p>
                  </a:txBody>
                  <a:tcPr marL="182880"/>
                </a:tc>
                <a:extLst>
                  <a:ext uri="{0D108BD9-81ED-4DB2-BD59-A6C34878D82A}">
                    <a16:rowId xmlns:a16="http://schemas.microsoft.com/office/drawing/2014/main" val="2169780374"/>
                  </a:ext>
                </a:extLst>
              </a:tr>
              <a:tr h="305308">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286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4.4</a:t>
                      </a:r>
                      <a:endParaRPr lang="en-US" sz="1400" dirty="0"/>
                    </a:p>
                  </a:txBody>
                  <a:tcPr marL="182880"/>
                </a:tc>
                <a:extLst>
                  <a:ext uri="{0D108BD9-81ED-4DB2-BD59-A6C34878D82A}">
                    <a16:rowId xmlns:a16="http://schemas.microsoft.com/office/drawing/2014/main" val="3378781892"/>
                  </a:ext>
                </a:extLst>
              </a:tr>
              <a:tr h="305308">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264</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4.1</a:t>
                      </a:r>
                      <a:endParaRPr lang="en-US" sz="1400" dirty="0"/>
                    </a:p>
                  </a:txBody>
                  <a:tcPr marL="182880"/>
                </a:tc>
                <a:extLst>
                  <a:ext uri="{0D108BD9-81ED-4DB2-BD59-A6C34878D82A}">
                    <a16:rowId xmlns:a16="http://schemas.microsoft.com/office/drawing/2014/main" val="1214667579"/>
                  </a:ext>
                </a:extLst>
              </a:tr>
              <a:tr h="305308">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Singapore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258</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4.0</a:t>
                      </a:r>
                      <a:endParaRPr lang="en-US" sz="1400" dirty="0"/>
                    </a:p>
                  </a:txBody>
                  <a:tcPr marL="182880"/>
                </a:tc>
                <a:extLst>
                  <a:ext uri="{0D108BD9-81ED-4DB2-BD59-A6C34878D82A}">
                    <a16:rowId xmlns:a16="http://schemas.microsoft.com/office/drawing/2014/main" val="3554845219"/>
                  </a:ext>
                </a:extLst>
              </a:tr>
              <a:tr h="305308">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India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249</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1499006577"/>
                  </a:ext>
                </a:extLst>
              </a:tr>
              <a:tr h="305308">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Japan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207</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3.2</a:t>
                      </a:r>
                      <a:endParaRPr lang="en-US" sz="1400" dirty="0"/>
                    </a:p>
                  </a:txBody>
                  <a:tcPr marL="182880"/>
                </a:tc>
                <a:extLst>
                  <a:ext uri="{0D108BD9-81ED-4DB2-BD59-A6C34878D82A}">
                    <a16:rowId xmlns:a16="http://schemas.microsoft.com/office/drawing/2014/main" val="2014144567"/>
                  </a:ext>
                </a:extLst>
              </a:tr>
            </a:tbl>
          </a:graphicData>
        </a:graphic>
      </p:graphicFrame>
      <p:sp>
        <p:nvSpPr>
          <p:cNvPr id="8" name="Content Placeholder 7">
            <a:extLst>
              <a:ext uri="{FF2B5EF4-FFF2-40B4-BE49-F238E27FC236}">
                <a16:creationId xmlns:a16="http://schemas.microsoft.com/office/drawing/2014/main" id="{2F60C7B0-F799-D1C8-4EC0-83567A2D6A77}"/>
              </a:ext>
            </a:extLst>
          </p:cNvPr>
          <p:cNvSpPr txBox="1">
            <a:spLocks/>
          </p:cNvSpPr>
          <p:nvPr/>
        </p:nvSpPr>
        <p:spPr>
          <a:xfrm>
            <a:off x="2267694" y="5168507"/>
            <a:ext cx="8229601" cy="228600"/>
          </a:xfrm>
          <a:prstGeom prst="rect">
            <a:avLst/>
          </a:prstGeom>
        </p:spPr>
        <p:txBody>
          <a:bodyPr tIns="0" rIns="91440"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400" b="1" dirty="0"/>
              <a:t>Source: </a:t>
            </a:r>
            <a:r>
              <a:rPr lang="en-US" sz="1400" dirty="0"/>
              <a:t>Based on data obtained from </a:t>
            </a:r>
            <a:r>
              <a:rPr lang="en-US" sz="1400" b="1" dirty="0">
                <a:hlinkClick r:id="rId3"/>
              </a:rPr>
              <a:t>World Trade Statistical Review 2023 </a:t>
            </a:r>
            <a:r>
              <a:rPr lang="en-US" sz="1400" dirty="0"/>
              <a:t>(Geneva, Switzerland)</a:t>
            </a:r>
          </a:p>
        </p:txBody>
      </p:sp>
      <p:sp>
        <p:nvSpPr>
          <p:cNvPr id="2" name="Footer Placeholder 1">
            <a:extLst>
              <a:ext uri="{FF2B5EF4-FFF2-40B4-BE49-F238E27FC236}">
                <a16:creationId xmlns:a16="http://schemas.microsoft.com/office/drawing/2014/main" id="{2D1E083D-97F2-486E-6B4E-F10BF204EC6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5508140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692696"/>
          </a:xfrm>
        </p:spPr>
        <p:txBody>
          <a:bodyPr/>
          <a:lstStyle/>
          <a:p>
            <a:pPr eaLnBrk="1" hangingPunct="1"/>
            <a:r>
              <a:rPr lang="en-GB" altLang="en-US" sz="3600" b="1" dirty="0">
                <a:solidFill>
                  <a:schemeClr val="tx2">
                    <a:lumMod val="75000"/>
                  </a:schemeClr>
                </a:solidFill>
              </a:rPr>
              <a:t>Interventionist Theories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692696"/>
            <a:ext cx="10621181" cy="4859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rPr>
              <a:t>Classical</a:t>
            </a:r>
            <a:r>
              <a:rPr kumimoji="0" lang="en-GB" sz="1600" b="1" i="0" u="none" strike="noStrike" kern="1200" cap="none" spc="0" normalizeH="0" noProof="0" dirty="0">
                <a:ln>
                  <a:noFill/>
                </a:ln>
                <a:solidFill>
                  <a:srgbClr val="FFFF00">
                    <a:lumMod val="50000"/>
                  </a:srgbClr>
                </a:solidFill>
                <a:effectLst/>
                <a:uLnTx/>
                <a:uFillTx/>
                <a:latin typeface="Arial" panose="020B0604020202020204" pitchFamily="34" charset="0"/>
                <a:cs typeface="Arial" panose="020B0604020202020204" pitchFamily="34" charset="0"/>
              </a:rPr>
              <a:t> theories in international trade</a:t>
            </a:r>
            <a:endPar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endParaRPr>
          </a:p>
          <a:p>
            <a:pPr marL="0" indent="0">
              <a:buNone/>
            </a:pPr>
            <a:endParaRPr lang="en-GB" sz="1600" b="1" dirty="0">
              <a:solidFill>
                <a:srgbClr val="FFFF00">
                  <a:lumMod val="50000"/>
                </a:srgbClr>
              </a:solidFill>
              <a:latin typeface="Arial" panose="020B0604020202020204" pitchFamily="34" charset="0"/>
              <a:cs typeface="Arial" panose="020B0604020202020204" pitchFamily="34" charset="0"/>
            </a:endParaRPr>
          </a:p>
          <a:p>
            <a:pPr marL="0" indent="0">
              <a:buNone/>
            </a:pPr>
            <a:r>
              <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rPr>
              <a:t>Mercantilist theory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proposed that a country should try to achieve a favourable balance of trade (export more than it imports)</a:t>
            </a:r>
          </a:p>
          <a:p>
            <a:r>
              <a:rPr lang="en-US" sz="1600" dirty="0">
                <a:solidFill>
                  <a:srgbClr val="57595D"/>
                </a:solidFill>
                <a:latin typeface="Arial" panose="020B0604020202020204" pitchFamily="34" charset="0"/>
                <a:cs typeface="Arial" panose="020B0604020202020204" pitchFamily="34" charset="0"/>
              </a:rPr>
              <a:t>Mercantilism is an economic theory that emphasizes self-sufficiency through a favorable balance of trade. </a:t>
            </a:r>
          </a:p>
          <a:p>
            <a:r>
              <a:rPr lang="en-US" sz="1600" dirty="0">
                <a:solidFill>
                  <a:srgbClr val="57595D"/>
                </a:solidFill>
                <a:latin typeface="Arial" panose="020B0604020202020204" pitchFamily="34" charset="0"/>
                <a:cs typeface="Arial" panose="020B0604020202020204" pitchFamily="34" charset="0"/>
              </a:rPr>
              <a:t>Mercantilist economic policies rely on government intervention to restrict imports and protect domestic industries.</a:t>
            </a:r>
          </a:p>
          <a:p>
            <a:r>
              <a:rPr lang="en-US" sz="1600" dirty="0">
                <a:solidFill>
                  <a:srgbClr val="57595D"/>
                </a:solidFill>
                <a:latin typeface="Arial" panose="020B0604020202020204" pitchFamily="34" charset="0"/>
                <a:cs typeface="Arial" panose="020B0604020202020204" pitchFamily="34" charset="0"/>
              </a:rPr>
              <a:t>Modern-day mercantilist policies include tariffs, subsidizing domestic industries, devaluation of currencies, and restrictions on the migration of foreign labor.</a:t>
            </a:r>
          </a:p>
          <a:p>
            <a:r>
              <a:rPr lang="en-US" sz="1600" dirty="0">
                <a:solidFill>
                  <a:srgbClr val="57595D"/>
                </a:solidFill>
                <a:latin typeface="Arial" panose="020B0604020202020204" pitchFamily="34" charset="0"/>
                <a:cs typeface="Arial" panose="020B0604020202020204" pitchFamily="34" charset="0"/>
              </a:rPr>
              <a:t>As an economic theory, mercantilism relies on government intervention to regulate international trade and protect domestic industries. </a:t>
            </a:r>
            <a:br>
              <a:rPr lang="en-US" sz="1600" dirty="0">
                <a:solidFill>
                  <a:srgbClr val="000000"/>
                </a:solidFill>
                <a:latin typeface="Arial" panose="020B0604020202020204" pitchFamily="34" charset="0"/>
                <a:cs typeface="Arial" panose="020B0604020202020204" pitchFamily="34" charset="0"/>
              </a:rPr>
            </a:br>
            <a:r>
              <a:rPr lang="en-US" sz="1600" dirty="0">
                <a:solidFill>
                  <a:srgbClr val="57595D"/>
                </a:solidFill>
                <a:latin typeface="Arial" panose="020B0604020202020204" pitchFamily="34" charset="0"/>
                <a:cs typeface="Arial" panose="020B0604020202020204" pitchFamily="34" charset="0"/>
              </a:rPr>
              <a:t>mercantilist policies support domestic industries by establishing monopolies and allocating capital to encourage growth. </a:t>
            </a:r>
          </a:p>
          <a:p>
            <a:pPr marL="0" indent="0">
              <a:buNone/>
            </a:pPr>
            <a:endParaRPr lang="en-US" sz="1600" dirty="0">
              <a:solidFill>
                <a:srgbClr val="000000"/>
              </a:solidFill>
              <a:latin typeface="Arial" panose="020B060402020202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90355BFB-53F8-97B6-FAA4-E92A09FB212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Free Trade Theories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Absolute Advantage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Suggests specialization through free trade because consumers will be better off buying foreign-made products priced more cheaply than domestic ones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Comparative Advantage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Also proposes specialization through free trade based on the belief that total global output can increase even if one country has an absolute advantage in the production of all products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721B28A-97CE-5FC7-AC55-D3C5DAD84B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6730403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Free Trade Theories</a:t>
            </a:r>
          </a:p>
        </p:txBody>
      </p:sp>
      <p:sp>
        <p:nvSpPr>
          <p:cNvPr id="4" name="TextBox 3">
            <a:extLst>
              <a:ext uri="{FF2B5EF4-FFF2-40B4-BE49-F238E27FC236}">
                <a16:creationId xmlns:a16="http://schemas.microsoft.com/office/drawing/2014/main" id="{FD718905-6D68-2061-EBDA-BE749FB8F98C}"/>
              </a:ext>
            </a:extLst>
          </p:cNvPr>
          <p:cNvSpPr txBox="1"/>
          <p:nvPr/>
        </p:nvSpPr>
        <p:spPr>
          <a:xfrm>
            <a:off x="3359696" y="5326586"/>
            <a:ext cx="6097836" cy="338554"/>
          </a:xfrm>
          <a:prstGeom prst="rect">
            <a:avLst/>
          </a:prstGeom>
          <a:noFill/>
        </p:spPr>
        <p:txBody>
          <a:bodyPr wrap="square">
            <a:spAutoFit/>
          </a:bodyPr>
          <a:lstStyle/>
          <a:p>
            <a:pPr algn="ctr"/>
            <a:r>
              <a:rPr lang="en-GB" sz="1600" dirty="0">
                <a:hlinkClick r:id="rId4"/>
              </a:rPr>
              <a:t>https://www.youtube.com/watch?v=RswNYuf5Rng</a:t>
            </a:r>
            <a:r>
              <a:rPr lang="en-GB" sz="1600" dirty="0"/>
              <a:t> </a:t>
            </a:r>
          </a:p>
        </p:txBody>
      </p:sp>
      <p:pic>
        <p:nvPicPr>
          <p:cNvPr id="3" name="Online Media 2" title="Absolute Advantage and Comparative Advantage (with examples) | International Business">
            <a:hlinkClick r:id="" action="ppaction://media"/>
            <a:extLst>
              <a:ext uri="{FF2B5EF4-FFF2-40B4-BE49-F238E27FC236}">
                <a16:creationId xmlns:a16="http://schemas.microsoft.com/office/drawing/2014/main" id="{B6D31A3B-1B6A-A5B9-5685-37AA26BCFC81}"/>
              </a:ext>
            </a:extLst>
          </p:cNvPr>
          <p:cNvPicPr>
            <a:picLocks noRot="1" noChangeAspect="1"/>
          </p:cNvPicPr>
          <p:nvPr>
            <a:videoFile r:link="rId1"/>
          </p:nvPr>
        </p:nvPicPr>
        <p:blipFill>
          <a:blip r:embed="rId5"/>
          <a:stretch>
            <a:fillRect/>
          </a:stretch>
        </p:blipFill>
        <p:spPr>
          <a:xfrm>
            <a:off x="2484178" y="891973"/>
            <a:ext cx="7848872" cy="4434613"/>
          </a:xfrm>
          <a:prstGeom prst="rect">
            <a:avLst/>
          </a:prstGeom>
        </p:spPr>
      </p:pic>
      <p:sp>
        <p:nvSpPr>
          <p:cNvPr id="2" name="Footer Placeholder 1">
            <a:extLst>
              <a:ext uri="{FF2B5EF4-FFF2-40B4-BE49-F238E27FC236}">
                <a16:creationId xmlns:a16="http://schemas.microsoft.com/office/drawing/2014/main" id="{704DDEDB-5CCD-8880-FAF7-D5CE21A9AE8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0211803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B95737-66FE-D2F7-F9FE-441F277D98FA}"/>
              </a:ext>
            </a:extLst>
          </p:cNvPr>
          <p:cNvSpPr/>
          <p:nvPr/>
        </p:nvSpPr>
        <p:spPr>
          <a:xfrm>
            <a:off x="767408" y="692696"/>
            <a:ext cx="10729192" cy="403244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Activity</a:t>
            </a:r>
            <a:r>
              <a:rPr lang="en-US" dirty="0">
                <a:solidFill>
                  <a:schemeClr val="tx1"/>
                </a:solidFill>
              </a:rPr>
              <a:t> :Think about any country and an industry which is famous for that country. Explain how this industry can gain the absolute and comparative advantage. Provide justifications. </a:t>
            </a:r>
            <a:endParaRPr lang="en-GB" dirty="0">
              <a:solidFill>
                <a:schemeClr val="tx1"/>
              </a:solidFill>
            </a:endParaRPr>
          </a:p>
        </p:txBody>
      </p:sp>
    </p:spTree>
    <p:extLst>
      <p:ext uri="{BB962C8B-B14F-4D97-AF65-F5344CB8AC3E}">
        <p14:creationId xmlns:p14="http://schemas.microsoft.com/office/powerpoint/2010/main" val="154696008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Theories of Specialization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Both absolute and comparative advantage theories are based on specialization </a:t>
            </a:r>
          </a:p>
          <a:p>
            <a:pPr marL="0" marR="0" lvl="0" indent="0" algn="just" defTabSz="914400" rtl="0" eaLnBrk="1" fontAlgn="base" latinLnBrk="0" hangingPunct="1">
              <a:lnSpc>
                <a:spcPct val="80000"/>
              </a:lnSpc>
              <a:spcBef>
                <a:spcPct val="20000"/>
              </a:spcBef>
              <a:spcAft>
                <a:spcPct val="0"/>
              </a:spcAft>
              <a:buClrTx/>
              <a:buSzTx/>
              <a:buNone/>
              <a:tabLst/>
              <a:defRPr/>
            </a:pPr>
            <a:endParaRPr kumimoji="0" lang="en-US" altLang="en-US" sz="2800" b="1"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Assumptions policymakers' question:</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full employment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economic efficiency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transport costs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services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production networks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mobility</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93D2A554-F6AB-81FC-96F6-DE6C58FCC50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1061665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116632"/>
            <a:ext cx="11089232" cy="792088"/>
          </a:xfrm>
        </p:spPr>
        <p:txBody>
          <a:bodyPr/>
          <a:lstStyle/>
          <a:p>
            <a:pPr eaLnBrk="1" hangingPunct="1"/>
            <a:r>
              <a:rPr lang="en-GB" altLang="en-US" sz="3600" b="1" dirty="0">
                <a:solidFill>
                  <a:schemeClr val="tx2">
                    <a:lumMod val="75000"/>
                  </a:schemeClr>
                </a:solidFill>
              </a:rPr>
              <a:t>The Diamond of National Advantage</a:t>
            </a:r>
          </a:p>
        </p:txBody>
      </p:sp>
      <p:pic>
        <p:nvPicPr>
          <p:cNvPr id="5" name="Picture 4" descr="Diagram, schematic&#10;&#10;Description automatically generated">
            <a:extLst>
              <a:ext uri="{FF2B5EF4-FFF2-40B4-BE49-F238E27FC236}">
                <a16:creationId xmlns:a16="http://schemas.microsoft.com/office/drawing/2014/main" id="{86605CA4-061A-41BB-8F6E-3755FC21D0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4192" y="1340768"/>
            <a:ext cx="4156720" cy="3276364"/>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211088" y="1124744"/>
            <a:ext cx="7397080" cy="4356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000" b="1" i="0" u="none" strike="noStrike" kern="1200" cap="none" spc="0" normalizeH="0" baseline="0" noProof="0" dirty="0">
                <a:ln>
                  <a:noFill/>
                </a:ln>
                <a:solidFill>
                  <a:prstClr val="black"/>
                </a:solidFill>
                <a:effectLst/>
                <a:uLnTx/>
                <a:uFillTx/>
                <a:latin typeface="Myriad Pro"/>
                <a:ea typeface="+mn-ea"/>
                <a:cs typeface="+mn-cs"/>
              </a:rPr>
              <a:t>Four conditions are important for competitive superiority: </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lang="en-GB" altLang="en-US" sz="2000" dirty="0">
                <a:solidFill>
                  <a:prstClr val="black"/>
                </a:solidFill>
                <a:latin typeface="Myriad Pro"/>
              </a:rPr>
              <a:t>D</a:t>
            </a:r>
            <a:r>
              <a:rPr kumimoji="0" lang="en-GB" altLang="en-US" sz="2000" b="0" i="0" u="none" strike="noStrike" kern="1200" cap="none" spc="0" normalizeH="0" baseline="0" noProof="0" dirty="0" err="1">
                <a:ln>
                  <a:noFill/>
                </a:ln>
                <a:solidFill>
                  <a:prstClr val="black"/>
                </a:solidFill>
                <a:effectLst/>
                <a:uLnTx/>
                <a:uFillTx/>
                <a:latin typeface="Myriad Pro"/>
                <a:ea typeface="+mn-ea"/>
                <a:cs typeface="+mn-cs"/>
              </a:rPr>
              <a:t>emand</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conditions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lang="en-GB" altLang="en-US" sz="2000" dirty="0">
                <a:solidFill>
                  <a:prstClr val="black"/>
                </a:solidFill>
                <a:latin typeface="Myriad Pro"/>
              </a:rPr>
              <a:t>F</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actor conditions </a:t>
            </a:r>
          </a:p>
          <a:p>
            <a:pPr marL="357187" marR="0" lvl="2" indent="0" algn="just" defTabSz="914400" rtl="0" eaLnBrk="1" fontAlgn="base" latinLnBrk="0" hangingPunct="1">
              <a:lnSpc>
                <a:spcPct val="150000"/>
              </a:lnSpc>
              <a:spcBef>
                <a:spcPct val="20000"/>
              </a:spcBef>
              <a:spcAft>
                <a:spcPct val="0"/>
              </a:spcAft>
              <a:buClrTx/>
              <a:buSzTx/>
              <a:buNone/>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Basic factors</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 </a:t>
            </a:r>
            <a:r>
              <a:rPr lang="en-GB" altLang="en-US" sz="2000" dirty="0">
                <a:solidFill>
                  <a:prstClr val="black"/>
                </a:solidFill>
                <a:latin typeface="Myriad Pro"/>
              </a:rPr>
              <a:t>U</a:t>
            </a:r>
            <a:r>
              <a:rPr kumimoji="0" lang="en-GB" altLang="en-US" sz="2000" b="0" i="0" u="none" strike="noStrike" kern="1200" cap="none" spc="0" normalizeH="0" baseline="0" noProof="0" dirty="0" err="1">
                <a:ln>
                  <a:noFill/>
                </a:ln>
                <a:solidFill>
                  <a:prstClr val="black"/>
                </a:solidFill>
                <a:effectLst/>
                <a:uLnTx/>
                <a:uFillTx/>
                <a:latin typeface="Myriad Pro"/>
                <a:ea typeface="+mn-ea"/>
                <a:cs typeface="+mn-cs"/>
              </a:rPr>
              <a:t>nsustainable</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as they are easily copied – ex: unskilled labour</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a:t>
            </a:r>
          </a:p>
          <a:p>
            <a:pPr marL="357187" marR="0" lvl="2" indent="0" algn="just" defTabSz="914400" rtl="0" eaLnBrk="1" fontAlgn="base" latinLnBrk="0" hangingPunct="1">
              <a:lnSpc>
                <a:spcPct val="150000"/>
              </a:lnSpc>
              <a:spcBef>
                <a:spcPct val="20000"/>
              </a:spcBef>
              <a:spcAft>
                <a:spcPct val="0"/>
              </a:spcAft>
              <a:buClrTx/>
              <a:buSzTx/>
              <a:buNone/>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Advanced</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factors  - Can bring the competitive advantage since they are less easy to emulate  ex: scientific expertise</a:t>
            </a:r>
            <a:endParaRPr kumimoji="0" lang="en-GB" altLang="en-US" sz="2000" b="0" i="0" u="none" strike="noStrike" kern="1200" cap="none" spc="0" normalizeH="0" baseline="0" noProof="0" dirty="0">
              <a:ln>
                <a:noFill/>
              </a:ln>
              <a:solidFill>
                <a:prstClr val="black"/>
              </a:solidFill>
              <a:effectLst/>
              <a:uLnTx/>
              <a:uFillTx/>
              <a:latin typeface="Myriad Pro"/>
              <a:ea typeface="+mn-ea"/>
              <a:cs typeface="+mn-cs"/>
            </a:endParaRP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lang="en-GB" altLang="en-US" sz="2000" dirty="0">
                <a:solidFill>
                  <a:prstClr val="black"/>
                </a:solidFill>
                <a:latin typeface="Myriad Pro"/>
              </a:rPr>
              <a:t>R</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elated and supporting industries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lang="en-GB" altLang="en-US" sz="2000" dirty="0">
                <a:solidFill>
                  <a:prstClr val="black"/>
                </a:solidFill>
                <a:latin typeface="Myriad Pro"/>
              </a:rPr>
              <a:t>F</a:t>
            </a:r>
            <a:r>
              <a:rPr kumimoji="0" lang="en-GB" altLang="en-US" sz="2000" b="0" i="0" u="none" strike="noStrike" kern="1200" cap="none" spc="0" normalizeH="0" baseline="0" noProof="0" dirty="0" err="1">
                <a:ln>
                  <a:noFill/>
                </a:ln>
                <a:solidFill>
                  <a:prstClr val="black"/>
                </a:solidFill>
                <a:effectLst/>
                <a:uLnTx/>
                <a:uFillTx/>
                <a:latin typeface="Myriad Pro"/>
                <a:ea typeface="+mn-ea"/>
                <a:cs typeface="+mn-cs"/>
              </a:rPr>
              <a:t>irm</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strategy, structure, and rivalry </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0" fontAlgn="base" latinLnBrk="0" hangingPunct="0">
              <a:lnSpc>
                <a:spcPct val="100000"/>
              </a:lnSpc>
              <a:spcBef>
                <a:spcPct val="20000"/>
              </a:spcBef>
              <a:spcAft>
                <a:spcPct val="0"/>
              </a:spcAft>
              <a:buClrTx/>
              <a:buSzTx/>
              <a:buNone/>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0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046165E2-45FD-6EAC-09F7-BA55BB4C7AF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82812939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2000" fill="hold"/>
                                        <p:tgtEl>
                                          <p:spTgt spid="5"/>
                                        </p:tgtEl>
                                        <p:attrNameLst>
                                          <p:attrName>ppt_w</p:attrName>
                                        </p:attrNameLst>
                                      </p:cBhvr>
                                      <p:tavLst>
                                        <p:tav tm="0">
                                          <p:val>
                                            <p:fltVal val="0"/>
                                          </p:val>
                                        </p:tav>
                                        <p:tav tm="100000">
                                          <p:val>
                                            <p:strVal val="#ppt_w"/>
                                          </p:val>
                                        </p:tav>
                                      </p:tavLst>
                                    </p:anim>
                                    <p:anim calcmode="lin" valueType="num">
                                      <p:cBhvr>
                                        <p:cTn id="14" dur="2000" fill="hold"/>
                                        <p:tgtEl>
                                          <p:spTgt spid="5"/>
                                        </p:tgtEl>
                                        <p:attrNameLst>
                                          <p:attrName>ppt_h</p:attrName>
                                        </p:attrNameLst>
                                      </p:cBhvr>
                                      <p:tavLst>
                                        <p:tav tm="0">
                                          <p:val>
                                            <p:fltVal val="0"/>
                                          </p:val>
                                        </p:tav>
                                        <p:tav tm="100000">
                                          <p:val>
                                            <p:strVal val="#ppt_h"/>
                                          </p:val>
                                        </p:tav>
                                      </p:tavLst>
                                    </p:anim>
                                    <p:animEffect transition="in" filter="fade">
                                      <p:cBhvr>
                                        <p:cTn id="1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836712"/>
          </a:xfrm>
        </p:spPr>
        <p:txBody>
          <a:bodyPr/>
          <a:lstStyle/>
          <a:p>
            <a:pPr eaLnBrk="1" hangingPunct="1"/>
            <a:r>
              <a:rPr lang="en-GB" altLang="en-US" sz="3600" b="1" dirty="0">
                <a:solidFill>
                  <a:schemeClr val="tx2">
                    <a:lumMod val="75000"/>
                  </a:schemeClr>
                </a:solidFill>
              </a:rPr>
              <a:t>Diamond of National Advantage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191344" y="1136230"/>
            <a:ext cx="11809311" cy="45250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Michael Porter’s Diamond helps explain why some nations tend to produce firms with sustained competitive advantages in some industries more than others. The degree of national advantage varies from industry to industry.</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model can be used by</a:t>
            </a:r>
            <a:r>
              <a:rPr kumimoji="0" lang="en-GB" altLang="en-US" sz="2800" b="0" i="0" u="none" strike="noStrike" kern="1200" cap="none" spc="0" normalizeH="0" noProof="0" dirty="0">
                <a:ln>
                  <a:noFill/>
                </a:ln>
                <a:solidFill>
                  <a:prstClr val="black"/>
                </a:solidFill>
                <a:effectLst/>
                <a:uLnTx/>
                <a:uFillTx/>
                <a:latin typeface="Myriad Pro"/>
                <a:ea typeface="+mn-ea"/>
                <a:cs typeface="+mn-cs"/>
              </a:rPr>
              <a:t> the organization to assess whether a particular country is suitable for expansion into. </a:t>
            </a: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Porter’s Diamond suggests there are four interacting determinants of national, or home base, advantage in particular industries (these four determinants together make up a diamond-shaped figure).</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C423966-22F3-DF0F-77BC-94573D9C061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073627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Diamond of National Advantage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07368" y="1052736"/>
            <a:ext cx="4752527" cy="45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interaction of these conditions must usually be favourable if an industry in a country is to develop and sustain itself.</a:t>
            </a: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endParaRPr lang="en-GB" altLang="en-US" sz="2800" dirty="0">
              <a:solidFill>
                <a:prstClr val="black"/>
              </a:solidFill>
              <a:latin typeface="Myriad Pro"/>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theory was developed with domestic conditions in mind, but globalization results in favourable conditions that may come from anywhere.</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a:extLst>
              <a:ext uri="{FF2B5EF4-FFF2-40B4-BE49-F238E27FC236}">
                <a16:creationId xmlns:a16="http://schemas.microsoft.com/office/drawing/2014/main" id="{C47C5EB7-8B51-4605-899E-DF251147BB2E}"/>
              </a:ext>
            </a:extLst>
          </p:cNvPr>
          <p:cNvPicPr>
            <a:picLocks noChangeAspect="1"/>
          </p:cNvPicPr>
          <p:nvPr/>
        </p:nvPicPr>
        <p:blipFill>
          <a:blip r:embed="rId3"/>
          <a:stretch>
            <a:fillRect/>
          </a:stretch>
        </p:blipFill>
        <p:spPr>
          <a:xfrm>
            <a:off x="5148228" y="1270835"/>
            <a:ext cx="6867222" cy="4248472"/>
          </a:xfrm>
          <a:prstGeom prst="rect">
            <a:avLst/>
          </a:prstGeom>
        </p:spPr>
      </p:pic>
      <p:sp>
        <p:nvSpPr>
          <p:cNvPr id="2" name="Footer Placeholder 1">
            <a:extLst>
              <a:ext uri="{FF2B5EF4-FFF2-40B4-BE49-F238E27FC236}">
                <a16:creationId xmlns:a16="http://schemas.microsoft.com/office/drawing/2014/main" id="{F162CB75-F5D8-19E9-9814-8D80DA040B9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3269097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0EFF62-A6E3-9031-E4E2-8FC05CC2B164}"/>
              </a:ext>
            </a:extLst>
          </p:cNvPr>
          <p:cNvSpPr txBox="1"/>
          <p:nvPr/>
        </p:nvSpPr>
        <p:spPr>
          <a:xfrm>
            <a:off x="479376" y="260648"/>
            <a:ext cx="11449272" cy="5324535"/>
          </a:xfrm>
          <a:prstGeom prst="rect">
            <a:avLst/>
          </a:prstGeom>
          <a:noFill/>
        </p:spPr>
        <p:txBody>
          <a:bodyPr wrap="square">
            <a:spAutoFit/>
          </a:bodyPr>
          <a:lstStyle/>
          <a:p>
            <a:pPr algn="l"/>
            <a:r>
              <a:rPr lang="en-US" sz="2000" b="1" i="0" u="sng" dirty="0">
                <a:solidFill>
                  <a:srgbClr val="4A4A4A"/>
                </a:solidFill>
                <a:effectLst/>
              </a:rPr>
              <a:t>Porter’s Diamond Model Example</a:t>
            </a:r>
          </a:p>
          <a:p>
            <a:pPr algn="l"/>
            <a:endParaRPr lang="en-US" sz="2000" b="1" i="0" u="sng" dirty="0">
              <a:solidFill>
                <a:srgbClr val="4A4A4A"/>
              </a:solidFill>
              <a:effectLst/>
            </a:endParaRPr>
          </a:p>
          <a:p>
            <a:pPr algn="l"/>
            <a:r>
              <a:rPr lang="en-US" sz="2000" b="0" i="0" dirty="0">
                <a:solidFill>
                  <a:srgbClr val="4A4A4A"/>
                </a:solidFill>
                <a:effectLst/>
              </a:rPr>
              <a:t>An international smartphone manufacturer in Japan consistently remains a step ahead of the competition with attractive smartphone releases at regular intervals. Let’s analyze its success using the Diamond Model to understand why it enjoys a leading market position:</a:t>
            </a:r>
          </a:p>
          <a:p>
            <a:pPr algn="l"/>
            <a:endParaRPr lang="en-US" sz="2000" b="0" i="0" dirty="0">
              <a:solidFill>
                <a:srgbClr val="4A4A4A"/>
              </a:solidFill>
              <a:effectLst/>
            </a:endParaRPr>
          </a:p>
          <a:p>
            <a:pPr>
              <a:buFont typeface="Arial" panose="020B0604020202020204" pitchFamily="34" charset="0"/>
              <a:buChar char="•"/>
            </a:pPr>
            <a:r>
              <a:rPr lang="en-US" sz="2000" b="1" dirty="0">
                <a:solidFill>
                  <a:srgbClr val="4A4A4A"/>
                </a:solidFill>
              </a:rPr>
              <a:t>Demand Conditions</a:t>
            </a:r>
            <a:r>
              <a:rPr lang="en-US" sz="2000" dirty="0">
                <a:solidFill>
                  <a:srgbClr val="4A4A4A"/>
                </a:solidFill>
              </a:rPr>
              <a:t>: The Home Demand For Smartphones Is On The Rise, High technology demand from customers in Japan</a:t>
            </a:r>
          </a:p>
          <a:p>
            <a:endParaRPr lang="en-US" sz="2000" dirty="0">
              <a:solidFill>
                <a:srgbClr val="4A4A4A"/>
              </a:solidFill>
            </a:endParaRPr>
          </a:p>
          <a:p>
            <a:pPr>
              <a:buFont typeface="Arial" panose="020B0604020202020204" pitchFamily="34" charset="0"/>
              <a:buChar char="•"/>
            </a:pPr>
            <a:r>
              <a:rPr lang="en-US" sz="2000" b="1" dirty="0">
                <a:solidFill>
                  <a:srgbClr val="4A4A4A"/>
                </a:solidFill>
              </a:rPr>
              <a:t>Factor Conditions</a:t>
            </a:r>
            <a:r>
              <a:rPr lang="en-US" sz="2000" dirty="0">
                <a:solidFill>
                  <a:srgbClr val="4A4A4A"/>
                </a:solidFill>
              </a:rPr>
              <a:t>: The Organization Has An Excellent Pool Of Skilled Employees, Infrastructure And Equipment At Its Disposal</a:t>
            </a:r>
          </a:p>
          <a:p>
            <a:pPr algn="l"/>
            <a:endParaRPr lang="en-US" sz="2000" b="0" i="0" dirty="0">
              <a:solidFill>
                <a:srgbClr val="4A4A4A"/>
              </a:solidFill>
              <a:effectLst/>
            </a:endParaRPr>
          </a:p>
          <a:p>
            <a:pPr algn="l">
              <a:buFont typeface="Arial" panose="020B0604020202020204" pitchFamily="34" charset="0"/>
              <a:buChar char="•"/>
            </a:pPr>
            <a:r>
              <a:rPr lang="en-US" sz="2000" b="1" i="0" dirty="0">
                <a:solidFill>
                  <a:srgbClr val="4A4A4A"/>
                </a:solidFill>
                <a:effectLst/>
              </a:rPr>
              <a:t>Rivalry</a:t>
            </a:r>
            <a:r>
              <a:rPr lang="en-US" sz="2000" b="0" i="0" dirty="0">
                <a:solidFill>
                  <a:srgbClr val="4A4A4A"/>
                </a:solidFill>
                <a:effectLst/>
              </a:rPr>
              <a:t>: The Organization Faces Tremendous Competition From The Other Smartphone Giants, Which Forces It To Innovate And Improve Its Product Lineup</a:t>
            </a:r>
          </a:p>
          <a:p>
            <a:pPr algn="l"/>
            <a:endParaRPr lang="en-US" sz="2000" b="0" i="0" dirty="0">
              <a:solidFill>
                <a:srgbClr val="4A4A4A"/>
              </a:solidFill>
              <a:effectLst/>
            </a:endParaRPr>
          </a:p>
          <a:p>
            <a:pPr algn="l">
              <a:buFont typeface="Arial" panose="020B0604020202020204" pitchFamily="34" charset="0"/>
              <a:buChar char="•"/>
            </a:pPr>
            <a:r>
              <a:rPr lang="en-US" sz="2000" b="1" i="0" dirty="0">
                <a:solidFill>
                  <a:srgbClr val="4A4A4A"/>
                </a:solidFill>
                <a:effectLst/>
              </a:rPr>
              <a:t>Related Industries</a:t>
            </a:r>
            <a:r>
              <a:rPr lang="en-US" sz="2000" b="0" i="0" dirty="0">
                <a:solidFill>
                  <a:srgbClr val="4A4A4A"/>
                </a:solidFill>
                <a:effectLst/>
              </a:rPr>
              <a:t>: Supporting Industries Such As Component Suppliers Help The Organization Expand Its Product Range To Gain An Edge</a:t>
            </a:r>
          </a:p>
        </p:txBody>
      </p:sp>
    </p:spTree>
    <p:extLst>
      <p:ext uri="{BB962C8B-B14F-4D97-AF65-F5344CB8AC3E}">
        <p14:creationId xmlns:p14="http://schemas.microsoft.com/office/powerpoint/2010/main" val="295428892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 Mobility Theory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338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lnSpc>
                <a:spcPct val="80000"/>
              </a:lnSpc>
              <a:buNone/>
              <a:defRPr/>
            </a:pPr>
            <a:r>
              <a:rPr lang="en-US" dirty="0"/>
              <a:t>Factor mobility theory highlights the ability to move factors of production—labor, capital, or land—out of one production process into another.</a:t>
            </a:r>
            <a:endParaRPr kumimoji="0" lang="en-GB" altLang="en-US" sz="34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endParaRPr lang="en-GB" altLang="en-US" sz="3400" b="1" dirty="0">
              <a:solidFill>
                <a:prstClr val="black"/>
              </a:solidFill>
              <a:latin typeface="Myriad Pro"/>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3400" b="1" i="0" u="none" strike="noStrike" kern="1200" cap="none" spc="0" normalizeH="0" baseline="0" noProof="0" dirty="0">
                <a:ln>
                  <a:noFill/>
                </a:ln>
                <a:solidFill>
                  <a:prstClr val="black"/>
                </a:solidFill>
                <a:effectLst/>
                <a:uLnTx/>
                <a:uFillTx/>
                <a:latin typeface="Myriad Pro"/>
                <a:ea typeface="+mn-ea"/>
                <a:cs typeface="+mn-cs"/>
              </a:rPr>
              <a:t>Capital and labour move internationally to:</a:t>
            </a:r>
          </a:p>
          <a:p>
            <a:pPr marL="892175" marR="0" lvl="1" indent="-434975"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Gain more income</a:t>
            </a:r>
          </a:p>
          <a:p>
            <a:pPr marL="892175" marR="0" lvl="1" indent="-434975"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Flee adverse political situations</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CE5453E0-9189-533D-AEE9-D92DB21369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2397377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44672" cy="1143000"/>
          </a:xfrm>
        </p:spPr>
        <p:txBody>
          <a:bodyPr/>
          <a:lstStyle/>
          <a:p>
            <a:pPr eaLnBrk="1" hangingPunct="1"/>
            <a:r>
              <a:rPr lang="en-GB" altLang="en-US" sz="3600" b="1" dirty="0">
                <a:solidFill>
                  <a:schemeClr val="tx2">
                    <a:lumMod val="75000"/>
                  </a:schemeClr>
                </a:solidFill>
              </a:rPr>
              <a:t>The Relationship Between Trade and Factor Mobility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43000"/>
            <a:ext cx="10639181" cy="4518248"/>
          </a:xfrm>
        </p:spPr>
        <p:txBody>
          <a:bodyPr/>
          <a:lstStyle/>
          <a:p>
            <a:pPr algn="just">
              <a:spcBef>
                <a:spcPts val="1200"/>
              </a:spcBef>
              <a:spcAft>
                <a:spcPts val="1200"/>
              </a:spcAft>
              <a:buFont typeface="Wingdings" panose="05000000000000000000" pitchFamily="2" charset="2"/>
              <a:buChar char="§"/>
            </a:pPr>
            <a:r>
              <a:rPr lang="en-US" sz="2000" b="1" dirty="0">
                <a:latin typeface="Arial" panose="020B0604020202020204" pitchFamily="34" charset="0"/>
                <a:cs typeface="Arial" panose="020B0604020202020204" pitchFamily="34" charset="0"/>
              </a:rPr>
              <a:t>Substitution: </a:t>
            </a:r>
            <a:r>
              <a:rPr lang="en-US" sz="2000" dirty="0">
                <a:latin typeface="Arial" panose="020B0604020202020204" pitchFamily="34" charset="0"/>
                <a:cs typeface="Arial" panose="020B0604020202020204" pitchFamily="34" charset="0"/>
              </a:rPr>
              <a:t>the inability to gain sufficient access to foreign production factors may stimulate efficient methods of domestic substitution, such as the development of alternatives for traditional production methods </a:t>
            </a:r>
          </a:p>
          <a:p>
            <a:pPr algn="just">
              <a:spcBef>
                <a:spcPts val="1200"/>
              </a:spcBef>
              <a:spcAft>
                <a:spcPts val="1200"/>
              </a:spcAft>
              <a:buFont typeface="Wingdings" panose="05000000000000000000" pitchFamily="2" charset="2"/>
              <a:buChar char="§"/>
            </a:pP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Complementarity</a:t>
            </a:r>
            <a:r>
              <a:rPr lang="en-US" sz="2000" dirty="0">
                <a:latin typeface="Arial" panose="020B0604020202020204" pitchFamily="34" charset="0"/>
                <a:cs typeface="Arial" panose="020B0604020202020204" pitchFamily="34" charset="0"/>
              </a:rPr>
              <a:t>: factor mobility via foreign direct investment may stimulate foreign trade because of the need for equipment, components, and/or complementary products in the destination country</a:t>
            </a:r>
          </a:p>
          <a:p>
            <a:pPr algn="just">
              <a:spcBef>
                <a:spcPts val="1200"/>
              </a:spcBef>
              <a:spcAft>
                <a:spcPts val="1200"/>
              </a:spcAft>
              <a:buFont typeface="Wingdings" panose="05000000000000000000" pitchFamily="2" charset="2"/>
              <a:buChar char="ü"/>
            </a:pPr>
            <a:r>
              <a:rPr lang="en-GB" altLang="en-US" sz="2000" dirty="0">
                <a:latin typeface="Arial" panose="020B0604020202020204" pitchFamily="34" charset="0"/>
                <a:cs typeface="Arial" panose="020B0604020202020204" pitchFamily="34" charset="0"/>
              </a:rPr>
              <a:t>Capital and labour move internationally to gain more income and flee adverse political situations</a:t>
            </a:r>
          </a:p>
          <a:p>
            <a:pPr algn="just">
              <a:spcBef>
                <a:spcPts val="1200"/>
              </a:spcBef>
              <a:spcAft>
                <a:spcPts val="1200"/>
              </a:spcAft>
              <a:buFont typeface="Wingdings" panose="05000000000000000000" pitchFamily="2" charset="2"/>
              <a:buChar char="ü"/>
            </a:pPr>
            <a:r>
              <a:rPr lang="en-GB" altLang="en-US" sz="2000" dirty="0">
                <a:latin typeface="Arial" panose="020B0604020202020204" pitchFamily="34" charset="0"/>
                <a:cs typeface="Arial" panose="020B0604020202020204" pitchFamily="34" charset="0"/>
              </a:rPr>
              <a:t>Although international mobility of production factors may be a substitute for trade, the mobility may stimulate trade through sales of components, equipment, and complementary products</a:t>
            </a:r>
          </a:p>
        </p:txBody>
      </p:sp>
      <p:sp>
        <p:nvSpPr>
          <p:cNvPr id="2" name="Footer Placeholder 1">
            <a:extLst>
              <a:ext uri="{FF2B5EF4-FFF2-40B4-BE49-F238E27FC236}">
                <a16:creationId xmlns:a16="http://schemas.microsoft.com/office/drawing/2014/main" id="{B42E854E-6FEF-C342-EB5D-33D7C8D366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800144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26693"/>
            <a:ext cx="12192000" cy="1143000"/>
          </a:xfrm>
        </p:spPr>
        <p:txBody>
          <a:bodyPr/>
          <a:lstStyle/>
          <a:p>
            <a:pPr eaLnBrk="1" hangingPunct="1"/>
            <a:r>
              <a:rPr lang="en-GB" altLang="en-US" sz="3600" b="1" dirty="0">
                <a:solidFill>
                  <a:schemeClr val="tx2">
                    <a:lumMod val="75000"/>
                  </a:schemeClr>
                </a:solidFill>
              </a:rPr>
              <a:t>Factors Affecting the Flow of Goods and Services</a:t>
            </a:r>
          </a:p>
        </p:txBody>
      </p:sp>
      <p:pic>
        <p:nvPicPr>
          <p:cNvPr id="3" name="Picture Placeholder 11" descr="A flow diagram depicting the factors affecting the flow of goods and services between countries and their relation with the countries competitive environment.&#10;Long description is available in notes, Press F6">
            <a:extLst>
              <a:ext uri="{FF2B5EF4-FFF2-40B4-BE49-F238E27FC236}">
                <a16:creationId xmlns:a16="http://schemas.microsoft.com/office/drawing/2014/main" id="{6B0F3A70-E0D7-111F-1F15-15952BF564AF}"/>
              </a:ext>
            </a:extLst>
          </p:cNvPr>
          <p:cNvPicPr>
            <a:picLocks noChangeAspect="1"/>
          </p:cNvPicPr>
          <p:nvPr/>
        </p:nvPicPr>
        <p:blipFill rotWithShape="1">
          <a:blip r:embed="rId3">
            <a:extLst>
              <a:ext uri="{28A0092B-C50C-407E-A947-70E740481C1C}">
                <a14:useLocalDpi xmlns:a14="http://schemas.microsoft.com/office/drawing/2010/main" val="0"/>
              </a:ext>
            </a:extLst>
          </a:blip>
          <a:srcRect b="6624"/>
          <a:stretch/>
        </p:blipFill>
        <p:spPr>
          <a:xfrm>
            <a:off x="875420" y="1371396"/>
            <a:ext cx="10441160" cy="4316911"/>
          </a:xfrm>
          <a:prstGeom prst="rect">
            <a:avLst/>
          </a:prstGeom>
        </p:spPr>
      </p:pic>
      <p:sp>
        <p:nvSpPr>
          <p:cNvPr id="2" name="Footer Placeholder 1">
            <a:extLst>
              <a:ext uri="{FF2B5EF4-FFF2-40B4-BE49-F238E27FC236}">
                <a16:creationId xmlns:a16="http://schemas.microsoft.com/office/drawing/2014/main" id="{A9C4B5FC-8663-BC95-054C-01C6F4C0D6E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0456350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Governments Intervene in Trade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2564904"/>
            <a:ext cx="5112568" cy="2952328"/>
          </a:xfrm>
        </p:spPr>
        <p:txBody>
          <a:bodyPr/>
          <a:lstStyle/>
          <a:p>
            <a:r>
              <a:rPr lang="en-GB" sz="2800" dirty="0"/>
              <a:t>Preventing unemployment </a:t>
            </a:r>
          </a:p>
          <a:p>
            <a:r>
              <a:rPr lang="en-GB" altLang="en-US" sz="2800" dirty="0"/>
              <a:t>Protecting infant industries</a:t>
            </a:r>
          </a:p>
          <a:p>
            <a:r>
              <a:rPr lang="en-GB" altLang="en-US" sz="2800" dirty="0"/>
              <a:t>Promoting industrialisation </a:t>
            </a:r>
          </a:p>
          <a:p>
            <a:r>
              <a:rPr lang="en-GB" altLang="en-US" sz="2800" dirty="0"/>
              <a:t>Improving comparative position</a:t>
            </a:r>
            <a:endParaRPr lang="en-GB" altLang="en-US" sz="2400" dirty="0"/>
          </a:p>
        </p:txBody>
      </p:sp>
      <p:sp>
        <p:nvSpPr>
          <p:cNvPr id="4" name="Content Placeholder 2">
            <a:extLst>
              <a:ext uri="{FF2B5EF4-FFF2-40B4-BE49-F238E27FC236}">
                <a16:creationId xmlns:a16="http://schemas.microsoft.com/office/drawing/2014/main" id="{15F8B20F-F690-491F-AD30-B71747B259BB}"/>
              </a:ext>
            </a:extLst>
          </p:cNvPr>
          <p:cNvSpPr txBox="1">
            <a:spLocks/>
          </p:cNvSpPr>
          <p:nvPr/>
        </p:nvSpPr>
        <p:spPr bwMode="auto">
          <a:xfrm>
            <a:off x="6096000" y="2564904"/>
            <a:ext cx="5472608"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Maintaining essential industries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Dealing with unfriendly countries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Maintaining or extending spheres of influence</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Preserving national identity</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Rectangle: Rounded Corners 1">
            <a:extLst>
              <a:ext uri="{FF2B5EF4-FFF2-40B4-BE49-F238E27FC236}">
                <a16:creationId xmlns:a16="http://schemas.microsoft.com/office/drawing/2014/main" id="{B7E8DBF0-E071-4D8B-AEC7-F0CF41B8B025}"/>
              </a:ext>
            </a:extLst>
          </p:cNvPr>
          <p:cNvSpPr/>
          <p:nvPr/>
        </p:nvSpPr>
        <p:spPr>
          <a:xfrm>
            <a:off x="1019436" y="1313892"/>
            <a:ext cx="460851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Economic Rationales</a:t>
            </a:r>
          </a:p>
        </p:txBody>
      </p:sp>
      <p:sp>
        <p:nvSpPr>
          <p:cNvPr id="3" name="Rectangle: Rounded Corners 2">
            <a:extLst>
              <a:ext uri="{FF2B5EF4-FFF2-40B4-BE49-F238E27FC236}">
                <a16:creationId xmlns:a16="http://schemas.microsoft.com/office/drawing/2014/main" id="{F53EB48F-2102-48F5-A37F-14ACA8CAB185}"/>
              </a:ext>
            </a:extLst>
          </p:cNvPr>
          <p:cNvSpPr/>
          <p:nvPr/>
        </p:nvSpPr>
        <p:spPr>
          <a:xfrm>
            <a:off x="6528048" y="1313892"/>
            <a:ext cx="460851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Non-economic Rationales</a:t>
            </a:r>
          </a:p>
        </p:txBody>
      </p:sp>
      <p:sp>
        <p:nvSpPr>
          <p:cNvPr id="5" name="Footer Placeholder 1">
            <a:extLst>
              <a:ext uri="{FF2B5EF4-FFF2-40B4-BE49-F238E27FC236}">
                <a16:creationId xmlns:a16="http://schemas.microsoft.com/office/drawing/2014/main" id="{0462511D-3F82-6D42-5982-336E4B1507F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par>
                                <p:cTn id="15" presetID="42" presetClass="entr" presetSubtype="0" fill="hold" grpId="0" nodeType="withEffect">
                                  <p:stCondLst>
                                    <p:cond delay="0"/>
                                  </p:stCondLst>
                                  <p:childTnLst>
                                    <p:set>
                                      <p:cBhvr>
                                        <p:cTn id="16" dur="1" fill="hold">
                                          <p:stCondLst>
                                            <p:cond delay="0"/>
                                          </p:stCondLst>
                                        </p:cTn>
                                        <p:tgtEl>
                                          <p:spTgt spid="7172">
                                            <p:txEl>
                                              <p:pRg st="0" end="0"/>
                                            </p:txEl>
                                          </p:spTgt>
                                        </p:tgtEl>
                                        <p:attrNameLst>
                                          <p:attrName>style.visibility</p:attrName>
                                        </p:attrNameLst>
                                      </p:cBhvr>
                                      <p:to>
                                        <p:strVal val="visible"/>
                                      </p:to>
                                    </p:set>
                                    <p:animEffect transition="in" filter="fade">
                                      <p:cBhvr>
                                        <p:cTn id="17" dur="1000"/>
                                        <p:tgtEl>
                                          <p:spTgt spid="7172">
                                            <p:txEl>
                                              <p:pRg st="0" end="0"/>
                                            </p:txEl>
                                          </p:spTgt>
                                        </p:tgtEl>
                                      </p:cBhvr>
                                    </p:animEffect>
                                    <p:anim calcmode="lin" valueType="num">
                                      <p:cBhvr>
                                        <p:cTn id="1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1" end="1"/>
                                            </p:txEl>
                                          </p:spTgt>
                                        </p:tgtEl>
                                        <p:attrNameLst>
                                          <p:attrName>style.visibility</p:attrName>
                                        </p:attrNameLst>
                                      </p:cBhvr>
                                      <p:to>
                                        <p:strVal val="visible"/>
                                      </p:to>
                                    </p:set>
                                    <p:animEffect transition="in" filter="fade">
                                      <p:cBhvr>
                                        <p:cTn id="22" dur="1000"/>
                                        <p:tgtEl>
                                          <p:spTgt spid="7172">
                                            <p:txEl>
                                              <p:pRg st="1" end="1"/>
                                            </p:txEl>
                                          </p:spTgt>
                                        </p:tgtEl>
                                      </p:cBhvr>
                                    </p:animEffect>
                                    <p:anim calcmode="lin" valueType="num">
                                      <p:cBhvr>
                                        <p:cTn id="2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2" end="2"/>
                                            </p:txEl>
                                          </p:spTgt>
                                        </p:tgtEl>
                                        <p:attrNameLst>
                                          <p:attrName>style.visibility</p:attrName>
                                        </p:attrNameLst>
                                      </p:cBhvr>
                                      <p:to>
                                        <p:strVal val="visible"/>
                                      </p:to>
                                    </p:set>
                                    <p:animEffect transition="in" filter="fade">
                                      <p:cBhvr>
                                        <p:cTn id="27" dur="1000"/>
                                        <p:tgtEl>
                                          <p:spTgt spid="7172">
                                            <p:txEl>
                                              <p:pRg st="2" end="2"/>
                                            </p:txEl>
                                          </p:spTgt>
                                        </p:tgtEl>
                                      </p:cBhvr>
                                    </p:animEffect>
                                    <p:anim calcmode="lin" valueType="num">
                                      <p:cBhvr>
                                        <p:cTn id="2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3" end="3"/>
                                            </p:txEl>
                                          </p:spTgt>
                                        </p:tgtEl>
                                        <p:attrNameLst>
                                          <p:attrName>style.visibility</p:attrName>
                                        </p:attrNameLst>
                                      </p:cBhvr>
                                      <p:to>
                                        <p:strVal val="visible"/>
                                      </p:to>
                                    </p:set>
                                    <p:animEffect transition="in" filter="fade">
                                      <p:cBhvr>
                                        <p:cTn id="32" dur="1000"/>
                                        <p:tgtEl>
                                          <p:spTgt spid="7172">
                                            <p:txEl>
                                              <p:pRg st="3" end="3"/>
                                            </p:txEl>
                                          </p:spTgt>
                                        </p:tgtEl>
                                      </p:cBhvr>
                                    </p:animEffect>
                                    <p:anim calcmode="lin" valueType="num">
                                      <p:cBhvr>
                                        <p:cTn id="3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1000"/>
                                        <p:tgtEl>
                                          <p:spTgt spid="4"/>
                                        </p:tgtEl>
                                      </p:cBhvr>
                                    </p:animEffect>
                                    <p:anim calcmode="lin" valueType="num">
                                      <p:cBhvr>
                                        <p:cTn id="38" dur="1000" fill="hold"/>
                                        <p:tgtEl>
                                          <p:spTgt spid="4"/>
                                        </p:tgtEl>
                                        <p:attrNameLst>
                                          <p:attrName>ppt_x</p:attrName>
                                        </p:attrNameLst>
                                      </p:cBhvr>
                                      <p:tavLst>
                                        <p:tav tm="0">
                                          <p:val>
                                            <p:strVal val="#ppt_x"/>
                                          </p:val>
                                        </p:tav>
                                        <p:tav tm="100000">
                                          <p:val>
                                            <p:strVal val="#ppt_x"/>
                                          </p:val>
                                        </p:tav>
                                      </p:tavLst>
                                    </p:anim>
                                    <p:anim calcmode="lin" valueType="num">
                                      <p:cBhvr>
                                        <p:cTn id="3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P spid="4" grpId="0"/>
      <p:bldP spid="2" grpId="0" animBg="1"/>
      <p:bldP spid="3"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Government Intervention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908720"/>
            <a:ext cx="10945216" cy="3528392"/>
          </a:xfrm>
        </p:spPr>
        <p:txBody>
          <a:bodyPr/>
          <a:lstStyle/>
          <a:p>
            <a:pPr algn="just" eaLnBrk="1" hangingPunct="1">
              <a:lnSpc>
                <a:spcPct val="90000"/>
              </a:lnSpc>
              <a:buClr>
                <a:schemeClr val="tx1"/>
              </a:buClr>
            </a:pPr>
            <a:r>
              <a:rPr lang="en-GB" altLang="en-US" b="1" dirty="0">
                <a:solidFill>
                  <a:schemeClr val="accent2">
                    <a:lumMod val="50000"/>
                  </a:schemeClr>
                </a:solidFill>
              </a:rPr>
              <a:t>Protecting “Infant-Industries”</a:t>
            </a:r>
          </a:p>
          <a:p>
            <a:pPr lvl="1" algn="just" eaLnBrk="1" hangingPunct="1">
              <a:lnSpc>
                <a:spcPct val="90000"/>
              </a:lnSpc>
              <a:buFont typeface="Wingdings" panose="05000000000000000000" pitchFamily="2" charset="2"/>
              <a:buChar char="§"/>
            </a:pPr>
            <a:r>
              <a:rPr lang="en-GB" altLang="en-US" dirty="0">
                <a:cs typeface="Times New Roman" panose="02020603050405020304" pitchFamily="18" charset="0"/>
              </a:rPr>
              <a:t>The infant-industry argument for protection holds that governmental prevention of import competition is necessary to help certain industries move from high-cost to low-cost production </a:t>
            </a:r>
          </a:p>
          <a:p>
            <a:pPr algn="just" eaLnBrk="1" hangingPunct="1">
              <a:lnSpc>
                <a:spcPct val="90000"/>
              </a:lnSpc>
              <a:buClr>
                <a:schemeClr val="tx1"/>
              </a:buClr>
            </a:pPr>
            <a:r>
              <a:rPr lang="en-GB" altLang="en-US" b="1" dirty="0">
                <a:solidFill>
                  <a:schemeClr val="accent6">
                    <a:lumMod val="50000"/>
                  </a:schemeClr>
                </a:solidFill>
              </a:rPr>
              <a:t>Developing an Industrial Base</a:t>
            </a:r>
          </a:p>
          <a:p>
            <a:pPr lvl="1" algn="just" eaLnBrk="1" hangingPunct="1">
              <a:lnSpc>
                <a:spcPct val="90000"/>
              </a:lnSpc>
              <a:buFont typeface="Wingdings" panose="05000000000000000000" pitchFamily="2" charset="2"/>
              <a:buChar char="§"/>
            </a:pPr>
            <a:r>
              <a:rPr lang="en-GB" altLang="en-US" dirty="0">
                <a:cs typeface="Times New Roman" panose="02020603050405020304" pitchFamily="18" charset="0"/>
              </a:rPr>
              <a:t>Countries seek protection to promote industrialization because that type of production: </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5" name="Content Placeholder 2">
            <a:extLst>
              <a:ext uri="{FF2B5EF4-FFF2-40B4-BE49-F238E27FC236}">
                <a16:creationId xmlns:a16="http://schemas.microsoft.com/office/drawing/2014/main" id="{FFBD7B86-A3AF-4044-AD92-27429F4A5EDC}"/>
              </a:ext>
            </a:extLst>
          </p:cNvPr>
          <p:cNvSpPr txBox="1">
            <a:spLocks/>
          </p:cNvSpPr>
          <p:nvPr/>
        </p:nvSpPr>
        <p:spPr bwMode="auto">
          <a:xfrm>
            <a:off x="1199456" y="4432031"/>
            <a:ext cx="5223955" cy="12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faster growth than agriculture</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in investment funds</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Diversifies the economy</a:t>
            </a:r>
          </a:p>
        </p:txBody>
      </p:sp>
      <p:sp>
        <p:nvSpPr>
          <p:cNvPr id="7" name="Content Placeholder 2">
            <a:extLst>
              <a:ext uri="{FF2B5EF4-FFF2-40B4-BE49-F238E27FC236}">
                <a16:creationId xmlns:a16="http://schemas.microsoft.com/office/drawing/2014/main" id="{50CBF197-8D1D-4966-B152-2AF3258EA6F2}"/>
              </a:ext>
            </a:extLst>
          </p:cNvPr>
          <p:cNvSpPr txBox="1">
            <a:spLocks/>
          </p:cNvSpPr>
          <p:nvPr/>
        </p:nvSpPr>
        <p:spPr bwMode="auto">
          <a:xfrm>
            <a:off x="6023992" y="4432031"/>
            <a:ext cx="6016043" cy="12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more income than primary products do</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Reduces imports and promotes exports</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Helps the nation-building process</a:t>
            </a:r>
          </a:p>
        </p:txBody>
      </p:sp>
      <p:sp>
        <p:nvSpPr>
          <p:cNvPr id="2" name="Footer Placeholder 1">
            <a:extLst>
              <a:ext uri="{FF2B5EF4-FFF2-40B4-BE49-F238E27FC236}">
                <a16:creationId xmlns:a16="http://schemas.microsoft.com/office/drawing/2014/main" id="{B838E399-6E19-AC22-848D-9E6F452C967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9879152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5" fill="hold">
                            <p:stCondLst>
                              <p:cond delay="1000"/>
                            </p:stCondLst>
                            <p:childTnLst>
                              <p:par>
                                <p:cTn id="26" presetID="53" presetClass="entr" presetSubtype="16" fill="hold" grpId="0" nodeType="afterEffect">
                                  <p:stCondLst>
                                    <p:cond delay="750"/>
                                  </p:stCondLst>
                                  <p:childTnLst>
                                    <p:set>
                                      <p:cBhvr>
                                        <p:cTn id="27" dur="1" fill="hold">
                                          <p:stCondLst>
                                            <p:cond delay="0"/>
                                          </p:stCondLst>
                                        </p:cTn>
                                        <p:tgtEl>
                                          <p:spTgt spid="5"/>
                                        </p:tgtEl>
                                        <p:attrNameLst>
                                          <p:attrName>style.visibility</p:attrName>
                                        </p:attrNameLst>
                                      </p:cBhvr>
                                      <p:to>
                                        <p:strVal val="visible"/>
                                      </p:to>
                                    </p:set>
                                    <p:anim calcmode="lin" valueType="num">
                                      <p:cBhvr>
                                        <p:cTn id="28" dur="1250" fill="hold"/>
                                        <p:tgtEl>
                                          <p:spTgt spid="5"/>
                                        </p:tgtEl>
                                        <p:attrNameLst>
                                          <p:attrName>ppt_w</p:attrName>
                                        </p:attrNameLst>
                                      </p:cBhvr>
                                      <p:tavLst>
                                        <p:tav tm="0">
                                          <p:val>
                                            <p:fltVal val="0"/>
                                          </p:val>
                                        </p:tav>
                                        <p:tav tm="100000">
                                          <p:val>
                                            <p:strVal val="#ppt_w"/>
                                          </p:val>
                                        </p:tav>
                                      </p:tavLst>
                                    </p:anim>
                                    <p:anim calcmode="lin" valueType="num">
                                      <p:cBhvr>
                                        <p:cTn id="29" dur="1250" fill="hold"/>
                                        <p:tgtEl>
                                          <p:spTgt spid="5"/>
                                        </p:tgtEl>
                                        <p:attrNameLst>
                                          <p:attrName>ppt_h</p:attrName>
                                        </p:attrNameLst>
                                      </p:cBhvr>
                                      <p:tavLst>
                                        <p:tav tm="0">
                                          <p:val>
                                            <p:fltVal val="0"/>
                                          </p:val>
                                        </p:tav>
                                        <p:tav tm="100000">
                                          <p:val>
                                            <p:strVal val="#ppt_h"/>
                                          </p:val>
                                        </p:tav>
                                      </p:tavLst>
                                    </p:anim>
                                    <p:animEffect transition="in" filter="fade">
                                      <p:cBhvr>
                                        <p:cTn id="30" dur="1250"/>
                                        <p:tgtEl>
                                          <p:spTgt spid="5"/>
                                        </p:tgtEl>
                                      </p:cBhvr>
                                    </p:animEffect>
                                  </p:childTnLst>
                                </p:cTn>
                              </p:par>
                              <p:par>
                                <p:cTn id="31" presetID="53" presetClass="entr" presetSubtype="16" fill="hold" grpId="0" nodeType="withEffect">
                                  <p:stCondLst>
                                    <p:cond delay="750"/>
                                  </p:stCondLst>
                                  <p:childTnLst>
                                    <p:set>
                                      <p:cBhvr>
                                        <p:cTn id="32" dur="1" fill="hold">
                                          <p:stCondLst>
                                            <p:cond delay="0"/>
                                          </p:stCondLst>
                                        </p:cTn>
                                        <p:tgtEl>
                                          <p:spTgt spid="7"/>
                                        </p:tgtEl>
                                        <p:attrNameLst>
                                          <p:attrName>style.visibility</p:attrName>
                                        </p:attrNameLst>
                                      </p:cBhvr>
                                      <p:to>
                                        <p:strVal val="visible"/>
                                      </p:to>
                                    </p:set>
                                    <p:anim calcmode="lin" valueType="num">
                                      <p:cBhvr>
                                        <p:cTn id="33" dur="1250" fill="hold"/>
                                        <p:tgtEl>
                                          <p:spTgt spid="7"/>
                                        </p:tgtEl>
                                        <p:attrNameLst>
                                          <p:attrName>ppt_w</p:attrName>
                                        </p:attrNameLst>
                                      </p:cBhvr>
                                      <p:tavLst>
                                        <p:tav tm="0">
                                          <p:val>
                                            <p:fltVal val="0"/>
                                          </p:val>
                                        </p:tav>
                                        <p:tav tm="100000">
                                          <p:val>
                                            <p:strVal val="#ppt_w"/>
                                          </p:val>
                                        </p:tav>
                                      </p:tavLst>
                                    </p:anim>
                                    <p:anim calcmode="lin" valueType="num">
                                      <p:cBhvr>
                                        <p:cTn id="34" dur="1250" fill="hold"/>
                                        <p:tgtEl>
                                          <p:spTgt spid="7"/>
                                        </p:tgtEl>
                                        <p:attrNameLst>
                                          <p:attrName>ppt_h</p:attrName>
                                        </p:attrNameLst>
                                      </p:cBhvr>
                                      <p:tavLst>
                                        <p:tav tm="0">
                                          <p:val>
                                            <p:fltVal val="0"/>
                                          </p:val>
                                        </p:tav>
                                        <p:tav tm="100000">
                                          <p:val>
                                            <p:strVal val="#ppt_h"/>
                                          </p:val>
                                        </p:tav>
                                      </p:tavLst>
                                    </p:anim>
                                    <p:animEffect transition="in" filter="fade">
                                      <p:cBhvr>
                                        <p:cTn id="35" dur="1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Economic Relationships with Other Countries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lnSpc>
                <a:spcPct val="90000"/>
              </a:lnSpc>
            </a:pPr>
            <a:r>
              <a:rPr lang="en-GB" altLang="en-US" dirty="0"/>
              <a:t>Trade controls are used to improve economic relations with other countries</a:t>
            </a:r>
          </a:p>
          <a:p>
            <a:pPr algn="just" eaLnBrk="1" hangingPunct="1">
              <a:lnSpc>
                <a:spcPct val="90000"/>
              </a:lnSpc>
            </a:pPr>
            <a:r>
              <a:rPr lang="en-GB" altLang="en-US" dirty="0"/>
              <a:t>Their objectives include improving the balance of:</a:t>
            </a:r>
          </a:p>
          <a:p>
            <a:pPr lvl="1" algn="just" eaLnBrk="1" hangingPunct="1">
              <a:lnSpc>
                <a:spcPct val="90000"/>
              </a:lnSpc>
            </a:pPr>
            <a:r>
              <a:rPr lang="en-GB" altLang="en-US" dirty="0"/>
              <a:t>Payments</a:t>
            </a:r>
          </a:p>
          <a:p>
            <a:pPr lvl="1" algn="just" eaLnBrk="1" hangingPunct="1">
              <a:lnSpc>
                <a:spcPct val="90000"/>
              </a:lnSpc>
            </a:pPr>
            <a:r>
              <a:rPr lang="en-GB" altLang="en-US" dirty="0"/>
              <a:t>Raising prices to foreign consumers</a:t>
            </a:r>
          </a:p>
          <a:p>
            <a:pPr lvl="1" algn="just" eaLnBrk="1" hangingPunct="1">
              <a:lnSpc>
                <a:spcPct val="90000"/>
              </a:lnSpc>
            </a:pPr>
            <a:r>
              <a:rPr lang="en-GB" altLang="en-US" dirty="0"/>
              <a:t>Gaining fair access to foreign markets</a:t>
            </a:r>
          </a:p>
          <a:p>
            <a:pPr lvl="1" algn="just" eaLnBrk="1" hangingPunct="1">
              <a:lnSpc>
                <a:spcPct val="90000"/>
              </a:lnSpc>
            </a:pPr>
            <a:r>
              <a:rPr lang="en-GB" altLang="en-US" dirty="0"/>
              <a:t>Preventing foreign monopoly prices</a:t>
            </a:r>
          </a:p>
          <a:p>
            <a:pPr lvl="1" algn="just" eaLnBrk="1" hangingPunct="1">
              <a:lnSpc>
                <a:spcPct val="90000"/>
              </a:lnSpc>
            </a:pPr>
            <a:r>
              <a:rPr lang="en-GB" altLang="en-US" dirty="0"/>
              <a:t>Assuring that domestic consumers get low prices</a:t>
            </a:r>
          </a:p>
          <a:p>
            <a:pPr lvl="1" algn="just" eaLnBrk="1" hangingPunct="1">
              <a:lnSpc>
                <a:spcPct val="90000"/>
              </a:lnSpc>
            </a:pPr>
            <a:r>
              <a:rPr lang="en-GB" altLang="en-US" dirty="0"/>
              <a:t>Lowering profit margins for foreign producers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6577646C-5E25-D3D2-EB21-C971D15A820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Maintaining Essential Industries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412776"/>
            <a:ext cx="10765195" cy="3888432"/>
          </a:xfrm>
        </p:spPr>
        <p:txBody>
          <a:bodyPr/>
          <a:lstStyle/>
          <a:p>
            <a:pPr marL="0" indent="0" algn="just" eaLnBrk="1" hangingPunct="1">
              <a:buNone/>
            </a:pPr>
            <a:r>
              <a:rPr lang="en-GB" altLang="en-US" b="1" dirty="0"/>
              <a:t>In protecting essential industries, countries must:</a:t>
            </a:r>
          </a:p>
          <a:p>
            <a:pPr marL="981075" lvl="1" indent="-523875" algn="just" eaLnBrk="1" hangingPunct="1">
              <a:lnSpc>
                <a:spcPct val="200000"/>
              </a:lnSpc>
            </a:pPr>
            <a:r>
              <a:rPr lang="en-GB" altLang="en-US" dirty="0"/>
              <a:t>Determine which ones are essential</a:t>
            </a:r>
          </a:p>
          <a:p>
            <a:pPr marL="981075" lvl="1" indent="-523875" algn="just" eaLnBrk="1" hangingPunct="1">
              <a:lnSpc>
                <a:spcPct val="200000"/>
              </a:lnSpc>
            </a:pPr>
            <a:r>
              <a:rPr lang="en-GB" altLang="en-US" dirty="0"/>
              <a:t>Consider costs and alternatives</a:t>
            </a:r>
          </a:p>
          <a:p>
            <a:pPr marL="981075" lvl="1" indent="-523875" algn="just" eaLnBrk="1" hangingPunct="1">
              <a:lnSpc>
                <a:spcPct val="200000"/>
              </a:lnSpc>
            </a:pPr>
            <a:r>
              <a:rPr lang="en-GB" altLang="en-US" dirty="0"/>
              <a:t>Consider political consequences</a:t>
            </a:r>
            <a:endParaRPr lang="en-GB" sz="2400" dirty="0"/>
          </a:p>
        </p:txBody>
      </p:sp>
      <p:sp>
        <p:nvSpPr>
          <p:cNvPr id="2" name="Footer Placeholder 1">
            <a:extLst>
              <a:ext uri="{FF2B5EF4-FFF2-40B4-BE49-F238E27FC236}">
                <a16:creationId xmlns:a16="http://schemas.microsoft.com/office/drawing/2014/main" id="{AE69C81B-30AA-BE6F-2574-D4789A30E9D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8998061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Maintaining or Extending Spheres of Influence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772816"/>
            <a:ext cx="10945216" cy="3816424"/>
          </a:xfrm>
        </p:spPr>
        <p:txBody>
          <a:bodyPr/>
          <a:lstStyle/>
          <a:p>
            <a:pPr algn="just" eaLnBrk="1" hangingPunct="1">
              <a:lnSpc>
                <a:spcPct val="90000"/>
              </a:lnSpc>
              <a:spcBef>
                <a:spcPts val="1200"/>
              </a:spcBef>
              <a:spcAft>
                <a:spcPts val="1200"/>
              </a:spcAft>
            </a:pPr>
            <a:r>
              <a:rPr lang="en-GB" altLang="en-US" dirty="0"/>
              <a:t>Governments give aid and credits to, and encourage imports from, countries that join a political alliance or vote a preferred way within international bodies.</a:t>
            </a:r>
          </a:p>
          <a:p>
            <a:pPr algn="just" eaLnBrk="1" hangingPunct="1">
              <a:lnSpc>
                <a:spcPct val="90000"/>
              </a:lnSpc>
              <a:spcBef>
                <a:spcPts val="1200"/>
              </a:spcBef>
              <a:spcAft>
                <a:spcPts val="1200"/>
              </a:spcAft>
            </a:pPr>
            <a:r>
              <a:rPr lang="en-GB" altLang="en-US" dirty="0"/>
              <a:t>A country’s trade restrictions may coerce governments to follow certain political actions or punish companies whose governments do not.</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EAA4D7C4-61C7-CA38-6CE6-E42B6BB8A6F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5517459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Preserving National Identity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1772816"/>
            <a:ext cx="5904656" cy="3168352"/>
          </a:xfrm>
        </p:spPr>
        <p:txBody>
          <a:bodyPr/>
          <a:lstStyle/>
          <a:p>
            <a:pPr marL="0" indent="0" algn="just" eaLnBrk="1" hangingPunct="1">
              <a:lnSpc>
                <a:spcPct val="90000"/>
              </a:lnSpc>
              <a:buNone/>
            </a:pPr>
            <a:r>
              <a:rPr lang="en-GB" altLang="en-US" dirty="0"/>
              <a:t>To sustain this collective identity that sets their citizens apart from those in other nations, countries limit foreign products and services in certain sectors.</a:t>
            </a:r>
          </a:p>
          <a:p>
            <a:pPr algn="just">
              <a:buClr>
                <a:schemeClr val="tx1"/>
              </a:buClr>
            </a:pPr>
            <a:endParaRPr lang="en-GB" sz="2400" dirty="0"/>
          </a:p>
        </p:txBody>
      </p:sp>
      <p:pic>
        <p:nvPicPr>
          <p:cNvPr id="3" name="Picture 2" descr="A picture containing stationary&#10;&#10;Description automatically generated">
            <a:extLst>
              <a:ext uri="{FF2B5EF4-FFF2-40B4-BE49-F238E27FC236}">
                <a16:creationId xmlns:a16="http://schemas.microsoft.com/office/drawing/2014/main" id="{CF3FAD8C-7063-4253-8D4E-C6A26C036C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61099" y="1340768"/>
            <a:ext cx="4876800" cy="3252216"/>
          </a:xfrm>
          <a:prstGeom prst="rect">
            <a:avLst/>
          </a:prstGeom>
        </p:spPr>
      </p:pic>
      <p:sp>
        <p:nvSpPr>
          <p:cNvPr id="2" name="Footer Placeholder 1">
            <a:extLst>
              <a:ext uri="{FF2B5EF4-FFF2-40B4-BE49-F238E27FC236}">
                <a16:creationId xmlns:a16="http://schemas.microsoft.com/office/drawing/2014/main" id="{5881DB28-C795-BD02-63B8-97B100D920F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979136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Instruments of Trade Control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340768"/>
            <a:ext cx="10945216" cy="4320480"/>
          </a:xfrm>
        </p:spPr>
        <p:txBody>
          <a:bodyPr/>
          <a:lstStyle/>
          <a:p>
            <a:pPr marL="0" indent="0" algn="just" eaLnBrk="1" hangingPunct="1">
              <a:lnSpc>
                <a:spcPct val="90000"/>
              </a:lnSpc>
              <a:buNone/>
            </a:pPr>
            <a:r>
              <a:rPr lang="en-GB" altLang="en-US" b="1" dirty="0"/>
              <a:t>Trade controls that directly affect price and indirectly affect quantity include:</a:t>
            </a:r>
          </a:p>
          <a:p>
            <a:pPr marL="892175" lvl="1" indent="-434975" algn="just" eaLnBrk="1" hangingPunct="1">
              <a:lnSpc>
                <a:spcPct val="150000"/>
              </a:lnSpc>
              <a:buFont typeface="Wingdings" panose="05000000000000000000" pitchFamily="2" charset="2"/>
              <a:buChar char="§"/>
            </a:pPr>
            <a:r>
              <a:rPr lang="en-GB" altLang="en-US" sz="3200" dirty="0"/>
              <a:t>Tariffs</a:t>
            </a:r>
          </a:p>
          <a:p>
            <a:pPr marL="892175" lvl="1" indent="-434975" algn="just" eaLnBrk="1" hangingPunct="1">
              <a:lnSpc>
                <a:spcPct val="150000"/>
              </a:lnSpc>
              <a:buFont typeface="Wingdings" panose="05000000000000000000" pitchFamily="2" charset="2"/>
              <a:buChar char="§"/>
            </a:pPr>
            <a:r>
              <a:rPr lang="en-GB" altLang="en-US" sz="3200" dirty="0"/>
              <a:t>Subsidies</a:t>
            </a:r>
          </a:p>
          <a:p>
            <a:pPr marL="892175" lvl="1" indent="-434975" algn="just" eaLnBrk="1" hangingPunct="1">
              <a:lnSpc>
                <a:spcPct val="150000"/>
              </a:lnSpc>
              <a:buFont typeface="Wingdings" panose="05000000000000000000" pitchFamily="2" charset="2"/>
              <a:buChar char="§"/>
            </a:pPr>
            <a:r>
              <a:rPr lang="en-GB" altLang="en-US" sz="3200" dirty="0"/>
              <a:t>Customs-valuation Methods</a:t>
            </a:r>
          </a:p>
          <a:p>
            <a:pPr marL="892175" lvl="1" indent="-434975" algn="just" eaLnBrk="1" hangingPunct="1">
              <a:lnSpc>
                <a:spcPct val="150000"/>
              </a:lnSpc>
              <a:buFont typeface="Wingdings" panose="05000000000000000000" pitchFamily="2" charset="2"/>
              <a:buChar char="§"/>
            </a:pPr>
            <a:r>
              <a:rPr lang="en-GB" altLang="en-US" sz="3200" dirty="0"/>
              <a:t>Special Fees </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CB8EEB34-3EC2-60F5-DEF6-DAC655FA106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9240881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764704"/>
          </a:xfrm>
        </p:spPr>
        <p:txBody>
          <a:bodyPr/>
          <a:lstStyle/>
          <a:p>
            <a:pPr eaLnBrk="1" hangingPunct="1"/>
            <a:r>
              <a:rPr lang="en-GB" altLang="en-US" sz="3600" b="1" dirty="0">
                <a:solidFill>
                  <a:schemeClr val="tx2">
                    <a:lumMod val="75000"/>
                  </a:schemeClr>
                </a:solidFill>
              </a:rPr>
              <a:t>Nontariff Barriers: Quantity Controls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35360" y="764704"/>
            <a:ext cx="11089232" cy="4896544"/>
          </a:xfrm>
        </p:spPr>
        <p:txBody>
          <a:bodyPr/>
          <a:lstStyle/>
          <a:p>
            <a:pPr marL="0" indent="0" algn="just" eaLnBrk="1" hangingPunct="1">
              <a:buNone/>
            </a:pPr>
            <a:r>
              <a:rPr lang="en-GB" altLang="en-US" dirty="0"/>
              <a:t>Trade controls that directly affect quantity and indirectly affect price include:</a:t>
            </a:r>
          </a:p>
          <a:p>
            <a:pPr marL="892175" lvl="1" indent="-434975" algn="just" eaLnBrk="1" hangingPunct="1">
              <a:spcBef>
                <a:spcPts val="0"/>
              </a:spcBef>
            </a:pPr>
            <a:r>
              <a:rPr lang="en-GB" altLang="en-US" dirty="0"/>
              <a:t>Quotas (</a:t>
            </a:r>
            <a:r>
              <a:rPr lang="en-US" dirty="0"/>
              <a:t>specified limits for products and services allowed for importation to a country)</a:t>
            </a:r>
            <a:endParaRPr lang="en-GB" altLang="en-US" dirty="0"/>
          </a:p>
          <a:p>
            <a:pPr marL="892175" lvl="1" indent="-434975" algn="just" eaLnBrk="1" hangingPunct="1">
              <a:spcBef>
                <a:spcPts val="0"/>
              </a:spcBef>
            </a:pPr>
            <a:r>
              <a:rPr lang="en-GB" altLang="en-US" dirty="0"/>
              <a:t>Import licencing</a:t>
            </a:r>
          </a:p>
          <a:p>
            <a:pPr marL="892175" lvl="1" indent="-434975" algn="just" eaLnBrk="1" hangingPunct="1">
              <a:spcBef>
                <a:spcPts val="0"/>
              </a:spcBef>
            </a:pPr>
            <a:r>
              <a:rPr lang="en-GB" altLang="en-US" dirty="0"/>
              <a:t>“Buy local” legislation</a:t>
            </a:r>
          </a:p>
          <a:p>
            <a:pPr marL="892175" lvl="1" indent="-434975" algn="just" eaLnBrk="1" hangingPunct="1">
              <a:spcBef>
                <a:spcPts val="0"/>
              </a:spcBef>
            </a:pPr>
            <a:r>
              <a:rPr lang="en-GB" altLang="en-US" dirty="0"/>
              <a:t>Standards and labels</a:t>
            </a:r>
          </a:p>
          <a:p>
            <a:pPr marL="892175" lvl="1" indent="-434975" algn="just" eaLnBrk="1" hangingPunct="1">
              <a:spcBef>
                <a:spcPts val="0"/>
              </a:spcBef>
            </a:pPr>
            <a:r>
              <a:rPr lang="en-GB" altLang="en-US" dirty="0"/>
              <a:t>Specific permission requirements and shipments </a:t>
            </a:r>
          </a:p>
          <a:p>
            <a:pPr marL="892175" lvl="1" indent="-434975" algn="just" eaLnBrk="1" hangingPunct="1">
              <a:spcBef>
                <a:spcPts val="0"/>
              </a:spcBef>
            </a:pPr>
            <a:r>
              <a:rPr lang="en-GB" altLang="en-US" dirty="0"/>
              <a:t>Administrative delays</a:t>
            </a:r>
          </a:p>
          <a:p>
            <a:pPr marL="892175" lvl="1" indent="-434975" algn="just" eaLnBrk="1" hangingPunct="1">
              <a:spcBef>
                <a:spcPts val="0"/>
              </a:spcBef>
            </a:pPr>
            <a:r>
              <a:rPr lang="en-GB" altLang="en-US" dirty="0"/>
              <a:t>Restrictions on services</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685412DE-4237-4985-6FBC-98F25E0F951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94091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Dealing With Governmental Trade Influences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556792"/>
            <a:ext cx="10945216" cy="4104456"/>
          </a:xfrm>
        </p:spPr>
        <p:txBody>
          <a:bodyPr/>
          <a:lstStyle/>
          <a:p>
            <a:pPr marL="0" indent="0" algn="just" eaLnBrk="1" hangingPunct="1">
              <a:buNone/>
            </a:pPr>
            <a:r>
              <a:rPr lang="en-GB" altLang="en-US" b="1" dirty="0"/>
              <a:t>When facing import competition, companies can:</a:t>
            </a:r>
          </a:p>
          <a:p>
            <a:pPr marL="981075" lvl="1" indent="-523875" algn="just" eaLnBrk="1" hangingPunct="1">
              <a:spcBef>
                <a:spcPts val="1200"/>
              </a:spcBef>
              <a:spcAft>
                <a:spcPts val="1200"/>
              </a:spcAft>
            </a:pPr>
            <a:r>
              <a:rPr lang="en-GB" altLang="en-US" sz="3200" dirty="0"/>
              <a:t>Move abroad</a:t>
            </a:r>
          </a:p>
          <a:p>
            <a:pPr marL="981075" lvl="1" indent="-523875" algn="just" eaLnBrk="1" hangingPunct="1">
              <a:spcBef>
                <a:spcPts val="1200"/>
              </a:spcBef>
              <a:spcAft>
                <a:spcPts val="1200"/>
              </a:spcAft>
            </a:pPr>
            <a:r>
              <a:rPr lang="en-GB" altLang="en-US" sz="3200" dirty="0"/>
              <a:t>Seek other market niches</a:t>
            </a:r>
          </a:p>
          <a:p>
            <a:pPr marL="981075" lvl="1" indent="-523875" algn="just" eaLnBrk="1" hangingPunct="1">
              <a:spcBef>
                <a:spcPts val="1200"/>
              </a:spcBef>
              <a:spcAft>
                <a:spcPts val="1200"/>
              </a:spcAft>
            </a:pPr>
            <a:r>
              <a:rPr lang="en-GB" altLang="en-US" sz="3200" dirty="0"/>
              <a:t>Make domestic output competitive</a:t>
            </a:r>
          </a:p>
          <a:p>
            <a:pPr marL="981075" lvl="1" indent="-523875" algn="just" eaLnBrk="1" hangingPunct="1">
              <a:spcBef>
                <a:spcPts val="1200"/>
              </a:spcBef>
              <a:spcAft>
                <a:spcPts val="1200"/>
              </a:spcAft>
            </a:pPr>
            <a:r>
              <a:rPr lang="en-GB" altLang="en-US" sz="3200" dirty="0"/>
              <a:t>Try to get protection</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9A8D6FC-80B4-833A-48BF-FDD0BA20B6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668652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Tactics for Dealing with Import Competition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75420" y="1664804"/>
            <a:ext cx="10441160" cy="3528392"/>
          </a:xfrm>
        </p:spPr>
        <p:txBody>
          <a:bodyPr/>
          <a:lstStyle/>
          <a:p>
            <a:pPr algn="just" eaLnBrk="1" hangingPunct="1">
              <a:lnSpc>
                <a:spcPct val="150000"/>
              </a:lnSpc>
            </a:pPr>
            <a:r>
              <a:rPr lang="en-GB" altLang="en-US" dirty="0"/>
              <a:t>Convincing decision makers</a:t>
            </a:r>
          </a:p>
          <a:p>
            <a:pPr algn="just" eaLnBrk="1" hangingPunct="1">
              <a:lnSpc>
                <a:spcPct val="150000"/>
              </a:lnSpc>
            </a:pPr>
            <a:r>
              <a:rPr lang="en-GB" altLang="en-US" dirty="0"/>
              <a:t>Involving the industry and stakeholders</a:t>
            </a:r>
          </a:p>
          <a:p>
            <a:pPr algn="just" eaLnBrk="1" hangingPunct="1">
              <a:lnSpc>
                <a:spcPct val="150000"/>
              </a:lnSpc>
            </a:pPr>
            <a:r>
              <a:rPr lang="en-GB" altLang="en-US" dirty="0"/>
              <a:t>Preparing for changes in the competitive environment</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E05B449-8604-B82E-A9F8-79DAD72567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022716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0EF111EE-59FF-C90C-7E45-36945CA30C5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2CAE2FA-C457-3C5B-DB76-ED384EF0EC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1859</Words>
  <Application>Microsoft Office PowerPoint</Application>
  <PresentationFormat>Widescreen</PresentationFormat>
  <Paragraphs>434</Paragraphs>
  <Slides>31</Slides>
  <Notes>29</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31</vt:i4>
      </vt:variant>
    </vt:vector>
  </HeadingPairs>
  <TitlesOfParts>
    <vt:vector size="42" baseType="lpstr">
      <vt:lpstr>Myriad Pro</vt:lpstr>
      <vt:lpstr>Aharoni</vt:lpstr>
      <vt:lpstr>Arial</vt:lpstr>
      <vt:lpstr>Arial Black</vt:lpstr>
      <vt:lpstr>Arial Narrow</vt:lpstr>
      <vt:lpstr>Symbol</vt:lpstr>
      <vt:lpstr>Times New Roman</vt:lpstr>
      <vt:lpstr>Verdana</vt:lpstr>
      <vt:lpstr>Wingdings</vt:lpstr>
      <vt:lpstr>20140311PresentationUWTSDTemplate</vt:lpstr>
      <vt:lpstr>1_20140311PresentationUWTSDTemplate</vt:lpstr>
      <vt:lpstr>LCMB7034</vt:lpstr>
      <vt:lpstr>Learning Objectives</vt:lpstr>
      <vt:lpstr>Trade Theory</vt:lpstr>
      <vt:lpstr>Easy Here, Hard There: Doing Business In Various Countries</vt:lpstr>
      <vt:lpstr>International Operations and Economic Connections</vt:lpstr>
      <vt:lpstr>World’s Top Exporters</vt:lpstr>
      <vt:lpstr>World’s Top Importers</vt:lpstr>
      <vt:lpstr>Interventionist Theories</vt:lpstr>
      <vt:lpstr>Free Trade Theories</vt:lpstr>
      <vt:lpstr>Free Trade Theories</vt:lpstr>
      <vt:lpstr>PowerPoint Presentation</vt:lpstr>
      <vt:lpstr>Theories of Specialization </vt:lpstr>
      <vt:lpstr>The Diamond of National Advantage</vt:lpstr>
      <vt:lpstr>Diamond of National Advantage </vt:lpstr>
      <vt:lpstr>The Diamond of National Advantage</vt:lpstr>
      <vt:lpstr>PowerPoint Presentation</vt:lpstr>
      <vt:lpstr>Factor Mobility Theory</vt:lpstr>
      <vt:lpstr>The Relationship Between Trade and Factor Mobility</vt:lpstr>
      <vt:lpstr>Factors Affecting the Flow of Goods and Services</vt:lpstr>
      <vt:lpstr>Why Governments Intervene in Trade</vt:lpstr>
      <vt:lpstr>Government Intervention </vt:lpstr>
      <vt:lpstr>Economic Relationships with Other Countries </vt:lpstr>
      <vt:lpstr>Maintaining Essential Industries</vt:lpstr>
      <vt:lpstr>Maintaining or Extending Spheres of Influence</vt:lpstr>
      <vt:lpstr>Preserving National Identity</vt:lpstr>
      <vt:lpstr>Instruments of Trade Control </vt:lpstr>
      <vt:lpstr>Nontariff Barriers: Quantity Controls</vt:lpstr>
      <vt:lpstr>Dealing With Governmental Trade Influences</vt:lpstr>
      <vt:lpstr>Tactics for Dealing with Import Competition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Akshay Narayanan</cp:lastModifiedBy>
  <cp:revision>325</cp:revision>
  <cp:lastPrinted>2018-07-09T15:27:01Z</cp:lastPrinted>
  <dcterms:created xsi:type="dcterms:W3CDTF">2002-10-07T19:43:58Z</dcterms:created>
  <dcterms:modified xsi:type="dcterms:W3CDTF">2025-04-15T14:45:43Z</dcterms:modified>
</cp:coreProperties>
</file>