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sldIdLst>
    <p:sldId id="256" r:id="rId2"/>
    <p:sldId id="257" r:id="rId3"/>
    <p:sldId id="258" r:id="rId4"/>
    <p:sldId id="259" r:id="rId5"/>
    <p:sldId id="27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69" d="100"/>
          <a:sy n="69" d="100"/>
        </p:scale>
        <p:origin x="72"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B9310B-A8D3-4EDB-A938-A1B77A856735}" type="doc">
      <dgm:prSet loTypeId="urn:microsoft.com/office/officeart/2005/8/layout/radial3" loCatId="relationship" qsTypeId="urn:microsoft.com/office/officeart/2005/8/quickstyle/3d3" qsCatId="3D" csTypeId="urn:microsoft.com/office/officeart/2005/8/colors/accent1_2" csCatId="accent1" phldr="1"/>
      <dgm:spPr/>
      <dgm:t>
        <a:bodyPr/>
        <a:lstStyle/>
        <a:p>
          <a:endParaRPr lang="en-GB"/>
        </a:p>
      </dgm:t>
    </dgm:pt>
    <dgm:pt modelId="{C4D6ACDA-F9B0-4B0B-A0B5-F7DD9BCD81E5}">
      <dgm:prSet phldrT="[Text]" phldr="0"/>
      <dgm:spPr/>
      <dgm:t>
        <a:bodyPr/>
        <a:lstStyle/>
        <a:p>
          <a:r>
            <a:rPr lang="en-US" dirty="0">
              <a:latin typeface="+mj-lt"/>
            </a:rPr>
            <a:t>Root Cause</a:t>
          </a:r>
          <a:endParaRPr lang="en-GB" dirty="0">
            <a:latin typeface="+mj-lt"/>
          </a:endParaRPr>
        </a:p>
      </dgm:t>
    </dgm:pt>
    <dgm:pt modelId="{7FFD69FF-8FE2-49AC-87E8-2D1E000D9E8F}" type="parTrans" cxnId="{0FAE8686-1A4E-44EB-A62C-76F463F27655}">
      <dgm:prSet/>
      <dgm:spPr/>
      <dgm:t>
        <a:bodyPr/>
        <a:lstStyle/>
        <a:p>
          <a:endParaRPr lang="en-GB"/>
        </a:p>
      </dgm:t>
    </dgm:pt>
    <dgm:pt modelId="{FC6AAC30-51F7-417E-A128-F68D571E20BC}" type="sibTrans" cxnId="{0FAE8686-1A4E-44EB-A62C-76F463F27655}">
      <dgm:prSet/>
      <dgm:spPr/>
      <dgm:t>
        <a:bodyPr/>
        <a:lstStyle/>
        <a:p>
          <a:endParaRPr lang="en-GB"/>
        </a:p>
      </dgm:t>
    </dgm:pt>
    <dgm:pt modelId="{9494271F-5A69-46DC-B7DB-06B4FD72F647}">
      <dgm:prSet phldrT="[Text]" phldr="0" custT="1"/>
      <dgm:spPr/>
      <dgm:t>
        <a:bodyPr/>
        <a:lstStyle/>
        <a:p>
          <a:r>
            <a:rPr lang="en-US" sz="1400" b="1" dirty="0"/>
            <a:t>Customers Demands</a:t>
          </a:r>
          <a:endParaRPr lang="en-GB" sz="1400" b="1" dirty="0"/>
        </a:p>
      </dgm:t>
    </dgm:pt>
    <dgm:pt modelId="{3139DDE8-4600-42D2-8378-8778A3833E19}" type="parTrans" cxnId="{3834CE9F-82D5-488B-A25B-CC068362BF82}">
      <dgm:prSet/>
      <dgm:spPr/>
      <dgm:t>
        <a:bodyPr/>
        <a:lstStyle/>
        <a:p>
          <a:endParaRPr lang="en-GB"/>
        </a:p>
      </dgm:t>
    </dgm:pt>
    <dgm:pt modelId="{4751AA3E-CFE1-4764-95DE-B6FE148617CB}" type="sibTrans" cxnId="{3834CE9F-82D5-488B-A25B-CC068362BF82}">
      <dgm:prSet/>
      <dgm:spPr/>
      <dgm:t>
        <a:bodyPr/>
        <a:lstStyle/>
        <a:p>
          <a:endParaRPr lang="en-GB"/>
        </a:p>
      </dgm:t>
    </dgm:pt>
    <dgm:pt modelId="{C864E9EE-86AD-4066-935B-87574B2B133A}">
      <dgm:prSet phldrT="[Text]" phldr="0" custT="1"/>
      <dgm:spPr/>
      <dgm:t>
        <a:bodyPr/>
        <a:lstStyle/>
        <a:p>
          <a:r>
            <a:rPr lang="en-US" sz="1600" b="1" dirty="0"/>
            <a:t>Cost Saving</a:t>
          </a:r>
          <a:endParaRPr lang="en-GB" sz="1600" b="1" dirty="0"/>
        </a:p>
      </dgm:t>
    </dgm:pt>
    <dgm:pt modelId="{1F90EC7F-F003-434F-8B9D-BC5A1B4078E3}" type="parTrans" cxnId="{CF067CDD-953D-4ED5-B4A4-7CE830EC3843}">
      <dgm:prSet/>
      <dgm:spPr/>
      <dgm:t>
        <a:bodyPr/>
        <a:lstStyle/>
        <a:p>
          <a:endParaRPr lang="en-GB"/>
        </a:p>
      </dgm:t>
    </dgm:pt>
    <dgm:pt modelId="{5F0190D2-5833-43B1-8E33-04C1793C9FCA}" type="sibTrans" cxnId="{CF067CDD-953D-4ED5-B4A4-7CE830EC3843}">
      <dgm:prSet/>
      <dgm:spPr/>
      <dgm:t>
        <a:bodyPr/>
        <a:lstStyle/>
        <a:p>
          <a:endParaRPr lang="en-GB"/>
        </a:p>
      </dgm:t>
    </dgm:pt>
    <dgm:pt modelId="{704953C0-F9DD-4CF5-BBE6-C000C8E147E4}">
      <dgm:prSet phldrT="[Text]" phldr="0" custT="1"/>
      <dgm:spPr/>
      <dgm:t>
        <a:bodyPr/>
        <a:lstStyle/>
        <a:p>
          <a:r>
            <a:rPr lang="en-US" sz="1200" b="1" dirty="0"/>
            <a:t>Loopholes</a:t>
          </a:r>
          <a:endParaRPr lang="en-GB" sz="1200" b="1" dirty="0"/>
        </a:p>
      </dgm:t>
    </dgm:pt>
    <dgm:pt modelId="{812830AA-9BF9-47C9-8841-79127C3340E8}" type="parTrans" cxnId="{FB950C47-2E5B-4D80-B1E8-9B5BBF3F72FB}">
      <dgm:prSet/>
      <dgm:spPr/>
      <dgm:t>
        <a:bodyPr/>
        <a:lstStyle/>
        <a:p>
          <a:endParaRPr lang="en-GB"/>
        </a:p>
      </dgm:t>
    </dgm:pt>
    <dgm:pt modelId="{1BBA6FE9-6385-4EF1-B49E-ABAAE2901529}" type="sibTrans" cxnId="{FB950C47-2E5B-4D80-B1E8-9B5BBF3F72FB}">
      <dgm:prSet/>
      <dgm:spPr/>
      <dgm:t>
        <a:bodyPr/>
        <a:lstStyle/>
        <a:p>
          <a:endParaRPr lang="en-GB"/>
        </a:p>
      </dgm:t>
    </dgm:pt>
    <dgm:pt modelId="{43560333-6E0C-4024-B7C0-69BA7AF69A14}">
      <dgm:prSet phldrT="[Text]" phldr="0" custT="1"/>
      <dgm:spPr/>
      <dgm:t>
        <a:bodyPr/>
        <a:lstStyle/>
        <a:p>
          <a:r>
            <a:rPr lang="en-US" sz="1400" b="1" dirty="0"/>
            <a:t>Competition</a:t>
          </a:r>
          <a:endParaRPr lang="en-GB" sz="1400" b="1" dirty="0"/>
        </a:p>
      </dgm:t>
    </dgm:pt>
    <dgm:pt modelId="{411FDBF9-9384-48F5-9C64-EBE3381F5A63}" type="parTrans" cxnId="{88DF669F-CE0A-4EC6-B54E-296267503B83}">
      <dgm:prSet/>
      <dgm:spPr/>
      <dgm:t>
        <a:bodyPr/>
        <a:lstStyle/>
        <a:p>
          <a:endParaRPr lang="en-GB"/>
        </a:p>
      </dgm:t>
    </dgm:pt>
    <dgm:pt modelId="{B67B6A34-A00D-45C7-B167-AA46E0334032}" type="sibTrans" cxnId="{88DF669F-CE0A-4EC6-B54E-296267503B83}">
      <dgm:prSet/>
      <dgm:spPr/>
      <dgm:t>
        <a:bodyPr/>
        <a:lstStyle/>
        <a:p>
          <a:endParaRPr lang="en-GB"/>
        </a:p>
      </dgm:t>
    </dgm:pt>
    <dgm:pt modelId="{420A3D6E-E5BD-404B-A769-20DB2DC63BDF}" type="pres">
      <dgm:prSet presAssocID="{0DB9310B-A8D3-4EDB-A938-A1B77A856735}" presName="composite" presStyleCnt="0">
        <dgm:presLayoutVars>
          <dgm:chMax val="1"/>
          <dgm:dir/>
          <dgm:resizeHandles val="exact"/>
        </dgm:presLayoutVars>
      </dgm:prSet>
      <dgm:spPr/>
    </dgm:pt>
    <dgm:pt modelId="{0BCA63A3-2A72-4317-9BA7-8D584E419C3F}" type="pres">
      <dgm:prSet presAssocID="{0DB9310B-A8D3-4EDB-A938-A1B77A856735}" presName="radial" presStyleCnt="0">
        <dgm:presLayoutVars>
          <dgm:animLvl val="ctr"/>
        </dgm:presLayoutVars>
      </dgm:prSet>
      <dgm:spPr/>
    </dgm:pt>
    <dgm:pt modelId="{601F6BF3-FF80-4E4A-9462-CA3F9A99AAE7}" type="pres">
      <dgm:prSet presAssocID="{C4D6ACDA-F9B0-4B0B-A0B5-F7DD9BCD81E5}" presName="centerShape" presStyleLbl="vennNode1" presStyleIdx="0" presStyleCnt="5"/>
      <dgm:spPr/>
    </dgm:pt>
    <dgm:pt modelId="{932CC175-D770-4125-8DF2-5056A049725A}" type="pres">
      <dgm:prSet presAssocID="{9494271F-5A69-46DC-B7DB-06B4FD72F647}" presName="node" presStyleLbl="vennNode1" presStyleIdx="1" presStyleCnt="5" custScaleX="185503">
        <dgm:presLayoutVars>
          <dgm:bulletEnabled val="1"/>
        </dgm:presLayoutVars>
      </dgm:prSet>
      <dgm:spPr/>
    </dgm:pt>
    <dgm:pt modelId="{C41B14FB-C2B9-423E-8600-760D48B9F75A}" type="pres">
      <dgm:prSet presAssocID="{C864E9EE-86AD-4066-935B-87574B2B133A}" presName="node" presStyleLbl="vennNode1" presStyleIdx="2" presStyleCnt="5" custScaleX="180412" custRadScaleRad="122702" custRadScaleInc="-612">
        <dgm:presLayoutVars>
          <dgm:bulletEnabled val="1"/>
        </dgm:presLayoutVars>
      </dgm:prSet>
      <dgm:spPr/>
    </dgm:pt>
    <dgm:pt modelId="{29EF5B86-452F-49FB-B6B5-A8CE37C2DA4F}" type="pres">
      <dgm:prSet presAssocID="{704953C0-F9DD-4CF5-BBE6-C000C8E147E4}" presName="node" presStyleLbl="vennNode1" presStyleIdx="3" presStyleCnt="5" custScaleX="181400" custRadScaleRad="101524" custRadScaleInc="136">
        <dgm:presLayoutVars>
          <dgm:bulletEnabled val="1"/>
        </dgm:presLayoutVars>
      </dgm:prSet>
      <dgm:spPr/>
    </dgm:pt>
    <dgm:pt modelId="{97604652-BBBC-4FD4-8BB1-4367295FD1DD}" type="pres">
      <dgm:prSet presAssocID="{43560333-6E0C-4024-B7C0-69BA7AF69A14}" presName="node" presStyleLbl="vennNode1" presStyleIdx="4" presStyleCnt="5" custScaleX="161100" custScaleY="120189" custRadScaleRad="120308" custRadScaleInc="-316">
        <dgm:presLayoutVars>
          <dgm:bulletEnabled val="1"/>
        </dgm:presLayoutVars>
      </dgm:prSet>
      <dgm:spPr/>
    </dgm:pt>
  </dgm:ptLst>
  <dgm:cxnLst>
    <dgm:cxn modelId="{5B260D15-9CBC-4E75-B135-84A640004533}" type="presOf" srcId="{C864E9EE-86AD-4066-935B-87574B2B133A}" destId="{C41B14FB-C2B9-423E-8600-760D48B9F75A}" srcOrd="0" destOrd="0" presId="urn:microsoft.com/office/officeart/2005/8/layout/radial3"/>
    <dgm:cxn modelId="{2BFAA036-07E0-42E9-8C3D-58F8EC00552B}" type="presOf" srcId="{704953C0-F9DD-4CF5-BBE6-C000C8E147E4}" destId="{29EF5B86-452F-49FB-B6B5-A8CE37C2DA4F}" srcOrd="0" destOrd="0" presId="urn:microsoft.com/office/officeart/2005/8/layout/radial3"/>
    <dgm:cxn modelId="{FB950C47-2E5B-4D80-B1E8-9B5BBF3F72FB}" srcId="{C4D6ACDA-F9B0-4B0B-A0B5-F7DD9BCD81E5}" destId="{704953C0-F9DD-4CF5-BBE6-C000C8E147E4}" srcOrd="2" destOrd="0" parTransId="{812830AA-9BF9-47C9-8841-79127C3340E8}" sibTransId="{1BBA6FE9-6385-4EF1-B49E-ABAAE2901529}"/>
    <dgm:cxn modelId="{0FAE8686-1A4E-44EB-A62C-76F463F27655}" srcId="{0DB9310B-A8D3-4EDB-A938-A1B77A856735}" destId="{C4D6ACDA-F9B0-4B0B-A0B5-F7DD9BCD81E5}" srcOrd="0" destOrd="0" parTransId="{7FFD69FF-8FE2-49AC-87E8-2D1E000D9E8F}" sibTransId="{FC6AAC30-51F7-417E-A128-F68D571E20BC}"/>
    <dgm:cxn modelId="{88DF669F-CE0A-4EC6-B54E-296267503B83}" srcId="{C4D6ACDA-F9B0-4B0B-A0B5-F7DD9BCD81E5}" destId="{43560333-6E0C-4024-B7C0-69BA7AF69A14}" srcOrd="3" destOrd="0" parTransId="{411FDBF9-9384-48F5-9C64-EBE3381F5A63}" sibTransId="{B67B6A34-A00D-45C7-B167-AA46E0334032}"/>
    <dgm:cxn modelId="{3834CE9F-82D5-488B-A25B-CC068362BF82}" srcId="{C4D6ACDA-F9B0-4B0B-A0B5-F7DD9BCD81E5}" destId="{9494271F-5A69-46DC-B7DB-06B4FD72F647}" srcOrd="0" destOrd="0" parTransId="{3139DDE8-4600-42D2-8378-8778A3833E19}" sibTransId="{4751AA3E-CFE1-4764-95DE-B6FE148617CB}"/>
    <dgm:cxn modelId="{54D4DACA-55CA-4AE5-BE87-733FA8D1F843}" type="presOf" srcId="{C4D6ACDA-F9B0-4B0B-A0B5-F7DD9BCD81E5}" destId="{601F6BF3-FF80-4E4A-9462-CA3F9A99AAE7}" srcOrd="0" destOrd="0" presId="urn:microsoft.com/office/officeart/2005/8/layout/radial3"/>
    <dgm:cxn modelId="{3E46F7D2-53E3-4DC3-B063-1218CE85753E}" type="presOf" srcId="{9494271F-5A69-46DC-B7DB-06B4FD72F647}" destId="{932CC175-D770-4125-8DF2-5056A049725A}" srcOrd="0" destOrd="0" presId="urn:microsoft.com/office/officeart/2005/8/layout/radial3"/>
    <dgm:cxn modelId="{CE1125D5-A8A2-4C01-A8A5-17093B3F7B41}" type="presOf" srcId="{43560333-6E0C-4024-B7C0-69BA7AF69A14}" destId="{97604652-BBBC-4FD4-8BB1-4367295FD1DD}" srcOrd="0" destOrd="0" presId="urn:microsoft.com/office/officeart/2005/8/layout/radial3"/>
    <dgm:cxn modelId="{CF067CDD-953D-4ED5-B4A4-7CE830EC3843}" srcId="{C4D6ACDA-F9B0-4B0B-A0B5-F7DD9BCD81E5}" destId="{C864E9EE-86AD-4066-935B-87574B2B133A}" srcOrd="1" destOrd="0" parTransId="{1F90EC7F-F003-434F-8B9D-BC5A1B4078E3}" sibTransId="{5F0190D2-5833-43B1-8E33-04C1793C9FCA}"/>
    <dgm:cxn modelId="{5CA5E6F7-6D61-41A1-BB13-8ED70D270B01}" type="presOf" srcId="{0DB9310B-A8D3-4EDB-A938-A1B77A856735}" destId="{420A3D6E-E5BD-404B-A769-20DB2DC63BDF}" srcOrd="0" destOrd="0" presId="urn:microsoft.com/office/officeart/2005/8/layout/radial3"/>
    <dgm:cxn modelId="{76474460-9BDF-4B15-8FE4-48374DD164AD}" type="presParOf" srcId="{420A3D6E-E5BD-404B-A769-20DB2DC63BDF}" destId="{0BCA63A3-2A72-4317-9BA7-8D584E419C3F}" srcOrd="0" destOrd="0" presId="urn:microsoft.com/office/officeart/2005/8/layout/radial3"/>
    <dgm:cxn modelId="{9255258A-BAE6-4298-A067-2C69F3015EF7}" type="presParOf" srcId="{0BCA63A3-2A72-4317-9BA7-8D584E419C3F}" destId="{601F6BF3-FF80-4E4A-9462-CA3F9A99AAE7}" srcOrd="0" destOrd="0" presId="urn:microsoft.com/office/officeart/2005/8/layout/radial3"/>
    <dgm:cxn modelId="{D7BC3C82-1370-48A4-B541-9E857421ED33}" type="presParOf" srcId="{0BCA63A3-2A72-4317-9BA7-8D584E419C3F}" destId="{932CC175-D770-4125-8DF2-5056A049725A}" srcOrd="1" destOrd="0" presId="urn:microsoft.com/office/officeart/2005/8/layout/radial3"/>
    <dgm:cxn modelId="{6292BF5C-155A-46BF-9726-7B38EECA97D3}" type="presParOf" srcId="{0BCA63A3-2A72-4317-9BA7-8D584E419C3F}" destId="{C41B14FB-C2B9-423E-8600-760D48B9F75A}" srcOrd="2" destOrd="0" presId="urn:microsoft.com/office/officeart/2005/8/layout/radial3"/>
    <dgm:cxn modelId="{4A6F15C4-A3FC-46AA-8866-8777653F5626}" type="presParOf" srcId="{0BCA63A3-2A72-4317-9BA7-8D584E419C3F}" destId="{29EF5B86-452F-49FB-B6B5-A8CE37C2DA4F}" srcOrd="3" destOrd="0" presId="urn:microsoft.com/office/officeart/2005/8/layout/radial3"/>
    <dgm:cxn modelId="{0F683778-5F5F-440F-91BD-06363E5E74A8}" type="presParOf" srcId="{0BCA63A3-2A72-4317-9BA7-8D584E419C3F}" destId="{97604652-BBBC-4FD4-8BB1-4367295FD1DD}"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1F6BF3-FF80-4E4A-9462-CA3F9A99AAE7}">
      <dsp:nvSpPr>
        <dsp:cNvPr id="0" name=""/>
        <dsp:cNvSpPr/>
      </dsp:nvSpPr>
      <dsp:spPr>
        <a:xfrm>
          <a:off x="4218162" y="1150818"/>
          <a:ext cx="2866952" cy="2866952"/>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latin typeface="+mj-lt"/>
            </a:rPr>
            <a:t>Root Cause</a:t>
          </a:r>
          <a:endParaRPr lang="en-GB" sz="6500" kern="1200" dirty="0">
            <a:latin typeface="+mj-lt"/>
          </a:endParaRPr>
        </a:p>
      </dsp:txBody>
      <dsp:txXfrm>
        <a:off x="4638017" y="1570673"/>
        <a:ext cx="2027242" cy="2027242"/>
      </dsp:txXfrm>
    </dsp:sp>
    <dsp:sp modelId="{932CC175-D770-4125-8DF2-5056A049725A}">
      <dsp:nvSpPr>
        <dsp:cNvPr id="0" name=""/>
        <dsp:cNvSpPr/>
      </dsp:nvSpPr>
      <dsp:spPr>
        <a:xfrm>
          <a:off x="4322067" y="511"/>
          <a:ext cx="2659141" cy="1433476"/>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Customers Demands</a:t>
          </a:r>
          <a:endParaRPr lang="en-GB" sz="1400" b="1" kern="1200" dirty="0"/>
        </a:p>
      </dsp:txBody>
      <dsp:txXfrm>
        <a:off x="4711489" y="210439"/>
        <a:ext cx="1880297" cy="1013620"/>
      </dsp:txXfrm>
    </dsp:sp>
    <dsp:sp modelId="{C41B14FB-C2B9-423E-8600-760D48B9F75A}">
      <dsp:nvSpPr>
        <dsp:cNvPr id="0" name=""/>
        <dsp:cNvSpPr/>
      </dsp:nvSpPr>
      <dsp:spPr>
        <a:xfrm>
          <a:off x="6649352" y="1845534"/>
          <a:ext cx="2586162" cy="1433476"/>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Cost Saving</a:t>
          </a:r>
          <a:endParaRPr lang="en-GB" sz="1600" b="1" kern="1200" dirty="0"/>
        </a:p>
      </dsp:txBody>
      <dsp:txXfrm>
        <a:off x="7028087" y="2055462"/>
        <a:ext cx="1828692" cy="1013620"/>
      </dsp:txXfrm>
    </dsp:sp>
    <dsp:sp modelId="{29EF5B86-452F-49FB-B6B5-A8CE37C2DA4F}">
      <dsp:nvSpPr>
        <dsp:cNvPr id="0" name=""/>
        <dsp:cNvSpPr/>
      </dsp:nvSpPr>
      <dsp:spPr>
        <a:xfrm>
          <a:off x="4347426" y="3735113"/>
          <a:ext cx="2600325" cy="1433476"/>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t>Loopholes</a:t>
          </a:r>
          <a:endParaRPr lang="en-GB" sz="1200" b="1" kern="1200" dirty="0"/>
        </a:p>
      </dsp:txBody>
      <dsp:txXfrm>
        <a:off x="4728235" y="3945041"/>
        <a:ext cx="1838707" cy="1013620"/>
      </dsp:txXfrm>
    </dsp:sp>
    <dsp:sp modelId="{97604652-BBBC-4FD4-8BB1-4367295FD1DD}">
      <dsp:nvSpPr>
        <dsp:cNvPr id="0" name=""/>
        <dsp:cNvSpPr/>
      </dsp:nvSpPr>
      <dsp:spPr>
        <a:xfrm>
          <a:off x="2250796" y="1734004"/>
          <a:ext cx="2309330" cy="1722880"/>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t>Competition</a:t>
          </a:r>
          <a:endParaRPr lang="en-GB" sz="1400" b="1" kern="1200" dirty="0"/>
        </a:p>
      </dsp:txBody>
      <dsp:txXfrm>
        <a:off x="2588990" y="1986314"/>
        <a:ext cx="1632942" cy="1218260"/>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C9F481-8137-47D0-9ADB-A3C052CC8D55}"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C82DE9EB-9C07-4A62-953E-E8F2A1600072}" type="slidenum">
              <a:rPr lang="en-GB" smtClean="0"/>
              <a:t>‹#›</a:t>
            </a:fld>
            <a:endParaRPr lang="en-GB"/>
          </a:p>
        </p:txBody>
      </p:sp>
    </p:spTree>
    <p:extLst>
      <p:ext uri="{BB962C8B-B14F-4D97-AF65-F5344CB8AC3E}">
        <p14:creationId xmlns:p14="http://schemas.microsoft.com/office/powerpoint/2010/main" val="3018432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C9F481-8137-47D0-9ADB-A3C052CC8D55}"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391779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5C9F481-8137-47D0-9ADB-A3C052CC8D55}" type="datetimeFigureOut">
              <a:rPr lang="en-GB" smtClean="0"/>
              <a:t>14/11/2025</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C82DE9EB-9C07-4A62-953E-E8F2A1600072}" type="slidenum">
              <a:rPr lang="en-GB" smtClean="0"/>
              <a:t>‹#›</a:t>
            </a:fld>
            <a:endParaRPr lang="en-GB"/>
          </a:p>
        </p:txBody>
      </p:sp>
    </p:spTree>
    <p:extLst>
      <p:ext uri="{BB962C8B-B14F-4D97-AF65-F5344CB8AC3E}">
        <p14:creationId xmlns:p14="http://schemas.microsoft.com/office/powerpoint/2010/main" val="3418103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C9F481-8137-47D0-9ADB-A3C052CC8D55}"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3979773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C9F481-8137-47D0-9ADB-A3C052CC8D55}"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2236460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C9F481-8137-47D0-9ADB-A3C052CC8D55}"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3186199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C9F481-8137-47D0-9ADB-A3C052CC8D55}"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2667629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C9F481-8137-47D0-9ADB-A3C052CC8D55}"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1272051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C9F481-8137-47D0-9ADB-A3C052CC8D55}" type="datetimeFigureOut">
              <a:rPr lang="en-GB" smtClean="0"/>
              <a:t>14/11/2025</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119508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C9F481-8137-47D0-9ADB-A3C052CC8D55}"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644865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C9F481-8137-47D0-9ADB-A3C052CC8D55}"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DE9EB-9C07-4A62-953E-E8F2A1600072}" type="slidenum">
              <a:rPr lang="en-GB" smtClean="0"/>
              <a:t>‹#›</a:t>
            </a:fld>
            <a:endParaRPr lang="en-GB"/>
          </a:p>
        </p:txBody>
      </p:sp>
    </p:spTree>
    <p:extLst>
      <p:ext uri="{BB962C8B-B14F-4D97-AF65-F5344CB8AC3E}">
        <p14:creationId xmlns:p14="http://schemas.microsoft.com/office/powerpoint/2010/main" val="2924171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5C9F481-8137-47D0-9ADB-A3C052CC8D55}" type="datetimeFigureOut">
              <a:rPr lang="en-GB" smtClean="0"/>
              <a:t>14/11/2025</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C82DE9EB-9C07-4A62-953E-E8F2A1600072}" type="slidenum">
              <a:rPr lang="en-GB" smtClean="0"/>
              <a:t>‹#›</a:t>
            </a:fld>
            <a:endParaRPr lang="en-GB"/>
          </a:p>
        </p:txBody>
      </p:sp>
    </p:spTree>
    <p:extLst>
      <p:ext uri="{BB962C8B-B14F-4D97-AF65-F5344CB8AC3E}">
        <p14:creationId xmlns:p14="http://schemas.microsoft.com/office/powerpoint/2010/main" val="2978970248"/>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tlantis-press.com/proceedings/icfrim-25/126013114" TargetMode="External"/><Relationship Id="rId2" Type="http://schemas.openxmlformats.org/officeDocument/2006/relationships/hyperlink" Target="https://blogs.gwu.edu/law-gwpointsource/2023/12/07/tesla-and-greenwashing/" TargetMode="External"/><Relationship Id="rId1" Type="http://schemas.openxmlformats.org/officeDocument/2006/relationships/slideLayout" Target="../slideLayouts/slideLayout2.xml"/><Relationship Id="rId5" Type="http://schemas.openxmlformats.org/officeDocument/2006/relationships/hyperlink" Target="https://www.popsci.com/technology/tesla-impact-report-2022/" TargetMode="External"/><Relationship Id="rId4" Type="http://schemas.openxmlformats.org/officeDocument/2006/relationships/hyperlink" Target="https://www.tesla.com/impact"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reuters.com/legal/tesla-must-face-californias-false-marketing-claims-concerning-autopilot-2024-06-10" TargetMode="External"/><Relationship Id="rId2" Type="http://schemas.openxmlformats.org/officeDocument/2006/relationships/hyperlink" Target="https://www.reuters.com/legal/legalindustry/french-investigators-order-tesla-stop-deceptive-business-practices-2025-06-24/" TargetMode="External"/><Relationship Id="rId1" Type="http://schemas.openxmlformats.org/officeDocument/2006/relationships/slideLayout" Target="../slideLayouts/slideLayout2.xml"/><Relationship Id="rId5" Type="http://schemas.openxmlformats.org/officeDocument/2006/relationships/hyperlink" Target="https://doi.org/10.1525/cmr.2011.54.1.64" TargetMode="External"/><Relationship Id="rId4" Type="http://schemas.openxmlformats.org/officeDocument/2006/relationships/hyperlink" Target="https://theicct.org/wp-content/uploads/2025/07/ID-392-%E2%80%93-Life-cycle-GHG_report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F716-2BA4-4871-B23C-C9E273002592}"/>
              </a:ext>
            </a:extLst>
          </p:cNvPr>
          <p:cNvSpPr>
            <a:spLocks noGrp="1"/>
          </p:cNvSpPr>
          <p:nvPr>
            <p:ph type="ctrTitle"/>
          </p:nvPr>
        </p:nvSpPr>
        <p:spPr>
          <a:xfrm>
            <a:off x="639097" y="1449516"/>
            <a:ext cx="9448800" cy="821735"/>
          </a:xfrm>
          <a:noFill/>
          <a:ln>
            <a:solidFill>
              <a:schemeClr val="bg1"/>
            </a:solidFill>
          </a:ln>
        </p:spPr>
        <p:txBody>
          <a:bodyPr>
            <a:normAutofit fontScale="90000"/>
          </a:bodyPr>
          <a:lstStyle/>
          <a:p>
            <a:br>
              <a:rPr lang="en-GB" sz="2200" cap="none" dirty="0">
                <a:latin typeface="Georgia" panose="02040502050405020303" pitchFamily="18" charset="0"/>
              </a:rPr>
            </a:br>
            <a:br>
              <a:rPr lang="en-GB" sz="1300" cap="none" dirty="0">
                <a:latin typeface="Imprint MT Shadow" panose="04020605060303030202" pitchFamily="82" charset="0"/>
              </a:rPr>
            </a:br>
            <a:br>
              <a:rPr lang="en-GB" sz="1300" cap="none" dirty="0">
                <a:latin typeface="Imprint MT Shadow" panose="04020605060303030202" pitchFamily="82" charset="0"/>
              </a:rPr>
            </a:br>
            <a:br>
              <a:rPr lang="en-GB" sz="1300" cap="none" dirty="0">
                <a:latin typeface="Imprint MT Shadow" panose="04020605060303030202" pitchFamily="82" charset="0"/>
              </a:rPr>
            </a:br>
            <a:br>
              <a:rPr lang="en-GB" sz="1300" cap="none" dirty="0">
                <a:latin typeface="Imprint MT Shadow" panose="04020605060303030202" pitchFamily="82" charset="0"/>
              </a:rPr>
            </a:br>
            <a:r>
              <a:rPr lang="en-US" sz="3600" cap="none" dirty="0">
                <a:solidFill>
                  <a:schemeClr val="accent3">
                    <a:lumMod val="50000"/>
                  </a:schemeClr>
                </a:solidFill>
                <a:latin typeface="Imprint MT Shadow" panose="04020605060303030202" pitchFamily="82" charset="0"/>
              </a:rPr>
              <a:t>Greenwashing</a:t>
            </a:r>
            <a:r>
              <a:rPr lang="en-US" sz="3600" cap="none" dirty="0">
                <a:latin typeface="Imprint MT Shadow" panose="04020605060303030202" pitchFamily="82" charset="0"/>
              </a:rPr>
              <a:t> In the automobile industry</a:t>
            </a:r>
            <a:endParaRPr lang="en-GB" sz="3600" cap="none" dirty="0">
              <a:latin typeface="Imprint MT Shadow" panose="04020605060303030202" pitchFamily="82" charset="0"/>
            </a:endParaRPr>
          </a:p>
        </p:txBody>
      </p:sp>
      <p:sp>
        <p:nvSpPr>
          <p:cNvPr id="3" name="Subtitle 2">
            <a:extLst>
              <a:ext uri="{FF2B5EF4-FFF2-40B4-BE49-F238E27FC236}">
                <a16:creationId xmlns:a16="http://schemas.microsoft.com/office/drawing/2014/main" id="{CDA6E095-9A8D-FE64-E4F1-3D538F7757B2}"/>
              </a:ext>
            </a:extLst>
          </p:cNvPr>
          <p:cNvSpPr>
            <a:spLocks noGrp="1"/>
          </p:cNvSpPr>
          <p:nvPr>
            <p:ph type="subTitle" idx="1"/>
          </p:nvPr>
        </p:nvSpPr>
        <p:spPr>
          <a:xfrm>
            <a:off x="285135" y="4414683"/>
            <a:ext cx="8485239" cy="2108780"/>
          </a:xfrm>
        </p:spPr>
        <p:txBody>
          <a:bodyPr>
            <a:normAutofit fontScale="92500" lnSpcReduction="20000"/>
          </a:bodyPr>
          <a:lstStyle/>
          <a:p>
            <a:pPr algn="l"/>
            <a:r>
              <a:rPr lang="en-US" dirty="0">
                <a:latin typeface="Georgia" panose="02040502050405020303" pitchFamily="18" charset="0"/>
              </a:rPr>
              <a:t>Student name : Vera Yasmin Ahmed </a:t>
            </a:r>
          </a:p>
          <a:p>
            <a:pPr algn="l"/>
            <a:r>
              <a:rPr lang="en-US" sz="1600" dirty="0">
                <a:latin typeface="Georgia" panose="02040502050405020303" pitchFamily="18" charset="0"/>
              </a:rPr>
              <a:t>Student number: 2432984</a:t>
            </a:r>
          </a:p>
          <a:p>
            <a:pPr algn="l"/>
            <a:r>
              <a:rPr lang="en-US" dirty="0">
                <a:latin typeface="Georgia" panose="02040502050405020303" pitchFamily="18" charset="0"/>
              </a:rPr>
              <a:t>Student name: Stefan Emanuel </a:t>
            </a:r>
            <a:r>
              <a:rPr lang="en-US" dirty="0" err="1">
                <a:latin typeface="Georgia" panose="02040502050405020303" pitchFamily="18" charset="0"/>
              </a:rPr>
              <a:t>Lapusneanu</a:t>
            </a:r>
            <a:r>
              <a:rPr lang="en-US" dirty="0">
                <a:latin typeface="Georgia" panose="02040502050405020303" pitchFamily="18" charset="0"/>
              </a:rPr>
              <a:t> </a:t>
            </a:r>
          </a:p>
          <a:p>
            <a:pPr algn="l"/>
            <a:r>
              <a:rPr lang="en-US" sz="1600" dirty="0">
                <a:latin typeface="Georgia" panose="02040502050405020303" pitchFamily="18" charset="0"/>
              </a:rPr>
              <a:t>Student number: 2324091</a:t>
            </a:r>
          </a:p>
          <a:p>
            <a:pPr algn="l"/>
            <a:r>
              <a:rPr lang="en-US" dirty="0">
                <a:latin typeface="Georgia" panose="02040502050405020303" pitchFamily="18" charset="0"/>
              </a:rPr>
              <a:t>Student name : </a:t>
            </a:r>
            <a:r>
              <a:rPr lang="en-US" dirty="0" err="1">
                <a:latin typeface="Georgia" panose="02040502050405020303" pitchFamily="18" charset="0"/>
              </a:rPr>
              <a:t>Shelsya</a:t>
            </a:r>
            <a:r>
              <a:rPr lang="en-US" dirty="0">
                <a:latin typeface="Georgia" panose="02040502050405020303" pitchFamily="18" charset="0"/>
              </a:rPr>
              <a:t> </a:t>
            </a:r>
            <a:r>
              <a:rPr lang="en-US" dirty="0" err="1">
                <a:latin typeface="Georgia" panose="02040502050405020303" pitchFamily="18" charset="0"/>
              </a:rPr>
              <a:t>Cavanza</a:t>
            </a:r>
            <a:r>
              <a:rPr lang="en-US" dirty="0">
                <a:latin typeface="Georgia" panose="02040502050405020303" pitchFamily="18" charset="0"/>
              </a:rPr>
              <a:t> </a:t>
            </a:r>
          </a:p>
          <a:p>
            <a:pPr algn="l"/>
            <a:r>
              <a:rPr lang="en-US" sz="1600" dirty="0">
                <a:latin typeface="Georgia" panose="02040502050405020303" pitchFamily="18" charset="0"/>
              </a:rPr>
              <a:t>Student number: 2130984</a:t>
            </a:r>
            <a:endParaRPr lang="en-GB" sz="1600" dirty="0">
              <a:latin typeface="Georgia" panose="02040502050405020303" pitchFamily="18" charset="0"/>
            </a:endParaRPr>
          </a:p>
        </p:txBody>
      </p:sp>
      <p:pic>
        <p:nvPicPr>
          <p:cNvPr id="4" name="Picture 3">
            <a:extLst>
              <a:ext uri="{FF2B5EF4-FFF2-40B4-BE49-F238E27FC236}">
                <a16:creationId xmlns:a16="http://schemas.microsoft.com/office/drawing/2014/main" id="{B7F8DA84-256F-E6FF-799E-0450A319958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44604" y="470090"/>
            <a:ext cx="4272557" cy="1188085"/>
          </a:xfrm>
          <a:prstGeom prst="rect">
            <a:avLst/>
          </a:prstGeom>
          <a:noFill/>
        </p:spPr>
      </p:pic>
      <p:pic>
        <p:nvPicPr>
          <p:cNvPr id="7" name="Picture 6">
            <a:extLst>
              <a:ext uri="{FF2B5EF4-FFF2-40B4-BE49-F238E27FC236}">
                <a16:creationId xmlns:a16="http://schemas.microsoft.com/office/drawing/2014/main" id="{D86A4677-36FC-0E89-81D4-8CE936EA2E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7108" y="3089531"/>
            <a:ext cx="4272557" cy="284837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0" name="TextBox 9">
            <a:extLst>
              <a:ext uri="{FF2B5EF4-FFF2-40B4-BE49-F238E27FC236}">
                <a16:creationId xmlns:a16="http://schemas.microsoft.com/office/drawing/2014/main" id="{038688E4-9C3E-83EA-141E-A86CFE8834F9}"/>
              </a:ext>
            </a:extLst>
          </p:cNvPr>
          <p:cNvSpPr txBox="1"/>
          <p:nvPr/>
        </p:nvSpPr>
        <p:spPr>
          <a:xfrm>
            <a:off x="1366242" y="2682003"/>
            <a:ext cx="5810866" cy="1477328"/>
          </a:xfrm>
          <a:prstGeom prst="rect">
            <a:avLst/>
          </a:prstGeom>
          <a:noFill/>
        </p:spPr>
        <p:txBody>
          <a:bodyPr wrap="square" rtlCol="0">
            <a:spAutoFit/>
          </a:bodyPr>
          <a:lstStyle/>
          <a:p>
            <a:r>
              <a:rPr lang="en-US" dirty="0">
                <a:latin typeface="Imprint MT Shadow" panose="04020605060303030202" pitchFamily="82" charset="0"/>
              </a:rPr>
              <a:t>Module : Problem Solving and Innovation</a:t>
            </a:r>
          </a:p>
          <a:p>
            <a:endParaRPr lang="en-US" dirty="0">
              <a:latin typeface="Imprint MT Shadow" panose="04020605060303030202" pitchFamily="82" charset="0"/>
            </a:endParaRPr>
          </a:p>
          <a:p>
            <a:r>
              <a:rPr lang="en-US" dirty="0">
                <a:latin typeface="Imprint MT Shadow" panose="04020605060303030202" pitchFamily="82" charset="0"/>
              </a:rPr>
              <a:t>Module Code: BMSW4014</a:t>
            </a:r>
          </a:p>
          <a:p>
            <a:endParaRPr lang="en-US" dirty="0"/>
          </a:p>
          <a:p>
            <a:endParaRPr lang="en-GB" dirty="0"/>
          </a:p>
        </p:txBody>
      </p:sp>
    </p:spTree>
    <p:extLst>
      <p:ext uri="{BB962C8B-B14F-4D97-AF65-F5344CB8AC3E}">
        <p14:creationId xmlns:p14="http://schemas.microsoft.com/office/powerpoint/2010/main" val="4292124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024CC-9BC6-E183-DB6D-DFC53CE4B02C}"/>
              </a:ext>
            </a:extLst>
          </p:cNvPr>
          <p:cNvSpPr>
            <a:spLocks noGrp="1"/>
          </p:cNvSpPr>
          <p:nvPr>
            <p:ph type="title"/>
          </p:nvPr>
        </p:nvSpPr>
        <p:spPr/>
        <p:txBody>
          <a:bodyPr/>
          <a:lstStyle/>
          <a:p>
            <a:r>
              <a:rPr lang="en-GB" b="1" dirty="0"/>
              <a:t>An Introduction of the topic </a:t>
            </a:r>
            <a:br>
              <a:rPr lang="en-GB" dirty="0"/>
            </a:br>
            <a:endParaRPr lang="en-GB" dirty="0"/>
          </a:p>
        </p:txBody>
      </p:sp>
      <p:pic>
        <p:nvPicPr>
          <p:cNvPr id="9" name="Content Placeholder 8">
            <a:extLst>
              <a:ext uri="{FF2B5EF4-FFF2-40B4-BE49-F238E27FC236}">
                <a16:creationId xmlns:a16="http://schemas.microsoft.com/office/drawing/2014/main" id="{F07073A4-B4DC-2C5A-9F6B-6079C282F7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9917" y="1502173"/>
            <a:ext cx="4892778" cy="3261852"/>
          </a:xfrm>
        </p:spPr>
      </p:pic>
      <p:pic>
        <p:nvPicPr>
          <p:cNvPr id="11" name="Picture 10">
            <a:extLst>
              <a:ext uri="{FF2B5EF4-FFF2-40B4-BE49-F238E27FC236}">
                <a16:creationId xmlns:a16="http://schemas.microsoft.com/office/drawing/2014/main" id="{09ECBEBA-2056-8A9C-2BF7-BA82F82493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9794" y="4488919"/>
            <a:ext cx="3932904" cy="2202426"/>
          </a:xfrm>
          <a:prstGeom prst="rect">
            <a:avLst/>
          </a:prstGeom>
        </p:spPr>
      </p:pic>
      <p:sp>
        <p:nvSpPr>
          <p:cNvPr id="14" name="TextBox 13">
            <a:extLst>
              <a:ext uri="{FF2B5EF4-FFF2-40B4-BE49-F238E27FC236}">
                <a16:creationId xmlns:a16="http://schemas.microsoft.com/office/drawing/2014/main" id="{3BA3319C-AEC4-4801-AA0C-AF20D22879EE}"/>
              </a:ext>
            </a:extLst>
          </p:cNvPr>
          <p:cNvSpPr txBox="1"/>
          <p:nvPr/>
        </p:nvSpPr>
        <p:spPr>
          <a:xfrm>
            <a:off x="707924" y="1759974"/>
            <a:ext cx="6076334" cy="3693319"/>
          </a:xfrm>
          <a:prstGeom prst="rect">
            <a:avLst/>
          </a:prstGeom>
          <a:noFill/>
        </p:spPr>
        <p:txBody>
          <a:bodyPr wrap="square">
            <a:spAutoFit/>
          </a:bodyPr>
          <a:lstStyle/>
          <a:p>
            <a:r>
              <a:rPr lang="en-GB" sz="1800" dirty="0">
                <a:solidFill>
                  <a:srgbClr val="006600"/>
                </a:solidFill>
                <a:effectLst/>
                <a:latin typeface="Arial" panose="020B0604020202020204" pitchFamily="34" charset="0"/>
                <a:ea typeface="Times New Roman" panose="02020603050405020304" pitchFamily="18" charset="0"/>
              </a:rPr>
              <a:t>Greenwashing is a practice of Industries what use deceptive marketing practices to falsely portrayed their products or practices as environmentally friendly and beneficial.</a:t>
            </a:r>
          </a:p>
          <a:p>
            <a:endParaRPr lang="en-GB" dirty="0">
              <a:latin typeface="Arial" panose="020B0604020202020204" pitchFamily="34" charset="0"/>
            </a:endParaRPr>
          </a:p>
          <a:p>
            <a:r>
              <a:rPr lang="en-GB" dirty="0"/>
              <a:t>Statistics shown that more companies especially those in automobile sectors face backlash for their false claims regarding environmental credentials and eco friendly products.</a:t>
            </a:r>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endParaRPr lang="en-GB" dirty="0"/>
          </a:p>
        </p:txBody>
      </p:sp>
      <p:pic>
        <p:nvPicPr>
          <p:cNvPr id="16" name="Picture 15">
            <a:extLst>
              <a:ext uri="{FF2B5EF4-FFF2-40B4-BE49-F238E27FC236}">
                <a16:creationId xmlns:a16="http://schemas.microsoft.com/office/drawing/2014/main" id="{FBC0BEA3-558B-FF56-FA76-3D94BC2C2C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924" y="4345578"/>
            <a:ext cx="4955457" cy="2327517"/>
          </a:xfrm>
          <a:prstGeom prst="rect">
            <a:avLst/>
          </a:prstGeom>
        </p:spPr>
      </p:pic>
    </p:spTree>
    <p:extLst>
      <p:ext uri="{BB962C8B-B14F-4D97-AF65-F5344CB8AC3E}">
        <p14:creationId xmlns:p14="http://schemas.microsoft.com/office/powerpoint/2010/main" val="2235793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1D195-EE10-FDE5-E5EF-3D87119B0342}"/>
              </a:ext>
            </a:extLst>
          </p:cNvPr>
          <p:cNvSpPr>
            <a:spLocks noGrp="1"/>
          </p:cNvSpPr>
          <p:nvPr>
            <p:ph type="title"/>
          </p:nvPr>
        </p:nvSpPr>
        <p:spPr/>
        <p:txBody>
          <a:bodyPr/>
          <a:lstStyle/>
          <a:p>
            <a:r>
              <a:rPr lang="en-US" dirty="0"/>
              <a:t>An introduction to the topic</a:t>
            </a:r>
            <a:endParaRPr lang="en-GB" dirty="0"/>
          </a:p>
        </p:txBody>
      </p:sp>
      <p:sp>
        <p:nvSpPr>
          <p:cNvPr id="3" name="Content Placeholder 2">
            <a:extLst>
              <a:ext uri="{FF2B5EF4-FFF2-40B4-BE49-F238E27FC236}">
                <a16:creationId xmlns:a16="http://schemas.microsoft.com/office/drawing/2014/main" id="{1EA05063-E7C9-BB6B-57E8-D76323D294C5}"/>
              </a:ext>
            </a:extLst>
          </p:cNvPr>
          <p:cNvSpPr>
            <a:spLocks noGrp="1"/>
          </p:cNvSpPr>
          <p:nvPr>
            <p:ph idx="1"/>
          </p:nvPr>
        </p:nvSpPr>
        <p:spPr>
          <a:xfrm>
            <a:off x="335541" y="1978736"/>
            <a:ext cx="6844688" cy="4591242"/>
          </a:xfrm>
        </p:spPr>
        <p:txBody>
          <a:bodyPr>
            <a:normAutofit lnSpcReduction="10000"/>
          </a:bodyPr>
          <a:lstStyle/>
          <a:p>
            <a:r>
              <a:rPr lang="en-GB" dirty="0"/>
              <a:t>CEO, Elon Musk, Tesla Inc. has garnered widespread acclaim for its role in revolutionizing the electric vehicles</a:t>
            </a:r>
          </a:p>
          <a:p>
            <a:endParaRPr lang="en-GB" dirty="0"/>
          </a:p>
          <a:p>
            <a:r>
              <a:rPr lang="en-GB" dirty="0"/>
              <a:t>The company’s eco-friendly image, however, is belied by accusations of  greenwashing , with critics arguing that Tesla has exaggerated its environmental achievements to enhance its public image. The Tesla Impact report from 2023 shows an estimated 30.7 million tons of CO2 in supply chain emissions atop previously reported categories of pollution (Paul,2023).</a:t>
            </a:r>
            <a:endParaRPr lang="en-GB" sz="1800" dirty="0"/>
          </a:p>
          <a:p>
            <a:r>
              <a:rPr lang="en-GB" sz="1800" dirty="0"/>
              <a:t>Tesla Inc. isn’t the only automobile industry facing Greenwashing accusations. Volkswagen Diesel gate scandal which started in 2015 showing us that problems of this scale needs to be properly addressed as this can have catastrophic </a:t>
            </a:r>
            <a:r>
              <a:rPr lang="en-GB" dirty="0"/>
              <a:t>consequences. </a:t>
            </a:r>
            <a:endParaRPr lang="en-GB" sz="1800" dirty="0"/>
          </a:p>
        </p:txBody>
      </p:sp>
      <p:pic>
        <p:nvPicPr>
          <p:cNvPr id="5" name="Picture 4">
            <a:extLst>
              <a:ext uri="{FF2B5EF4-FFF2-40B4-BE49-F238E27FC236}">
                <a16:creationId xmlns:a16="http://schemas.microsoft.com/office/drawing/2014/main" id="{CC34A1F5-721C-2137-E896-D622AADB17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3241" y="1978736"/>
            <a:ext cx="4233218" cy="2116609"/>
          </a:xfrm>
          <a:prstGeom prst="rect">
            <a:avLst/>
          </a:prstGeom>
          <a:ln>
            <a:noFill/>
          </a:ln>
          <a:effectLst>
            <a:softEdge rad="112500"/>
          </a:effectLst>
        </p:spPr>
      </p:pic>
      <p:pic>
        <p:nvPicPr>
          <p:cNvPr id="7" name="Picture 6">
            <a:extLst>
              <a:ext uri="{FF2B5EF4-FFF2-40B4-BE49-F238E27FC236}">
                <a16:creationId xmlns:a16="http://schemas.microsoft.com/office/drawing/2014/main" id="{8D1B874C-ED6C-4E0C-7278-FADCE6AAD7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3241" y="4095345"/>
            <a:ext cx="4332423" cy="2573084"/>
          </a:xfrm>
          <a:prstGeom prst="rect">
            <a:avLst/>
          </a:prstGeom>
          <a:ln>
            <a:noFill/>
          </a:ln>
          <a:effectLst>
            <a:softEdge rad="112500"/>
          </a:effectLst>
        </p:spPr>
      </p:pic>
    </p:spTree>
    <p:extLst>
      <p:ext uri="{BB962C8B-B14F-4D97-AF65-F5344CB8AC3E}">
        <p14:creationId xmlns:p14="http://schemas.microsoft.com/office/powerpoint/2010/main" val="1352528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773C2-AE7C-55D0-D220-694964BBF11B}"/>
              </a:ext>
            </a:extLst>
          </p:cNvPr>
          <p:cNvSpPr>
            <a:spLocks noGrp="1"/>
          </p:cNvSpPr>
          <p:nvPr>
            <p:ph type="title"/>
          </p:nvPr>
        </p:nvSpPr>
        <p:spPr>
          <a:xfrm>
            <a:off x="1066800" y="342120"/>
            <a:ext cx="10058400" cy="1609344"/>
          </a:xfrm>
        </p:spPr>
        <p:txBody>
          <a:bodyPr>
            <a:normAutofit fontScale="90000"/>
          </a:bodyPr>
          <a:lstStyle/>
          <a:p>
            <a:r>
              <a:rPr lang="en-GB" b="1" dirty="0"/>
              <a:t> </a:t>
            </a:r>
            <a:br>
              <a:rPr lang="en-GB" dirty="0"/>
            </a:br>
            <a:r>
              <a:rPr lang="en-GB" b="1" dirty="0"/>
              <a:t>A summary of the impact of the current situation</a:t>
            </a:r>
            <a:br>
              <a:rPr lang="en-GB" dirty="0"/>
            </a:br>
            <a:endParaRPr lang="en-GB" dirty="0"/>
          </a:p>
        </p:txBody>
      </p:sp>
      <p:sp>
        <p:nvSpPr>
          <p:cNvPr id="3" name="Content Placeholder 2">
            <a:extLst>
              <a:ext uri="{FF2B5EF4-FFF2-40B4-BE49-F238E27FC236}">
                <a16:creationId xmlns:a16="http://schemas.microsoft.com/office/drawing/2014/main" id="{587B007A-379D-630A-06CF-A6050BA8BFF8}"/>
              </a:ext>
            </a:extLst>
          </p:cNvPr>
          <p:cNvSpPr>
            <a:spLocks noGrp="1"/>
          </p:cNvSpPr>
          <p:nvPr>
            <p:ph idx="1"/>
          </p:nvPr>
        </p:nvSpPr>
        <p:spPr>
          <a:xfrm>
            <a:off x="1069848" y="2121408"/>
            <a:ext cx="4829507" cy="4594024"/>
          </a:xfrm>
        </p:spPr>
        <p:txBody>
          <a:bodyPr/>
          <a:lstStyle/>
          <a:p>
            <a:r>
              <a:rPr lang="en-US" dirty="0"/>
              <a:t>This complexity can be evidenced by the current situation facing Tesla. Although Tesla has established itself as the leader in sustainable mobility, its environmental communication is recently subject to serious regulatory pressure.</a:t>
            </a:r>
          </a:p>
          <a:p>
            <a:r>
              <a:rPr lang="en-US" dirty="0"/>
              <a:t>In June 2025, the French Directorate-General for Competition, Consumer Affairs and Fraud Control found that some of the environmental claims made by Tesla are deceptive due to the lack of evidence to prove the advertised sustainability characteristics (Reuters, 2025).</a:t>
            </a:r>
            <a:endParaRPr lang="en-GB" dirty="0">
              <a:latin typeface="Bahnschrift Condensed" panose="020B0502040204020203" pitchFamily="34" charset="0"/>
            </a:endParaRPr>
          </a:p>
        </p:txBody>
      </p:sp>
      <p:pic>
        <p:nvPicPr>
          <p:cNvPr id="5" name="Picture 4">
            <a:extLst>
              <a:ext uri="{FF2B5EF4-FFF2-40B4-BE49-F238E27FC236}">
                <a16:creationId xmlns:a16="http://schemas.microsoft.com/office/drawing/2014/main" id="{FAA61A87-A31F-0F0D-201A-8A55067780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7707" y="1951464"/>
            <a:ext cx="4451195" cy="4451195"/>
          </a:xfrm>
          <a:prstGeom prst="rect">
            <a:avLst/>
          </a:prstGeom>
          <a:ln>
            <a:noFill/>
          </a:ln>
          <a:effectLst>
            <a:softEdge rad="112500"/>
          </a:effectLst>
        </p:spPr>
      </p:pic>
    </p:spTree>
    <p:extLst>
      <p:ext uri="{BB962C8B-B14F-4D97-AF65-F5344CB8AC3E}">
        <p14:creationId xmlns:p14="http://schemas.microsoft.com/office/powerpoint/2010/main" val="1376162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7E9A4-CDC2-2586-F355-85A0908C0B6C}"/>
              </a:ext>
            </a:extLst>
          </p:cNvPr>
          <p:cNvSpPr>
            <a:spLocks noGrp="1"/>
          </p:cNvSpPr>
          <p:nvPr>
            <p:ph type="title"/>
          </p:nvPr>
        </p:nvSpPr>
        <p:spPr/>
        <p:txBody>
          <a:bodyPr/>
          <a:lstStyle/>
          <a:p>
            <a:r>
              <a:rPr lang="en-GB" b="1" dirty="0"/>
              <a:t>A summary of the impact of the current situation</a:t>
            </a:r>
            <a:endParaRPr lang="en-GB" dirty="0"/>
          </a:p>
        </p:txBody>
      </p:sp>
      <p:sp>
        <p:nvSpPr>
          <p:cNvPr id="3" name="Content Placeholder 2">
            <a:extLst>
              <a:ext uri="{FF2B5EF4-FFF2-40B4-BE49-F238E27FC236}">
                <a16:creationId xmlns:a16="http://schemas.microsoft.com/office/drawing/2014/main" id="{0B9DCC94-470C-7D81-BE64-5B8CD537FE31}"/>
              </a:ext>
            </a:extLst>
          </p:cNvPr>
          <p:cNvSpPr>
            <a:spLocks noGrp="1"/>
          </p:cNvSpPr>
          <p:nvPr>
            <p:ph idx="1"/>
          </p:nvPr>
        </p:nvSpPr>
        <p:spPr/>
        <p:txBody>
          <a:bodyPr>
            <a:normAutofit lnSpcReduction="10000"/>
          </a:bodyPr>
          <a:lstStyle/>
          <a:p>
            <a:r>
              <a:rPr lang="en-US" dirty="0"/>
              <a:t>In 2024-2025, the California Department of Motor Vehicles raised concerns about misleading marketing by Autopilot and sustainability performance, meaning that there is no geographical isolation of the issue (Stempel, 2024).</a:t>
            </a:r>
          </a:p>
          <a:p>
            <a:r>
              <a:rPr lang="en-US" dirty="0"/>
              <a:t>According to independent lifecycle assessment, lithium-ion battery manufacturing leads to 3-5 tones of CO₂-equivalent per car (Negri and Bieker, 2025). This observation is in conflict with the made-to-seem-simple zero-emission narratives that Tesla often sells.</a:t>
            </a:r>
          </a:p>
          <a:p>
            <a:r>
              <a:rPr lang="en-US" dirty="0"/>
              <a:t>The EV industry, which already requires significant governmental aid and incentives for green policies, is under the threat of disbelief in case market leaders are viewed as distorting environmental standards (Obrador Rey et al., 2024).</a:t>
            </a:r>
          </a:p>
          <a:p>
            <a:r>
              <a:rPr lang="en-GB" dirty="0"/>
              <a:t>If this situation continue, pollution of this scale can have catastrophic impact on the environment, such as global warming, climate, extreme weather events, raising of the sea levels, destruction of ego systems and so much more. </a:t>
            </a:r>
          </a:p>
        </p:txBody>
      </p:sp>
    </p:spTree>
    <p:extLst>
      <p:ext uri="{BB962C8B-B14F-4D97-AF65-F5344CB8AC3E}">
        <p14:creationId xmlns:p14="http://schemas.microsoft.com/office/powerpoint/2010/main" val="2158220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0DA75-AB19-B1A2-4B89-88CD147C0F9E}"/>
              </a:ext>
            </a:extLst>
          </p:cNvPr>
          <p:cNvSpPr>
            <a:spLocks noGrp="1"/>
          </p:cNvSpPr>
          <p:nvPr>
            <p:ph type="title"/>
          </p:nvPr>
        </p:nvSpPr>
        <p:spPr/>
        <p:txBody>
          <a:bodyPr>
            <a:normAutofit fontScale="90000"/>
          </a:bodyPr>
          <a:lstStyle/>
          <a:p>
            <a:r>
              <a:rPr lang="en-GB" sz="4900" b="1" dirty="0"/>
              <a:t>A root cause analysis (RCA) to examine the causes of greenwashing</a:t>
            </a:r>
            <a:br>
              <a:rPr lang="en-GB" dirty="0"/>
            </a:br>
            <a:endParaRPr lang="en-GB" dirty="0"/>
          </a:p>
        </p:txBody>
      </p:sp>
      <p:graphicFrame>
        <p:nvGraphicFramePr>
          <p:cNvPr id="4" name="Content Placeholder 3">
            <a:extLst>
              <a:ext uri="{FF2B5EF4-FFF2-40B4-BE49-F238E27FC236}">
                <a16:creationId xmlns:a16="http://schemas.microsoft.com/office/drawing/2014/main" id="{CD13E5E2-8E05-170C-CE61-565D418915F6}"/>
              </a:ext>
            </a:extLst>
          </p:cNvPr>
          <p:cNvGraphicFramePr>
            <a:graphicFrameLocks noGrp="1"/>
          </p:cNvGraphicFramePr>
          <p:nvPr>
            <p:ph idx="1"/>
            <p:extLst>
              <p:ext uri="{D42A27DB-BD31-4B8C-83A1-F6EECF244321}">
                <p14:modId xmlns:p14="http://schemas.microsoft.com/office/powerpoint/2010/main" val="556208318"/>
              </p:ext>
            </p:extLst>
          </p:nvPr>
        </p:nvGraphicFramePr>
        <p:xfrm>
          <a:off x="166725" y="1583473"/>
          <a:ext cx="11441693" cy="51685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5385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59EF2-4522-405B-F6FF-65C3FC6409BB}"/>
              </a:ext>
            </a:extLst>
          </p:cNvPr>
          <p:cNvSpPr>
            <a:spLocks noGrp="1"/>
          </p:cNvSpPr>
          <p:nvPr>
            <p:ph type="title"/>
          </p:nvPr>
        </p:nvSpPr>
        <p:spPr/>
        <p:txBody>
          <a:bodyPr>
            <a:normAutofit/>
          </a:bodyPr>
          <a:lstStyle/>
          <a:p>
            <a:r>
              <a:rPr lang="en-GB" sz="4400" b="1" dirty="0"/>
              <a:t>A root cause analysis (RCA) to examine the causes of greenwashing</a:t>
            </a:r>
            <a:endParaRPr lang="en-GB" sz="4400" dirty="0"/>
          </a:p>
        </p:txBody>
      </p:sp>
      <p:sp>
        <p:nvSpPr>
          <p:cNvPr id="3" name="Content Placeholder 2">
            <a:extLst>
              <a:ext uri="{FF2B5EF4-FFF2-40B4-BE49-F238E27FC236}">
                <a16:creationId xmlns:a16="http://schemas.microsoft.com/office/drawing/2014/main" id="{43790482-9016-238D-A376-FB26D064BC88}"/>
              </a:ext>
            </a:extLst>
          </p:cNvPr>
          <p:cNvSpPr>
            <a:spLocks noGrp="1"/>
          </p:cNvSpPr>
          <p:nvPr>
            <p:ph idx="1"/>
          </p:nvPr>
        </p:nvSpPr>
        <p:spPr>
          <a:xfrm>
            <a:off x="1069848" y="2093976"/>
            <a:ext cx="9066611" cy="4078224"/>
          </a:xfrm>
        </p:spPr>
        <p:txBody>
          <a:bodyPr>
            <a:normAutofit lnSpcReduction="10000"/>
          </a:bodyPr>
          <a:lstStyle/>
          <a:p>
            <a:r>
              <a:rPr lang="en-US" dirty="0"/>
              <a:t>Competition </a:t>
            </a:r>
            <a:r>
              <a:rPr lang="en-GB" dirty="0"/>
              <a:t>– To keep with rivals, automobile companies have to attract customers which leads to greenwashing tactics</a:t>
            </a:r>
          </a:p>
          <a:p>
            <a:endParaRPr lang="en-GB" dirty="0"/>
          </a:p>
          <a:p>
            <a:r>
              <a:rPr lang="en-GB" dirty="0"/>
              <a:t>Consumer Demands – costumers want cars that are more environmentally friendly, automobile companies than gives costumers misleading information's that suggest this.</a:t>
            </a:r>
          </a:p>
          <a:p>
            <a:endParaRPr lang="en-GB" dirty="0"/>
          </a:p>
          <a:p>
            <a:r>
              <a:rPr lang="en-GB" dirty="0"/>
              <a:t>Cost savings -  Companies want to have high profit margins and so want to produce high priced products at cheap cost to themselves. </a:t>
            </a:r>
          </a:p>
          <a:p>
            <a:endParaRPr lang="en-GB" dirty="0"/>
          </a:p>
          <a:p>
            <a:r>
              <a:rPr lang="en-GB" dirty="0"/>
              <a:t>Loopholes – Different countries shave different emission rules and so companies use this to their advantages.</a:t>
            </a:r>
          </a:p>
          <a:p>
            <a:endParaRPr lang="en-GB" dirty="0"/>
          </a:p>
          <a:p>
            <a:endParaRPr lang="en-GB" dirty="0"/>
          </a:p>
          <a:p>
            <a:pPr marL="0" indent="0">
              <a:buNone/>
            </a:pPr>
            <a:endParaRPr lang="en-US" dirty="0"/>
          </a:p>
        </p:txBody>
      </p:sp>
    </p:spTree>
    <p:extLst>
      <p:ext uri="{BB962C8B-B14F-4D97-AF65-F5344CB8AC3E}">
        <p14:creationId xmlns:p14="http://schemas.microsoft.com/office/powerpoint/2010/main" val="1893493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A914B-74F9-1ABE-40CE-596CC8ABE6D1}"/>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DE4CDA76-B59B-16B4-313F-4DA2278ACF21}"/>
              </a:ext>
            </a:extLst>
          </p:cNvPr>
          <p:cNvSpPr>
            <a:spLocks noGrp="1"/>
          </p:cNvSpPr>
          <p:nvPr>
            <p:ph idx="1"/>
          </p:nvPr>
        </p:nvSpPr>
        <p:spPr/>
        <p:txBody>
          <a:bodyPr/>
          <a:lstStyle/>
          <a:p>
            <a:r>
              <a:rPr lang="en-GB" dirty="0">
                <a:solidFill>
                  <a:srgbClr val="002060"/>
                </a:solidFill>
              </a:rPr>
              <a:t>While Industry such as Tesla definitely contributed to electric vehicles revolution, manipulation of information is huge concern not just for customers, but also for the future of our planet. It is very important for automobile industries to prioritize true sustainability instead of superficial marketing tactics, financial gain and deliver on their promises for a greener future without further greenwashing deceptions.</a:t>
            </a:r>
          </a:p>
          <a:p>
            <a:r>
              <a:rPr lang="en-GB" dirty="0">
                <a:solidFill>
                  <a:srgbClr val="002060"/>
                </a:solidFill>
              </a:rPr>
              <a:t>Greenwashing in the Automobile Industry is driven by internal pressures and weak regulations and combating it requires stronger oversight, verified sustainability reporting, and a genuine commitment to ethical environmental practices</a:t>
            </a:r>
          </a:p>
          <a:p>
            <a:r>
              <a:rPr lang="en-US" dirty="0"/>
              <a:t>The present state of Tesla proves that a systematic root cause analysis is required to comprehend why the misleading sustainability communication may take place again despite the market leadership and technological progress.</a:t>
            </a: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2457129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3FE6-2035-7A15-D001-D5FA79DEEB0A}"/>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E5B2186E-1EA0-73E9-254A-4EBC79C2195F}"/>
              </a:ext>
            </a:extLst>
          </p:cNvPr>
          <p:cNvSpPr>
            <a:spLocks noGrp="1"/>
          </p:cNvSpPr>
          <p:nvPr>
            <p:ph idx="1"/>
          </p:nvPr>
        </p:nvSpPr>
        <p:spPr/>
        <p:txBody>
          <a:bodyPr/>
          <a:lstStyle/>
          <a:p>
            <a:r>
              <a:rPr lang="en-GB" dirty="0"/>
              <a:t>Maria </a:t>
            </a:r>
            <a:r>
              <a:rPr lang="en-GB" dirty="0" err="1"/>
              <a:t>LeLourec</a:t>
            </a:r>
            <a:r>
              <a:rPr lang="en-GB" dirty="0"/>
              <a:t>. (December 2023). Tesla and Greenwashing. Available at: </a:t>
            </a:r>
            <a:r>
              <a:rPr lang="en-GB" u="sng" dirty="0">
                <a:hlinkClick r:id="rId2"/>
              </a:rPr>
              <a:t>https://blogs.gwu.edu/law-gwpointsource/2023/12/07/tesla-and-greenwashing/</a:t>
            </a:r>
            <a:r>
              <a:rPr lang="en-GB" dirty="0"/>
              <a:t> (Accessed:11 November, 2025).</a:t>
            </a:r>
          </a:p>
          <a:p>
            <a:r>
              <a:rPr lang="en-GB" dirty="0" err="1"/>
              <a:t>Yuzhao</a:t>
            </a:r>
            <a:r>
              <a:rPr lang="en-GB" dirty="0"/>
              <a:t> Shan. China. (July 2025). Analysis of the Causes and Countermeasures of Greenwashing Volkswagen’s </a:t>
            </a:r>
            <a:r>
              <a:rPr lang="en-GB" dirty="0" err="1"/>
              <a:t>Dieselgate</a:t>
            </a:r>
            <a:r>
              <a:rPr lang="en-GB" dirty="0"/>
              <a:t>. Available at: </a:t>
            </a:r>
            <a:r>
              <a:rPr lang="en-GB" u="sng" dirty="0">
                <a:hlinkClick r:id="rId3"/>
              </a:rPr>
              <a:t>https://www.atlantis-press.com/proceedings/icfrim-25/126013114</a:t>
            </a:r>
            <a:r>
              <a:rPr lang="en-GB" dirty="0"/>
              <a:t>(Accessed:11 November, 2025).</a:t>
            </a:r>
          </a:p>
          <a:p>
            <a:r>
              <a:rPr lang="en-GB" dirty="0"/>
              <a:t>Tesla. (2023). Tesla Impact Report. Available at: </a:t>
            </a:r>
            <a:r>
              <a:rPr lang="en-GB" u="sng" dirty="0">
                <a:hlinkClick r:id="rId4"/>
              </a:rPr>
              <a:t>https://www.tesla.com/impact</a:t>
            </a:r>
            <a:r>
              <a:rPr lang="en-GB" dirty="0"/>
              <a:t> (Accessed:11 November, 2025).</a:t>
            </a:r>
          </a:p>
          <a:p>
            <a:r>
              <a:rPr lang="en-GB" dirty="0"/>
              <a:t>Andrew Paul. (April 2023). Tesla’s carbon footprint is much larger than it previously disclosed. Available at:  </a:t>
            </a:r>
            <a:r>
              <a:rPr lang="en-GB" u="sng" dirty="0">
                <a:hlinkClick r:id="rId5"/>
              </a:rPr>
              <a:t>https://www.popsci.com/technology/tesla-impact-report-2022/</a:t>
            </a:r>
            <a:r>
              <a:rPr lang="en-GB" dirty="0"/>
              <a:t> (Accessed: 8 November, 2025).</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113137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85D867-4F45-393C-315A-ED63D5B3B03F}"/>
              </a:ext>
            </a:extLst>
          </p:cNvPr>
          <p:cNvSpPr>
            <a:spLocks noGrp="1"/>
          </p:cNvSpPr>
          <p:nvPr>
            <p:ph idx="1"/>
          </p:nvPr>
        </p:nvSpPr>
        <p:spPr>
          <a:xfrm>
            <a:off x="635620" y="591015"/>
            <a:ext cx="10492628" cy="5581185"/>
          </a:xfrm>
        </p:spPr>
        <p:txBody>
          <a:bodyPr>
            <a:normAutofit/>
          </a:bodyPr>
          <a:lstStyle/>
          <a:p>
            <a:r>
              <a:rPr lang="en-US" dirty="0"/>
              <a:t>Reuters (2025). French investigators order Tesla to stop ‘deceptive business practices’. Reuters. [online] 24 Jun. Available at: </a:t>
            </a:r>
            <a:r>
              <a:rPr lang="en-US" dirty="0">
                <a:hlinkClick r:id="rId2"/>
              </a:rPr>
              <a:t>https://www.reuters.com/legal/legalindustry/french-investigators-order-tesla-stop-deceptive-business-practices-2025-06-24/</a:t>
            </a:r>
            <a:r>
              <a:rPr lang="en-US" dirty="0"/>
              <a:t>.</a:t>
            </a:r>
          </a:p>
          <a:p>
            <a:r>
              <a:rPr lang="en-GB" dirty="0"/>
              <a:t>Stempel, J. (2024). Tesla must face California’s false-marketing claims concerning Autopilot. Reuters. [online] 10 Jun. Available at: </a:t>
            </a:r>
            <a:r>
              <a:rPr lang="en-GB" dirty="0">
                <a:hlinkClick r:id="rId3"/>
              </a:rPr>
              <a:t>https://www.reuters.com/legal/tesla-must-face-californias-false-marketing-claims-concerning-autopilot-2024-06-10</a:t>
            </a:r>
            <a:endParaRPr lang="en-GB" dirty="0"/>
          </a:p>
          <a:p>
            <a:r>
              <a:rPr lang="en-US" dirty="0"/>
              <a:t>Negri, M. and Bieker, G. (2025). Life-cycle greenhouse gas emissions from passenger cars in the European Union A 2025 update and key factors to consider. [online] Available at: </a:t>
            </a:r>
            <a:r>
              <a:rPr lang="en-US" dirty="0">
                <a:hlinkClick r:id="rId4"/>
              </a:rPr>
              <a:t>https://theicct.org/wp-content/uploads/2025/07/ID-392-%E2%80%93-Life-cycle-GHG_report_final.pdf</a:t>
            </a:r>
            <a:r>
              <a:rPr lang="en-US" dirty="0"/>
              <a:t>.</a:t>
            </a:r>
          </a:p>
          <a:p>
            <a:r>
              <a:rPr lang="en-US" dirty="0"/>
              <a:t>Obrador Rey, S., Canals Casals, L., </a:t>
            </a:r>
            <a:r>
              <a:rPr lang="en-US" dirty="0" err="1"/>
              <a:t>Gevorkov</a:t>
            </a:r>
            <a:r>
              <a:rPr lang="en-US" dirty="0"/>
              <a:t>, L., Cremades Oliver, L. and Trilla, L. (2024). Critical Review on the Sustainability of Electric Vehicles: Addressing Challenges without Interfering in Market Trends. Electronics, [online] 13(5), p.860. </a:t>
            </a:r>
            <a:r>
              <a:rPr lang="en-US" dirty="0" err="1"/>
              <a:t>doi:https</a:t>
            </a:r>
            <a:r>
              <a:rPr lang="en-US" dirty="0"/>
              <a:t>://doi.org/10.3390/electronics13050860.</a:t>
            </a:r>
          </a:p>
          <a:p>
            <a:r>
              <a:rPr lang="en-US" dirty="0"/>
              <a:t>Delmas, M. A., &amp; Burbano, V. C. (2011). The drivers of greenwashing. California Management Review, 54(1), 64–87. </a:t>
            </a:r>
            <a:r>
              <a:rPr lang="en-US" dirty="0">
                <a:hlinkClick r:id="rId5" tooltip="https://doi.org/10.1525/cmr.2011.54.1.64"/>
              </a:rPr>
              <a:t>https://doi.org/10.1525/cmr.2011.54.1.64</a:t>
            </a:r>
            <a:endParaRPr lang="en-GB" dirty="0"/>
          </a:p>
        </p:txBody>
      </p:sp>
    </p:spTree>
    <p:extLst>
      <p:ext uri="{BB962C8B-B14F-4D97-AF65-F5344CB8AC3E}">
        <p14:creationId xmlns:p14="http://schemas.microsoft.com/office/powerpoint/2010/main" val="1623219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309</TotalTime>
  <Words>1129</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Bahnschrift Condensed</vt:lpstr>
      <vt:lpstr>Georgia</vt:lpstr>
      <vt:lpstr>Imprint MT Shadow</vt:lpstr>
      <vt:lpstr>Rockwell</vt:lpstr>
      <vt:lpstr>Rockwell Condensed</vt:lpstr>
      <vt:lpstr>Wingdings</vt:lpstr>
      <vt:lpstr>Wood Type</vt:lpstr>
      <vt:lpstr>     Greenwashing In the automobile industry</vt:lpstr>
      <vt:lpstr>An Introduction of the topic  </vt:lpstr>
      <vt:lpstr>An introduction to the topic</vt:lpstr>
      <vt:lpstr>  A summary of the impact of the current situation </vt:lpstr>
      <vt:lpstr>A summary of the impact of the current situation</vt:lpstr>
      <vt:lpstr>A root cause analysis (RCA) to examine the causes of greenwashing </vt:lpstr>
      <vt:lpstr>A root cause analysis (RCA) to examine the causes of greenwashing</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Vera Ahmed</dc:creator>
  <cp:lastModifiedBy>Vera Ahmed</cp:lastModifiedBy>
  <cp:revision>3</cp:revision>
  <dcterms:created xsi:type="dcterms:W3CDTF">2025-11-13T18:04:38Z</dcterms:created>
  <dcterms:modified xsi:type="dcterms:W3CDTF">2025-11-14T21:03:30Z</dcterms:modified>
</cp:coreProperties>
</file>