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6" r:id="rId2"/>
    <p:sldMasterId id="2147483682" r:id="rId3"/>
    <p:sldMasterId id="2147483690" r:id="rId4"/>
    <p:sldMasterId id="2147483693" r:id="rId5"/>
    <p:sldMasterId id="2147483697" r:id="rId6"/>
    <p:sldMasterId id="2147483702" r:id="rId7"/>
  </p:sldMasterIdLst>
  <p:notesMasterIdLst>
    <p:notesMasterId r:id="rId29"/>
  </p:notesMasterIdLst>
  <p:sldIdLst>
    <p:sldId id="256" r:id="rId8"/>
    <p:sldId id="257" r:id="rId9"/>
    <p:sldId id="291" r:id="rId10"/>
    <p:sldId id="292" r:id="rId11"/>
    <p:sldId id="293" r:id="rId12"/>
    <p:sldId id="294" r:id="rId13"/>
    <p:sldId id="258" r:id="rId14"/>
    <p:sldId id="259" r:id="rId15"/>
    <p:sldId id="260" r:id="rId16"/>
    <p:sldId id="261" r:id="rId17"/>
    <p:sldId id="284" r:id="rId18"/>
    <p:sldId id="285" r:id="rId19"/>
    <p:sldId id="265" r:id="rId20"/>
    <p:sldId id="275" r:id="rId21"/>
    <p:sldId id="277" r:id="rId22"/>
    <p:sldId id="287" r:id="rId23"/>
    <p:sldId id="288" r:id="rId24"/>
    <p:sldId id="289" r:id="rId25"/>
    <p:sldId id="296" r:id="rId26"/>
    <p:sldId id="295" r:id="rId27"/>
    <p:sldId id="29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0472F5-33C3-5113-0EC5-506368381FA0}" v="375" dt="2024-06-18T12:36:50.1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369" autoAdjust="0"/>
    <p:restoredTop sz="94660"/>
  </p:normalViewPr>
  <p:slideViewPr>
    <p:cSldViewPr snapToGrid="0">
      <p:cViewPr varScale="1">
        <p:scale>
          <a:sx n="107" d="100"/>
          <a:sy n="107" d="100"/>
        </p:scale>
        <p:origin x="38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microsoft.com/office/2015/10/relationships/revisionInfo" Target="revisionInfo.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presProps" Target="presProps.xml"/><Relationship Id="rId8" Type="http://schemas.openxmlformats.org/officeDocument/2006/relationships/slide" Target="slides/slide1.xml"/></Relationships>
</file>

<file path=ppt/diagrams/_rels/data2.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svg"/><Relationship Id="rId1" Type="http://schemas.openxmlformats.org/officeDocument/2006/relationships/image" Target="../media/image41.svg"/></Relationships>
</file>

<file path=ppt/diagrams/_rels/data3.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image" Target="../media/image4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svg"/><Relationship Id="rId1" Type="http://schemas.openxmlformats.org/officeDocument/2006/relationships/image" Target="../media/image4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svg"/><Relationship Id="rId1"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B7C088-F4A8-4A0F-9973-8E00165A1277}"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993D7997-B85E-4E4C-8522-3931930F5486}">
      <dgm:prSet/>
      <dgm:spPr/>
      <dgm:t>
        <a:bodyPr/>
        <a:lstStyle/>
        <a:p>
          <a:r>
            <a:rPr lang="en-GB"/>
            <a:t>Efficiency: Doing more with less.</a:t>
          </a:r>
          <a:endParaRPr lang="en-US"/>
        </a:p>
      </dgm:t>
    </dgm:pt>
    <dgm:pt modelId="{6484A1F5-C1E0-41A3-8DFD-437EAE7960B8}" type="parTrans" cxnId="{37B8EAC5-EC08-47ED-A1B9-95EEF6456BC9}">
      <dgm:prSet/>
      <dgm:spPr/>
      <dgm:t>
        <a:bodyPr/>
        <a:lstStyle/>
        <a:p>
          <a:endParaRPr lang="en-US"/>
        </a:p>
      </dgm:t>
    </dgm:pt>
    <dgm:pt modelId="{6CE3D902-9264-4DAE-BB84-EA66AF11E9F6}" type="sibTrans" cxnId="{37B8EAC5-EC08-47ED-A1B9-95EEF6456BC9}">
      <dgm:prSet phldrT="01"/>
      <dgm:spPr/>
      <dgm:t>
        <a:bodyPr/>
        <a:lstStyle/>
        <a:p>
          <a:r>
            <a:rPr lang="en-US"/>
            <a:t>01</a:t>
          </a:r>
        </a:p>
      </dgm:t>
    </dgm:pt>
    <dgm:pt modelId="{C0E4AEFE-AD39-4F21-AA32-67C46F13D4F3}">
      <dgm:prSet/>
      <dgm:spPr/>
      <dgm:t>
        <a:bodyPr/>
        <a:lstStyle/>
        <a:p>
          <a:r>
            <a:rPr lang="en-GB"/>
            <a:t>Innovation: Finding creative solutions.</a:t>
          </a:r>
          <a:endParaRPr lang="en-US"/>
        </a:p>
      </dgm:t>
    </dgm:pt>
    <dgm:pt modelId="{84B7DFBC-8A43-436A-B1B9-1500FE6FC52A}" type="parTrans" cxnId="{BDDE1B6B-D4B2-43F8-BDB8-27BF04EE78AD}">
      <dgm:prSet/>
      <dgm:spPr/>
      <dgm:t>
        <a:bodyPr/>
        <a:lstStyle/>
        <a:p>
          <a:endParaRPr lang="en-US"/>
        </a:p>
      </dgm:t>
    </dgm:pt>
    <dgm:pt modelId="{98DA8A3C-D6F4-4667-A5A7-D105F7FB3106}" type="sibTrans" cxnId="{BDDE1B6B-D4B2-43F8-BDB8-27BF04EE78AD}">
      <dgm:prSet phldrT="02"/>
      <dgm:spPr/>
      <dgm:t>
        <a:bodyPr/>
        <a:lstStyle/>
        <a:p>
          <a:r>
            <a:rPr lang="en-US"/>
            <a:t>02</a:t>
          </a:r>
        </a:p>
      </dgm:t>
    </dgm:pt>
    <dgm:pt modelId="{F32C2A00-723B-4613-A61D-910B8D36ACD0}">
      <dgm:prSet/>
      <dgm:spPr/>
      <dgm:t>
        <a:bodyPr/>
        <a:lstStyle/>
        <a:p>
          <a:r>
            <a:rPr lang="en-GB"/>
            <a:t>Resilience: Adapting to changing circumstances.</a:t>
          </a:r>
          <a:endParaRPr lang="en-US"/>
        </a:p>
      </dgm:t>
    </dgm:pt>
    <dgm:pt modelId="{C6598183-FDE9-4CE6-AFE6-7E6508A693FB}" type="parTrans" cxnId="{695EF7B7-EF15-41A9-A3A5-B57C4C45BA17}">
      <dgm:prSet/>
      <dgm:spPr/>
      <dgm:t>
        <a:bodyPr/>
        <a:lstStyle/>
        <a:p>
          <a:endParaRPr lang="en-US"/>
        </a:p>
      </dgm:t>
    </dgm:pt>
    <dgm:pt modelId="{3E202D03-6166-4EC2-9122-C14E7B4C687D}" type="sibTrans" cxnId="{695EF7B7-EF15-41A9-A3A5-B57C4C45BA17}">
      <dgm:prSet phldrT="03"/>
      <dgm:spPr/>
      <dgm:t>
        <a:bodyPr/>
        <a:lstStyle/>
        <a:p>
          <a:r>
            <a:rPr lang="en-US"/>
            <a:t>03</a:t>
          </a:r>
        </a:p>
      </dgm:t>
    </dgm:pt>
    <dgm:pt modelId="{D23E6EEA-B785-4364-A997-C1B9969D0087}">
      <dgm:prSet/>
      <dgm:spPr/>
      <dgm:t>
        <a:bodyPr/>
        <a:lstStyle/>
        <a:p>
          <a:r>
            <a:rPr lang="en-GB"/>
            <a:t>Cost-effectiveness: Achieving goals within budget constraints.</a:t>
          </a:r>
          <a:endParaRPr lang="en-US"/>
        </a:p>
      </dgm:t>
    </dgm:pt>
    <dgm:pt modelId="{DCAB13EC-5900-4821-8D0B-F5705631C07D}" type="parTrans" cxnId="{A8D5518B-BA4B-459B-913B-7BDECE636CB6}">
      <dgm:prSet/>
      <dgm:spPr/>
      <dgm:t>
        <a:bodyPr/>
        <a:lstStyle/>
        <a:p>
          <a:endParaRPr lang="en-US"/>
        </a:p>
      </dgm:t>
    </dgm:pt>
    <dgm:pt modelId="{196CA0BC-676E-4EE2-BAD0-8ADA68146639}" type="sibTrans" cxnId="{A8D5518B-BA4B-459B-913B-7BDECE636CB6}">
      <dgm:prSet phldrT="04"/>
      <dgm:spPr/>
      <dgm:t>
        <a:bodyPr/>
        <a:lstStyle/>
        <a:p>
          <a:r>
            <a:rPr lang="en-US"/>
            <a:t>04</a:t>
          </a:r>
        </a:p>
      </dgm:t>
    </dgm:pt>
    <dgm:pt modelId="{C85D54C2-6D77-462A-A1B3-C391216142AB}" type="pres">
      <dgm:prSet presAssocID="{39B7C088-F4A8-4A0F-9973-8E00165A1277}" presName="Name0" presStyleCnt="0">
        <dgm:presLayoutVars>
          <dgm:animLvl val="lvl"/>
          <dgm:resizeHandles val="exact"/>
        </dgm:presLayoutVars>
      </dgm:prSet>
      <dgm:spPr/>
    </dgm:pt>
    <dgm:pt modelId="{9F72537C-156A-4FCA-B4A8-DE66D578414E}" type="pres">
      <dgm:prSet presAssocID="{993D7997-B85E-4E4C-8522-3931930F5486}" presName="compositeNode" presStyleCnt="0">
        <dgm:presLayoutVars>
          <dgm:bulletEnabled val="1"/>
        </dgm:presLayoutVars>
      </dgm:prSet>
      <dgm:spPr/>
    </dgm:pt>
    <dgm:pt modelId="{6E840256-5A6C-4325-A1E1-41FBC5DFA131}" type="pres">
      <dgm:prSet presAssocID="{993D7997-B85E-4E4C-8522-3931930F5486}" presName="bgRect" presStyleLbl="alignNode1" presStyleIdx="0" presStyleCnt="4"/>
      <dgm:spPr/>
    </dgm:pt>
    <dgm:pt modelId="{DF554149-6DDF-44FF-A84F-540793C7E389}" type="pres">
      <dgm:prSet presAssocID="{6CE3D902-9264-4DAE-BB84-EA66AF11E9F6}" presName="sibTransNodeRect" presStyleLbl="alignNode1" presStyleIdx="0" presStyleCnt="4">
        <dgm:presLayoutVars>
          <dgm:chMax val="0"/>
          <dgm:bulletEnabled val="1"/>
        </dgm:presLayoutVars>
      </dgm:prSet>
      <dgm:spPr/>
    </dgm:pt>
    <dgm:pt modelId="{0DB5F2DA-2516-4F92-957D-91EB8386FDAE}" type="pres">
      <dgm:prSet presAssocID="{993D7997-B85E-4E4C-8522-3931930F5486}" presName="nodeRect" presStyleLbl="alignNode1" presStyleIdx="0" presStyleCnt="4">
        <dgm:presLayoutVars>
          <dgm:bulletEnabled val="1"/>
        </dgm:presLayoutVars>
      </dgm:prSet>
      <dgm:spPr/>
    </dgm:pt>
    <dgm:pt modelId="{04FBA97A-48A8-491A-863B-1D5704142E75}" type="pres">
      <dgm:prSet presAssocID="{6CE3D902-9264-4DAE-BB84-EA66AF11E9F6}" presName="sibTrans" presStyleCnt="0"/>
      <dgm:spPr/>
    </dgm:pt>
    <dgm:pt modelId="{22C4D162-3E5C-4A68-BA3A-75A546C20AB4}" type="pres">
      <dgm:prSet presAssocID="{C0E4AEFE-AD39-4F21-AA32-67C46F13D4F3}" presName="compositeNode" presStyleCnt="0">
        <dgm:presLayoutVars>
          <dgm:bulletEnabled val="1"/>
        </dgm:presLayoutVars>
      </dgm:prSet>
      <dgm:spPr/>
    </dgm:pt>
    <dgm:pt modelId="{0BD7A53E-049B-4AA1-977F-CD5BF30EA442}" type="pres">
      <dgm:prSet presAssocID="{C0E4AEFE-AD39-4F21-AA32-67C46F13D4F3}" presName="bgRect" presStyleLbl="alignNode1" presStyleIdx="1" presStyleCnt="4"/>
      <dgm:spPr/>
    </dgm:pt>
    <dgm:pt modelId="{1A03B3FA-428B-4863-B92E-CCBEA16FBE65}" type="pres">
      <dgm:prSet presAssocID="{98DA8A3C-D6F4-4667-A5A7-D105F7FB3106}" presName="sibTransNodeRect" presStyleLbl="alignNode1" presStyleIdx="1" presStyleCnt="4">
        <dgm:presLayoutVars>
          <dgm:chMax val="0"/>
          <dgm:bulletEnabled val="1"/>
        </dgm:presLayoutVars>
      </dgm:prSet>
      <dgm:spPr/>
    </dgm:pt>
    <dgm:pt modelId="{041837E6-24E5-4D57-91C1-31EB5A99B9D4}" type="pres">
      <dgm:prSet presAssocID="{C0E4AEFE-AD39-4F21-AA32-67C46F13D4F3}" presName="nodeRect" presStyleLbl="alignNode1" presStyleIdx="1" presStyleCnt="4">
        <dgm:presLayoutVars>
          <dgm:bulletEnabled val="1"/>
        </dgm:presLayoutVars>
      </dgm:prSet>
      <dgm:spPr/>
    </dgm:pt>
    <dgm:pt modelId="{7750C8B0-9311-461B-9C33-EDBCA615C75A}" type="pres">
      <dgm:prSet presAssocID="{98DA8A3C-D6F4-4667-A5A7-D105F7FB3106}" presName="sibTrans" presStyleCnt="0"/>
      <dgm:spPr/>
    </dgm:pt>
    <dgm:pt modelId="{EA946468-9881-41FB-841F-5375E3FB7F03}" type="pres">
      <dgm:prSet presAssocID="{F32C2A00-723B-4613-A61D-910B8D36ACD0}" presName="compositeNode" presStyleCnt="0">
        <dgm:presLayoutVars>
          <dgm:bulletEnabled val="1"/>
        </dgm:presLayoutVars>
      </dgm:prSet>
      <dgm:spPr/>
    </dgm:pt>
    <dgm:pt modelId="{60912F00-1F83-45CB-BC67-8AEEBC8A8B3A}" type="pres">
      <dgm:prSet presAssocID="{F32C2A00-723B-4613-A61D-910B8D36ACD0}" presName="bgRect" presStyleLbl="alignNode1" presStyleIdx="2" presStyleCnt="4"/>
      <dgm:spPr/>
    </dgm:pt>
    <dgm:pt modelId="{04993264-C9D4-4CFB-A3FB-18B9C7C3C67F}" type="pres">
      <dgm:prSet presAssocID="{3E202D03-6166-4EC2-9122-C14E7B4C687D}" presName="sibTransNodeRect" presStyleLbl="alignNode1" presStyleIdx="2" presStyleCnt="4">
        <dgm:presLayoutVars>
          <dgm:chMax val="0"/>
          <dgm:bulletEnabled val="1"/>
        </dgm:presLayoutVars>
      </dgm:prSet>
      <dgm:spPr/>
    </dgm:pt>
    <dgm:pt modelId="{344A59B9-C210-44D8-8EFE-64B4D758A62E}" type="pres">
      <dgm:prSet presAssocID="{F32C2A00-723B-4613-A61D-910B8D36ACD0}" presName="nodeRect" presStyleLbl="alignNode1" presStyleIdx="2" presStyleCnt="4">
        <dgm:presLayoutVars>
          <dgm:bulletEnabled val="1"/>
        </dgm:presLayoutVars>
      </dgm:prSet>
      <dgm:spPr/>
    </dgm:pt>
    <dgm:pt modelId="{22764839-5415-4B8C-B3B8-E639BC4A036E}" type="pres">
      <dgm:prSet presAssocID="{3E202D03-6166-4EC2-9122-C14E7B4C687D}" presName="sibTrans" presStyleCnt="0"/>
      <dgm:spPr/>
    </dgm:pt>
    <dgm:pt modelId="{0316ABC6-DD51-40BB-BE9C-0E5D75A5A141}" type="pres">
      <dgm:prSet presAssocID="{D23E6EEA-B785-4364-A997-C1B9969D0087}" presName="compositeNode" presStyleCnt="0">
        <dgm:presLayoutVars>
          <dgm:bulletEnabled val="1"/>
        </dgm:presLayoutVars>
      </dgm:prSet>
      <dgm:spPr/>
    </dgm:pt>
    <dgm:pt modelId="{B2F7B9C1-C466-424C-803A-B41DB7A5F746}" type="pres">
      <dgm:prSet presAssocID="{D23E6EEA-B785-4364-A997-C1B9969D0087}" presName="bgRect" presStyleLbl="alignNode1" presStyleIdx="3" presStyleCnt="4"/>
      <dgm:spPr/>
    </dgm:pt>
    <dgm:pt modelId="{E24E9765-DF6D-4263-A54E-52FCED778E14}" type="pres">
      <dgm:prSet presAssocID="{196CA0BC-676E-4EE2-BAD0-8ADA68146639}" presName="sibTransNodeRect" presStyleLbl="alignNode1" presStyleIdx="3" presStyleCnt="4">
        <dgm:presLayoutVars>
          <dgm:chMax val="0"/>
          <dgm:bulletEnabled val="1"/>
        </dgm:presLayoutVars>
      </dgm:prSet>
      <dgm:spPr/>
    </dgm:pt>
    <dgm:pt modelId="{99D000C8-3C14-4877-9F23-44B9EB99D72D}" type="pres">
      <dgm:prSet presAssocID="{D23E6EEA-B785-4364-A997-C1B9969D0087}" presName="nodeRect" presStyleLbl="alignNode1" presStyleIdx="3" presStyleCnt="4">
        <dgm:presLayoutVars>
          <dgm:bulletEnabled val="1"/>
        </dgm:presLayoutVars>
      </dgm:prSet>
      <dgm:spPr/>
    </dgm:pt>
  </dgm:ptLst>
  <dgm:cxnLst>
    <dgm:cxn modelId="{2340730F-8A37-48FD-B0C3-5B6157A9394A}" type="presOf" srcId="{6CE3D902-9264-4DAE-BB84-EA66AF11E9F6}" destId="{DF554149-6DDF-44FF-A84F-540793C7E389}" srcOrd="0" destOrd="0" presId="urn:microsoft.com/office/officeart/2016/7/layout/LinearBlockProcessNumbered"/>
    <dgm:cxn modelId="{3B01AE19-FA15-4412-AE44-A29654DDCB16}" type="presOf" srcId="{D23E6EEA-B785-4364-A997-C1B9969D0087}" destId="{B2F7B9C1-C466-424C-803A-B41DB7A5F746}" srcOrd="0" destOrd="0" presId="urn:microsoft.com/office/officeart/2016/7/layout/LinearBlockProcessNumbered"/>
    <dgm:cxn modelId="{A113C31A-D3EC-4647-B773-F4EE3872C3CD}" type="presOf" srcId="{98DA8A3C-D6F4-4667-A5A7-D105F7FB3106}" destId="{1A03B3FA-428B-4863-B92E-CCBEA16FBE65}" srcOrd="0" destOrd="0" presId="urn:microsoft.com/office/officeart/2016/7/layout/LinearBlockProcessNumbered"/>
    <dgm:cxn modelId="{D7521622-CFAF-44D0-932B-EA0B9899AE4E}" type="presOf" srcId="{C0E4AEFE-AD39-4F21-AA32-67C46F13D4F3}" destId="{0BD7A53E-049B-4AA1-977F-CD5BF30EA442}" srcOrd="0" destOrd="0" presId="urn:microsoft.com/office/officeart/2016/7/layout/LinearBlockProcessNumbered"/>
    <dgm:cxn modelId="{A2DBCD36-04C4-4549-A3B0-9A261B354551}" type="presOf" srcId="{993D7997-B85E-4E4C-8522-3931930F5486}" destId="{6E840256-5A6C-4325-A1E1-41FBC5DFA131}" srcOrd="0" destOrd="0" presId="urn:microsoft.com/office/officeart/2016/7/layout/LinearBlockProcessNumbered"/>
    <dgm:cxn modelId="{BDDE1B6B-D4B2-43F8-BDB8-27BF04EE78AD}" srcId="{39B7C088-F4A8-4A0F-9973-8E00165A1277}" destId="{C0E4AEFE-AD39-4F21-AA32-67C46F13D4F3}" srcOrd="1" destOrd="0" parTransId="{84B7DFBC-8A43-436A-B1B9-1500FE6FC52A}" sibTransId="{98DA8A3C-D6F4-4667-A5A7-D105F7FB3106}"/>
    <dgm:cxn modelId="{206C9272-DFFC-426D-9351-889A8A0116C2}" type="presOf" srcId="{F32C2A00-723B-4613-A61D-910B8D36ACD0}" destId="{344A59B9-C210-44D8-8EFE-64B4D758A62E}" srcOrd="1" destOrd="0" presId="urn:microsoft.com/office/officeart/2016/7/layout/LinearBlockProcessNumbered"/>
    <dgm:cxn modelId="{ECD90E81-3931-4248-AA85-6E31EAAFDC4A}" type="presOf" srcId="{C0E4AEFE-AD39-4F21-AA32-67C46F13D4F3}" destId="{041837E6-24E5-4D57-91C1-31EB5A99B9D4}" srcOrd="1" destOrd="0" presId="urn:microsoft.com/office/officeart/2016/7/layout/LinearBlockProcessNumbered"/>
    <dgm:cxn modelId="{A8D5518B-BA4B-459B-913B-7BDECE636CB6}" srcId="{39B7C088-F4A8-4A0F-9973-8E00165A1277}" destId="{D23E6EEA-B785-4364-A997-C1B9969D0087}" srcOrd="3" destOrd="0" parTransId="{DCAB13EC-5900-4821-8D0B-F5705631C07D}" sibTransId="{196CA0BC-676E-4EE2-BAD0-8ADA68146639}"/>
    <dgm:cxn modelId="{695EF7B7-EF15-41A9-A3A5-B57C4C45BA17}" srcId="{39B7C088-F4A8-4A0F-9973-8E00165A1277}" destId="{F32C2A00-723B-4613-A61D-910B8D36ACD0}" srcOrd="2" destOrd="0" parTransId="{C6598183-FDE9-4CE6-AFE6-7E6508A693FB}" sibTransId="{3E202D03-6166-4EC2-9122-C14E7B4C687D}"/>
    <dgm:cxn modelId="{26843BBE-857F-4A8F-85D1-9F03F74F4176}" type="presOf" srcId="{993D7997-B85E-4E4C-8522-3931930F5486}" destId="{0DB5F2DA-2516-4F92-957D-91EB8386FDAE}" srcOrd="1" destOrd="0" presId="urn:microsoft.com/office/officeart/2016/7/layout/LinearBlockProcessNumbered"/>
    <dgm:cxn modelId="{37B8EAC5-EC08-47ED-A1B9-95EEF6456BC9}" srcId="{39B7C088-F4A8-4A0F-9973-8E00165A1277}" destId="{993D7997-B85E-4E4C-8522-3931930F5486}" srcOrd="0" destOrd="0" parTransId="{6484A1F5-C1E0-41A3-8DFD-437EAE7960B8}" sibTransId="{6CE3D902-9264-4DAE-BB84-EA66AF11E9F6}"/>
    <dgm:cxn modelId="{ADCCCBCF-DA6B-4413-B841-F8E7AEC1EBE2}" type="presOf" srcId="{3E202D03-6166-4EC2-9122-C14E7B4C687D}" destId="{04993264-C9D4-4CFB-A3FB-18B9C7C3C67F}" srcOrd="0" destOrd="0" presId="urn:microsoft.com/office/officeart/2016/7/layout/LinearBlockProcessNumbered"/>
    <dgm:cxn modelId="{923C4FD6-AAB9-4EB5-858D-58966B018CD6}" type="presOf" srcId="{39B7C088-F4A8-4A0F-9973-8E00165A1277}" destId="{C85D54C2-6D77-462A-A1B3-C391216142AB}" srcOrd="0" destOrd="0" presId="urn:microsoft.com/office/officeart/2016/7/layout/LinearBlockProcessNumbered"/>
    <dgm:cxn modelId="{8D8A21D9-AF7B-4124-BE15-93D86AE6CE35}" type="presOf" srcId="{196CA0BC-676E-4EE2-BAD0-8ADA68146639}" destId="{E24E9765-DF6D-4263-A54E-52FCED778E14}" srcOrd="0" destOrd="0" presId="urn:microsoft.com/office/officeart/2016/7/layout/LinearBlockProcessNumbered"/>
    <dgm:cxn modelId="{F49609ED-EA07-4F87-A704-63909625AFFE}" type="presOf" srcId="{D23E6EEA-B785-4364-A997-C1B9969D0087}" destId="{99D000C8-3C14-4877-9F23-44B9EB99D72D}" srcOrd="1" destOrd="0" presId="urn:microsoft.com/office/officeart/2016/7/layout/LinearBlockProcessNumbered"/>
    <dgm:cxn modelId="{AC81A7FD-7A35-4CE3-BC05-D5C607C8BF7E}" type="presOf" srcId="{F32C2A00-723B-4613-A61D-910B8D36ACD0}" destId="{60912F00-1F83-45CB-BC67-8AEEBC8A8B3A}" srcOrd="0" destOrd="0" presId="urn:microsoft.com/office/officeart/2016/7/layout/LinearBlockProcessNumbered"/>
    <dgm:cxn modelId="{2FECB73D-28E5-49CF-A94F-8A03780A6BA4}" type="presParOf" srcId="{C85D54C2-6D77-462A-A1B3-C391216142AB}" destId="{9F72537C-156A-4FCA-B4A8-DE66D578414E}" srcOrd="0" destOrd="0" presId="urn:microsoft.com/office/officeart/2016/7/layout/LinearBlockProcessNumbered"/>
    <dgm:cxn modelId="{BD6F6B3A-CD51-44E8-8EED-56EDF14602DD}" type="presParOf" srcId="{9F72537C-156A-4FCA-B4A8-DE66D578414E}" destId="{6E840256-5A6C-4325-A1E1-41FBC5DFA131}" srcOrd="0" destOrd="0" presId="urn:microsoft.com/office/officeart/2016/7/layout/LinearBlockProcessNumbered"/>
    <dgm:cxn modelId="{B7A43BA2-E88F-44CD-9FBF-E3939C4551A7}" type="presParOf" srcId="{9F72537C-156A-4FCA-B4A8-DE66D578414E}" destId="{DF554149-6DDF-44FF-A84F-540793C7E389}" srcOrd="1" destOrd="0" presId="urn:microsoft.com/office/officeart/2016/7/layout/LinearBlockProcessNumbered"/>
    <dgm:cxn modelId="{289C9D4A-E459-400C-A4A9-2B5B328580CE}" type="presParOf" srcId="{9F72537C-156A-4FCA-B4A8-DE66D578414E}" destId="{0DB5F2DA-2516-4F92-957D-91EB8386FDAE}" srcOrd="2" destOrd="0" presId="urn:microsoft.com/office/officeart/2016/7/layout/LinearBlockProcessNumbered"/>
    <dgm:cxn modelId="{B97A3D5B-46B2-4EA2-A0DF-7922CFCDFD64}" type="presParOf" srcId="{C85D54C2-6D77-462A-A1B3-C391216142AB}" destId="{04FBA97A-48A8-491A-863B-1D5704142E75}" srcOrd="1" destOrd="0" presId="urn:microsoft.com/office/officeart/2016/7/layout/LinearBlockProcessNumbered"/>
    <dgm:cxn modelId="{602C344B-F6CC-443F-B0BB-EC707198C95F}" type="presParOf" srcId="{C85D54C2-6D77-462A-A1B3-C391216142AB}" destId="{22C4D162-3E5C-4A68-BA3A-75A546C20AB4}" srcOrd="2" destOrd="0" presId="urn:microsoft.com/office/officeart/2016/7/layout/LinearBlockProcessNumbered"/>
    <dgm:cxn modelId="{40F13E04-170F-4B7E-8791-3243DFC29843}" type="presParOf" srcId="{22C4D162-3E5C-4A68-BA3A-75A546C20AB4}" destId="{0BD7A53E-049B-4AA1-977F-CD5BF30EA442}" srcOrd="0" destOrd="0" presId="urn:microsoft.com/office/officeart/2016/7/layout/LinearBlockProcessNumbered"/>
    <dgm:cxn modelId="{097AB83B-DFAE-433E-A485-438456F3D6AE}" type="presParOf" srcId="{22C4D162-3E5C-4A68-BA3A-75A546C20AB4}" destId="{1A03B3FA-428B-4863-B92E-CCBEA16FBE65}" srcOrd="1" destOrd="0" presId="urn:microsoft.com/office/officeart/2016/7/layout/LinearBlockProcessNumbered"/>
    <dgm:cxn modelId="{351A77EF-55B6-421D-A484-20AE82B65654}" type="presParOf" srcId="{22C4D162-3E5C-4A68-BA3A-75A546C20AB4}" destId="{041837E6-24E5-4D57-91C1-31EB5A99B9D4}" srcOrd="2" destOrd="0" presId="urn:microsoft.com/office/officeart/2016/7/layout/LinearBlockProcessNumbered"/>
    <dgm:cxn modelId="{AC577374-268E-484D-B000-FC4822F166FF}" type="presParOf" srcId="{C85D54C2-6D77-462A-A1B3-C391216142AB}" destId="{7750C8B0-9311-461B-9C33-EDBCA615C75A}" srcOrd="3" destOrd="0" presId="urn:microsoft.com/office/officeart/2016/7/layout/LinearBlockProcessNumbered"/>
    <dgm:cxn modelId="{9CDE7072-F88D-4C02-B428-C3EB749B53A0}" type="presParOf" srcId="{C85D54C2-6D77-462A-A1B3-C391216142AB}" destId="{EA946468-9881-41FB-841F-5375E3FB7F03}" srcOrd="4" destOrd="0" presId="urn:microsoft.com/office/officeart/2016/7/layout/LinearBlockProcessNumbered"/>
    <dgm:cxn modelId="{57E876ED-EFCF-439C-AF25-879003F65FF4}" type="presParOf" srcId="{EA946468-9881-41FB-841F-5375E3FB7F03}" destId="{60912F00-1F83-45CB-BC67-8AEEBC8A8B3A}" srcOrd="0" destOrd="0" presId="urn:microsoft.com/office/officeart/2016/7/layout/LinearBlockProcessNumbered"/>
    <dgm:cxn modelId="{B69EFD0F-BD02-4F32-B374-2361B0760CD4}" type="presParOf" srcId="{EA946468-9881-41FB-841F-5375E3FB7F03}" destId="{04993264-C9D4-4CFB-A3FB-18B9C7C3C67F}" srcOrd="1" destOrd="0" presId="urn:microsoft.com/office/officeart/2016/7/layout/LinearBlockProcessNumbered"/>
    <dgm:cxn modelId="{B53A97FC-C05D-43C8-BA2C-A62DA112181C}" type="presParOf" srcId="{EA946468-9881-41FB-841F-5375E3FB7F03}" destId="{344A59B9-C210-44D8-8EFE-64B4D758A62E}" srcOrd="2" destOrd="0" presId="urn:microsoft.com/office/officeart/2016/7/layout/LinearBlockProcessNumbered"/>
    <dgm:cxn modelId="{C7A90355-D793-4C2C-9F1F-E6F1632645A2}" type="presParOf" srcId="{C85D54C2-6D77-462A-A1B3-C391216142AB}" destId="{22764839-5415-4B8C-B3B8-E639BC4A036E}" srcOrd="5" destOrd="0" presId="urn:microsoft.com/office/officeart/2016/7/layout/LinearBlockProcessNumbered"/>
    <dgm:cxn modelId="{A705FA6F-4713-4B01-AF60-181383E33A32}" type="presParOf" srcId="{C85D54C2-6D77-462A-A1B3-C391216142AB}" destId="{0316ABC6-DD51-40BB-BE9C-0E5D75A5A141}" srcOrd="6" destOrd="0" presId="urn:microsoft.com/office/officeart/2016/7/layout/LinearBlockProcessNumbered"/>
    <dgm:cxn modelId="{444298E8-7843-448B-BA91-7D0E1FC63769}" type="presParOf" srcId="{0316ABC6-DD51-40BB-BE9C-0E5D75A5A141}" destId="{B2F7B9C1-C466-424C-803A-B41DB7A5F746}" srcOrd="0" destOrd="0" presId="urn:microsoft.com/office/officeart/2016/7/layout/LinearBlockProcessNumbered"/>
    <dgm:cxn modelId="{470960C6-279D-4B2E-84A2-49F197CC92E4}" type="presParOf" srcId="{0316ABC6-DD51-40BB-BE9C-0E5D75A5A141}" destId="{E24E9765-DF6D-4263-A54E-52FCED778E14}" srcOrd="1" destOrd="0" presId="urn:microsoft.com/office/officeart/2016/7/layout/LinearBlockProcessNumbered"/>
    <dgm:cxn modelId="{8E06DBB1-2547-44AB-B55B-F3295CA05966}" type="presParOf" srcId="{0316ABC6-DD51-40BB-BE9C-0E5D75A5A141}" destId="{99D000C8-3C14-4877-9F23-44B9EB99D72D}"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16493D-3862-4182-AF6B-994B31C7A5D6}"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5294291B-1B85-4FF4-81C4-CB18F7CBBDDA}">
      <dgm:prSet/>
      <dgm:spPr/>
      <dgm:t>
        <a:bodyPr/>
        <a:lstStyle/>
        <a:p>
          <a:pPr>
            <a:lnSpc>
              <a:spcPct val="100000"/>
            </a:lnSpc>
          </a:pPr>
          <a:r>
            <a:rPr lang="en-GB"/>
            <a:t>Human Resources </a:t>
          </a:r>
          <a:endParaRPr lang="en-US"/>
        </a:p>
      </dgm:t>
    </dgm:pt>
    <dgm:pt modelId="{563F49F7-4B3B-4DEE-850F-EB23D64A4930}" type="parTrans" cxnId="{E469D813-48A6-460D-B9F1-AF8FD7576D7F}">
      <dgm:prSet/>
      <dgm:spPr/>
      <dgm:t>
        <a:bodyPr/>
        <a:lstStyle/>
        <a:p>
          <a:endParaRPr lang="en-US"/>
        </a:p>
      </dgm:t>
    </dgm:pt>
    <dgm:pt modelId="{8127A3DE-6AEA-48B4-98E9-D7D6C815735F}" type="sibTrans" cxnId="{E469D813-48A6-460D-B9F1-AF8FD7576D7F}">
      <dgm:prSet/>
      <dgm:spPr/>
      <dgm:t>
        <a:bodyPr/>
        <a:lstStyle/>
        <a:p>
          <a:endParaRPr lang="en-US"/>
        </a:p>
      </dgm:t>
    </dgm:pt>
    <dgm:pt modelId="{0635097F-8A42-4DBD-A756-65122F500B6E}">
      <dgm:prSet/>
      <dgm:spPr/>
      <dgm:t>
        <a:bodyPr/>
        <a:lstStyle/>
        <a:p>
          <a:pPr>
            <a:lnSpc>
              <a:spcPct val="100000"/>
            </a:lnSpc>
          </a:pPr>
          <a:r>
            <a:rPr lang="en-GB"/>
            <a:t>Financial Resources </a:t>
          </a:r>
          <a:endParaRPr lang="en-US"/>
        </a:p>
      </dgm:t>
    </dgm:pt>
    <dgm:pt modelId="{B712E90A-3F51-4AC0-B269-72D3F8C3FE28}" type="parTrans" cxnId="{85F8B378-45ED-4A73-9070-219A9EE17925}">
      <dgm:prSet/>
      <dgm:spPr/>
      <dgm:t>
        <a:bodyPr/>
        <a:lstStyle/>
        <a:p>
          <a:endParaRPr lang="en-US"/>
        </a:p>
      </dgm:t>
    </dgm:pt>
    <dgm:pt modelId="{4E9914CC-7AA8-424E-9EED-AAA59E4B0851}" type="sibTrans" cxnId="{85F8B378-45ED-4A73-9070-219A9EE17925}">
      <dgm:prSet/>
      <dgm:spPr/>
      <dgm:t>
        <a:bodyPr/>
        <a:lstStyle/>
        <a:p>
          <a:endParaRPr lang="en-US"/>
        </a:p>
      </dgm:t>
    </dgm:pt>
    <dgm:pt modelId="{D9F8D096-4839-4FD3-992B-2D6E2AC6BE4D}">
      <dgm:prSet/>
      <dgm:spPr/>
      <dgm:t>
        <a:bodyPr/>
        <a:lstStyle/>
        <a:p>
          <a:pPr>
            <a:lnSpc>
              <a:spcPct val="100000"/>
            </a:lnSpc>
          </a:pPr>
          <a:r>
            <a:rPr lang="en-GB"/>
            <a:t>Technological Resources </a:t>
          </a:r>
          <a:endParaRPr lang="en-US"/>
        </a:p>
      </dgm:t>
    </dgm:pt>
    <dgm:pt modelId="{1560C9E0-FB1F-4798-B266-D0C832C57B0F}" type="parTrans" cxnId="{DB6D4CF5-A569-4119-9CF4-50E0E780C316}">
      <dgm:prSet/>
      <dgm:spPr/>
      <dgm:t>
        <a:bodyPr/>
        <a:lstStyle/>
        <a:p>
          <a:endParaRPr lang="en-US"/>
        </a:p>
      </dgm:t>
    </dgm:pt>
    <dgm:pt modelId="{CAEDE625-9090-4981-9ABE-E1B872377BE4}" type="sibTrans" cxnId="{DB6D4CF5-A569-4119-9CF4-50E0E780C316}">
      <dgm:prSet/>
      <dgm:spPr/>
      <dgm:t>
        <a:bodyPr/>
        <a:lstStyle/>
        <a:p>
          <a:endParaRPr lang="en-US"/>
        </a:p>
      </dgm:t>
    </dgm:pt>
    <dgm:pt modelId="{1DBD3AE3-406C-4BAB-96C2-1DE36B531FD3}" type="pres">
      <dgm:prSet presAssocID="{3116493D-3862-4182-AF6B-994B31C7A5D6}" presName="root" presStyleCnt="0">
        <dgm:presLayoutVars>
          <dgm:dir/>
          <dgm:resizeHandles val="exact"/>
        </dgm:presLayoutVars>
      </dgm:prSet>
      <dgm:spPr/>
    </dgm:pt>
    <dgm:pt modelId="{9DD21327-57D7-49AA-9FE9-3CF37D2AA1AC}" type="pres">
      <dgm:prSet presAssocID="{5294291B-1B85-4FF4-81C4-CB18F7CBBDDA}" presName="compNode" presStyleCnt="0"/>
      <dgm:spPr/>
    </dgm:pt>
    <dgm:pt modelId="{434C0C90-A600-4939-975E-0D0FAD739A73}" type="pres">
      <dgm:prSet presAssocID="{5294291B-1B85-4FF4-81C4-CB18F7CBBDD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ycle with People"/>
        </a:ext>
      </dgm:extLst>
    </dgm:pt>
    <dgm:pt modelId="{51440823-4C36-405A-99CF-FA6EB9EC6BC6}" type="pres">
      <dgm:prSet presAssocID="{5294291B-1B85-4FF4-81C4-CB18F7CBBDDA}" presName="spaceRect" presStyleCnt="0"/>
      <dgm:spPr/>
    </dgm:pt>
    <dgm:pt modelId="{793E6040-E6C1-4FE3-9651-405AFBABA739}" type="pres">
      <dgm:prSet presAssocID="{5294291B-1B85-4FF4-81C4-CB18F7CBBDDA}" presName="textRect" presStyleLbl="revTx" presStyleIdx="0" presStyleCnt="3">
        <dgm:presLayoutVars>
          <dgm:chMax val="1"/>
          <dgm:chPref val="1"/>
        </dgm:presLayoutVars>
      </dgm:prSet>
      <dgm:spPr/>
    </dgm:pt>
    <dgm:pt modelId="{6514D5C5-BA34-4A55-AF7B-2DCCD1107831}" type="pres">
      <dgm:prSet presAssocID="{8127A3DE-6AEA-48B4-98E9-D7D6C815735F}" presName="sibTrans" presStyleCnt="0"/>
      <dgm:spPr/>
    </dgm:pt>
    <dgm:pt modelId="{869BC268-3C41-4F2B-BFEC-88847C6A6EBB}" type="pres">
      <dgm:prSet presAssocID="{0635097F-8A42-4DBD-A756-65122F500B6E}" presName="compNode" presStyleCnt="0"/>
      <dgm:spPr/>
    </dgm:pt>
    <dgm:pt modelId="{3012F842-30BF-4C74-BAB1-357BCBD01657}" type="pres">
      <dgm:prSet presAssocID="{0635097F-8A42-4DBD-A756-65122F500B6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513857B2-F3E2-4FC4-86A0-24ACF463C76C}" type="pres">
      <dgm:prSet presAssocID="{0635097F-8A42-4DBD-A756-65122F500B6E}" presName="spaceRect" presStyleCnt="0"/>
      <dgm:spPr/>
    </dgm:pt>
    <dgm:pt modelId="{81F136DB-871D-4521-9674-F1B5851B1AAC}" type="pres">
      <dgm:prSet presAssocID="{0635097F-8A42-4DBD-A756-65122F500B6E}" presName="textRect" presStyleLbl="revTx" presStyleIdx="1" presStyleCnt="3">
        <dgm:presLayoutVars>
          <dgm:chMax val="1"/>
          <dgm:chPref val="1"/>
        </dgm:presLayoutVars>
      </dgm:prSet>
      <dgm:spPr/>
    </dgm:pt>
    <dgm:pt modelId="{1C3A6DA9-63DB-4073-B8AA-4E342783614E}" type="pres">
      <dgm:prSet presAssocID="{4E9914CC-7AA8-424E-9EED-AAA59E4B0851}" presName="sibTrans" presStyleCnt="0"/>
      <dgm:spPr/>
    </dgm:pt>
    <dgm:pt modelId="{48904EA7-0C1B-495E-88B0-DAF60349CD42}" type="pres">
      <dgm:prSet presAssocID="{D9F8D096-4839-4FD3-992B-2D6E2AC6BE4D}" presName="compNode" presStyleCnt="0"/>
      <dgm:spPr/>
    </dgm:pt>
    <dgm:pt modelId="{A80F79D7-3F10-4E0A-A8F2-A52F98350361}" type="pres">
      <dgm:prSet presAssocID="{D9F8D096-4839-4FD3-992B-2D6E2AC6BE4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mputer"/>
        </a:ext>
      </dgm:extLst>
    </dgm:pt>
    <dgm:pt modelId="{1651C120-00F5-4CC8-B99D-AB29E2FBAC27}" type="pres">
      <dgm:prSet presAssocID="{D9F8D096-4839-4FD3-992B-2D6E2AC6BE4D}" presName="spaceRect" presStyleCnt="0"/>
      <dgm:spPr/>
    </dgm:pt>
    <dgm:pt modelId="{20EE37D4-F275-4F1C-BB45-233DB368F57C}" type="pres">
      <dgm:prSet presAssocID="{D9F8D096-4839-4FD3-992B-2D6E2AC6BE4D}" presName="textRect" presStyleLbl="revTx" presStyleIdx="2" presStyleCnt="3">
        <dgm:presLayoutVars>
          <dgm:chMax val="1"/>
          <dgm:chPref val="1"/>
        </dgm:presLayoutVars>
      </dgm:prSet>
      <dgm:spPr/>
    </dgm:pt>
  </dgm:ptLst>
  <dgm:cxnLst>
    <dgm:cxn modelId="{E469D813-48A6-460D-B9F1-AF8FD7576D7F}" srcId="{3116493D-3862-4182-AF6B-994B31C7A5D6}" destId="{5294291B-1B85-4FF4-81C4-CB18F7CBBDDA}" srcOrd="0" destOrd="0" parTransId="{563F49F7-4B3B-4DEE-850F-EB23D64A4930}" sibTransId="{8127A3DE-6AEA-48B4-98E9-D7D6C815735F}"/>
    <dgm:cxn modelId="{E1A38A5F-9B16-4D5B-B89C-C8C4FE1B9CDF}" type="presOf" srcId="{0635097F-8A42-4DBD-A756-65122F500B6E}" destId="{81F136DB-871D-4521-9674-F1B5851B1AAC}" srcOrd="0" destOrd="0" presId="urn:microsoft.com/office/officeart/2018/2/layout/IconLabelList"/>
    <dgm:cxn modelId="{3576394D-E26A-4E2E-8F3C-B573102ACFCB}" type="presOf" srcId="{D9F8D096-4839-4FD3-992B-2D6E2AC6BE4D}" destId="{20EE37D4-F275-4F1C-BB45-233DB368F57C}" srcOrd="0" destOrd="0" presId="urn:microsoft.com/office/officeart/2018/2/layout/IconLabelList"/>
    <dgm:cxn modelId="{85F8B378-45ED-4A73-9070-219A9EE17925}" srcId="{3116493D-3862-4182-AF6B-994B31C7A5D6}" destId="{0635097F-8A42-4DBD-A756-65122F500B6E}" srcOrd="1" destOrd="0" parTransId="{B712E90A-3F51-4AC0-B269-72D3F8C3FE28}" sibTransId="{4E9914CC-7AA8-424E-9EED-AAA59E4B0851}"/>
    <dgm:cxn modelId="{9D327C9A-CCE7-44DB-BCF4-B98B745786DF}" type="presOf" srcId="{5294291B-1B85-4FF4-81C4-CB18F7CBBDDA}" destId="{793E6040-E6C1-4FE3-9651-405AFBABA739}" srcOrd="0" destOrd="0" presId="urn:microsoft.com/office/officeart/2018/2/layout/IconLabelList"/>
    <dgm:cxn modelId="{58D09DCD-FBB0-45D3-978E-32C7ADC0A7E7}" type="presOf" srcId="{3116493D-3862-4182-AF6B-994B31C7A5D6}" destId="{1DBD3AE3-406C-4BAB-96C2-1DE36B531FD3}" srcOrd="0" destOrd="0" presId="urn:microsoft.com/office/officeart/2018/2/layout/IconLabelList"/>
    <dgm:cxn modelId="{DB6D4CF5-A569-4119-9CF4-50E0E780C316}" srcId="{3116493D-3862-4182-AF6B-994B31C7A5D6}" destId="{D9F8D096-4839-4FD3-992B-2D6E2AC6BE4D}" srcOrd="2" destOrd="0" parTransId="{1560C9E0-FB1F-4798-B266-D0C832C57B0F}" sibTransId="{CAEDE625-9090-4981-9ABE-E1B872377BE4}"/>
    <dgm:cxn modelId="{9D1748AA-444D-4D6D-A07F-B06876164FE0}" type="presParOf" srcId="{1DBD3AE3-406C-4BAB-96C2-1DE36B531FD3}" destId="{9DD21327-57D7-49AA-9FE9-3CF37D2AA1AC}" srcOrd="0" destOrd="0" presId="urn:microsoft.com/office/officeart/2018/2/layout/IconLabelList"/>
    <dgm:cxn modelId="{0D184796-155E-4309-A85E-2C45B3657912}" type="presParOf" srcId="{9DD21327-57D7-49AA-9FE9-3CF37D2AA1AC}" destId="{434C0C90-A600-4939-975E-0D0FAD739A73}" srcOrd="0" destOrd="0" presId="urn:microsoft.com/office/officeart/2018/2/layout/IconLabelList"/>
    <dgm:cxn modelId="{B82D89F3-9D3A-484F-92D3-98276F6FF191}" type="presParOf" srcId="{9DD21327-57D7-49AA-9FE9-3CF37D2AA1AC}" destId="{51440823-4C36-405A-99CF-FA6EB9EC6BC6}" srcOrd="1" destOrd="0" presId="urn:microsoft.com/office/officeart/2018/2/layout/IconLabelList"/>
    <dgm:cxn modelId="{6A590F01-5CD3-4D11-9755-D126EC81B174}" type="presParOf" srcId="{9DD21327-57D7-49AA-9FE9-3CF37D2AA1AC}" destId="{793E6040-E6C1-4FE3-9651-405AFBABA739}" srcOrd="2" destOrd="0" presId="urn:microsoft.com/office/officeart/2018/2/layout/IconLabelList"/>
    <dgm:cxn modelId="{707783C7-EE75-4394-A941-E31ED9AE2D67}" type="presParOf" srcId="{1DBD3AE3-406C-4BAB-96C2-1DE36B531FD3}" destId="{6514D5C5-BA34-4A55-AF7B-2DCCD1107831}" srcOrd="1" destOrd="0" presId="urn:microsoft.com/office/officeart/2018/2/layout/IconLabelList"/>
    <dgm:cxn modelId="{BFABC6D3-6154-45D8-BF34-A1D282A63285}" type="presParOf" srcId="{1DBD3AE3-406C-4BAB-96C2-1DE36B531FD3}" destId="{869BC268-3C41-4F2B-BFEC-88847C6A6EBB}" srcOrd="2" destOrd="0" presId="urn:microsoft.com/office/officeart/2018/2/layout/IconLabelList"/>
    <dgm:cxn modelId="{007BDB04-297F-4B2A-931C-CC426245CA79}" type="presParOf" srcId="{869BC268-3C41-4F2B-BFEC-88847C6A6EBB}" destId="{3012F842-30BF-4C74-BAB1-357BCBD01657}" srcOrd="0" destOrd="0" presId="urn:microsoft.com/office/officeart/2018/2/layout/IconLabelList"/>
    <dgm:cxn modelId="{15D20580-ED63-4432-A843-61A92F546BF9}" type="presParOf" srcId="{869BC268-3C41-4F2B-BFEC-88847C6A6EBB}" destId="{513857B2-F3E2-4FC4-86A0-24ACF463C76C}" srcOrd="1" destOrd="0" presId="urn:microsoft.com/office/officeart/2018/2/layout/IconLabelList"/>
    <dgm:cxn modelId="{DA2ACD3A-40D6-4469-B904-EA82F494D24C}" type="presParOf" srcId="{869BC268-3C41-4F2B-BFEC-88847C6A6EBB}" destId="{81F136DB-871D-4521-9674-F1B5851B1AAC}" srcOrd="2" destOrd="0" presId="urn:microsoft.com/office/officeart/2018/2/layout/IconLabelList"/>
    <dgm:cxn modelId="{8BDD82CE-AEA4-4A00-8F62-78EAC31082BD}" type="presParOf" srcId="{1DBD3AE3-406C-4BAB-96C2-1DE36B531FD3}" destId="{1C3A6DA9-63DB-4073-B8AA-4E342783614E}" srcOrd="3" destOrd="0" presId="urn:microsoft.com/office/officeart/2018/2/layout/IconLabelList"/>
    <dgm:cxn modelId="{0183D36A-807D-42BF-A010-EDB242E0A549}" type="presParOf" srcId="{1DBD3AE3-406C-4BAB-96C2-1DE36B531FD3}" destId="{48904EA7-0C1B-495E-88B0-DAF60349CD42}" srcOrd="4" destOrd="0" presId="urn:microsoft.com/office/officeart/2018/2/layout/IconLabelList"/>
    <dgm:cxn modelId="{06224B5F-57FA-4AFE-9E44-442AA4036BD2}" type="presParOf" srcId="{48904EA7-0C1B-495E-88B0-DAF60349CD42}" destId="{A80F79D7-3F10-4E0A-A8F2-A52F98350361}" srcOrd="0" destOrd="0" presId="urn:microsoft.com/office/officeart/2018/2/layout/IconLabelList"/>
    <dgm:cxn modelId="{F1E812D3-0E2F-41C3-A815-6A2D15613BC8}" type="presParOf" srcId="{48904EA7-0C1B-495E-88B0-DAF60349CD42}" destId="{1651C120-00F5-4CC8-B99D-AB29E2FBAC27}" srcOrd="1" destOrd="0" presId="urn:microsoft.com/office/officeart/2018/2/layout/IconLabelList"/>
    <dgm:cxn modelId="{88AE15AC-35BA-45CE-ACCB-5014D26C4761}" type="presParOf" srcId="{48904EA7-0C1B-495E-88B0-DAF60349CD42}" destId="{20EE37D4-F275-4F1C-BB45-233DB368F57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CEA659-AAB9-4521-A029-9AE7204E79D5}" type="doc">
      <dgm:prSet loTypeId="urn:microsoft.com/office/officeart/2018/2/layout/IconVerticalSolidList#7" loCatId="icon" qsTypeId="urn:microsoft.com/office/officeart/2005/8/quickstyle/simple1" qsCatId="simple" csTypeId="urn:microsoft.com/office/officeart/2018/5/colors/Iconchunking_neutralbg_colorful1#2" csCatId="colorful" phldr="1"/>
      <dgm:spPr/>
      <dgm:t>
        <a:bodyPr/>
        <a:lstStyle/>
        <a:p>
          <a:endParaRPr lang="en-US"/>
        </a:p>
      </dgm:t>
    </dgm:pt>
    <dgm:pt modelId="{893EC8A0-D161-4F3F-8778-981DC59881F2}">
      <dgm:prSet/>
      <dgm:spPr/>
      <dgm:t>
        <a:bodyPr/>
        <a:lstStyle/>
        <a:p>
          <a:r>
            <a:rPr lang="en-GB" dirty="0"/>
            <a:t>Budget Optimization: Strategies for effective budget allocation</a:t>
          </a:r>
          <a:endParaRPr lang="en-US" dirty="0"/>
        </a:p>
      </dgm:t>
    </dgm:pt>
    <dgm:pt modelId="{15E64327-99A5-4BD5-99E0-44E4D2F32AC9}" type="parTrans" cxnId="{EBF78FF4-1E6A-4116-8F50-7D9DC72A3FC1}">
      <dgm:prSet/>
      <dgm:spPr/>
      <dgm:t>
        <a:bodyPr/>
        <a:lstStyle/>
        <a:p>
          <a:endParaRPr lang="en-US"/>
        </a:p>
      </dgm:t>
    </dgm:pt>
    <dgm:pt modelId="{90211229-3D0E-4253-BA43-BB73FBE6F5F4}" type="sibTrans" cxnId="{EBF78FF4-1E6A-4116-8F50-7D9DC72A3FC1}">
      <dgm:prSet/>
      <dgm:spPr/>
      <dgm:t>
        <a:bodyPr/>
        <a:lstStyle/>
        <a:p>
          <a:endParaRPr lang="en-US"/>
        </a:p>
      </dgm:t>
    </dgm:pt>
    <dgm:pt modelId="{527D5DC4-B0E9-4E8E-8F4A-844FE5C026A3}">
      <dgm:prSet/>
      <dgm:spPr/>
      <dgm:t>
        <a:bodyPr/>
        <a:lstStyle/>
        <a:p>
          <a:r>
            <a:rPr lang="en-GB"/>
            <a:t>Cost-Effective Practices: Identifying and implementing cost-saving measures</a:t>
          </a:r>
          <a:endParaRPr lang="en-US"/>
        </a:p>
      </dgm:t>
    </dgm:pt>
    <dgm:pt modelId="{6170667E-5721-4628-987E-F0170A83CCB0}" type="parTrans" cxnId="{CC6CC692-79EC-4304-BA5B-BCA58666DE9C}">
      <dgm:prSet/>
      <dgm:spPr/>
      <dgm:t>
        <a:bodyPr/>
        <a:lstStyle/>
        <a:p>
          <a:endParaRPr lang="en-US"/>
        </a:p>
      </dgm:t>
    </dgm:pt>
    <dgm:pt modelId="{CE46847F-0932-4D28-A12B-2EDE4A36D702}" type="sibTrans" cxnId="{CC6CC692-79EC-4304-BA5B-BCA58666DE9C}">
      <dgm:prSet/>
      <dgm:spPr/>
      <dgm:t>
        <a:bodyPr/>
        <a:lstStyle/>
        <a:p>
          <a:endParaRPr lang="en-US"/>
        </a:p>
      </dgm:t>
    </dgm:pt>
    <dgm:pt modelId="{E1ACEA30-6DA8-4DE8-AC96-571E716C31AE}">
      <dgm:prSet/>
      <dgm:spPr/>
      <dgm:t>
        <a:bodyPr/>
        <a:lstStyle/>
        <a:p>
          <a:r>
            <a:rPr lang="en-GB"/>
            <a:t>Partnerships and Grants: Exploring external funding opportunities</a:t>
          </a:r>
          <a:endParaRPr lang="en-US"/>
        </a:p>
      </dgm:t>
    </dgm:pt>
    <dgm:pt modelId="{47ABB5BE-44B4-490E-A5B0-8EE688C343EC}" type="parTrans" cxnId="{6931360D-7A99-4947-B0A0-607FAED79FB6}">
      <dgm:prSet/>
      <dgm:spPr/>
      <dgm:t>
        <a:bodyPr/>
        <a:lstStyle/>
        <a:p>
          <a:endParaRPr lang="en-US"/>
        </a:p>
      </dgm:t>
    </dgm:pt>
    <dgm:pt modelId="{0542D33C-B305-47B5-A66E-CF6DAE4A0381}" type="sibTrans" cxnId="{6931360D-7A99-4947-B0A0-607FAED79FB6}">
      <dgm:prSet/>
      <dgm:spPr/>
      <dgm:t>
        <a:bodyPr/>
        <a:lstStyle/>
        <a:p>
          <a:endParaRPr lang="en-US"/>
        </a:p>
      </dgm:t>
    </dgm:pt>
    <dgm:pt modelId="{5A3B3A84-F4D4-4116-95A4-D42396EAAC37}" type="pres">
      <dgm:prSet presAssocID="{C3CEA659-AAB9-4521-A029-9AE7204E79D5}" presName="root" presStyleCnt="0">
        <dgm:presLayoutVars>
          <dgm:dir/>
          <dgm:resizeHandles val="exact"/>
        </dgm:presLayoutVars>
      </dgm:prSet>
      <dgm:spPr/>
    </dgm:pt>
    <dgm:pt modelId="{7F8E6687-361F-41F8-9CA2-E26657F55E76}" type="pres">
      <dgm:prSet presAssocID="{893EC8A0-D161-4F3F-8778-981DC59881F2}" presName="compNode" presStyleCnt="0"/>
      <dgm:spPr/>
    </dgm:pt>
    <dgm:pt modelId="{BDD83942-4A2C-4233-9CAE-04396ED7DF70}" type="pres">
      <dgm:prSet presAssocID="{893EC8A0-D161-4F3F-8778-981DC59881F2}" presName="bgRect" presStyleLbl="bgShp" presStyleIdx="0" presStyleCnt="3" custAng="0" custLinFactNeighborX="-2163" custLinFactNeighborY="-42304"/>
      <dgm:spPr/>
    </dgm:pt>
    <dgm:pt modelId="{84B0A916-5B9C-4605-9046-799DDD997FC4}" type="pres">
      <dgm:prSet presAssocID="{893EC8A0-D161-4F3F-8778-981DC59881F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ins"/>
        </a:ext>
      </dgm:extLst>
    </dgm:pt>
    <dgm:pt modelId="{64B538AC-C06B-44EC-99D8-36E372742D7F}" type="pres">
      <dgm:prSet presAssocID="{893EC8A0-D161-4F3F-8778-981DC59881F2}" presName="spaceRect" presStyleCnt="0"/>
      <dgm:spPr/>
    </dgm:pt>
    <dgm:pt modelId="{9F5C5036-C8D6-4844-A810-C8DC31AFC382}" type="pres">
      <dgm:prSet presAssocID="{893EC8A0-D161-4F3F-8778-981DC59881F2}" presName="parTx" presStyleLbl="revTx" presStyleIdx="0" presStyleCnt="3">
        <dgm:presLayoutVars>
          <dgm:chMax val="0"/>
          <dgm:chPref val="0"/>
        </dgm:presLayoutVars>
      </dgm:prSet>
      <dgm:spPr/>
    </dgm:pt>
    <dgm:pt modelId="{6FF6C4D5-6614-477E-9A6F-83585C1CEE11}" type="pres">
      <dgm:prSet presAssocID="{90211229-3D0E-4253-BA43-BB73FBE6F5F4}" presName="sibTrans" presStyleCnt="0"/>
      <dgm:spPr/>
    </dgm:pt>
    <dgm:pt modelId="{112E38B9-D8A6-48EE-9698-F0992B175C5F}" type="pres">
      <dgm:prSet presAssocID="{527D5DC4-B0E9-4E8E-8F4A-844FE5C026A3}" presName="compNode" presStyleCnt="0"/>
      <dgm:spPr/>
    </dgm:pt>
    <dgm:pt modelId="{4D485CDA-FC71-4295-A166-61EEAC9003C8}" type="pres">
      <dgm:prSet presAssocID="{527D5DC4-B0E9-4E8E-8F4A-844FE5C026A3}" presName="bgRect" presStyleLbl="bgShp" presStyleIdx="1" presStyleCnt="3"/>
      <dgm:spPr/>
    </dgm:pt>
    <dgm:pt modelId="{F758D9C2-8B63-41D3-970C-AD12D9FD402F}" type="pres">
      <dgm:prSet presAssocID="{527D5DC4-B0E9-4E8E-8F4A-844FE5C026A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ggy Bank"/>
        </a:ext>
      </dgm:extLst>
    </dgm:pt>
    <dgm:pt modelId="{6BE305DD-0267-4758-9698-E652A77C9DE1}" type="pres">
      <dgm:prSet presAssocID="{527D5DC4-B0E9-4E8E-8F4A-844FE5C026A3}" presName="spaceRect" presStyleCnt="0"/>
      <dgm:spPr/>
    </dgm:pt>
    <dgm:pt modelId="{AE5330E1-96F4-4A49-828C-742F155EE01E}" type="pres">
      <dgm:prSet presAssocID="{527D5DC4-B0E9-4E8E-8F4A-844FE5C026A3}" presName="parTx" presStyleLbl="revTx" presStyleIdx="1" presStyleCnt="3">
        <dgm:presLayoutVars>
          <dgm:chMax val="0"/>
          <dgm:chPref val="0"/>
        </dgm:presLayoutVars>
      </dgm:prSet>
      <dgm:spPr/>
    </dgm:pt>
    <dgm:pt modelId="{8FA7D3D4-5F6C-478A-98FB-6E529F8A949A}" type="pres">
      <dgm:prSet presAssocID="{CE46847F-0932-4D28-A12B-2EDE4A36D702}" presName="sibTrans" presStyleCnt="0"/>
      <dgm:spPr/>
    </dgm:pt>
    <dgm:pt modelId="{63A459F0-CCFC-438E-B1C7-014DB2F73CB3}" type="pres">
      <dgm:prSet presAssocID="{E1ACEA30-6DA8-4DE8-AC96-571E716C31AE}" presName="compNode" presStyleCnt="0"/>
      <dgm:spPr/>
    </dgm:pt>
    <dgm:pt modelId="{E4C24486-659E-47AE-81A7-52559B898B36}" type="pres">
      <dgm:prSet presAssocID="{E1ACEA30-6DA8-4DE8-AC96-571E716C31AE}" presName="bgRect" presStyleLbl="bgShp" presStyleIdx="2" presStyleCnt="3"/>
      <dgm:spPr/>
    </dgm:pt>
    <dgm:pt modelId="{5A6050BF-1041-4689-B69B-DD8149C035E1}" type="pres">
      <dgm:prSet presAssocID="{E1ACEA30-6DA8-4DE8-AC96-571E716C31A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5D05B77E-5317-4C19-944D-79782A81760D}" type="pres">
      <dgm:prSet presAssocID="{E1ACEA30-6DA8-4DE8-AC96-571E716C31AE}" presName="spaceRect" presStyleCnt="0"/>
      <dgm:spPr/>
    </dgm:pt>
    <dgm:pt modelId="{CB46BF6F-333B-46B4-9286-E3DCF4B6D752}" type="pres">
      <dgm:prSet presAssocID="{E1ACEA30-6DA8-4DE8-AC96-571E716C31AE}" presName="parTx" presStyleLbl="revTx" presStyleIdx="2" presStyleCnt="3">
        <dgm:presLayoutVars>
          <dgm:chMax val="0"/>
          <dgm:chPref val="0"/>
        </dgm:presLayoutVars>
      </dgm:prSet>
      <dgm:spPr/>
    </dgm:pt>
  </dgm:ptLst>
  <dgm:cxnLst>
    <dgm:cxn modelId="{6931360D-7A99-4947-B0A0-607FAED79FB6}" srcId="{C3CEA659-AAB9-4521-A029-9AE7204E79D5}" destId="{E1ACEA30-6DA8-4DE8-AC96-571E716C31AE}" srcOrd="2" destOrd="0" parTransId="{47ABB5BE-44B4-490E-A5B0-8EE688C343EC}" sibTransId="{0542D33C-B305-47B5-A66E-CF6DAE4A0381}"/>
    <dgm:cxn modelId="{CC6CC692-79EC-4304-BA5B-BCA58666DE9C}" srcId="{C3CEA659-AAB9-4521-A029-9AE7204E79D5}" destId="{527D5DC4-B0E9-4E8E-8F4A-844FE5C026A3}" srcOrd="1" destOrd="0" parTransId="{6170667E-5721-4628-987E-F0170A83CCB0}" sibTransId="{CE46847F-0932-4D28-A12B-2EDE4A36D702}"/>
    <dgm:cxn modelId="{CD34819A-9283-4AAC-B39B-06ECF1E299D1}" type="presOf" srcId="{527D5DC4-B0E9-4E8E-8F4A-844FE5C026A3}" destId="{AE5330E1-96F4-4A49-828C-742F155EE01E}" srcOrd="0" destOrd="0" presId="urn:microsoft.com/office/officeart/2018/2/layout/IconVerticalSolidList#7"/>
    <dgm:cxn modelId="{ECA07CC5-A2E1-40B9-B879-75EBD06F7AEF}" type="presOf" srcId="{893EC8A0-D161-4F3F-8778-981DC59881F2}" destId="{9F5C5036-C8D6-4844-A810-C8DC31AFC382}" srcOrd="0" destOrd="0" presId="urn:microsoft.com/office/officeart/2018/2/layout/IconVerticalSolidList#7"/>
    <dgm:cxn modelId="{3E9FD1DB-DCA4-4D71-8618-C6E7E3B2CEBF}" type="presOf" srcId="{C3CEA659-AAB9-4521-A029-9AE7204E79D5}" destId="{5A3B3A84-F4D4-4116-95A4-D42396EAAC37}" srcOrd="0" destOrd="0" presId="urn:microsoft.com/office/officeart/2018/2/layout/IconVerticalSolidList#7"/>
    <dgm:cxn modelId="{DCAE98F2-C1AF-45DB-B496-0ADCE2231C37}" type="presOf" srcId="{E1ACEA30-6DA8-4DE8-AC96-571E716C31AE}" destId="{CB46BF6F-333B-46B4-9286-E3DCF4B6D752}" srcOrd="0" destOrd="0" presId="urn:microsoft.com/office/officeart/2018/2/layout/IconVerticalSolidList#7"/>
    <dgm:cxn modelId="{EBF78FF4-1E6A-4116-8F50-7D9DC72A3FC1}" srcId="{C3CEA659-AAB9-4521-A029-9AE7204E79D5}" destId="{893EC8A0-D161-4F3F-8778-981DC59881F2}" srcOrd="0" destOrd="0" parTransId="{15E64327-99A5-4BD5-99E0-44E4D2F32AC9}" sibTransId="{90211229-3D0E-4253-BA43-BB73FBE6F5F4}"/>
    <dgm:cxn modelId="{385652A2-5D1E-4E34-BBB5-93808CC3CFBA}" type="presParOf" srcId="{5A3B3A84-F4D4-4116-95A4-D42396EAAC37}" destId="{7F8E6687-361F-41F8-9CA2-E26657F55E76}" srcOrd="0" destOrd="0" presId="urn:microsoft.com/office/officeart/2018/2/layout/IconVerticalSolidList#7"/>
    <dgm:cxn modelId="{EB797286-5F56-4663-8B3E-1DC48A59CF38}" type="presParOf" srcId="{7F8E6687-361F-41F8-9CA2-E26657F55E76}" destId="{BDD83942-4A2C-4233-9CAE-04396ED7DF70}" srcOrd="0" destOrd="0" presId="urn:microsoft.com/office/officeart/2018/2/layout/IconVerticalSolidList#7"/>
    <dgm:cxn modelId="{75BE53A6-C7E1-468E-950B-9C90392CBD3F}" type="presParOf" srcId="{7F8E6687-361F-41F8-9CA2-E26657F55E76}" destId="{84B0A916-5B9C-4605-9046-799DDD997FC4}" srcOrd="1" destOrd="0" presId="urn:microsoft.com/office/officeart/2018/2/layout/IconVerticalSolidList#7"/>
    <dgm:cxn modelId="{6EB6A728-87D4-489B-970A-BCB1413CE6BE}" type="presParOf" srcId="{7F8E6687-361F-41F8-9CA2-E26657F55E76}" destId="{64B538AC-C06B-44EC-99D8-36E372742D7F}" srcOrd="2" destOrd="0" presId="urn:microsoft.com/office/officeart/2018/2/layout/IconVerticalSolidList#7"/>
    <dgm:cxn modelId="{9CE4D443-BAAD-4F30-8643-080BE264D8C0}" type="presParOf" srcId="{7F8E6687-361F-41F8-9CA2-E26657F55E76}" destId="{9F5C5036-C8D6-4844-A810-C8DC31AFC382}" srcOrd="3" destOrd="0" presId="urn:microsoft.com/office/officeart/2018/2/layout/IconVerticalSolidList#7"/>
    <dgm:cxn modelId="{EDBF80A3-B9DA-4647-A52B-7EBCD92DBBD7}" type="presParOf" srcId="{5A3B3A84-F4D4-4116-95A4-D42396EAAC37}" destId="{6FF6C4D5-6614-477E-9A6F-83585C1CEE11}" srcOrd="1" destOrd="0" presId="urn:microsoft.com/office/officeart/2018/2/layout/IconVerticalSolidList#7"/>
    <dgm:cxn modelId="{C987DD14-84AA-44D8-A420-740D2B7E53A8}" type="presParOf" srcId="{5A3B3A84-F4D4-4116-95A4-D42396EAAC37}" destId="{112E38B9-D8A6-48EE-9698-F0992B175C5F}" srcOrd="2" destOrd="0" presId="urn:microsoft.com/office/officeart/2018/2/layout/IconVerticalSolidList#7"/>
    <dgm:cxn modelId="{6A8CFF60-9D89-4A28-BD8C-0B0D349CF991}" type="presParOf" srcId="{112E38B9-D8A6-48EE-9698-F0992B175C5F}" destId="{4D485CDA-FC71-4295-A166-61EEAC9003C8}" srcOrd="0" destOrd="0" presId="urn:microsoft.com/office/officeart/2018/2/layout/IconVerticalSolidList#7"/>
    <dgm:cxn modelId="{836FE714-6564-4B09-9ECC-6DCDC1260FEB}" type="presParOf" srcId="{112E38B9-D8A6-48EE-9698-F0992B175C5F}" destId="{F758D9C2-8B63-41D3-970C-AD12D9FD402F}" srcOrd="1" destOrd="0" presId="urn:microsoft.com/office/officeart/2018/2/layout/IconVerticalSolidList#7"/>
    <dgm:cxn modelId="{28AD0053-8A20-4731-8D74-F764F90D483D}" type="presParOf" srcId="{112E38B9-D8A6-48EE-9698-F0992B175C5F}" destId="{6BE305DD-0267-4758-9698-E652A77C9DE1}" srcOrd="2" destOrd="0" presId="urn:microsoft.com/office/officeart/2018/2/layout/IconVerticalSolidList#7"/>
    <dgm:cxn modelId="{DD9D9C6A-8103-4B2E-BF24-CB767083506E}" type="presParOf" srcId="{112E38B9-D8A6-48EE-9698-F0992B175C5F}" destId="{AE5330E1-96F4-4A49-828C-742F155EE01E}" srcOrd="3" destOrd="0" presId="urn:microsoft.com/office/officeart/2018/2/layout/IconVerticalSolidList#7"/>
    <dgm:cxn modelId="{7FB47C4D-94FC-4366-9033-42EA2046CD78}" type="presParOf" srcId="{5A3B3A84-F4D4-4116-95A4-D42396EAAC37}" destId="{8FA7D3D4-5F6C-478A-98FB-6E529F8A949A}" srcOrd="3" destOrd="0" presId="urn:microsoft.com/office/officeart/2018/2/layout/IconVerticalSolidList#7"/>
    <dgm:cxn modelId="{2230213D-18CE-4BBC-AA29-6B36A29037B8}" type="presParOf" srcId="{5A3B3A84-F4D4-4116-95A4-D42396EAAC37}" destId="{63A459F0-CCFC-438E-B1C7-014DB2F73CB3}" srcOrd="4" destOrd="0" presId="urn:microsoft.com/office/officeart/2018/2/layout/IconVerticalSolidList#7"/>
    <dgm:cxn modelId="{312D8C76-7242-4BA2-8B8A-E362921A1EC9}" type="presParOf" srcId="{63A459F0-CCFC-438E-B1C7-014DB2F73CB3}" destId="{E4C24486-659E-47AE-81A7-52559B898B36}" srcOrd="0" destOrd="0" presId="urn:microsoft.com/office/officeart/2018/2/layout/IconVerticalSolidList#7"/>
    <dgm:cxn modelId="{8240141E-D9E2-489F-A453-9C9385DE3262}" type="presParOf" srcId="{63A459F0-CCFC-438E-B1C7-014DB2F73CB3}" destId="{5A6050BF-1041-4689-B69B-DD8149C035E1}" srcOrd="1" destOrd="0" presId="urn:microsoft.com/office/officeart/2018/2/layout/IconVerticalSolidList#7"/>
    <dgm:cxn modelId="{0AB89031-FA20-4884-B0AD-68F191B61B74}" type="presParOf" srcId="{63A459F0-CCFC-438E-B1C7-014DB2F73CB3}" destId="{5D05B77E-5317-4C19-944D-79782A81760D}" srcOrd="2" destOrd="0" presId="urn:microsoft.com/office/officeart/2018/2/layout/IconVerticalSolidList#7"/>
    <dgm:cxn modelId="{5401FD0A-B3CC-4B1C-AFCB-7144704B6E71}" type="presParOf" srcId="{63A459F0-CCFC-438E-B1C7-014DB2F73CB3}" destId="{CB46BF6F-333B-46B4-9286-E3DCF4B6D752}" srcOrd="3" destOrd="0" presId="urn:microsoft.com/office/officeart/2018/2/layout/IconVerticalSolid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1BCC72-2170-46B5-8843-59E96DF2E29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CE645EE-49C9-482B-9429-3CA2E9E0DD36}">
      <dgm:prSet/>
      <dgm:spPr/>
      <dgm:t>
        <a:bodyPr/>
        <a:lstStyle/>
        <a:p>
          <a:r>
            <a:rPr lang="en-GB" dirty="0"/>
            <a:t>Telemedicine and Remote Monitoring: Expanding healthcare services beyond traditional settings</a:t>
          </a:r>
          <a:endParaRPr lang="en-US" dirty="0"/>
        </a:p>
      </dgm:t>
    </dgm:pt>
    <dgm:pt modelId="{D68C3748-B595-4042-8309-ED08179A2D4A}" type="parTrans" cxnId="{5EE447AC-759B-4817-A701-BE358DFCF66F}">
      <dgm:prSet/>
      <dgm:spPr/>
      <dgm:t>
        <a:bodyPr/>
        <a:lstStyle/>
        <a:p>
          <a:endParaRPr lang="en-US"/>
        </a:p>
      </dgm:t>
    </dgm:pt>
    <dgm:pt modelId="{42F0FA3A-1AF6-465D-9FF5-D44E045C12D4}" type="sibTrans" cxnId="{5EE447AC-759B-4817-A701-BE358DFCF66F}">
      <dgm:prSet/>
      <dgm:spPr/>
      <dgm:t>
        <a:bodyPr/>
        <a:lstStyle/>
        <a:p>
          <a:endParaRPr lang="en-US"/>
        </a:p>
      </dgm:t>
    </dgm:pt>
    <dgm:pt modelId="{09E0D33F-6F40-411D-9F97-3B5C412044E8}">
      <dgm:prSet/>
      <dgm:spPr/>
      <dgm:t>
        <a:bodyPr/>
        <a:lstStyle/>
        <a:p>
          <a:r>
            <a:rPr lang="en-GB" dirty="0"/>
            <a:t>Health Information Systems: Improving data management and patient care</a:t>
          </a:r>
          <a:endParaRPr lang="en-US" dirty="0"/>
        </a:p>
      </dgm:t>
    </dgm:pt>
    <dgm:pt modelId="{76ED1252-92CE-4C64-8B86-F70F9B0342EF}" type="parTrans" cxnId="{D423BD57-B878-4193-8F79-BDFD5A895551}">
      <dgm:prSet/>
      <dgm:spPr/>
      <dgm:t>
        <a:bodyPr/>
        <a:lstStyle/>
        <a:p>
          <a:endParaRPr lang="en-US"/>
        </a:p>
      </dgm:t>
    </dgm:pt>
    <dgm:pt modelId="{EB1668BA-04B9-471B-918B-7F50D837E6C4}" type="sibTrans" cxnId="{D423BD57-B878-4193-8F79-BDFD5A895551}">
      <dgm:prSet/>
      <dgm:spPr/>
      <dgm:t>
        <a:bodyPr/>
        <a:lstStyle/>
        <a:p>
          <a:endParaRPr lang="en-US"/>
        </a:p>
      </dgm:t>
    </dgm:pt>
    <dgm:pt modelId="{BB0101CC-468E-4D19-B798-15F71999D6DD}">
      <dgm:prSet/>
      <dgm:spPr/>
      <dgm:t>
        <a:bodyPr/>
        <a:lstStyle/>
        <a:p>
          <a:r>
            <a:rPr lang="en-GB"/>
            <a:t>Automation: Streamlining administrative tasks for efficiency</a:t>
          </a:r>
          <a:endParaRPr lang="en-US"/>
        </a:p>
      </dgm:t>
    </dgm:pt>
    <dgm:pt modelId="{2132BD1A-9468-4227-AFC0-BDB50755CE1C}" type="parTrans" cxnId="{4C136A19-5F7B-4B2B-BF10-53887154FF39}">
      <dgm:prSet/>
      <dgm:spPr/>
      <dgm:t>
        <a:bodyPr/>
        <a:lstStyle/>
        <a:p>
          <a:endParaRPr lang="en-US"/>
        </a:p>
      </dgm:t>
    </dgm:pt>
    <dgm:pt modelId="{47EEAACA-8115-49B8-9C5E-9C138B0BD7E8}" type="sibTrans" cxnId="{4C136A19-5F7B-4B2B-BF10-53887154FF39}">
      <dgm:prSet/>
      <dgm:spPr/>
      <dgm:t>
        <a:bodyPr/>
        <a:lstStyle/>
        <a:p>
          <a:endParaRPr lang="en-US"/>
        </a:p>
      </dgm:t>
    </dgm:pt>
    <dgm:pt modelId="{64C46B6F-3C12-4031-ABA1-AF8422530225}" type="pres">
      <dgm:prSet presAssocID="{881BCC72-2170-46B5-8843-59E96DF2E291}" presName="linear" presStyleCnt="0">
        <dgm:presLayoutVars>
          <dgm:animLvl val="lvl"/>
          <dgm:resizeHandles val="exact"/>
        </dgm:presLayoutVars>
      </dgm:prSet>
      <dgm:spPr/>
    </dgm:pt>
    <dgm:pt modelId="{CFB55A23-286A-4220-B67A-72D43D1A0179}" type="pres">
      <dgm:prSet presAssocID="{9CE645EE-49C9-482B-9429-3CA2E9E0DD36}" presName="parentText" presStyleLbl="node1" presStyleIdx="0" presStyleCnt="3">
        <dgm:presLayoutVars>
          <dgm:chMax val="0"/>
          <dgm:bulletEnabled val="1"/>
        </dgm:presLayoutVars>
      </dgm:prSet>
      <dgm:spPr/>
    </dgm:pt>
    <dgm:pt modelId="{35B904CF-7C6A-42F2-A6ED-67CEFD449135}" type="pres">
      <dgm:prSet presAssocID="{42F0FA3A-1AF6-465D-9FF5-D44E045C12D4}" presName="spacer" presStyleCnt="0"/>
      <dgm:spPr/>
    </dgm:pt>
    <dgm:pt modelId="{F2C7AAE0-29D5-43DE-82A9-0F1AADEB8CB0}" type="pres">
      <dgm:prSet presAssocID="{09E0D33F-6F40-411D-9F97-3B5C412044E8}" presName="parentText" presStyleLbl="node1" presStyleIdx="1" presStyleCnt="3">
        <dgm:presLayoutVars>
          <dgm:chMax val="0"/>
          <dgm:bulletEnabled val="1"/>
        </dgm:presLayoutVars>
      </dgm:prSet>
      <dgm:spPr/>
    </dgm:pt>
    <dgm:pt modelId="{8151B116-94D5-45E3-9E10-D5AAAA8538CF}" type="pres">
      <dgm:prSet presAssocID="{EB1668BA-04B9-471B-918B-7F50D837E6C4}" presName="spacer" presStyleCnt="0"/>
      <dgm:spPr/>
    </dgm:pt>
    <dgm:pt modelId="{56DBBCF8-D4D4-4AFF-BCE3-24D3BD5D7048}" type="pres">
      <dgm:prSet presAssocID="{BB0101CC-468E-4D19-B798-15F71999D6DD}" presName="parentText" presStyleLbl="node1" presStyleIdx="2" presStyleCnt="3" custLinFactNeighborY="-72162">
        <dgm:presLayoutVars>
          <dgm:chMax val="0"/>
          <dgm:bulletEnabled val="1"/>
        </dgm:presLayoutVars>
      </dgm:prSet>
      <dgm:spPr/>
    </dgm:pt>
  </dgm:ptLst>
  <dgm:cxnLst>
    <dgm:cxn modelId="{4C136A19-5F7B-4B2B-BF10-53887154FF39}" srcId="{881BCC72-2170-46B5-8843-59E96DF2E291}" destId="{BB0101CC-468E-4D19-B798-15F71999D6DD}" srcOrd="2" destOrd="0" parTransId="{2132BD1A-9468-4227-AFC0-BDB50755CE1C}" sibTransId="{47EEAACA-8115-49B8-9C5E-9C138B0BD7E8}"/>
    <dgm:cxn modelId="{D154285E-F312-4189-95EE-D6A3DE1D0C52}" type="presOf" srcId="{9CE645EE-49C9-482B-9429-3CA2E9E0DD36}" destId="{CFB55A23-286A-4220-B67A-72D43D1A0179}" srcOrd="0" destOrd="0" presId="urn:microsoft.com/office/officeart/2005/8/layout/vList2"/>
    <dgm:cxn modelId="{B8344646-5725-4BA8-A15E-16FE84A5C9ED}" type="presOf" srcId="{BB0101CC-468E-4D19-B798-15F71999D6DD}" destId="{56DBBCF8-D4D4-4AFF-BCE3-24D3BD5D7048}" srcOrd="0" destOrd="0" presId="urn:microsoft.com/office/officeart/2005/8/layout/vList2"/>
    <dgm:cxn modelId="{D423BD57-B878-4193-8F79-BDFD5A895551}" srcId="{881BCC72-2170-46B5-8843-59E96DF2E291}" destId="{09E0D33F-6F40-411D-9F97-3B5C412044E8}" srcOrd="1" destOrd="0" parTransId="{76ED1252-92CE-4C64-8B86-F70F9B0342EF}" sibTransId="{EB1668BA-04B9-471B-918B-7F50D837E6C4}"/>
    <dgm:cxn modelId="{EC2719A6-AB55-4E1A-A87C-F8913C8BF753}" type="presOf" srcId="{881BCC72-2170-46B5-8843-59E96DF2E291}" destId="{64C46B6F-3C12-4031-ABA1-AF8422530225}" srcOrd="0" destOrd="0" presId="urn:microsoft.com/office/officeart/2005/8/layout/vList2"/>
    <dgm:cxn modelId="{5EE447AC-759B-4817-A701-BE358DFCF66F}" srcId="{881BCC72-2170-46B5-8843-59E96DF2E291}" destId="{9CE645EE-49C9-482B-9429-3CA2E9E0DD36}" srcOrd="0" destOrd="0" parTransId="{D68C3748-B595-4042-8309-ED08179A2D4A}" sibTransId="{42F0FA3A-1AF6-465D-9FF5-D44E045C12D4}"/>
    <dgm:cxn modelId="{7C9B91DC-537D-446D-AE7D-4FDC740A16BC}" type="presOf" srcId="{09E0D33F-6F40-411D-9F97-3B5C412044E8}" destId="{F2C7AAE0-29D5-43DE-82A9-0F1AADEB8CB0}" srcOrd="0" destOrd="0" presId="urn:microsoft.com/office/officeart/2005/8/layout/vList2"/>
    <dgm:cxn modelId="{22935037-C25F-457B-8807-1BB5F472151B}" type="presParOf" srcId="{64C46B6F-3C12-4031-ABA1-AF8422530225}" destId="{CFB55A23-286A-4220-B67A-72D43D1A0179}" srcOrd="0" destOrd="0" presId="urn:microsoft.com/office/officeart/2005/8/layout/vList2"/>
    <dgm:cxn modelId="{9BCB8A12-A957-4BD4-95C6-29E6134B7053}" type="presParOf" srcId="{64C46B6F-3C12-4031-ABA1-AF8422530225}" destId="{35B904CF-7C6A-42F2-A6ED-67CEFD449135}" srcOrd="1" destOrd="0" presId="urn:microsoft.com/office/officeart/2005/8/layout/vList2"/>
    <dgm:cxn modelId="{A2820216-9105-4BBB-BA3D-82C8FFB4F32F}" type="presParOf" srcId="{64C46B6F-3C12-4031-ABA1-AF8422530225}" destId="{F2C7AAE0-29D5-43DE-82A9-0F1AADEB8CB0}" srcOrd="2" destOrd="0" presId="urn:microsoft.com/office/officeart/2005/8/layout/vList2"/>
    <dgm:cxn modelId="{CA5FAFF6-2F41-4CC6-A878-260880D27911}" type="presParOf" srcId="{64C46B6F-3C12-4031-ABA1-AF8422530225}" destId="{8151B116-94D5-45E3-9E10-D5AAAA8538CF}" srcOrd="3" destOrd="0" presId="urn:microsoft.com/office/officeart/2005/8/layout/vList2"/>
    <dgm:cxn modelId="{35AC16FD-5A4E-4B3F-9B7D-425EE261F98C}" type="presParOf" srcId="{64C46B6F-3C12-4031-ABA1-AF8422530225}" destId="{56DBBCF8-D4D4-4AFF-BCE3-24D3BD5D704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40256-5A6C-4325-A1E1-41FBC5DFA131}">
      <dsp:nvSpPr>
        <dsp:cNvPr id="0" name=""/>
        <dsp:cNvSpPr/>
      </dsp:nvSpPr>
      <dsp:spPr>
        <a:xfrm>
          <a:off x="205" y="687670"/>
          <a:ext cx="2479997" cy="297599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89000">
            <a:lnSpc>
              <a:spcPct val="90000"/>
            </a:lnSpc>
            <a:spcBef>
              <a:spcPct val="0"/>
            </a:spcBef>
            <a:spcAft>
              <a:spcPct val="35000"/>
            </a:spcAft>
            <a:buNone/>
          </a:pPr>
          <a:r>
            <a:rPr lang="en-GB" sz="2000" kern="1200"/>
            <a:t>Efficiency: Doing more with less.</a:t>
          </a:r>
          <a:endParaRPr lang="en-US" sz="2000" kern="1200"/>
        </a:p>
      </dsp:txBody>
      <dsp:txXfrm>
        <a:off x="205" y="1878069"/>
        <a:ext cx="2479997" cy="1785598"/>
      </dsp:txXfrm>
    </dsp:sp>
    <dsp:sp modelId="{DF554149-6DDF-44FF-A84F-540793C7E389}">
      <dsp:nvSpPr>
        <dsp:cNvPr id="0" name=""/>
        <dsp:cNvSpPr/>
      </dsp:nvSpPr>
      <dsp:spPr>
        <a:xfrm>
          <a:off x="205"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01</a:t>
          </a:r>
        </a:p>
      </dsp:txBody>
      <dsp:txXfrm>
        <a:off x="205" y="687670"/>
        <a:ext cx="2479997" cy="1190398"/>
      </dsp:txXfrm>
    </dsp:sp>
    <dsp:sp modelId="{0BD7A53E-049B-4AA1-977F-CD5BF30EA442}">
      <dsp:nvSpPr>
        <dsp:cNvPr id="0" name=""/>
        <dsp:cNvSpPr/>
      </dsp:nvSpPr>
      <dsp:spPr>
        <a:xfrm>
          <a:off x="2678602" y="687670"/>
          <a:ext cx="2479997" cy="2975996"/>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89000">
            <a:lnSpc>
              <a:spcPct val="90000"/>
            </a:lnSpc>
            <a:spcBef>
              <a:spcPct val="0"/>
            </a:spcBef>
            <a:spcAft>
              <a:spcPct val="35000"/>
            </a:spcAft>
            <a:buNone/>
          </a:pPr>
          <a:r>
            <a:rPr lang="en-GB" sz="2000" kern="1200"/>
            <a:t>Innovation: Finding creative solutions.</a:t>
          </a:r>
          <a:endParaRPr lang="en-US" sz="2000" kern="1200"/>
        </a:p>
      </dsp:txBody>
      <dsp:txXfrm>
        <a:off x="2678602" y="1878069"/>
        <a:ext cx="2479997" cy="1785598"/>
      </dsp:txXfrm>
    </dsp:sp>
    <dsp:sp modelId="{1A03B3FA-428B-4863-B92E-CCBEA16FBE65}">
      <dsp:nvSpPr>
        <dsp:cNvPr id="0" name=""/>
        <dsp:cNvSpPr/>
      </dsp:nvSpPr>
      <dsp:spPr>
        <a:xfrm>
          <a:off x="2678602"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02</a:t>
          </a:r>
        </a:p>
      </dsp:txBody>
      <dsp:txXfrm>
        <a:off x="2678602" y="687670"/>
        <a:ext cx="2479997" cy="1190398"/>
      </dsp:txXfrm>
    </dsp:sp>
    <dsp:sp modelId="{60912F00-1F83-45CB-BC67-8AEEBC8A8B3A}">
      <dsp:nvSpPr>
        <dsp:cNvPr id="0" name=""/>
        <dsp:cNvSpPr/>
      </dsp:nvSpPr>
      <dsp:spPr>
        <a:xfrm>
          <a:off x="5356999" y="687670"/>
          <a:ext cx="2479997" cy="2975996"/>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89000">
            <a:lnSpc>
              <a:spcPct val="90000"/>
            </a:lnSpc>
            <a:spcBef>
              <a:spcPct val="0"/>
            </a:spcBef>
            <a:spcAft>
              <a:spcPct val="35000"/>
            </a:spcAft>
            <a:buNone/>
          </a:pPr>
          <a:r>
            <a:rPr lang="en-GB" sz="2000" kern="1200"/>
            <a:t>Resilience: Adapting to changing circumstances.</a:t>
          </a:r>
          <a:endParaRPr lang="en-US" sz="2000" kern="1200"/>
        </a:p>
      </dsp:txBody>
      <dsp:txXfrm>
        <a:off x="5356999" y="1878069"/>
        <a:ext cx="2479997" cy="1785598"/>
      </dsp:txXfrm>
    </dsp:sp>
    <dsp:sp modelId="{04993264-C9D4-4CFB-A3FB-18B9C7C3C67F}">
      <dsp:nvSpPr>
        <dsp:cNvPr id="0" name=""/>
        <dsp:cNvSpPr/>
      </dsp:nvSpPr>
      <dsp:spPr>
        <a:xfrm>
          <a:off x="5356999"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03</a:t>
          </a:r>
        </a:p>
      </dsp:txBody>
      <dsp:txXfrm>
        <a:off x="5356999" y="687670"/>
        <a:ext cx="2479997" cy="1190398"/>
      </dsp:txXfrm>
    </dsp:sp>
    <dsp:sp modelId="{B2F7B9C1-C466-424C-803A-B41DB7A5F746}">
      <dsp:nvSpPr>
        <dsp:cNvPr id="0" name=""/>
        <dsp:cNvSpPr/>
      </dsp:nvSpPr>
      <dsp:spPr>
        <a:xfrm>
          <a:off x="8035397" y="687670"/>
          <a:ext cx="2479997" cy="297599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89000">
            <a:lnSpc>
              <a:spcPct val="90000"/>
            </a:lnSpc>
            <a:spcBef>
              <a:spcPct val="0"/>
            </a:spcBef>
            <a:spcAft>
              <a:spcPct val="35000"/>
            </a:spcAft>
            <a:buNone/>
          </a:pPr>
          <a:r>
            <a:rPr lang="en-GB" sz="2000" kern="1200"/>
            <a:t>Cost-effectiveness: Achieving goals within budget constraints.</a:t>
          </a:r>
          <a:endParaRPr lang="en-US" sz="2000" kern="1200"/>
        </a:p>
      </dsp:txBody>
      <dsp:txXfrm>
        <a:off x="8035397" y="1878069"/>
        <a:ext cx="2479997" cy="1785598"/>
      </dsp:txXfrm>
    </dsp:sp>
    <dsp:sp modelId="{E24E9765-DF6D-4263-A54E-52FCED778E14}">
      <dsp:nvSpPr>
        <dsp:cNvPr id="0" name=""/>
        <dsp:cNvSpPr/>
      </dsp:nvSpPr>
      <dsp:spPr>
        <a:xfrm>
          <a:off x="8035397" y="687670"/>
          <a:ext cx="2479997" cy="119039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04</a:t>
          </a:r>
        </a:p>
      </dsp:txBody>
      <dsp:txXfrm>
        <a:off x="8035397" y="687670"/>
        <a:ext cx="2479997" cy="11903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C0C90-A600-4939-975E-0D0FAD739A73}">
      <dsp:nvSpPr>
        <dsp:cNvPr id="0" name=""/>
        <dsp:cNvSpPr/>
      </dsp:nvSpPr>
      <dsp:spPr>
        <a:xfrm>
          <a:off x="1103019"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3E6040-E6C1-4FE3-9651-405AFBABA739}">
      <dsp:nvSpPr>
        <dsp:cNvPr id="0" name=""/>
        <dsp:cNvSpPr/>
      </dsp:nvSpPr>
      <dsp:spPr>
        <a:xfrm>
          <a:off x="192002"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pPr>
          <a:r>
            <a:rPr lang="en-GB" sz="2600" kern="1200"/>
            <a:t>Human Resources </a:t>
          </a:r>
          <a:endParaRPr lang="en-US" sz="2600" kern="1200"/>
        </a:p>
      </dsp:txBody>
      <dsp:txXfrm>
        <a:off x="192002" y="2368414"/>
        <a:ext cx="3312788" cy="720000"/>
      </dsp:txXfrm>
    </dsp:sp>
    <dsp:sp modelId="{3012F842-30BF-4C74-BAB1-357BCBD01657}">
      <dsp:nvSpPr>
        <dsp:cNvPr id="0" name=""/>
        <dsp:cNvSpPr/>
      </dsp:nvSpPr>
      <dsp:spPr>
        <a:xfrm>
          <a:off x="4995546"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F136DB-871D-4521-9674-F1B5851B1AAC}">
      <dsp:nvSpPr>
        <dsp:cNvPr id="0" name=""/>
        <dsp:cNvSpPr/>
      </dsp:nvSpPr>
      <dsp:spPr>
        <a:xfrm>
          <a:off x="4084529"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pPr>
          <a:r>
            <a:rPr lang="en-GB" sz="2600" kern="1200"/>
            <a:t>Financial Resources </a:t>
          </a:r>
          <a:endParaRPr lang="en-US" sz="2600" kern="1200"/>
        </a:p>
      </dsp:txBody>
      <dsp:txXfrm>
        <a:off x="4084529" y="2368414"/>
        <a:ext cx="3312788" cy="720000"/>
      </dsp:txXfrm>
    </dsp:sp>
    <dsp:sp modelId="{A80F79D7-3F10-4E0A-A8F2-A52F98350361}">
      <dsp:nvSpPr>
        <dsp:cNvPr id="0" name=""/>
        <dsp:cNvSpPr/>
      </dsp:nvSpPr>
      <dsp:spPr>
        <a:xfrm>
          <a:off x="8888072"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EE37D4-F275-4F1C-BB45-233DB368F57C}">
      <dsp:nvSpPr>
        <dsp:cNvPr id="0" name=""/>
        <dsp:cNvSpPr/>
      </dsp:nvSpPr>
      <dsp:spPr>
        <a:xfrm>
          <a:off x="7977055"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pPr>
          <a:r>
            <a:rPr lang="en-GB" sz="2600" kern="1200"/>
            <a:t>Technological Resources </a:t>
          </a:r>
          <a:endParaRPr lang="en-US" sz="2600" kern="1200"/>
        </a:p>
      </dsp:txBody>
      <dsp:txXfrm>
        <a:off x="7977055" y="2368414"/>
        <a:ext cx="3312788"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D83942-4A2C-4233-9CAE-04396ED7DF70}">
      <dsp:nvSpPr>
        <dsp:cNvPr id="0" name=""/>
        <dsp:cNvSpPr/>
      </dsp:nvSpPr>
      <dsp:spPr>
        <a:xfrm>
          <a:off x="0" y="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0A916-5B9C-4605-9046-799DDD997FC4}">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5C5036-C8D6-4844-A810-C8DC31AFC382}">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dirty="0"/>
            <a:t>Budget Optimization: Strategies for effective budget allocation</a:t>
          </a:r>
          <a:endParaRPr lang="en-US" sz="2500" kern="1200" dirty="0"/>
        </a:p>
      </dsp:txBody>
      <dsp:txXfrm>
        <a:off x="1844034" y="682"/>
        <a:ext cx="4401230" cy="1596566"/>
      </dsp:txXfrm>
    </dsp:sp>
    <dsp:sp modelId="{4D485CDA-FC71-4295-A166-61EEAC9003C8}">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8D9C2-8B63-41D3-970C-AD12D9FD402F}">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5330E1-96F4-4A49-828C-742F155EE01E}">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Cost-Effective Practices: Identifying and implementing cost-saving measures</a:t>
          </a:r>
          <a:endParaRPr lang="en-US" sz="2500" kern="1200"/>
        </a:p>
      </dsp:txBody>
      <dsp:txXfrm>
        <a:off x="1844034" y="1996390"/>
        <a:ext cx="4401230" cy="1596566"/>
      </dsp:txXfrm>
    </dsp:sp>
    <dsp:sp modelId="{E4C24486-659E-47AE-81A7-52559B898B36}">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050BF-1041-4689-B69B-DD8149C035E1}">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46BF6F-333B-46B4-9286-E3DCF4B6D752}">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Partnerships and Grants: Exploring external funding opportunities</a:t>
          </a:r>
          <a:endParaRPr lang="en-US" sz="2500" kern="1200"/>
        </a:p>
      </dsp:txBody>
      <dsp:txXfrm>
        <a:off x="1844034" y="3992098"/>
        <a:ext cx="4401230" cy="15965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55A23-286A-4220-B67A-72D43D1A0179}">
      <dsp:nvSpPr>
        <dsp:cNvPr id="0" name=""/>
        <dsp:cNvSpPr/>
      </dsp:nvSpPr>
      <dsp:spPr>
        <a:xfrm>
          <a:off x="0" y="36564"/>
          <a:ext cx="5957783" cy="1649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Telemedicine and Remote Monitoring: Expanding healthcare services beyond traditional settings</a:t>
          </a:r>
          <a:endParaRPr lang="en-US" sz="3000" kern="1200" dirty="0"/>
        </a:p>
      </dsp:txBody>
      <dsp:txXfrm>
        <a:off x="80532" y="117096"/>
        <a:ext cx="5796719" cy="1488636"/>
      </dsp:txXfrm>
    </dsp:sp>
    <dsp:sp modelId="{F2C7AAE0-29D5-43DE-82A9-0F1AADEB8CB0}">
      <dsp:nvSpPr>
        <dsp:cNvPr id="0" name=""/>
        <dsp:cNvSpPr/>
      </dsp:nvSpPr>
      <dsp:spPr>
        <a:xfrm>
          <a:off x="0" y="1772664"/>
          <a:ext cx="5957783" cy="16497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Health Information Systems: Improving data management and patient care</a:t>
          </a:r>
          <a:endParaRPr lang="en-US" sz="3000" kern="1200" dirty="0"/>
        </a:p>
      </dsp:txBody>
      <dsp:txXfrm>
        <a:off x="80532" y="1853196"/>
        <a:ext cx="5796719" cy="1488636"/>
      </dsp:txXfrm>
    </dsp:sp>
    <dsp:sp modelId="{56DBBCF8-D4D4-4AFF-BCE3-24D3BD5D7048}">
      <dsp:nvSpPr>
        <dsp:cNvPr id="0" name=""/>
        <dsp:cNvSpPr/>
      </dsp:nvSpPr>
      <dsp:spPr>
        <a:xfrm>
          <a:off x="0" y="3446416"/>
          <a:ext cx="5957783" cy="16497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Automation: Streamlining administrative tasks for efficiency</a:t>
          </a:r>
          <a:endParaRPr lang="en-US" sz="3000" kern="1200"/>
        </a:p>
      </dsp:txBody>
      <dsp:txXfrm>
        <a:off x="80532" y="3526948"/>
        <a:ext cx="5796719" cy="1488636"/>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7">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8A4E49-2D6E-4104-BA78-7C71997DA472}"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BB229D-1799-4C6B-BD6A-63DDE4C4AFA0}" type="slidenum">
              <a:rPr lang="en-GB" smtClean="0"/>
              <a:t>‹#›</a:t>
            </a:fld>
            <a:endParaRPr lang="en-GB"/>
          </a:p>
        </p:txBody>
      </p:sp>
    </p:spTree>
    <p:extLst>
      <p:ext uri="{BB962C8B-B14F-4D97-AF65-F5344CB8AC3E}">
        <p14:creationId xmlns:p14="http://schemas.microsoft.com/office/powerpoint/2010/main" val="538502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13</a:t>
            </a:fld>
            <a:endParaRPr lang="en-GB"/>
          </a:p>
        </p:txBody>
      </p:sp>
    </p:spTree>
    <p:extLst>
      <p:ext uri="{BB962C8B-B14F-4D97-AF65-F5344CB8AC3E}">
        <p14:creationId xmlns:p14="http://schemas.microsoft.com/office/powerpoint/2010/main" val="2864681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context of business, being resourceful can make a business thrive or dive. </a:t>
            </a:r>
          </a:p>
          <a:p>
            <a:endParaRPr lang="en-GB" dirty="0"/>
          </a:p>
          <a:p>
            <a:r>
              <a:rPr lang="en-GB" dirty="0"/>
              <a:t>Cost-efficacy: Optimize processes for efficiency </a:t>
            </a:r>
          </a:p>
          <a:p>
            <a:r>
              <a:rPr lang="en-GB" dirty="0"/>
              <a:t>Innovation: Generating novel ideas </a:t>
            </a:r>
          </a:p>
          <a:p>
            <a:r>
              <a:rPr lang="en-GB" dirty="0"/>
              <a:t>Agility: Being flexible and adaptable to deal with unexpected challenges </a:t>
            </a:r>
          </a:p>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14</a:t>
            </a:fld>
            <a:endParaRPr lang="en-GB"/>
          </a:p>
        </p:txBody>
      </p:sp>
    </p:spTree>
    <p:extLst>
      <p:ext uri="{BB962C8B-B14F-4D97-AF65-F5344CB8AC3E}">
        <p14:creationId xmlns:p14="http://schemas.microsoft.com/office/powerpoint/2010/main" val="86528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17</a:t>
            </a:fld>
            <a:endParaRPr lang="en-GB"/>
          </a:p>
        </p:txBody>
      </p:sp>
    </p:spTree>
    <p:extLst>
      <p:ext uri="{BB962C8B-B14F-4D97-AF65-F5344CB8AC3E}">
        <p14:creationId xmlns:p14="http://schemas.microsoft.com/office/powerpoint/2010/main" val="3731127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1 (top): Digital transformation in health and social care | NHSX</a:t>
            </a:r>
          </a:p>
          <a:p>
            <a:r>
              <a:rPr lang="en-GB" dirty="0"/>
              <a:t>Video 2: Digital Health and Care WALES</a:t>
            </a:r>
          </a:p>
          <a:p>
            <a:r>
              <a:rPr lang="en-GB" dirty="0"/>
              <a:t>Video: 3: Digital Medicine Transformation (Wales)</a:t>
            </a:r>
          </a:p>
          <a:p>
            <a:r>
              <a:rPr lang="en-GB" dirty="0"/>
              <a:t>Video 4: Collaboration of Mental Health Services (England) </a:t>
            </a:r>
          </a:p>
          <a:p>
            <a:endParaRPr lang="en-GB" dirty="0"/>
          </a:p>
          <a:p>
            <a:r>
              <a:rPr lang="en-GB" dirty="0"/>
              <a:t>If you are pressed for time, I would recommend watch the first 2 videos and encourage students to watch videos 3 and 4 in their </a:t>
            </a:r>
            <a:r>
              <a:rPr lang="en-GB"/>
              <a:t>own time. </a:t>
            </a:r>
            <a:endParaRPr lang="en-GB" dirty="0"/>
          </a:p>
        </p:txBody>
      </p:sp>
      <p:sp>
        <p:nvSpPr>
          <p:cNvPr id="4" name="Slide Number Placeholder 3"/>
          <p:cNvSpPr>
            <a:spLocks noGrp="1"/>
          </p:cNvSpPr>
          <p:nvPr>
            <p:ph type="sldNum" sz="quarter" idx="5"/>
          </p:nvPr>
        </p:nvSpPr>
        <p:spPr/>
        <p:txBody>
          <a:bodyPr/>
          <a:lstStyle/>
          <a:p>
            <a:fld id="{18D49DBD-1FAE-4506-A243-3DE5CA7F300E}" type="slidenum">
              <a:rPr lang="en-GB" smtClean="0"/>
              <a:t>18</a:t>
            </a:fld>
            <a:endParaRPr lang="en-GB"/>
          </a:p>
        </p:txBody>
      </p:sp>
    </p:spTree>
    <p:extLst>
      <p:ext uri="{BB962C8B-B14F-4D97-AF65-F5344CB8AC3E}">
        <p14:creationId xmlns:p14="http://schemas.microsoft.com/office/powerpoint/2010/main" val="2388617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1684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00673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54575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042614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0622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994032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8339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57996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89061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250023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04727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63769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7445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19275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50181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24431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59400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8232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285611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573759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457840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210706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173657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64779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20244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636489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D2BD76-ACB6-46A7-9B4C-4165016F0BB9}"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CFEDA-DDE9-4722-9A21-D89BBEA2A51E}" type="slidenum">
              <a:rPr lang="en-GB" smtClean="0"/>
              <a:t>‹#›</a:t>
            </a:fld>
            <a:endParaRPr lang="en-GB"/>
          </a:p>
        </p:txBody>
      </p:sp>
    </p:spTree>
    <p:extLst>
      <p:ext uri="{BB962C8B-B14F-4D97-AF65-F5344CB8AC3E}">
        <p14:creationId xmlns:p14="http://schemas.microsoft.com/office/powerpoint/2010/main" val="10348671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741962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821195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946401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6881480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7548298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3824228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5824235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622498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2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771775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417820090"/>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71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86602672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95437596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711" r:id="rId3"/>
    <p:sldLayoutId id="214748371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7635945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5505035"/>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423592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hyperlink" Target="https://www.local.gov.uk/case-studies" TargetMode="External"/><Relationship Id="rId2" Type="http://schemas.openxmlformats.org/officeDocument/2006/relationships/hyperlink" Target="https://www.gov.uk/government/collections/health-matters-public-health-issues" TargetMode="External"/><Relationship Id="rId1" Type="http://schemas.openxmlformats.org/officeDocument/2006/relationships/slideLayout" Target="../slideLayouts/slideLayout19.xml"/><Relationship Id="rId5" Type="http://schemas.openxmlformats.org/officeDocument/2006/relationships/image" Target="../media/image29.png"/><Relationship Id="rId4" Type="http://schemas.openxmlformats.org/officeDocument/2006/relationships/hyperlink" Target="https://www.england.nhs.uk/improvement-hub/wp-content/uploads/sites/44/2017/11/ILG-1.6-Use-of-Technology-to-Improve-Services.pdf"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hyperlink" Target="https://www.mentalhealth.org.uk/our-work/public-engagement/mental-health-awareness-week" TargetMode="External"/><Relationship Id="rId2" Type="http://schemas.openxmlformats.org/officeDocument/2006/relationships/hyperlink" Target="https://www.youtube.com/watch?v=kxDSq92ZGlY" TargetMode="External"/><Relationship Id="rId1" Type="http://schemas.openxmlformats.org/officeDocument/2006/relationships/slideLayout" Target="../slideLayouts/slideLayout20.xml"/><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30.png"/><Relationship Id="rId7" Type="http://schemas.openxmlformats.org/officeDocument/2006/relationships/image" Target="../media/image34.jpeg"/><Relationship Id="rId12" Type="http://schemas.openxmlformats.org/officeDocument/2006/relationships/image" Target="../media/image39.png"/><Relationship Id="rId2" Type="http://schemas.openxmlformats.org/officeDocument/2006/relationships/image" Target="../media/image29.png"/><Relationship Id="rId1" Type="http://schemas.openxmlformats.org/officeDocument/2006/relationships/slideLayout" Target="../slideLayouts/slideLayout20.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jpeg"/><Relationship Id="rId9" Type="http://schemas.openxmlformats.org/officeDocument/2006/relationships/image" Target="../media/image36.png"/></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youtube.com/watch?v=JIY54dyeFO0" TargetMode="Externa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video" Target="https://www.youtube.com/embed/V4J0FX_Ifk4?start=96&amp;feature=oembed" TargetMode="External"/><Relationship Id="rId7" Type="http://schemas.openxmlformats.org/officeDocument/2006/relationships/image" Target="../media/image47.jpeg"/><Relationship Id="rId2" Type="http://schemas.openxmlformats.org/officeDocument/2006/relationships/video" Target="https://www.youtube.com/embed/_EiuE-Nkp14?feature=oembed" TargetMode="External"/><Relationship Id="rId1" Type="http://schemas.openxmlformats.org/officeDocument/2006/relationships/video" Target="https://www.youtube.com/embed/VS1qpKaDgMI?feature=oembed" TargetMode="External"/><Relationship Id="rId6" Type="http://schemas.openxmlformats.org/officeDocument/2006/relationships/notesSlide" Target="../notesSlides/notesSlide4.xml"/><Relationship Id="rId5" Type="http://schemas.openxmlformats.org/officeDocument/2006/relationships/slideLayout" Target="../slideLayouts/slideLayout20.xml"/><Relationship Id="rId10" Type="http://schemas.openxmlformats.org/officeDocument/2006/relationships/image" Target="../media/image50.jpeg"/><Relationship Id="rId4" Type="http://schemas.openxmlformats.org/officeDocument/2006/relationships/video" Target="https://www.youtube.com/embed/dQIBdIqcp98?feature=oembed" TargetMode="External"/><Relationship Id="rId9" Type="http://schemas.openxmlformats.org/officeDocument/2006/relationships/image" Target="../media/image49.jpe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asana.com/resources/elevator-pitch-examples" TargetMode="Externa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17149" y="686556"/>
            <a:ext cx="9144000" cy="2387600"/>
          </a:xfrm>
        </p:spPr>
        <p:txBody>
          <a:bodyPr/>
          <a:lstStyle/>
          <a:p>
            <a:r>
              <a:rPr lang="en-US" sz="4400" b="1" dirty="0">
                <a:solidFill>
                  <a:schemeClr val="bg1"/>
                </a:solidFill>
                <a:latin typeface="Aptos" panose="020B0004020202020204" pitchFamily="34" charset="0"/>
                <a:ea typeface="+mj-lt"/>
                <a:cs typeface="+mj-lt"/>
              </a:rPr>
              <a:t>Planning a Healthcare Campaign Process</a:t>
            </a:r>
          </a:p>
        </p:txBody>
      </p:sp>
      <p:sp>
        <p:nvSpPr>
          <p:cNvPr id="3" name="Subtitle 2"/>
          <p:cNvSpPr>
            <a:spLocks noGrp="1"/>
          </p:cNvSpPr>
          <p:nvPr>
            <p:ph type="subTitle" idx="1"/>
          </p:nvPr>
        </p:nvSpPr>
        <p:spPr/>
        <p:txBody>
          <a:bodyPr vert="horz" lIns="91440" tIns="45720" rIns="91440" bIns="45720" rtlCol="0" anchor="t">
            <a:normAutofit/>
          </a:bodyPr>
          <a:lstStyle/>
          <a:p>
            <a:r>
              <a:rPr lang="en-US" sz="3600" b="1" dirty="0">
                <a:solidFill>
                  <a:schemeClr val="bg1"/>
                </a:solidFill>
              </a:rPr>
              <a:t>Week 4</a:t>
            </a:r>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ea typeface="+mj-lt"/>
                <a:cs typeface="+mj-lt"/>
              </a:rPr>
              <a:t>Objective</a:t>
            </a:r>
            <a:endParaRPr lang="en-US" dirty="0"/>
          </a:p>
        </p:txBody>
      </p:sp>
      <p:sp>
        <p:nvSpPr>
          <p:cNvPr id="3" name="Subtitle 2"/>
          <p:cNvSpPr>
            <a:spLocks noGrp="1"/>
          </p:cNvSpPr>
          <p:nvPr>
            <p:ph idx="1"/>
          </p:nvPr>
        </p:nvSpPr>
        <p:spPr/>
        <p:txBody>
          <a:bodyPr vert="horz" lIns="91440" tIns="45720" rIns="91440" bIns="45720" rtlCol="0" anchor="t">
            <a:normAutofit/>
          </a:bodyPr>
          <a:lstStyle/>
          <a:p>
            <a:r>
              <a:rPr lang="en-US" sz="3600" dirty="0">
                <a:ea typeface="+mn-lt"/>
                <a:cs typeface="+mn-lt"/>
              </a:rPr>
              <a:t>Understand the steps involved in planning a </a:t>
            </a:r>
            <a:r>
              <a:rPr lang="en-US" sz="3600">
                <a:ea typeface="+mn-lt"/>
                <a:cs typeface="+mn-lt"/>
              </a:rPr>
              <a:t>healthcare campaign, building successful </a:t>
            </a:r>
            <a:r>
              <a:rPr lang="en-US" sz="3600" dirty="0">
                <a:ea typeface="+mn-lt"/>
                <a:cs typeface="+mn-lt"/>
              </a:rPr>
              <a:t>partnerships, being resourceful, exhibiting leadership, and creating an effective elevator pitch.</a:t>
            </a:r>
            <a:endParaRPr lang="en-US" dirty="0"/>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898937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85900" y="519048"/>
            <a:ext cx="9144000" cy="2387600"/>
          </a:xfrm>
        </p:spPr>
        <p:txBody>
          <a:bodyPr>
            <a:normAutofit fontScale="90000"/>
          </a:bodyPr>
          <a:lstStyle/>
          <a:p>
            <a:r>
              <a:rPr lang="en-US" dirty="0">
                <a:ea typeface="+mj-lt"/>
                <a:cs typeface="+mj-lt"/>
              </a:rPr>
              <a:t>What will you focus Component 2 Poster and Pitch focus on?</a:t>
            </a:r>
          </a:p>
        </p:txBody>
      </p:sp>
      <p:sp>
        <p:nvSpPr>
          <p:cNvPr id="3" name="Subtitle 2"/>
          <p:cNvSpPr>
            <a:spLocks noGrp="1"/>
          </p:cNvSpPr>
          <p:nvPr>
            <p:ph type="subTitle" idx="1"/>
          </p:nvPr>
        </p:nvSpPr>
        <p:spPr>
          <a:xfrm>
            <a:off x="1524000" y="3292443"/>
            <a:ext cx="9144000" cy="1655762"/>
          </a:xfrm>
        </p:spPr>
        <p:txBody>
          <a:bodyPr vert="horz" lIns="91440" tIns="45720" rIns="91440" bIns="45720" rtlCol="0" anchor="t">
            <a:normAutofit/>
          </a:bodyPr>
          <a:lstStyle/>
          <a:p>
            <a:r>
              <a:rPr lang="en-US" sz="3600" dirty="0"/>
              <a:t>Please use the links on the next slide for inspiration/ideas for your campaign or innovation.</a:t>
            </a:r>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1643329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85900" y="2170654"/>
            <a:ext cx="9144000" cy="1655762"/>
          </a:xfrm>
        </p:spPr>
        <p:txBody>
          <a:bodyPr vert="horz" lIns="91440" tIns="45720" rIns="91440" bIns="45720" rtlCol="0" anchor="t">
            <a:normAutofit/>
          </a:bodyPr>
          <a:lstStyle/>
          <a:p>
            <a:r>
              <a:rPr lang="en-GB" sz="2800" dirty="0">
                <a:hlinkClick r:id="rId2"/>
              </a:rPr>
              <a:t>Health matters: public health issues - GOV.UK (www.gov.uk)</a:t>
            </a:r>
            <a:endParaRPr lang="en-GB" sz="2800" dirty="0"/>
          </a:p>
          <a:p>
            <a:r>
              <a:rPr lang="en-GB" sz="2800" dirty="0">
                <a:hlinkClick r:id="rId3"/>
              </a:rPr>
              <a:t>Case studies | Local Government Association</a:t>
            </a:r>
            <a:endParaRPr lang="en-GB" sz="2800" dirty="0"/>
          </a:p>
          <a:p>
            <a:r>
              <a:rPr lang="en-GB" sz="2800" dirty="0">
                <a:hlinkClick r:id="rId4"/>
              </a:rPr>
              <a:t>untitled (england.nhs.uk)</a:t>
            </a:r>
            <a:endParaRPr lang="en-US" sz="3600" dirty="0"/>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5"/>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1657999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
        <p:nvSpPr>
          <p:cNvPr id="5" name="Title 1">
            <a:extLst>
              <a:ext uri="{FF2B5EF4-FFF2-40B4-BE49-F238E27FC236}">
                <a16:creationId xmlns:a16="http://schemas.microsoft.com/office/drawing/2014/main" id="{7C854C26-FA5D-DC13-85FE-455FAF5CD8A7}"/>
              </a:ext>
            </a:extLst>
          </p:cNvPr>
          <p:cNvSpPr>
            <a:spLocks noGrp="1"/>
          </p:cNvSpPr>
          <p:nvPr>
            <p:ph type="ctrTitle"/>
          </p:nvPr>
        </p:nvSpPr>
        <p:spPr>
          <a:xfrm>
            <a:off x="1278511" y="103694"/>
            <a:ext cx="9144000" cy="1190970"/>
          </a:xfrm>
        </p:spPr>
        <p:txBody>
          <a:bodyPr/>
          <a:lstStyle/>
          <a:p>
            <a:r>
              <a:rPr lang="en-US" dirty="0">
                <a:ea typeface="+mj-lt"/>
                <a:cs typeface="+mj-lt"/>
              </a:rPr>
              <a:t>Students have focused on…</a:t>
            </a:r>
          </a:p>
        </p:txBody>
      </p:sp>
      <p:sp>
        <p:nvSpPr>
          <p:cNvPr id="2" name="Subtitle 1">
            <a:extLst>
              <a:ext uri="{FF2B5EF4-FFF2-40B4-BE49-F238E27FC236}">
                <a16:creationId xmlns:a16="http://schemas.microsoft.com/office/drawing/2014/main" id="{1633CCB5-72F4-912D-A632-3964FB854E39}"/>
              </a:ext>
            </a:extLst>
          </p:cNvPr>
          <p:cNvSpPr>
            <a:spLocks noGrp="1" noChangeArrowheads="1"/>
          </p:cNvSpPr>
          <p:nvPr>
            <p:ph type="subTitle" idx="1"/>
          </p:nvPr>
        </p:nvSpPr>
        <p:spPr bwMode="auto">
          <a:xfrm>
            <a:off x="1562100" y="2601119"/>
            <a:ext cx="9144000" cy="1655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Increasing cervical screening rates in South Asian women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Changing vaping behaviors among teenagers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Raising awareness of diabetes in the Black community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Introducing AI technology to streamline care workers' jobs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Introducing a wearable device for obesity management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Creating a social media campaign for suicide prevention among teenagers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Workplace interventions for men in manual labor jobs to address depression</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Introducing VR technology in care homes for dementia care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 social support campaign for Romanian moms in Walsall</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Postpartum program for women in </a:t>
            </a:r>
            <a:r>
              <a:rPr kumimoji="0" lang="en-US" altLang="en-US" sz="1800" b="1" i="0" u="none" strike="noStrike" cap="none" normalizeH="0" baseline="0" dirty="0" err="1">
                <a:ln>
                  <a:noFill/>
                </a:ln>
                <a:solidFill>
                  <a:schemeClr val="tx1"/>
                </a:solidFill>
                <a:effectLst/>
                <a:latin typeface="Arial" panose="020B0604020202020204" pitchFamily="34" charset="0"/>
              </a:rPr>
              <a:t>Sparkhill</a:t>
            </a:r>
            <a:r>
              <a:rPr kumimoji="0" lang="en-US" altLang="en-US" sz="1800" b="1" i="0" u="none" strike="noStrike" cap="none" normalizeH="0" baseline="0" dirty="0">
                <a:ln>
                  <a:noFill/>
                </a:ln>
                <a:solidFill>
                  <a:schemeClr val="tx1"/>
                </a:solidFill>
                <a:effectLst/>
                <a:latin typeface="Arial" panose="020B0604020202020204" pitchFamily="34" charset="0"/>
              </a:rPr>
              <a:t> focusing on mental health</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Providing hot meals for low-income families daily after school</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Improving dental health in Birmingham primary schools through educational workshops</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1655385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
        <p:nvSpPr>
          <p:cNvPr id="5" name="Title 1">
            <a:extLst>
              <a:ext uri="{FF2B5EF4-FFF2-40B4-BE49-F238E27FC236}">
                <a16:creationId xmlns:a16="http://schemas.microsoft.com/office/drawing/2014/main" id="{7C854C26-FA5D-DC13-85FE-455FAF5CD8A7}"/>
              </a:ext>
            </a:extLst>
          </p:cNvPr>
          <p:cNvSpPr>
            <a:spLocks noGrp="1"/>
          </p:cNvSpPr>
          <p:nvPr>
            <p:ph type="ctrTitle"/>
          </p:nvPr>
        </p:nvSpPr>
        <p:spPr>
          <a:xfrm>
            <a:off x="1278511" y="103694"/>
            <a:ext cx="9144000" cy="1190970"/>
          </a:xfrm>
        </p:spPr>
        <p:txBody>
          <a:bodyPr/>
          <a:lstStyle/>
          <a:p>
            <a:r>
              <a:rPr lang="en-US" dirty="0">
                <a:ea typeface="+mj-lt"/>
                <a:cs typeface="+mj-lt"/>
              </a:rPr>
              <a:t>Success Criteria</a:t>
            </a:r>
          </a:p>
        </p:txBody>
      </p:sp>
      <p:sp>
        <p:nvSpPr>
          <p:cNvPr id="2" name="Subtitle 1">
            <a:extLst>
              <a:ext uri="{FF2B5EF4-FFF2-40B4-BE49-F238E27FC236}">
                <a16:creationId xmlns:a16="http://schemas.microsoft.com/office/drawing/2014/main" id="{1633CCB5-72F4-912D-A632-3964FB854E39}"/>
              </a:ext>
            </a:extLst>
          </p:cNvPr>
          <p:cNvSpPr>
            <a:spLocks noGrp="1" noChangeArrowheads="1"/>
          </p:cNvSpPr>
          <p:nvPr>
            <p:ph type="subTitle" idx="1"/>
          </p:nvPr>
        </p:nvSpPr>
        <p:spPr bwMode="auto">
          <a:xfrm>
            <a:off x="1562100" y="1292217"/>
            <a:ext cx="1003935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Your campaign or innovation should incorporate technology in some way</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dirty="0">
                <a:latin typeface="Arial" panose="020B0604020202020204" pitchFamily="34" charset="0"/>
              </a:rPr>
              <a:t>You should be creative and add value to H&amp;SC</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Your </a:t>
            </a:r>
            <a:r>
              <a:rPr lang="en-US" altLang="en-US" dirty="0">
                <a:latin typeface="Arial" panose="020B0604020202020204" pitchFamily="34" charset="0"/>
              </a:rPr>
              <a:t>poster should be creative and visually appealing, whilst covering key module content (some ideas are on the next slide). You </a:t>
            </a:r>
            <a:r>
              <a:rPr kumimoji="0" lang="en-US" altLang="en-US" b="0" i="0" u="none" strike="noStrike" cap="none" normalizeH="0" baseline="0" dirty="0">
                <a:ln>
                  <a:noFill/>
                </a:ln>
                <a:solidFill>
                  <a:schemeClr val="tx1"/>
                </a:solidFill>
                <a:effectLst/>
                <a:latin typeface="Arial" panose="020B0604020202020204" pitchFamily="34" charset="0"/>
              </a:rPr>
              <a:t>can include logos, timelines, graphs, models, images, prototypes, hashtags </a:t>
            </a:r>
            <a:r>
              <a:rPr kumimoji="0" lang="en-US" altLang="en-US" b="0" i="0" u="none" strike="noStrike" cap="none" normalizeH="0" baseline="0" dirty="0" err="1">
                <a:ln>
                  <a:noFill/>
                </a:ln>
                <a:solidFill>
                  <a:schemeClr val="tx1"/>
                </a:solidFill>
                <a:effectLst/>
                <a:latin typeface="Arial" panose="020B0604020202020204" pitchFamily="34" charset="0"/>
              </a:rPr>
              <a:t>etc</a:t>
            </a: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dirty="0">
                <a:latin typeface="Arial" panose="020B0604020202020204" pitchFamily="34" charset="0"/>
              </a:rPr>
              <a:t>Your assignment should include a </a:t>
            </a:r>
            <a:r>
              <a:rPr lang="en-US" altLang="en-US">
                <a:latin typeface="Arial" panose="020B0604020202020204" pitchFamily="34" charset="0"/>
              </a:rPr>
              <a:t>pitch (1000 </a:t>
            </a:r>
            <a:r>
              <a:rPr lang="en-US" altLang="en-US" dirty="0">
                <a:latin typeface="Arial" panose="020B0604020202020204" pitchFamily="34" charset="0"/>
              </a:rPr>
              <a:t>words). You can use first person in your pitch.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Poster and Pitch are submitted together with one reference list</a:t>
            </a:r>
          </a:p>
        </p:txBody>
      </p:sp>
    </p:spTree>
    <p:extLst>
      <p:ext uri="{BB962C8B-B14F-4D97-AF65-F5344CB8AC3E}">
        <p14:creationId xmlns:p14="http://schemas.microsoft.com/office/powerpoint/2010/main" val="631199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a typeface="+mj-lt"/>
                <a:cs typeface="+mj-lt"/>
              </a:rPr>
              <a:t>Planning a Healthcare Campaign Process &amp; Components</a:t>
            </a:r>
          </a:p>
        </p:txBody>
      </p:sp>
      <p:sp>
        <p:nvSpPr>
          <p:cNvPr id="3" name="Subtitle 2"/>
          <p:cNvSpPr>
            <a:spLocks noGrp="1"/>
          </p:cNvSpPr>
          <p:nvPr>
            <p:ph idx="1"/>
          </p:nvPr>
        </p:nvSpPr>
        <p:spPr>
          <a:xfrm>
            <a:off x="838200" y="1825625"/>
            <a:ext cx="11353800" cy="4351338"/>
          </a:xfrm>
        </p:spPr>
        <p:txBody>
          <a:bodyPr vert="horz" lIns="91440" tIns="45720" rIns="91440" bIns="45720" rtlCol="0" anchor="t">
            <a:noAutofit/>
          </a:bodyPr>
          <a:lstStyle/>
          <a:p>
            <a:r>
              <a:rPr lang="en-US" sz="2000" dirty="0">
                <a:ea typeface="+mn-lt"/>
                <a:cs typeface="+mn-lt"/>
              </a:rPr>
              <a:t>Identify a problem/issue</a:t>
            </a:r>
          </a:p>
          <a:p>
            <a:r>
              <a:rPr lang="en-US" sz="2000" dirty="0">
                <a:ea typeface="+mn-lt"/>
                <a:cs typeface="+mn-lt"/>
              </a:rPr>
              <a:t>Identifying goals and objectives</a:t>
            </a:r>
            <a:endParaRPr lang="en-US" sz="2000" dirty="0"/>
          </a:p>
          <a:p>
            <a:r>
              <a:rPr lang="en-US" sz="2000" dirty="0">
                <a:ea typeface="+mn-lt"/>
                <a:cs typeface="+mn-lt"/>
              </a:rPr>
              <a:t>Conducting a needs assessment</a:t>
            </a:r>
            <a:endParaRPr lang="en-US" sz="2000" dirty="0"/>
          </a:p>
          <a:p>
            <a:r>
              <a:rPr lang="en-US" sz="2000" dirty="0">
                <a:ea typeface="+mn-lt"/>
                <a:cs typeface="+mn-lt"/>
              </a:rPr>
              <a:t>Identifying target audiences</a:t>
            </a:r>
            <a:endParaRPr lang="en-US" sz="2000" dirty="0"/>
          </a:p>
          <a:p>
            <a:r>
              <a:rPr lang="en-US" sz="2000" dirty="0">
                <a:ea typeface="+mn-lt"/>
                <a:cs typeface="+mn-lt"/>
              </a:rPr>
              <a:t>Developing key messages</a:t>
            </a:r>
            <a:endParaRPr lang="en-US" sz="2000" dirty="0"/>
          </a:p>
          <a:p>
            <a:r>
              <a:rPr lang="en-US" sz="2000" dirty="0">
                <a:ea typeface="+mn-lt"/>
                <a:cs typeface="+mn-lt"/>
              </a:rPr>
              <a:t>Choosing communication channels</a:t>
            </a:r>
            <a:endParaRPr lang="en-US" sz="2000" dirty="0"/>
          </a:p>
          <a:p>
            <a:r>
              <a:rPr lang="en-US" sz="2000" dirty="0">
                <a:ea typeface="+mn-lt"/>
                <a:cs typeface="+mn-lt"/>
              </a:rPr>
              <a:t>Creating a timeline and budget</a:t>
            </a:r>
            <a:endParaRPr lang="en-US" sz="2000" dirty="0"/>
          </a:p>
          <a:p>
            <a:r>
              <a:rPr lang="en-US" sz="2000" dirty="0">
                <a:ea typeface="+mn-lt"/>
                <a:cs typeface="+mn-lt"/>
              </a:rPr>
              <a:t>Implementation strategies</a:t>
            </a:r>
            <a:endParaRPr lang="en-US" sz="2000" dirty="0"/>
          </a:p>
          <a:p>
            <a:r>
              <a:rPr lang="en-US" sz="2000" dirty="0">
                <a:ea typeface="+mn-lt"/>
                <a:cs typeface="+mn-lt"/>
              </a:rPr>
              <a:t>Monitoring and evaluation</a:t>
            </a:r>
            <a:endParaRPr lang="en-US" sz="2000" dirty="0"/>
          </a:p>
          <a:p>
            <a:endParaRPr lang="en-US" sz="2000" dirty="0"/>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3894727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a typeface="+mj-lt"/>
                <a:cs typeface="+mj-lt"/>
              </a:rPr>
              <a:t>Identifying Key Components of effective campaigns</a:t>
            </a:r>
          </a:p>
        </p:txBody>
      </p:sp>
      <p:sp>
        <p:nvSpPr>
          <p:cNvPr id="3" name="Subtitle 2"/>
          <p:cNvSpPr>
            <a:spLocks noGrp="1"/>
          </p:cNvSpPr>
          <p:nvPr>
            <p:ph idx="1"/>
          </p:nvPr>
        </p:nvSpPr>
        <p:spPr/>
        <p:txBody>
          <a:bodyPr vert="horz" lIns="91440" tIns="45720" rIns="91440" bIns="45720" rtlCol="0" anchor="t">
            <a:normAutofit fontScale="92500"/>
          </a:bodyPr>
          <a:lstStyle/>
          <a:p>
            <a:r>
              <a:rPr lang="en-GB" sz="3600" dirty="0"/>
              <a:t>For Mental Health Awareness Week 2026 (11-17 May 2026), the theme was "Take Action", focusing on taking small practical actions to improve mental health and wellbeing</a:t>
            </a:r>
          </a:p>
          <a:p>
            <a:r>
              <a:rPr lang="en-US" sz="3600" dirty="0"/>
              <a:t>Watch this video and identify the key components</a:t>
            </a:r>
            <a:r>
              <a:rPr lang="en-GB" dirty="0">
                <a:hlinkClick r:id="rId2"/>
              </a:rPr>
              <a:t> Mental Health Awareness Week 2026</a:t>
            </a:r>
            <a:endParaRPr lang="en-US" dirty="0">
              <a:solidFill>
                <a:srgbClr val="0F0F0F"/>
              </a:solidFill>
              <a:ea typeface="+mn-lt"/>
              <a:cs typeface="+mn-lt"/>
            </a:endParaRPr>
          </a:p>
          <a:p>
            <a:r>
              <a:rPr lang="en-US" sz="3600" dirty="0"/>
              <a:t>Explore their webpage: </a:t>
            </a:r>
            <a:r>
              <a:rPr lang="en-GB" sz="3600" dirty="0">
                <a:hlinkClick r:id="rId3"/>
              </a:rPr>
              <a:t>Mental Health Awareness Week | Mental Health Foundation</a:t>
            </a:r>
            <a:endParaRPr lang="en-US" sz="3600" dirty="0"/>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4"/>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367871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a typeface="+mj-lt"/>
                <a:cs typeface="+mj-lt"/>
              </a:rPr>
              <a:t>Building Successful Partnerships</a:t>
            </a:r>
          </a:p>
        </p:txBody>
      </p:sp>
      <p:sp>
        <p:nvSpPr>
          <p:cNvPr id="3" name="Subtitle 2"/>
          <p:cNvSpPr>
            <a:spLocks noGrp="1"/>
          </p:cNvSpPr>
          <p:nvPr>
            <p:ph idx="1"/>
          </p:nvPr>
        </p:nvSpPr>
        <p:spPr/>
        <p:txBody>
          <a:bodyPr vert="horz" lIns="91440" tIns="45720" rIns="91440" bIns="45720" rtlCol="0" anchor="t">
            <a:normAutofit/>
          </a:bodyPr>
          <a:lstStyle/>
          <a:p>
            <a:r>
              <a:rPr lang="en-US" sz="3600" dirty="0"/>
              <a:t>How could you use the below </a:t>
            </a:r>
            <a:r>
              <a:rPr lang="en-US" sz="3600" dirty="0" err="1"/>
              <a:t>organisations</a:t>
            </a:r>
            <a:r>
              <a:rPr lang="en-US" sz="3600" dirty="0"/>
              <a:t> in your campaign?</a:t>
            </a:r>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pic>
        <p:nvPicPr>
          <p:cNvPr id="5" name="Picture 4" descr="Teenage Cancer Trust - Wikipedia">
            <a:extLst>
              <a:ext uri="{FF2B5EF4-FFF2-40B4-BE49-F238E27FC236}">
                <a16:creationId xmlns:a16="http://schemas.microsoft.com/office/drawing/2014/main" id="{280A042D-925D-A9FC-5BF4-4B6DDB5C53F5}"/>
              </a:ext>
            </a:extLst>
          </p:cNvPr>
          <p:cNvPicPr>
            <a:picLocks noChangeAspect="1"/>
          </p:cNvPicPr>
          <p:nvPr/>
        </p:nvPicPr>
        <p:blipFill>
          <a:blip r:embed="rId3"/>
          <a:stretch>
            <a:fillRect/>
          </a:stretch>
        </p:blipFill>
        <p:spPr>
          <a:xfrm>
            <a:off x="335434" y="3096525"/>
            <a:ext cx="1697510" cy="664948"/>
          </a:xfrm>
          <a:prstGeom prst="rect">
            <a:avLst/>
          </a:prstGeom>
        </p:spPr>
      </p:pic>
      <p:pic>
        <p:nvPicPr>
          <p:cNvPr id="6" name="Picture 5" descr="NHS (@NHS) / X">
            <a:extLst>
              <a:ext uri="{FF2B5EF4-FFF2-40B4-BE49-F238E27FC236}">
                <a16:creationId xmlns:a16="http://schemas.microsoft.com/office/drawing/2014/main" id="{3117A4BB-BDC5-1D77-7351-DC6962D75A7B}"/>
              </a:ext>
            </a:extLst>
          </p:cNvPr>
          <p:cNvPicPr>
            <a:picLocks noChangeAspect="1"/>
          </p:cNvPicPr>
          <p:nvPr/>
        </p:nvPicPr>
        <p:blipFill>
          <a:blip r:embed="rId4"/>
          <a:stretch>
            <a:fillRect/>
          </a:stretch>
        </p:blipFill>
        <p:spPr>
          <a:xfrm>
            <a:off x="4724400" y="3354859"/>
            <a:ext cx="1383957" cy="1445741"/>
          </a:xfrm>
          <a:prstGeom prst="rect">
            <a:avLst/>
          </a:prstGeom>
        </p:spPr>
      </p:pic>
      <p:pic>
        <p:nvPicPr>
          <p:cNvPr id="7" name="Picture 6" descr="Birmingham City Council Install - Public-i">
            <a:extLst>
              <a:ext uri="{FF2B5EF4-FFF2-40B4-BE49-F238E27FC236}">
                <a16:creationId xmlns:a16="http://schemas.microsoft.com/office/drawing/2014/main" id="{9B528ACF-A0E0-0285-7243-74618271532C}"/>
              </a:ext>
            </a:extLst>
          </p:cNvPr>
          <p:cNvPicPr>
            <a:picLocks noChangeAspect="1"/>
          </p:cNvPicPr>
          <p:nvPr/>
        </p:nvPicPr>
        <p:blipFill>
          <a:blip r:embed="rId5"/>
          <a:stretch>
            <a:fillRect/>
          </a:stretch>
        </p:blipFill>
        <p:spPr>
          <a:xfrm>
            <a:off x="9121346" y="2625810"/>
            <a:ext cx="1703173" cy="947352"/>
          </a:xfrm>
          <a:prstGeom prst="rect">
            <a:avLst/>
          </a:prstGeom>
        </p:spPr>
      </p:pic>
      <p:pic>
        <p:nvPicPr>
          <p:cNvPr id="8" name="Picture 7" descr="Branding guidelines - GCS">
            <a:extLst>
              <a:ext uri="{FF2B5EF4-FFF2-40B4-BE49-F238E27FC236}">
                <a16:creationId xmlns:a16="http://schemas.microsoft.com/office/drawing/2014/main" id="{F53D32B9-B894-A5E1-1968-BC6F78FF4125}"/>
              </a:ext>
            </a:extLst>
          </p:cNvPr>
          <p:cNvPicPr>
            <a:picLocks noChangeAspect="1"/>
          </p:cNvPicPr>
          <p:nvPr/>
        </p:nvPicPr>
        <p:blipFill>
          <a:blip r:embed="rId6"/>
          <a:stretch>
            <a:fillRect/>
          </a:stretch>
        </p:blipFill>
        <p:spPr>
          <a:xfrm>
            <a:off x="4590663" y="2526571"/>
            <a:ext cx="2619375" cy="1743075"/>
          </a:xfrm>
          <a:prstGeom prst="rect">
            <a:avLst/>
          </a:prstGeom>
        </p:spPr>
      </p:pic>
      <p:pic>
        <p:nvPicPr>
          <p:cNvPr id="9" name="Picture 8" descr="Birmingham City Council struggles to cope with flood of food bank  applications from desperate residents - Birmingham Live">
            <a:extLst>
              <a:ext uri="{FF2B5EF4-FFF2-40B4-BE49-F238E27FC236}">
                <a16:creationId xmlns:a16="http://schemas.microsoft.com/office/drawing/2014/main" id="{85378133-26DE-2082-9D26-8EE7FB6817E9}"/>
              </a:ext>
            </a:extLst>
          </p:cNvPr>
          <p:cNvPicPr>
            <a:picLocks noChangeAspect="1"/>
          </p:cNvPicPr>
          <p:nvPr/>
        </p:nvPicPr>
        <p:blipFill>
          <a:blip r:embed="rId7"/>
          <a:stretch>
            <a:fillRect/>
          </a:stretch>
        </p:blipFill>
        <p:spPr>
          <a:xfrm>
            <a:off x="9018373" y="4006369"/>
            <a:ext cx="1898822" cy="1017991"/>
          </a:xfrm>
          <a:prstGeom prst="rect">
            <a:avLst/>
          </a:prstGeom>
        </p:spPr>
      </p:pic>
      <p:pic>
        <p:nvPicPr>
          <p:cNvPr id="10" name="Picture 9" descr="BBC - About Asian Network">
            <a:extLst>
              <a:ext uri="{FF2B5EF4-FFF2-40B4-BE49-F238E27FC236}">
                <a16:creationId xmlns:a16="http://schemas.microsoft.com/office/drawing/2014/main" id="{6DAEEC4B-766F-1228-99DB-DFA65D221D0F}"/>
              </a:ext>
            </a:extLst>
          </p:cNvPr>
          <p:cNvPicPr>
            <a:picLocks noChangeAspect="1"/>
          </p:cNvPicPr>
          <p:nvPr/>
        </p:nvPicPr>
        <p:blipFill>
          <a:blip r:embed="rId8"/>
          <a:stretch>
            <a:fillRect/>
          </a:stretch>
        </p:blipFill>
        <p:spPr>
          <a:xfrm>
            <a:off x="2356022" y="3759286"/>
            <a:ext cx="2053282" cy="1038483"/>
          </a:xfrm>
          <a:prstGeom prst="rect">
            <a:avLst/>
          </a:prstGeom>
        </p:spPr>
      </p:pic>
      <p:pic>
        <p:nvPicPr>
          <p:cNvPr id="11" name="Picture 10" descr="Instagram - Wikipedia">
            <a:extLst>
              <a:ext uri="{FF2B5EF4-FFF2-40B4-BE49-F238E27FC236}">
                <a16:creationId xmlns:a16="http://schemas.microsoft.com/office/drawing/2014/main" id="{2EFF918D-225B-8ABE-53E8-8CB0D474B79D}"/>
              </a:ext>
            </a:extLst>
          </p:cNvPr>
          <p:cNvPicPr>
            <a:picLocks noChangeAspect="1"/>
          </p:cNvPicPr>
          <p:nvPr/>
        </p:nvPicPr>
        <p:blipFill>
          <a:blip r:embed="rId9"/>
          <a:stretch>
            <a:fillRect/>
          </a:stretch>
        </p:blipFill>
        <p:spPr>
          <a:xfrm>
            <a:off x="7659129" y="4405184"/>
            <a:ext cx="560174" cy="621957"/>
          </a:xfrm>
          <a:prstGeom prst="rect">
            <a:avLst/>
          </a:prstGeom>
        </p:spPr>
      </p:pic>
      <p:pic>
        <p:nvPicPr>
          <p:cNvPr id="12" name="Picture 11" descr="The King's Fund - Smart Thinking">
            <a:extLst>
              <a:ext uri="{FF2B5EF4-FFF2-40B4-BE49-F238E27FC236}">
                <a16:creationId xmlns:a16="http://schemas.microsoft.com/office/drawing/2014/main" id="{2022FC64-5D11-1A69-7323-3A7332944039}"/>
              </a:ext>
            </a:extLst>
          </p:cNvPr>
          <p:cNvPicPr>
            <a:picLocks noChangeAspect="1"/>
          </p:cNvPicPr>
          <p:nvPr/>
        </p:nvPicPr>
        <p:blipFill>
          <a:blip r:embed="rId10"/>
          <a:stretch>
            <a:fillRect/>
          </a:stretch>
        </p:blipFill>
        <p:spPr>
          <a:xfrm>
            <a:off x="7206049" y="2901118"/>
            <a:ext cx="1641390" cy="911601"/>
          </a:xfrm>
          <a:prstGeom prst="rect">
            <a:avLst/>
          </a:prstGeom>
        </p:spPr>
      </p:pic>
      <p:pic>
        <p:nvPicPr>
          <p:cNvPr id="13" name="Picture 12" descr="Mind HEY - Hull &amp; East Yorkshire Mind">
            <a:extLst>
              <a:ext uri="{FF2B5EF4-FFF2-40B4-BE49-F238E27FC236}">
                <a16:creationId xmlns:a16="http://schemas.microsoft.com/office/drawing/2014/main" id="{FFDD71F5-5580-6908-C566-36D54F5A0B31}"/>
              </a:ext>
            </a:extLst>
          </p:cNvPr>
          <p:cNvPicPr>
            <a:picLocks noChangeAspect="1"/>
          </p:cNvPicPr>
          <p:nvPr/>
        </p:nvPicPr>
        <p:blipFill>
          <a:blip r:embed="rId11"/>
          <a:stretch>
            <a:fillRect/>
          </a:stretch>
        </p:blipFill>
        <p:spPr>
          <a:xfrm>
            <a:off x="713087" y="4276467"/>
            <a:ext cx="1457069" cy="920579"/>
          </a:xfrm>
          <a:prstGeom prst="rect">
            <a:avLst/>
          </a:prstGeom>
        </p:spPr>
      </p:pic>
      <p:pic>
        <p:nvPicPr>
          <p:cNvPr id="14" name="Picture 13" descr="Birmingham Community Leisure Trust Jobs ...">
            <a:extLst>
              <a:ext uri="{FF2B5EF4-FFF2-40B4-BE49-F238E27FC236}">
                <a16:creationId xmlns:a16="http://schemas.microsoft.com/office/drawing/2014/main" id="{FA619151-776B-9822-D672-5515E8D38F3E}"/>
              </a:ext>
            </a:extLst>
          </p:cNvPr>
          <p:cNvPicPr>
            <a:picLocks noChangeAspect="1"/>
          </p:cNvPicPr>
          <p:nvPr/>
        </p:nvPicPr>
        <p:blipFill>
          <a:blip r:embed="rId12"/>
          <a:stretch>
            <a:fillRect/>
          </a:stretch>
        </p:blipFill>
        <p:spPr>
          <a:xfrm>
            <a:off x="4787471" y="4185464"/>
            <a:ext cx="1618221" cy="834854"/>
          </a:xfrm>
          <a:prstGeom prst="rect">
            <a:avLst/>
          </a:prstGeom>
        </p:spPr>
      </p:pic>
    </p:spTree>
    <p:extLst>
      <p:ext uri="{BB962C8B-B14F-4D97-AF65-F5344CB8AC3E}">
        <p14:creationId xmlns:p14="http://schemas.microsoft.com/office/powerpoint/2010/main" val="1519892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0281" y="601963"/>
            <a:ext cx="10515600" cy="1325563"/>
          </a:xfrm>
        </p:spPr>
        <p:txBody>
          <a:bodyPr>
            <a:normAutofit/>
          </a:bodyPr>
          <a:lstStyle/>
          <a:p>
            <a:r>
              <a:rPr lang="en-US" dirty="0"/>
              <a:t>Importance of Partnerships in Healthcare Campaigns</a:t>
            </a:r>
          </a:p>
          <a:p>
            <a:endParaRPr lang="en-US" dirty="0">
              <a:ea typeface="+mj-lt"/>
              <a:cs typeface="+mj-lt"/>
            </a:endParaRPr>
          </a:p>
        </p:txBody>
      </p:sp>
      <p:sp>
        <p:nvSpPr>
          <p:cNvPr id="3" name="Subtitle 2"/>
          <p:cNvSpPr>
            <a:spLocks noGrp="1"/>
          </p:cNvSpPr>
          <p:nvPr>
            <p:ph idx="1"/>
          </p:nvPr>
        </p:nvSpPr>
        <p:spPr/>
        <p:txBody>
          <a:bodyPr vert="horz" lIns="91440" tIns="45720" rIns="91440" bIns="45720" rtlCol="0" anchor="t">
            <a:normAutofit/>
          </a:bodyPr>
          <a:lstStyle/>
          <a:p>
            <a:pPr>
              <a:buFont typeface="Arial"/>
              <a:buChar char="•"/>
            </a:pPr>
            <a:r>
              <a:rPr lang="en-US" sz="2000" b="1" dirty="0">
                <a:latin typeface="Calibri"/>
                <a:ea typeface="+mn-lt"/>
                <a:cs typeface="+mn-lt"/>
              </a:rPr>
              <a:t>Enhanced Reach and Impact:</a:t>
            </a:r>
            <a:r>
              <a:rPr lang="en-US" sz="2000" dirty="0">
                <a:latin typeface="Calibri"/>
                <a:ea typeface="+mn-lt"/>
                <a:cs typeface="+mn-lt"/>
              </a:rPr>
              <a:t> Partnerships expand audience reach and amplify campaign effectiveness.</a:t>
            </a:r>
            <a:endParaRPr lang="en-US" sz="2000" dirty="0">
              <a:latin typeface="Calibri"/>
              <a:ea typeface="Calibri"/>
              <a:cs typeface="Calibri"/>
            </a:endParaRPr>
          </a:p>
          <a:p>
            <a:pPr>
              <a:buFont typeface="Arial"/>
              <a:buChar char="•"/>
            </a:pPr>
            <a:r>
              <a:rPr lang="en-US" sz="2000" b="1" dirty="0">
                <a:latin typeface="Calibri"/>
                <a:ea typeface="+mn-lt"/>
                <a:cs typeface="+mn-lt"/>
              </a:rPr>
              <a:t>Resource Sharing:</a:t>
            </a:r>
            <a:r>
              <a:rPr lang="en-US" sz="2000" dirty="0">
                <a:latin typeface="Calibri"/>
                <a:ea typeface="+mn-lt"/>
                <a:cs typeface="+mn-lt"/>
              </a:rPr>
              <a:t> Pooling resources like funding and expertise reduces individual burdens and enriches campaigns.</a:t>
            </a:r>
            <a:endParaRPr lang="en-US" sz="2000" dirty="0">
              <a:latin typeface="Calibri"/>
              <a:ea typeface="Calibri"/>
              <a:cs typeface="Calibri"/>
            </a:endParaRPr>
          </a:p>
          <a:p>
            <a:pPr>
              <a:buFont typeface="Arial"/>
              <a:buChar char="•"/>
            </a:pPr>
            <a:r>
              <a:rPr lang="en-US" sz="2000" b="1" dirty="0">
                <a:latin typeface="Calibri"/>
                <a:ea typeface="+mn-lt"/>
                <a:cs typeface="+mn-lt"/>
              </a:rPr>
              <a:t>Diverse Perspectives and Expertise:</a:t>
            </a:r>
            <a:r>
              <a:rPr lang="en-US" sz="2000" dirty="0">
                <a:latin typeface="Calibri"/>
                <a:ea typeface="+mn-lt"/>
                <a:cs typeface="+mn-lt"/>
              </a:rPr>
              <a:t> Collaborative efforts bring varied insights and innovative solutions.</a:t>
            </a:r>
            <a:endParaRPr lang="en-US" sz="2000" dirty="0">
              <a:latin typeface="Calibri"/>
              <a:ea typeface="Calibri"/>
              <a:cs typeface="Calibri"/>
            </a:endParaRPr>
          </a:p>
          <a:p>
            <a:pPr>
              <a:buFont typeface="Arial"/>
              <a:buChar char="•"/>
            </a:pPr>
            <a:r>
              <a:rPr lang="en-US" sz="2000" b="1" dirty="0">
                <a:latin typeface="Calibri"/>
                <a:ea typeface="+mn-lt"/>
                <a:cs typeface="+mn-lt"/>
              </a:rPr>
              <a:t>Increased Credibility and Trust:</a:t>
            </a:r>
            <a:r>
              <a:rPr lang="en-US" sz="2000" dirty="0">
                <a:latin typeface="Calibri"/>
                <a:ea typeface="+mn-lt"/>
                <a:cs typeface="+mn-lt"/>
              </a:rPr>
              <a:t> Reputable partners boost campaign credibility and audience trust.</a:t>
            </a:r>
            <a:endParaRPr lang="en-US" sz="2000" dirty="0">
              <a:latin typeface="Calibri"/>
              <a:ea typeface="Calibri"/>
              <a:cs typeface="Calibri"/>
            </a:endParaRPr>
          </a:p>
          <a:p>
            <a:pPr>
              <a:buFont typeface="Arial"/>
              <a:buChar char="•"/>
            </a:pPr>
            <a:r>
              <a:rPr lang="en-US" sz="2000" b="1" dirty="0">
                <a:latin typeface="Calibri"/>
                <a:ea typeface="+mn-lt"/>
                <a:cs typeface="+mn-lt"/>
              </a:rPr>
              <a:t>Sustainability:</a:t>
            </a:r>
            <a:r>
              <a:rPr lang="en-US" sz="2000" dirty="0">
                <a:latin typeface="Calibri"/>
                <a:ea typeface="+mn-lt"/>
                <a:cs typeface="+mn-lt"/>
              </a:rPr>
              <a:t> Long-term partnerships ensure continuous improvement and campaign longevity.</a:t>
            </a:r>
            <a:endParaRPr lang="en-US" sz="2000" dirty="0">
              <a:latin typeface="Calibri"/>
              <a:ea typeface="Calibri"/>
              <a:cs typeface="Calibri"/>
            </a:endParaRPr>
          </a:p>
          <a:p>
            <a:pPr marL="0" indent="0">
              <a:buNone/>
            </a:pPr>
            <a:endParaRPr lang="en-US" sz="2000" dirty="0">
              <a:latin typeface="Calibri"/>
              <a:ea typeface="Calibri"/>
              <a:cs typeface="Calibri"/>
            </a:endParaRPr>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4256998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4D296-5A37-206C-8BA1-5F89E5CD74F5}"/>
              </a:ext>
            </a:extLst>
          </p:cNvPr>
          <p:cNvSpPr>
            <a:spLocks noGrp="1"/>
          </p:cNvSpPr>
          <p:nvPr>
            <p:ph type="title"/>
          </p:nvPr>
        </p:nvSpPr>
        <p:spPr>
          <a:xfrm>
            <a:off x="1500672" y="788437"/>
            <a:ext cx="9486900" cy="1371600"/>
          </a:xfrm>
        </p:spPr>
        <p:txBody>
          <a:bodyPr>
            <a:normAutofit/>
          </a:bodyPr>
          <a:lstStyle/>
          <a:p>
            <a:r>
              <a:rPr lang="en-US" sz="6000" b="1" dirty="0">
                <a:latin typeface="Calibri" panose="020F0502020204030204" pitchFamily="34" charset="0"/>
                <a:cs typeface="Calibri" panose="020F0502020204030204" pitchFamily="34" charset="0"/>
              </a:rPr>
              <a:t>Creative Leadership </a:t>
            </a:r>
          </a:p>
        </p:txBody>
      </p:sp>
      <p:sp>
        <p:nvSpPr>
          <p:cNvPr id="3" name="Content Placeholder 2">
            <a:extLst>
              <a:ext uri="{FF2B5EF4-FFF2-40B4-BE49-F238E27FC236}">
                <a16:creationId xmlns:a16="http://schemas.microsoft.com/office/drawing/2014/main" id="{F6BFAE40-E5FD-6B6B-399C-2CD86215BD4B}"/>
              </a:ext>
            </a:extLst>
          </p:cNvPr>
          <p:cNvSpPr>
            <a:spLocks noGrp="1"/>
          </p:cNvSpPr>
          <p:nvPr>
            <p:ph idx="1"/>
          </p:nvPr>
        </p:nvSpPr>
        <p:spPr>
          <a:xfrm>
            <a:off x="1500672" y="2841551"/>
            <a:ext cx="8548397" cy="1174897"/>
          </a:xfrm>
        </p:spPr>
        <p:txBody>
          <a:bodyPr>
            <a:normAutofit fontScale="92500"/>
          </a:bodyPr>
          <a:lstStyle/>
          <a:p>
            <a:pPr marL="0" indent="0">
              <a:buNone/>
            </a:pPr>
            <a:r>
              <a:rPr lang="en-US" sz="2800" dirty="0">
                <a:latin typeface="Calibri" panose="020F0502020204030204" pitchFamily="34" charset="0"/>
                <a:cs typeface="Calibri" panose="020F0502020204030204" pitchFamily="34" charset="0"/>
              </a:rPr>
              <a:t>Please watch the following video about creative leadership</a:t>
            </a:r>
            <a:r>
              <a:rPr lang="en-US" sz="2800" dirty="0"/>
              <a:t>. </a:t>
            </a:r>
          </a:p>
          <a:p>
            <a:pPr marL="0" indent="0">
              <a:buNone/>
            </a:pPr>
            <a:r>
              <a:rPr lang="en-US" sz="2800" dirty="0">
                <a:latin typeface="Calibri" panose="020F0502020204030204" pitchFamily="34" charset="0"/>
                <a:cs typeface="Calibri" panose="020F0502020204030204" pitchFamily="34" charset="0"/>
                <a:hlinkClick r:id="rId2"/>
              </a:rPr>
              <a:t>https://www.youtube.com/watch?v=JIY54dyeFO0</a:t>
            </a:r>
            <a:r>
              <a:rPr lang="en-US" sz="2800" dirty="0">
                <a:latin typeface="Calibri" panose="020F0502020204030204" pitchFamily="34" charset="0"/>
                <a:cs typeface="Calibri" panose="020F0502020204030204" pitchFamily="34" charset="0"/>
              </a:rPr>
              <a:t> </a:t>
            </a:r>
          </a:p>
          <a:p>
            <a:pPr marL="0" indent="0">
              <a:buNone/>
            </a:pPr>
            <a:endParaRPr lang="en-US" dirty="0"/>
          </a:p>
        </p:txBody>
      </p:sp>
      <p:pic>
        <p:nvPicPr>
          <p:cNvPr id="5" name="Picture 4" descr="A blue and white text on a blue background&#10;&#10;Description automatically generated">
            <a:extLst>
              <a:ext uri="{FF2B5EF4-FFF2-40B4-BE49-F238E27FC236}">
                <a16:creationId xmlns:a16="http://schemas.microsoft.com/office/drawing/2014/main" id="{DE5867D6-FCB5-B911-B2DC-2618BE4F8455}"/>
              </a:ext>
            </a:extLst>
          </p:cNvPr>
          <p:cNvPicPr>
            <a:picLocks noChangeAspect="1"/>
          </p:cNvPicPr>
          <p:nvPr/>
        </p:nvPicPr>
        <p:blipFill>
          <a:blip r:embed="rId3"/>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2944181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0281" y="601963"/>
            <a:ext cx="10515600" cy="1325563"/>
          </a:xfrm>
        </p:spPr>
        <p:txBody>
          <a:bodyPr>
            <a:normAutofit/>
          </a:bodyPr>
          <a:lstStyle/>
          <a:p>
            <a:r>
              <a:rPr lang="en-US" dirty="0"/>
              <a:t>Leadership in Health Campaigns</a:t>
            </a:r>
          </a:p>
          <a:p>
            <a:endParaRPr lang="en-US" dirty="0">
              <a:ea typeface="+mj-lt"/>
              <a:cs typeface="+mj-lt"/>
            </a:endParaRPr>
          </a:p>
        </p:txBody>
      </p:sp>
      <p:sp>
        <p:nvSpPr>
          <p:cNvPr id="3" name="Subtitle 2"/>
          <p:cNvSpPr>
            <a:spLocks noGrp="1"/>
          </p:cNvSpPr>
          <p:nvPr>
            <p:ph idx="1"/>
          </p:nvPr>
        </p:nvSpPr>
        <p:spPr>
          <a:xfrm>
            <a:off x="838200" y="1506409"/>
            <a:ext cx="10515600" cy="4351338"/>
          </a:xfrm>
        </p:spPr>
        <p:txBody>
          <a:bodyPr vert="horz" lIns="91440" tIns="45720" rIns="91440" bIns="45720" rtlCol="0" anchor="t">
            <a:normAutofit/>
          </a:bodyPr>
          <a:lstStyle/>
          <a:p>
            <a:pPr marL="0" indent="0">
              <a:buNone/>
            </a:pPr>
            <a:r>
              <a:rPr lang="en-US" dirty="0">
                <a:ea typeface="+mn-lt"/>
                <a:cs typeface="+mn-lt"/>
              </a:rPr>
              <a:t>The leader in a healthcare campaign plays a crucial role in establishing a clear and compelling vision that inspires stakeholders and guides the team towards achieving the campaign's objectives. This vision serves as a unifying force, aligning efforts and ensuring everyone understands the overarching purpose and goals of the campaign. </a:t>
            </a:r>
          </a:p>
          <a:p>
            <a:pPr marL="0" indent="0">
              <a:buNone/>
            </a:pPr>
            <a:endParaRPr lang="en-US" sz="3200" b="1" dirty="0">
              <a:highlight>
                <a:srgbClr val="FFFF00"/>
              </a:highlight>
              <a:ea typeface="+mn-lt"/>
              <a:cs typeface="+mn-lt"/>
            </a:endParaRPr>
          </a:p>
          <a:p>
            <a:pPr marL="0" indent="0">
              <a:buNone/>
            </a:pPr>
            <a:r>
              <a:rPr lang="en-US" sz="3200" b="1" dirty="0">
                <a:highlight>
                  <a:srgbClr val="FFFF00"/>
                </a:highlight>
                <a:ea typeface="+mn-lt"/>
                <a:cs typeface="+mn-lt"/>
              </a:rPr>
              <a:t>Can you write your campaigns vision/mission statement</a:t>
            </a:r>
          </a:p>
          <a:p>
            <a:pPr marL="0" indent="0">
              <a:buNone/>
            </a:pPr>
            <a:endParaRPr lang="en-US" sz="2000" dirty="0">
              <a:latin typeface="Calibri"/>
              <a:ea typeface="Calibri"/>
              <a:cs typeface="Calibri"/>
            </a:endParaRPr>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739332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01EBD-E81E-899D-3726-B20828E016E6}"/>
              </a:ext>
            </a:extLst>
          </p:cNvPr>
          <p:cNvSpPr>
            <a:spLocks noGrp="1"/>
          </p:cNvSpPr>
          <p:nvPr>
            <p:ph type="title"/>
          </p:nvPr>
        </p:nvSpPr>
        <p:spPr>
          <a:xfrm>
            <a:off x="3506755" y="365125"/>
            <a:ext cx="7161245" cy="1325563"/>
          </a:xfrm>
        </p:spPr>
        <p:txBody>
          <a:bodyPr>
            <a:normAutofit/>
          </a:bodyPr>
          <a:lstStyle/>
          <a:p>
            <a:r>
              <a:rPr lang="en-GB" sz="3600" dirty="0"/>
              <a:t>The Value of resourcefulness </a:t>
            </a:r>
          </a:p>
        </p:txBody>
      </p:sp>
      <p:graphicFrame>
        <p:nvGraphicFramePr>
          <p:cNvPr id="5" name="Content Placeholder 2">
            <a:extLst>
              <a:ext uri="{FF2B5EF4-FFF2-40B4-BE49-F238E27FC236}">
                <a16:creationId xmlns:a16="http://schemas.microsoft.com/office/drawing/2014/main" id="{297B5D97-71E3-E26C-28C2-E13C9FB17F44}"/>
              </a:ext>
            </a:extLst>
          </p:cNvPr>
          <p:cNvGraphicFramePr>
            <a:graphicFrameLocks noGrp="1"/>
          </p:cNvGraphicFramePr>
          <p:nvPr>
            <p:ph idx="1"/>
            <p:extLst>
              <p:ext uri="{D42A27DB-BD31-4B8C-83A1-F6EECF244321}">
                <p14:modId xmlns:p14="http://schemas.microsoft.com/office/powerpoint/2010/main" val="3392608134"/>
              </p:ext>
            </p:extLst>
          </p:nvPr>
        </p:nvGraphicFramePr>
        <p:xfrm>
          <a:off x="838200" y="1090686"/>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A blue and white text on a blue background&#10;&#10;Description automatically generated">
            <a:extLst>
              <a:ext uri="{FF2B5EF4-FFF2-40B4-BE49-F238E27FC236}">
                <a16:creationId xmlns:a16="http://schemas.microsoft.com/office/drawing/2014/main" id="{EE3A4688-3030-0A3A-FC96-A5797230C4D4}"/>
              </a:ext>
            </a:extLst>
          </p:cNvPr>
          <p:cNvPicPr>
            <a:picLocks noChangeAspect="1"/>
          </p:cNvPicPr>
          <p:nvPr/>
        </p:nvPicPr>
        <p:blipFill>
          <a:blip r:embed="rId8"/>
          <a:stretch>
            <a:fillRect/>
          </a:stretch>
        </p:blipFill>
        <p:spPr>
          <a:xfrm>
            <a:off x="0" y="5343525"/>
            <a:ext cx="12268200" cy="1514475"/>
          </a:xfrm>
          <a:prstGeom prst="rect">
            <a:avLst/>
          </a:prstGeom>
        </p:spPr>
      </p:pic>
    </p:spTree>
    <p:extLst>
      <p:ext uri="{BB962C8B-B14F-4D97-AF65-F5344CB8AC3E}">
        <p14:creationId xmlns:p14="http://schemas.microsoft.com/office/powerpoint/2010/main" val="2400618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ABA985B-4179-55DA-B085-335531DC87B3}"/>
              </a:ext>
            </a:extLst>
          </p:cNvPr>
          <p:cNvPicPr>
            <a:picLocks noGrp="1" noChangeAspect="1"/>
          </p:cNvPicPr>
          <p:nvPr>
            <p:ph idx="1"/>
          </p:nvPr>
        </p:nvPicPr>
        <p:blipFill rotWithShape="1">
          <a:blip r:embed="rId3"/>
          <a:srcRect t="4703" b="7386"/>
          <a:stretch/>
        </p:blipFill>
        <p:spPr>
          <a:xfrm>
            <a:off x="307775" y="261437"/>
            <a:ext cx="11576450" cy="6335126"/>
          </a:xfrm>
          <a:prstGeom prst="rect">
            <a:avLst/>
          </a:prstGeom>
        </p:spPr>
      </p:pic>
    </p:spTree>
    <p:extLst>
      <p:ext uri="{BB962C8B-B14F-4D97-AF65-F5344CB8AC3E}">
        <p14:creationId xmlns:p14="http://schemas.microsoft.com/office/powerpoint/2010/main" val="10244506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9D462-E4F4-23E8-D987-7AA79DFB148B}"/>
              </a:ext>
            </a:extLst>
          </p:cNvPr>
          <p:cNvSpPr>
            <a:spLocks noGrp="1"/>
          </p:cNvSpPr>
          <p:nvPr>
            <p:ph type="title"/>
          </p:nvPr>
        </p:nvSpPr>
        <p:spPr>
          <a:xfrm>
            <a:off x="358219" y="365125"/>
            <a:ext cx="11481847" cy="1325563"/>
          </a:xfrm>
        </p:spPr>
        <p:txBody>
          <a:bodyPr anchor="ctr">
            <a:normAutofit/>
          </a:bodyPr>
          <a:lstStyle/>
          <a:p>
            <a:r>
              <a:rPr lang="en-GB"/>
              <a:t>Resources within HSC</a:t>
            </a:r>
          </a:p>
        </p:txBody>
      </p:sp>
      <p:graphicFrame>
        <p:nvGraphicFramePr>
          <p:cNvPr id="5" name="Content Placeholder 2">
            <a:extLst>
              <a:ext uri="{FF2B5EF4-FFF2-40B4-BE49-F238E27FC236}">
                <a16:creationId xmlns:a16="http://schemas.microsoft.com/office/drawing/2014/main" id="{30CC3021-A41B-A0FB-5705-C8DBC9E94380}"/>
              </a:ext>
            </a:extLst>
          </p:cNvPr>
          <p:cNvGraphicFramePr>
            <a:graphicFrameLocks noGrp="1"/>
          </p:cNvGraphicFramePr>
          <p:nvPr>
            <p:ph idx="1"/>
            <p:extLst>
              <p:ext uri="{D42A27DB-BD31-4B8C-83A1-F6EECF244321}">
                <p14:modId xmlns:p14="http://schemas.microsoft.com/office/powerpoint/2010/main" val="267782745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7656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3C86-F22B-34A8-4FB9-BF0C65206EC4}"/>
              </a:ext>
            </a:extLst>
          </p:cNvPr>
          <p:cNvSpPr>
            <a:spLocks noGrp="1"/>
          </p:cNvSpPr>
          <p:nvPr>
            <p:ph type="title"/>
          </p:nvPr>
        </p:nvSpPr>
        <p:spPr>
          <a:xfrm>
            <a:off x="479394" y="1062487"/>
            <a:ext cx="3939688" cy="5583126"/>
          </a:xfrm>
        </p:spPr>
        <p:txBody>
          <a:bodyPr>
            <a:normAutofit/>
          </a:bodyPr>
          <a:lstStyle/>
          <a:p>
            <a:pPr algn="r"/>
            <a:r>
              <a:rPr lang="en-GB" sz="4500" dirty="0">
                <a:solidFill>
                  <a:schemeClr val="bg1"/>
                </a:solidFill>
              </a:rPr>
              <a:t>Financial Resource Management</a:t>
            </a:r>
          </a:p>
        </p:txBody>
      </p:sp>
      <p:graphicFrame>
        <p:nvGraphicFramePr>
          <p:cNvPr id="5" name="Content Placeholder 2">
            <a:extLst>
              <a:ext uri="{FF2B5EF4-FFF2-40B4-BE49-F238E27FC236}">
                <a16:creationId xmlns:a16="http://schemas.microsoft.com/office/drawing/2014/main" id="{EAE51C28-90F7-2D56-31A6-9AB082BCF255}"/>
              </a:ext>
            </a:extLst>
          </p:cNvPr>
          <p:cNvGraphicFramePr>
            <a:graphicFrameLocks noGrp="1"/>
          </p:cNvGraphicFramePr>
          <p:nvPr>
            <p:ph idx="1"/>
            <p:extLst>
              <p:ext uri="{D42A27DB-BD31-4B8C-83A1-F6EECF244321}">
                <p14:modId xmlns:p14="http://schemas.microsoft.com/office/powerpoint/2010/main" val="1004219247"/>
              </p:ext>
            </p:extLst>
          </p:nvPr>
        </p:nvGraphicFramePr>
        <p:xfrm>
          <a:off x="4900717" y="1564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
            <a:extLst>
              <a:ext uri="{FF2B5EF4-FFF2-40B4-BE49-F238E27FC236}">
                <a16:creationId xmlns:a16="http://schemas.microsoft.com/office/drawing/2014/main" id="{E508F638-1F95-9788-46C1-410EED9A4561}"/>
              </a:ext>
            </a:extLst>
          </p:cNvPr>
          <p:cNvSpPr txBox="1">
            <a:spLocks/>
          </p:cNvSpPr>
          <p:nvPr/>
        </p:nvSpPr>
        <p:spPr>
          <a:xfrm>
            <a:off x="323531" y="-228064"/>
            <a:ext cx="3939688" cy="55831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5600" dirty="0"/>
              <a:t>Financial Resources within HSC</a:t>
            </a:r>
          </a:p>
        </p:txBody>
      </p:sp>
    </p:spTree>
    <p:extLst>
      <p:ext uri="{BB962C8B-B14F-4D97-AF65-F5344CB8AC3E}">
        <p14:creationId xmlns:p14="http://schemas.microsoft.com/office/powerpoint/2010/main" val="23376428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02DB-9B2F-CB7C-0F0D-00FC8129CC22}"/>
              </a:ext>
            </a:extLst>
          </p:cNvPr>
          <p:cNvSpPr>
            <a:spLocks noGrp="1"/>
          </p:cNvSpPr>
          <p:nvPr>
            <p:ph type="title"/>
          </p:nvPr>
        </p:nvSpPr>
        <p:spPr>
          <a:xfrm>
            <a:off x="479394" y="1062487"/>
            <a:ext cx="3939688" cy="5583126"/>
          </a:xfrm>
        </p:spPr>
        <p:txBody>
          <a:bodyPr>
            <a:normAutofit/>
          </a:bodyPr>
          <a:lstStyle/>
          <a:p>
            <a:pPr algn="r"/>
            <a:r>
              <a:rPr lang="en-GB" sz="5000" dirty="0">
                <a:solidFill>
                  <a:schemeClr val="bg1"/>
                </a:solidFill>
              </a:rPr>
              <a:t>Leveraging Technology</a:t>
            </a:r>
            <a:br>
              <a:rPr lang="en-GB" sz="5000" dirty="0">
                <a:solidFill>
                  <a:schemeClr val="bg1"/>
                </a:solidFill>
              </a:rPr>
            </a:br>
            <a:endParaRPr lang="en-GB" sz="5000" dirty="0">
              <a:solidFill>
                <a:schemeClr val="bg1"/>
              </a:solidFill>
            </a:endParaRPr>
          </a:p>
        </p:txBody>
      </p:sp>
      <p:graphicFrame>
        <p:nvGraphicFramePr>
          <p:cNvPr id="5" name="Content Placeholder 2">
            <a:extLst>
              <a:ext uri="{FF2B5EF4-FFF2-40B4-BE49-F238E27FC236}">
                <a16:creationId xmlns:a16="http://schemas.microsoft.com/office/drawing/2014/main" id="{692A0BCD-2A1A-AF90-1902-BE8D6721CD43}"/>
              </a:ext>
            </a:extLst>
          </p:cNvPr>
          <p:cNvGraphicFramePr>
            <a:graphicFrameLocks noGrp="1"/>
          </p:cNvGraphicFramePr>
          <p:nvPr>
            <p:ph idx="1"/>
            <p:extLst>
              <p:ext uri="{D42A27DB-BD31-4B8C-83A1-F6EECF244321}">
                <p14:modId xmlns:p14="http://schemas.microsoft.com/office/powerpoint/2010/main" val="2059906437"/>
              </p:ext>
            </p:extLst>
          </p:nvPr>
        </p:nvGraphicFramePr>
        <p:xfrm>
          <a:off x="5098144" y="301336"/>
          <a:ext cx="5957783" cy="51950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F8DC5827-89AB-784D-8FD8-83A4AD522C40}"/>
              </a:ext>
            </a:extLst>
          </p:cNvPr>
          <p:cNvSpPr txBox="1">
            <a:spLocks/>
          </p:cNvSpPr>
          <p:nvPr/>
        </p:nvSpPr>
        <p:spPr>
          <a:xfrm>
            <a:off x="375485" y="107287"/>
            <a:ext cx="3939688" cy="55831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6000" dirty="0"/>
              <a:t>Leveraging Technology</a:t>
            </a:r>
            <a:endParaRPr lang="en-GB" sz="5600" dirty="0"/>
          </a:p>
        </p:txBody>
      </p:sp>
    </p:spTree>
    <p:extLst>
      <p:ext uri="{BB962C8B-B14F-4D97-AF65-F5344CB8AC3E}">
        <p14:creationId xmlns:p14="http://schemas.microsoft.com/office/powerpoint/2010/main" val="298331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3DB0-72D3-60D8-93FB-77B4D0FBC3F3}"/>
              </a:ext>
            </a:extLst>
          </p:cNvPr>
          <p:cNvSpPr>
            <a:spLocks noGrp="1"/>
          </p:cNvSpPr>
          <p:nvPr>
            <p:ph type="title"/>
          </p:nvPr>
        </p:nvSpPr>
        <p:spPr>
          <a:xfrm>
            <a:off x="5811686" y="381935"/>
            <a:ext cx="5000704" cy="2344840"/>
          </a:xfrm>
        </p:spPr>
        <p:txBody>
          <a:bodyPr anchor="b">
            <a:normAutofit/>
          </a:bodyPr>
          <a:lstStyle/>
          <a:p>
            <a:r>
              <a:rPr lang="en-GB" sz="4600"/>
              <a:t>Examples of HSC resourcefulness</a:t>
            </a:r>
          </a:p>
        </p:txBody>
      </p:sp>
      <p:pic>
        <p:nvPicPr>
          <p:cNvPr id="9" name="Online Media 8" title="Digital transformation in health and social care | NHSX">
            <a:hlinkClick r:id="" action="ppaction://media"/>
            <a:extLst>
              <a:ext uri="{FF2B5EF4-FFF2-40B4-BE49-F238E27FC236}">
                <a16:creationId xmlns:a16="http://schemas.microsoft.com/office/drawing/2014/main" id="{3F2FBD2B-2B96-B92E-9A2C-07513C36D0B7}"/>
              </a:ext>
            </a:extLst>
          </p:cNvPr>
          <p:cNvPicPr>
            <a:picLocks noRot="1" noChangeAspect="1"/>
          </p:cNvPicPr>
          <p:nvPr>
            <a:videoFile r:link="rId1"/>
          </p:nvPr>
        </p:nvPicPr>
        <p:blipFill>
          <a:blip r:embed="rId7"/>
          <a:stretch>
            <a:fillRect/>
          </a:stretch>
        </p:blipFill>
        <p:spPr>
          <a:xfrm>
            <a:off x="0" y="0"/>
            <a:ext cx="2907598" cy="1642793"/>
          </a:xfrm>
          <a:prstGeom prst="rect">
            <a:avLst/>
          </a:prstGeom>
        </p:spPr>
      </p:pic>
      <p:pic>
        <p:nvPicPr>
          <p:cNvPr id="5" name="Online Media 4" title="DMTP">
            <a:hlinkClick r:id="" action="ppaction://media"/>
            <a:extLst>
              <a:ext uri="{FF2B5EF4-FFF2-40B4-BE49-F238E27FC236}">
                <a16:creationId xmlns:a16="http://schemas.microsoft.com/office/drawing/2014/main" id="{0F6C950C-D76B-9B3E-316C-0117AEEAD515}"/>
              </a:ext>
            </a:extLst>
          </p:cNvPr>
          <p:cNvPicPr>
            <a:picLocks noRot="1" noChangeAspect="1"/>
          </p:cNvPicPr>
          <p:nvPr>
            <a:videoFile r:link="rId2"/>
          </p:nvPr>
        </p:nvPicPr>
        <p:blipFill>
          <a:blip r:embed="rId8"/>
          <a:stretch>
            <a:fillRect/>
          </a:stretch>
        </p:blipFill>
        <p:spPr>
          <a:xfrm>
            <a:off x="34168" y="3472875"/>
            <a:ext cx="2907598" cy="1642793"/>
          </a:xfrm>
          <a:prstGeom prst="rect">
            <a:avLst/>
          </a:prstGeom>
        </p:spPr>
      </p:pic>
      <p:pic>
        <p:nvPicPr>
          <p:cNvPr id="4" name="Online Media 3" title="NHS-led Provider Collaboratives: improving mental health, learning disability &amp; autism services">
            <a:hlinkClick r:id="" action="ppaction://media"/>
            <a:extLst>
              <a:ext uri="{FF2B5EF4-FFF2-40B4-BE49-F238E27FC236}">
                <a16:creationId xmlns:a16="http://schemas.microsoft.com/office/drawing/2014/main" id="{7252C6E4-4DF2-C1F5-8FAE-70D19C34A38D}"/>
              </a:ext>
            </a:extLst>
          </p:cNvPr>
          <p:cNvPicPr>
            <a:picLocks noRot="1" noChangeAspect="1"/>
          </p:cNvPicPr>
          <p:nvPr>
            <a:videoFile r:link="rId3"/>
          </p:nvPr>
        </p:nvPicPr>
        <p:blipFill>
          <a:blip r:embed="rId9"/>
          <a:stretch>
            <a:fillRect/>
          </a:stretch>
        </p:blipFill>
        <p:spPr>
          <a:xfrm>
            <a:off x="6669" y="5161385"/>
            <a:ext cx="2914269" cy="1646562"/>
          </a:xfrm>
          <a:prstGeom prst="rect">
            <a:avLst/>
          </a:prstGeom>
        </p:spPr>
      </p:pic>
      <p:pic>
        <p:nvPicPr>
          <p:cNvPr id="6" name="Online Media 5" title="We're Digital Health and Care Wales">
            <a:hlinkClick r:id="" action="ppaction://media"/>
            <a:extLst>
              <a:ext uri="{FF2B5EF4-FFF2-40B4-BE49-F238E27FC236}">
                <a16:creationId xmlns:a16="http://schemas.microsoft.com/office/drawing/2014/main" id="{BE01F5B6-15D4-8485-9246-D10527B5575B}"/>
              </a:ext>
            </a:extLst>
          </p:cNvPr>
          <p:cNvPicPr>
            <a:picLocks noRot="1" noChangeAspect="1"/>
          </p:cNvPicPr>
          <p:nvPr>
            <a:videoFile r:link="rId4"/>
          </p:nvPr>
        </p:nvPicPr>
        <p:blipFill>
          <a:blip r:embed="rId10"/>
          <a:stretch>
            <a:fillRect/>
          </a:stretch>
        </p:blipFill>
        <p:spPr>
          <a:xfrm>
            <a:off x="6669" y="1742332"/>
            <a:ext cx="2907600" cy="1642794"/>
          </a:xfrm>
          <a:prstGeom prst="rect">
            <a:avLst/>
          </a:prstGeom>
        </p:spPr>
      </p:pic>
      <p:sp>
        <p:nvSpPr>
          <p:cNvPr id="3" name="TextBox 2">
            <a:extLst>
              <a:ext uri="{FF2B5EF4-FFF2-40B4-BE49-F238E27FC236}">
                <a16:creationId xmlns:a16="http://schemas.microsoft.com/office/drawing/2014/main" id="{B7606AA7-641A-0BAA-FE57-14B0751C0709}"/>
              </a:ext>
            </a:extLst>
          </p:cNvPr>
          <p:cNvSpPr txBox="1"/>
          <p:nvPr/>
        </p:nvSpPr>
        <p:spPr>
          <a:xfrm>
            <a:off x="3669323" y="3592058"/>
            <a:ext cx="8049151" cy="1200329"/>
          </a:xfrm>
          <a:prstGeom prst="rect">
            <a:avLst/>
          </a:prstGeom>
          <a:noFill/>
        </p:spPr>
        <p:txBody>
          <a:bodyPr wrap="square" rtlCol="0">
            <a:spAutoFit/>
          </a:bodyPr>
          <a:lstStyle/>
          <a:p>
            <a:r>
              <a:rPr lang="en-GB" sz="3600" dirty="0"/>
              <a:t>How can you be resourceful in your health campaign?</a:t>
            </a:r>
          </a:p>
        </p:txBody>
      </p:sp>
    </p:spTree>
    <p:extLst>
      <p:ext uri="{BB962C8B-B14F-4D97-AF65-F5344CB8AC3E}">
        <p14:creationId xmlns:p14="http://schemas.microsoft.com/office/powerpoint/2010/main" val="78015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4"/>
                </p:tgtEl>
              </p:cMediaNode>
            </p:video>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4"/>
                                        </p:tgtEl>
                                      </p:cBhvr>
                                    </p:cmd>
                                  </p:childTnLst>
                                </p:cTn>
                              </p:par>
                            </p:childTnLst>
                          </p:cTn>
                        </p:par>
                      </p:childTnLst>
                    </p:cTn>
                  </p:par>
                </p:childTnLst>
              </p:cTn>
              <p:nextCondLst>
                <p:cond evt="onClick" delay="0">
                  <p:tgtEl>
                    <p:spTgt spid="4"/>
                  </p:tgtEl>
                </p:cond>
              </p:nextCondLst>
            </p:seq>
            <p:video>
              <p:cMediaNode vol="80000">
                <p:cTn id="25" fill="hold" display="0">
                  <p:stCondLst>
                    <p:cond delay="indefinite"/>
                  </p:stCondLst>
                </p:cTn>
                <p:tgtEl>
                  <p:spTgt spid="5"/>
                </p:tgtEl>
              </p:cMediaNode>
            </p:video>
            <p:seq concurrent="1" nextAc="seek">
              <p:cTn id="26" restart="whenNotActive" fill="hold" evtFilter="cancelBubble" nodeType="interactiveSeq">
                <p:stCondLst>
                  <p:cond evt="onClick" delay="0">
                    <p:tgtEl>
                      <p:spTgt spid="5"/>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5"/>
                                        </p:tgtEl>
                                      </p:cBhvr>
                                    </p:cmd>
                                  </p:childTnLst>
                                </p:cTn>
                              </p:par>
                            </p:childTnLst>
                          </p:cTn>
                        </p:par>
                      </p:childTnLst>
                    </p:cTn>
                  </p:par>
                </p:childTnLst>
              </p:cTn>
              <p:nextCondLst>
                <p:cond evt="onClick" delay="0">
                  <p:tgtEl>
                    <p:spTgt spid="5"/>
                  </p:tgtEl>
                </p:cond>
              </p:nextCondLst>
            </p:seq>
            <p:video>
              <p:cMediaNode vol="80000">
                <p:cTn id="31" fill="hold" display="0">
                  <p:stCondLst>
                    <p:cond delay="indefinite"/>
                  </p:stCondLst>
                </p:cTn>
                <p:tgtEl>
                  <p:spTgt spid="6"/>
                </p:tgtEl>
              </p:cMediaNode>
            </p:video>
            <p:seq concurrent="1" nextAc="seek">
              <p:cTn id="32" restart="whenNotActive" fill="hold" evtFilter="cancelBubble" nodeType="interactiveSeq">
                <p:stCondLst>
                  <p:cond evt="onClick" delay="0">
                    <p:tgtEl>
                      <p:spTgt spid="6"/>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6"/>
                                        </p:tgtEl>
                                      </p:cBhvr>
                                    </p:cmd>
                                  </p:childTnLst>
                                </p:cTn>
                              </p:par>
                            </p:childTnLst>
                          </p:cTn>
                        </p:par>
                      </p:childTnLst>
                    </p:cTn>
                  </p:par>
                </p:childTnLst>
              </p:cTn>
              <p:nextCondLst>
                <p:cond evt="onClick" delay="0">
                  <p:tgtEl>
                    <p:spTgt spid="6"/>
                  </p:tgtEl>
                </p:cond>
              </p:nextCondLst>
            </p:seq>
            <p:video>
              <p:cMediaNode vol="80000">
                <p:cTn id="37" fill="hold" display="0">
                  <p:stCondLst>
                    <p:cond delay="indefinite"/>
                  </p:stCondLst>
                </p:cTn>
                <p:tgtEl>
                  <p:spTgt spid="9"/>
                </p:tgtEl>
              </p:cMediaNode>
            </p:video>
            <p:seq concurrent="1" nextAc="seek">
              <p:cTn id="38" restart="whenNotActive" fill="hold" evtFilter="cancelBubble" nodeType="interactiveSeq">
                <p:stCondLst>
                  <p:cond evt="onClick" delay="0">
                    <p:tgtEl>
                      <p:spTgt spid="9"/>
                    </p:tgtEl>
                  </p:cond>
                </p:stCondLst>
                <p:endSync evt="end" delay="0">
                  <p:rtn val="all"/>
                </p:endSync>
                <p:childTnLst>
                  <p:par>
                    <p:cTn id="39" fill="hold">
                      <p:stCondLst>
                        <p:cond delay="0"/>
                      </p:stCondLst>
                      <p:childTnLst>
                        <p:par>
                          <p:cTn id="40" fill="hold">
                            <p:stCondLst>
                              <p:cond delay="0"/>
                            </p:stCondLst>
                            <p:childTnLst>
                              <p:par>
                                <p:cTn id="41" presetID="2" presetClass="mediacall" presetSubtype="0" fill="hold" nodeType="clickEffect">
                                  <p:stCondLst>
                                    <p:cond delay="0"/>
                                  </p:stCondLst>
                                  <p:childTnLst>
                                    <p:cmd type="call" cmd="togglePause">
                                      <p:cBhvr>
                                        <p:cTn id="4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33D76-184D-1063-0C59-9E375066BF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E4965B-0EAF-FB90-F26F-B67E975D7910}"/>
              </a:ext>
            </a:extLst>
          </p:cNvPr>
          <p:cNvSpPr>
            <a:spLocks noGrp="1"/>
          </p:cNvSpPr>
          <p:nvPr>
            <p:ph type="title"/>
          </p:nvPr>
        </p:nvSpPr>
        <p:spPr>
          <a:xfrm>
            <a:off x="910281" y="601963"/>
            <a:ext cx="10515600" cy="1325563"/>
          </a:xfrm>
        </p:spPr>
        <p:txBody>
          <a:bodyPr>
            <a:normAutofit fontScale="90000"/>
          </a:bodyPr>
          <a:lstStyle/>
          <a:p>
            <a:r>
              <a:rPr lang="en-US" dirty="0"/>
              <a:t>Preparing an elevator pitch – 1000 words in component 2</a:t>
            </a:r>
            <a:br>
              <a:rPr lang="en-US" dirty="0"/>
            </a:br>
            <a:endParaRPr lang="en-US" dirty="0"/>
          </a:p>
          <a:p>
            <a:endParaRPr lang="en-US" dirty="0">
              <a:ea typeface="+mj-lt"/>
              <a:cs typeface="+mj-lt"/>
            </a:endParaRPr>
          </a:p>
        </p:txBody>
      </p:sp>
      <p:sp>
        <p:nvSpPr>
          <p:cNvPr id="3" name="Subtitle 2">
            <a:extLst>
              <a:ext uri="{FF2B5EF4-FFF2-40B4-BE49-F238E27FC236}">
                <a16:creationId xmlns:a16="http://schemas.microsoft.com/office/drawing/2014/main" id="{964A8563-366E-5AF2-B708-704B900529FE}"/>
              </a:ext>
            </a:extLst>
          </p:cNvPr>
          <p:cNvSpPr>
            <a:spLocks noGrp="1"/>
          </p:cNvSpPr>
          <p:nvPr>
            <p:ph idx="1"/>
          </p:nvPr>
        </p:nvSpPr>
        <p:spPr>
          <a:xfrm>
            <a:off x="838200" y="1506409"/>
            <a:ext cx="10515600" cy="4351338"/>
          </a:xfrm>
        </p:spPr>
        <p:txBody>
          <a:bodyPr vert="horz" lIns="91440" tIns="45720" rIns="91440" bIns="45720" rtlCol="0" anchor="t">
            <a:normAutofit/>
          </a:bodyPr>
          <a:lstStyle/>
          <a:p>
            <a:pPr marL="0" indent="0">
              <a:buNone/>
            </a:pPr>
            <a:r>
              <a:rPr lang="en-US" dirty="0">
                <a:ea typeface="+mn-lt"/>
                <a:cs typeface="+mn-lt"/>
              </a:rPr>
              <a:t>Access the link and view the elevator pitch examples and templates</a:t>
            </a:r>
          </a:p>
          <a:p>
            <a:pPr marL="0" indent="0">
              <a:buNone/>
            </a:pPr>
            <a:r>
              <a:rPr lang="en-US" dirty="0">
                <a:ea typeface="+mn-lt"/>
                <a:cs typeface="+mn-lt"/>
                <a:hlinkClick r:id="rId2"/>
              </a:rPr>
              <a:t>15 Elevator Pitch Examples (+Foolproof Pitch Template) [2024] • Asana</a:t>
            </a:r>
            <a:endParaRPr lang="en-US" dirty="0">
              <a:ea typeface="+mn-lt"/>
              <a:cs typeface="+mn-lt"/>
            </a:endParaRPr>
          </a:p>
          <a:p>
            <a:pPr marL="0" indent="0">
              <a:buNone/>
            </a:pPr>
            <a:r>
              <a:rPr lang="en-US" i="1" dirty="0">
                <a:ea typeface="+mn-lt"/>
                <a:cs typeface="+mn-lt"/>
              </a:rPr>
              <a:t>How long will your elevator pitch be?</a:t>
            </a:r>
          </a:p>
          <a:p>
            <a:pPr marL="0" indent="0">
              <a:buNone/>
            </a:pPr>
            <a:r>
              <a:rPr lang="en-US" i="1" dirty="0">
                <a:latin typeface="Aptos"/>
                <a:ea typeface="Calibri"/>
                <a:cs typeface="Calibri"/>
              </a:rPr>
              <a:t>How will you grab the listeners attention?</a:t>
            </a:r>
          </a:p>
          <a:p>
            <a:pPr marL="0" indent="0">
              <a:buNone/>
            </a:pPr>
            <a:r>
              <a:rPr lang="en-US" i="1" dirty="0">
                <a:latin typeface="Aptos"/>
                <a:ea typeface="Calibri"/>
                <a:cs typeface="Calibri"/>
              </a:rPr>
              <a:t>What do you want from the listener?</a:t>
            </a:r>
          </a:p>
          <a:p>
            <a:pPr marL="0" indent="0">
              <a:buNone/>
            </a:pPr>
            <a:r>
              <a:rPr lang="en-US" b="1" dirty="0">
                <a:highlight>
                  <a:srgbClr val="FFFF00"/>
                </a:highlight>
                <a:latin typeface="Aptos"/>
                <a:ea typeface="Calibri"/>
                <a:cs typeface="Calibri"/>
              </a:rPr>
              <a:t>Make a list of elevator pitch key components as a template for yours</a:t>
            </a:r>
          </a:p>
          <a:p>
            <a:pPr marL="0" indent="0">
              <a:buNone/>
            </a:pPr>
            <a:endParaRPr lang="en-US" sz="2000" dirty="0">
              <a:latin typeface="Calibri"/>
              <a:ea typeface="Calibri"/>
              <a:cs typeface="Calibri"/>
            </a:endParaRPr>
          </a:p>
        </p:txBody>
      </p:sp>
      <p:pic>
        <p:nvPicPr>
          <p:cNvPr id="4" name="Picture 3" descr="A blue and white text on a blue background&#10;&#10;Description automatically generated">
            <a:extLst>
              <a:ext uri="{FF2B5EF4-FFF2-40B4-BE49-F238E27FC236}">
                <a16:creationId xmlns:a16="http://schemas.microsoft.com/office/drawing/2014/main" id="{A5CBC6AB-3407-0263-E930-89678943B473}"/>
              </a:ext>
            </a:extLst>
          </p:cNvPr>
          <p:cNvPicPr>
            <a:picLocks noChangeAspect="1"/>
          </p:cNvPicPr>
          <p:nvPr/>
        </p:nvPicPr>
        <p:blipFill>
          <a:blip r:embed="rId3"/>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2872361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2685A-53EB-659C-C161-B2523B05F8DB}"/>
              </a:ext>
            </a:extLst>
          </p:cNvPr>
          <p:cNvSpPr>
            <a:spLocks noGrp="1"/>
          </p:cNvSpPr>
          <p:nvPr>
            <p:ph type="title"/>
          </p:nvPr>
        </p:nvSpPr>
        <p:spPr>
          <a:xfrm>
            <a:off x="1397310" y="2103437"/>
            <a:ext cx="11481847" cy="1325563"/>
          </a:xfrm>
        </p:spPr>
        <p:txBody>
          <a:bodyPr/>
          <a:lstStyle/>
          <a:p>
            <a:r>
              <a:rPr lang="en-GB" dirty="0"/>
              <a:t>What areas of H&amp;SC require attention?</a:t>
            </a:r>
          </a:p>
        </p:txBody>
      </p:sp>
    </p:spTree>
    <p:extLst>
      <p:ext uri="{BB962C8B-B14F-4D97-AF65-F5344CB8AC3E}">
        <p14:creationId xmlns:p14="http://schemas.microsoft.com/office/powerpoint/2010/main" val="2005793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0281" y="601963"/>
            <a:ext cx="10515600" cy="1325563"/>
          </a:xfrm>
        </p:spPr>
        <p:txBody>
          <a:bodyPr>
            <a:normAutofit/>
          </a:bodyPr>
          <a:lstStyle/>
          <a:p>
            <a:r>
              <a:rPr lang="en-US" dirty="0">
                <a:ea typeface="+mj-lt"/>
                <a:cs typeface="+mj-lt"/>
              </a:rPr>
              <a:t>Task 4</a:t>
            </a:r>
          </a:p>
        </p:txBody>
      </p:sp>
      <p:sp>
        <p:nvSpPr>
          <p:cNvPr id="3" name="Subtitle 2"/>
          <p:cNvSpPr>
            <a:spLocks noGrp="1"/>
          </p:cNvSpPr>
          <p:nvPr>
            <p:ph idx="1"/>
          </p:nvPr>
        </p:nvSpPr>
        <p:spPr>
          <a:xfrm>
            <a:off x="800100" y="1591251"/>
            <a:ext cx="10515600" cy="4351338"/>
          </a:xfrm>
        </p:spPr>
        <p:txBody>
          <a:bodyPr vert="horz" lIns="91440" tIns="45720" rIns="91440" bIns="45720" rtlCol="0" anchor="t">
            <a:normAutofit/>
          </a:bodyPr>
          <a:lstStyle/>
          <a:p>
            <a:pPr>
              <a:lnSpc>
                <a:spcPct val="116000"/>
              </a:lnSpc>
              <a:spcAft>
                <a:spcPts val="800"/>
              </a:spcAft>
            </a:pPr>
            <a:r>
              <a:rPr lang="en-US" sz="1800" i="1" dirty="0">
                <a:solidFill>
                  <a:srgbClr val="000000"/>
                </a:solidFill>
                <a:effectLst/>
                <a:latin typeface="Arial Nova" panose="020B0504020202020204" pitchFamily="34" charset="0"/>
                <a:ea typeface="Arial Nova" panose="020B0504020202020204" pitchFamily="34" charset="0"/>
                <a:cs typeface="Arial Nova" panose="020B0504020202020204" pitchFamily="34" charset="0"/>
              </a:rPr>
              <a:t>Identify a current issue in health and social care (e.g., mental health stigma, access to care for vulnerable populations</a:t>
            </a:r>
            <a:r>
              <a:rPr lang="en-US" sz="1800" i="1" dirty="0">
                <a:solidFill>
                  <a:srgbClr val="000000"/>
                </a:solidFill>
                <a:latin typeface="Arial Nova" panose="020B0504020202020204" pitchFamily="34" charset="0"/>
                <a:ea typeface="Arial Nova" panose="020B0504020202020204" pitchFamily="34" charset="0"/>
                <a:cs typeface="Arial Nova" panose="020B0504020202020204" pitchFamily="34" charset="0"/>
              </a:rPr>
              <a:t>)</a:t>
            </a:r>
            <a:r>
              <a:rPr lang="en-US" sz="1800" i="1" dirty="0">
                <a:solidFill>
                  <a:srgbClr val="000000"/>
                </a:solidFill>
                <a:effectLst/>
                <a:latin typeface="Arial Nova" panose="020B0504020202020204" pitchFamily="34" charset="0"/>
                <a:ea typeface="Arial Nova" panose="020B0504020202020204" pitchFamily="34" charset="0"/>
                <a:cs typeface="Arial Nova" panose="020B0504020202020204" pitchFamily="34" charset="0"/>
              </a:rPr>
              <a:t>. Find two pieces of research that explain the reason for this problem. Paraphrase the findings of each article (300 words, 2 sources</a:t>
            </a:r>
            <a:r>
              <a:rPr lang="en-US" sz="1800" i="1" dirty="0">
                <a:solidFill>
                  <a:srgbClr val="000000"/>
                </a:solidFill>
                <a:latin typeface="Arial Nova" panose="020B0504020202020204" pitchFamily="34" charset="0"/>
                <a:ea typeface="Arial Nova" panose="020B0504020202020204" pitchFamily="34" charset="0"/>
                <a:cs typeface="Arial Nova" panose="020B0504020202020204" pitchFamily="34" charset="0"/>
              </a:rPr>
              <a:t>).</a:t>
            </a:r>
            <a:endParaRPr lang="en-US" sz="1800" i="1" dirty="0">
              <a:solidFill>
                <a:srgbClr val="000000"/>
              </a:solidFill>
              <a:effectLst/>
              <a:latin typeface="Arial Nova" panose="020B0504020202020204" pitchFamily="34" charset="0"/>
              <a:ea typeface="Arial Nova" panose="020B0504020202020204" pitchFamily="34" charset="0"/>
              <a:cs typeface="Arial Nova" panose="020B0504020202020204" pitchFamily="34" charset="0"/>
            </a:endParaRPr>
          </a:p>
          <a:p>
            <a:pPr>
              <a:lnSpc>
                <a:spcPct val="116000"/>
              </a:lnSpc>
              <a:spcAft>
                <a:spcPts val="800"/>
              </a:spcAft>
            </a:pPr>
            <a:r>
              <a:rPr lang="en-US" sz="1800" i="1" dirty="0">
                <a:solidFill>
                  <a:srgbClr val="000000"/>
                </a:solidFill>
                <a:effectLst/>
                <a:latin typeface="Arial Nova" panose="020B0504020202020204" pitchFamily="34" charset="0"/>
                <a:ea typeface="Arial Nova" panose="020B0504020202020204" pitchFamily="34" charset="0"/>
                <a:cs typeface="Arial Nova" panose="020B0504020202020204" pitchFamily="34" charset="0"/>
              </a:rPr>
              <a:t>Once you have determined a current problem facing UK Health and Social Care you must use the UWTSD Library or Google Scholar to find two pieces of credible research that explains the reasons for this proble</a:t>
            </a:r>
            <a:r>
              <a:rPr lang="en-US" sz="1800" i="1" dirty="0">
                <a:solidFill>
                  <a:srgbClr val="000000"/>
                </a:solidFill>
                <a:latin typeface="Arial Nova" panose="020B0504020202020204" pitchFamily="34" charset="0"/>
                <a:ea typeface="Arial Nova" panose="020B0504020202020204" pitchFamily="34" charset="0"/>
                <a:cs typeface="Arial Nova" panose="020B0504020202020204" pitchFamily="34" charset="0"/>
              </a:rPr>
              <a:t>m.</a:t>
            </a:r>
          </a:p>
          <a:p>
            <a:pPr>
              <a:lnSpc>
                <a:spcPct val="116000"/>
              </a:lnSpc>
              <a:spcAft>
                <a:spcPts val="800"/>
              </a:spcAft>
            </a:pPr>
            <a:r>
              <a:rPr lang="en-US" sz="1800" i="1" dirty="0">
                <a:solidFill>
                  <a:srgbClr val="000000"/>
                </a:solidFill>
                <a:effectLst/>
                <a:latin typeface="Arial Nova" panose="020B0504020202020204" pitchFamily="34" charset="0"/>
                <a:ea typeface="Arial Nova" panose="020B0504020202020204" pitchFamily="34" charset="0"/>
                <a:cs typeface="Arial Nova" panose="020B0504020202020204" pitchFamily="34" charset="0"/>
              </a:rPr>
              <a:t>Paraphrase the findings</a:t>
            </a:r>
          </a:p>
          <a:p>
            <a:pPr>
              <a:lnSpc>
                <a:spcPct val="116000"/>
              </a:lnSpc>
              <a:spcAft>
                <a:spcPts val="800"/>
              </a:spcAft>
            </a:pPr>
            <a:endParaRPr lang="en-GB" sz="1800" dirty="0">
              <a:effectLst/>
              <a:latin typeface="Aptos" panose="020B0004020202020204" pitchFamily="34" charset="0"/>
              <a:ea typeface="SimSun" panose="02010600030101010101" pitchFamily="2" charset="-122"/>
              <a:cs typeface="Times New Roman" panose="02020603050405020304" pitchFamily="18" charset="0"/>
            </a:endParaRPr>
          </a:p>
          <a:p>
            <a:pPr marL="0" indent="0">
              <a:buNone/>
            </a:pPr>
            <a:endParaRPr lang="en-US" sz="2000" dirty="0">
              <a:latin typeface="Calibri"/>
              <a:ea typeface="Calibri"/>
              <a:cs typeface="Calibri"/>
            </a:endParaRPr>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323835767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Blank  Power-point- January 2025</Template>
  <TotalTime>234</TotalTime>
  <Words>989</Words>
  <Application>Microsoft Office PowerPoint</Application>
  <PresentationFormat>Widescreen</PresentationFormat>
  <Paragraphs>109</Paragraphs>
  <Slides>21</Slides>
  <Notes>4</Notes>
  <HiddenSlides>0</HiddenSlides>
  <MMClips>4</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21</vt:i4>
      </vt:variant>
    </vt:vector>
  </HeadingPairs>
  <TitlesOfParts>
    <vt:vector size="33" baseType="lpstr">
      <vt:lpstr>Aptos</vt:lpstr>
      <vt:lpstr>Arial</vt:lpstr>
      <vt:lpstr>Arial Nova</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Planning a Healthcare Campaign Process</vt:lpstr>
      <vt:lpstr>Objective</vt:lpstr>
      <vt:lpstr>What will you focus Component 2 Poster and Pitch focus on?</vt:lpstr>
      <vt:lpstr>PowerPoint Presentation</vt:lpstr>
      <vt:lpstr>Students have focused on…</vt:lpstr>
      <vt:lpstr>Success Criteria</vt:lpstr>
      <vt:lpstr>Planning a Healthcare Campaign Process &amp; Components</vt:lpstr>
      <vt:lpstr>Identifying Key Components of effective campaigns</vt:lpstr>
      <vt:lpstr>Building Successful Partnerships</vt:lpstr>
      <vt:lpstr>Importance of Partnerships in Healthcare Campaigns </vt:lpstr>
      <vt:lpstr>Creative Leadership </vt:lpstr>
      <vt:lpstr>Leadership in Health Campaigns </vt:lpstr>
      <vt:lpstr>The Value of resourcefulness </vt:lpstr>
      <vt:lpstr>PowerPoint Presentation</vt:lpstr>
      <vt:lpstr>Resources within HSC</vt:lpstr>
      <vt:lpstr>Financial Resource Management</vt:lpstr>
      <vt:lpstr>Leveraging Technology </vt:lpstr>
      <vt:lpstr>Examples of HSC resourcefulness</vt:lpstr>
      <vt:lpstr>Preparing an elevator pitch – 1000 words in component 2  </vt:lpstr>
      <vt:lpstr>What areas of H&amp;SC require attention?</vt:lpstr>
      <vt:lpstr>Task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Parese Ahmed</cp:lastModifiedBy>
  <cp:revision>129</cp:revision>
  <dcterms:created xsi:type="dcterms:W3CDTF">2024-06-18T12:06:51Z</dcterms:created>
  <dcterms:modified xsi:type="dcterms:W3CDTF">2026-10-01T12:15:41Z</dcterms:modified>
</cp:coreProperties>
</file>