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21"/>
  </p:notesMasterIdLst>
  <p:sldIdLst>
    <p:sldId id="364" r:id="rId3"/>
    <p:sldId id="387" r:id="rId4"/>
    <p:sldId id="388" r:id="rId5"/>
    <p:sldId id="389" r:id="rId6"/>
    <p:sldId id="391" r:id="rId7"/>
    <p:sldId id="392" r:id="rId8"/>
    <p:sldId id="395" r:id="rId9"/>
    <p:sldId id="394" r:id="rId10"/>
    <p:sldId id="396" r:id="rId11"/>
    <p:sldId id="397" r:id="rId12"/>
    <p:sldId id="405" r:id="rId13"/>
    <p:sldId id="398" r:id="rId14"/>
    <p:sldId id="400" r:id="rId15"/>
    <p:sldId id="406" r:id="rId16"/>
    <p:sldId id="401" r:id="rId17"/>
    <p:sldId id="402" r:id="rId18"/>
    <p:sldId id="384" r:id="rId19"/>
    <p:sldId id="39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387"/>
            <p14:sldId id="388"/>
            <p14:sldId id="389"/>
            <p14:sldId id="391"/>
            <p14:sldId id="392"/>
            <p14:sldId id="395"/>
            <p14:sldId id="394"/>
            <p14:sldId id="396"/>
            <p14:sldId id="397"/>
            <p14:sldId id="405"/>
            <p14:sldId id="398"/>
            <p14:sldId id="400"/>
            <p14:sldId id="406"/>
            <p14:sldId id="401"/>
            <p14:sldId id="402"/>
            <p14:sldId id="384"/>
            <p14:sldId id="39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91" autoAdjust="0"/>
    <p:restoredTop sz="94660"/>
  </p:normalViewPr>
  <p:slideViewPr>
    <p:cSldViewPr snapToGrid="0">
      <p:cViewPr varScale="1">
        <p:scale>
          <a:sx n="86" d="100"/>
          <a:sy n="86" d="100"/>
        </p:scale>
        <p:origin x="23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9227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38BA16-063D-0605-C850-9330118BEE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7744D0-C6E2-16BE-CEE9-3DE9A7CF0D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9711F9-4256-43E1-4998-3D9175BC02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A2CF48-6D99-2C51-D153-56AAA1C768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8273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f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fif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fif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paul.darby@uwtsd.ac.uk" TargetMode="External"/><Relationship Id="rId2" Type="http://schemas.openxmlformats.org/officeDocument/2006/relationships/hyperlink" Target="mailto:s.ainsworth@uwtsd.ac.uk" TargetMode="Externa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news/articles/6e09a849-33db-4c1b-8b47-61adf91ad465" TargetMode="External"/><Relationship Id="rId2" Type="http://schemas.openxmlformats.org/officeDocument/2006/relationships/hyperlink" Target="https://assets.publishing.service.gov.uk/media/5b3cb65de5274a37893e3856/Use_and_perceptions_of_curriculum_support_resources_in_schools.pdf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llyw.cymru/ymchwil-ar-degwch-chynwysoldeb-yn-y-cwricwlwm-i-gymru-ymateb-y-llywodraeth-html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ts-group.co.uk/blog/2024/11/27/100-square-ideas.html?srsltid=AfmBOooro1o8AJI_-eomV5rbh2btOlrsuvfB8H5aja_13NeNEnAHPE6l" TargetMode="External"/><Relationship Id="rId2" Type="http://schemas.openxmlformats.org/officeDocument/2006/relationships/hyperlink" Target="https://ttrockstars.com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gov.wales/research-equity-and-inclusion-curriculum-wales-government-response-html" TargetMode="External"/><Relationship Id="rId5" Type="http://schemas.openxmlformats.org/officeDocument/2006/relationships/hyperlink" Target="https://hwb.gov.wales/curriculum-for-wales" TargetMode="External"/><Relationship Id="rId4" Type="http://schemas.openxmlformats.org/officeDocument/2006/relationships/hyperlink" Target="https://hwb.gov.wales/news/articles/6e09a849-33db-4c1b-8b47-61adf91ad46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GB" sz="1300" dirty="0">
                <a:solidFill>
                  <a:schemeClr val="bg1"/>
                </a:solidFill>
              </a:rPr>
              <a:t>Mae Microsoft Translate </a:t>
            </a:r>
            <a:r>
              <a:rPr lang="en-GB" sz="1300" dirty="0" err="1">
                <a:solidFill>
                  <a:schemeClr val="bg1"/>
                </a:solidFill>
              </a:rPr>
              <a:t>wedi</a:t>
            </a:r>
            <a:r>
              <a:rPr lang="en-GB" sz="1300" dirty="0">
                <a:solidFill>
                  <a:schemeClr val="bg1"/>
                </a:solidFill>
              </a:rPr>
              <a:t> </a:t>
            </a:r>
            <a:r>
              <a:rPr lang="en-GB" sz="1300" dirty="0" err="1">
                <a:solidFill>
                  <a:schemeClr val="bg1"/>
                </a:solidFill>
              </a:rPr>
              <a:t>cael</a:t>
            </a:r>
            <a:r>
              <a:rPr lang="en-GB" sz="1300" dirty="0">
                <a:solidFill>
                  <a:schemeClr val="bg1"/>
                </a:solidFill>
              </a:rPr>
              <a:t> </a:t>
            </a:r>
            <a:r>
              <a:rPr lang="en-GB" sz="1300" dirty="0" err="1">
                <a:solidFill>
                  <a:schemeClr val="bg1"/>
                </a:solidFill>
              </a:rPr>
              <a:t>ei</a:t>
            </a:r>
            <a:r>
              <a:rPr lang="en-GB" sz="1300" dirty="0">
                <a:solidFill>
                  <a:schemeClr val="bg1"/>
                </a:solidFill>
              </a:rPr>
              <a:t> </a:t>
            </a:r>
            <a:r>
              <a:rPr lang="en-GB" sz="1300" dirty="0" err="1">
                <a:solidFill>
                  <a:schemeClr val="bg1"/>
                </a:solidFill>
              </a:rPr>
              <a:t>ddefnyddio</a:t>
            </a:r>
            <a:r>
              <a:rPr lang="en-GB" sz="1300" dirty="0">
                <a:solidFill>
                  <a:schemeClr val="bg1"/>
                </a:solidFill>
              </a:rPr>
              <a:t> </a:t>
            </a:r>
            <a:r>
              <a:rPr lang="en-GB" sz="1300" dirty="0" err="1">
                <a:solidFill>
                  <a:schemeClr val="bg1"/>
                </a:solidFill>
              </a:rPr>
              <a:t>ar</a:t>
            </a:r>
            <a:r>
              <a:rPr lang="en-GB" sz="1300" dirty="0">
                <a:solidFill>
                  <a:schemeClr val="bg1"/>
                </a:solidFill>
              </a:rPr>
              <a:t> rai </a:t>
            </a:r>
            <a:r>
              <a:rPr lang="en-GB" sz="1300" dirty="0" err="1">
                <a:solidFill>
                  <a:schemeClr val="bg1"/>
                </a:solidFill>
              </a:rPr>
              <a:t>sleidiau</a:t>
            </a:r>
            <a:br>
              <a:rPr lang="en-GB" sz="1300" dirty="0">
                <a:solidFill>
                  <a:schemeClr val="bg1"/>
                </a:solidFill>
              </a:rPr>
            </a:br>
            <a:r>
              <a:rPr lang="en-GB" sz="1300" dirty="0">
                <a:solidFill>
                  <a:schemeClr val="bg1"/>
                </a:solidFill>
              </a:rPr>
              <a:t>Microsoft Translate has been used on some slides</a:t>
            </a:r>
            <a:br>
              <a:rPr lang="en-GB" sz="1300" dirty="0">
                <a:solidFill>
                  <a:schemeClr val="bg1"/>
                </a:solidFill>
              </a:rPr>
            </a:br>
            <a:br>
              <a:rPr lang="en-GB" sz="1300" dirty="0">
                <a:solidFill>
                  <a:schemeClr val="bg1"/>
                </a:solidFill>
              </a:rPr>
            </a:br>
            <a:br>
              <a:rPr lang="en-GB" sz="1300" dirty="0">
                <a:solidFill>
                  <a:schemeClr val="bg1"/>
                </a:solidFill>
              </a:rPr>
            </a:br>
            <a:br>
              <a:rPr lang="en-GB" sz="1300" dirty="0">
                <a:solidFill>
                  <a:schemeClr val="bg1"/>
                </a:solidFill>
              </a:rPr>
            </a:br>
            <a:br>
              <a:rPr lang="en-GB" sz="1300" dirty="0">
                <a:solidFill>
                  <a:schemeClr val="bg1"/>
                </a:solidFill>
              </a:rPr>
            </a:br>
            <a:br>
              <a:rPr lang="en-GB" dirty="0"/>
            </a:br>
            <a:endParaRPr lang="en-US" sz="1800" b="1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US" sz="2800" b="1" i="1" dirty="0">
                <a:solidFill>
                  <a:schemeClr val="bg1"/>
                </a:solidFill>
              </a:rPr>
              <a:t>Numbers Count ECIE5011   </a:t>
            </a:r>
            <a:r>
              <a:rPr lang="en-US" sz="2800" b="1" i="1" dirty="0" err="1">
                <a:solidFill>
                  <a:schemeClr val="bg1"/>
                </a:solidFill>
              </a:rPr>
              <a:t>Darlith</a:t>
            </a:r>
            <a:r>
              <a:rPr lang="en-US" sz="2800" b="1" i="1" dirty="0">
                <a:solidFill>
                  <a:schemeClr val="bg1"/>
                </a:solidFill>
              </a:rPr>
              <a:t> 4/Lecture 4</a:t>
            </a: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26BDA-1B95-3DEF-1C4D-74DCFFD4F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Nod y </a:t>
            </a:r>
            <a:r>
              <a:rPr lang="en-GB" dirty="0" err="1"/>
              <a:t>Modiwl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Module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EE49F-F0FD-4CDB-BFE7-5FB38DD72F9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gyd-destun</a:t>
            </a:r>
            <a:r>
              <a:rPr lang="en-GB" dirty="0"/>
              <a:t> </a:t>
            </a:r>
            <a:r>
              <a:rPr lang="en-GB" dirty="0" err="1"/>
              <a:t>gwleidyddol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a </a:t>
            </a:r>
            <a:r>
              <a:rPr lang="en-GB" dirty="0" err="1"/>
              <a:t>myfyrio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yr </a:t>
            </a:r>
            <a:r>
              <a:rPr lang="en-GB" dirty="0" err="1"/>
              <a:t>ymarferydd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chyflawniad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64F120-4108-FEEA-AFCA-FB71127BCB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 improve understanding of the political and social context of developing numeracy skills and to reflect on  the role of the practitioner in enhancing learning and achievement.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4549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98C4C-31EE-0D30-2D62-F7400A080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EEA78-E18D-5E2E-FFD5-54749F0670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 err="1"/>
              <a:t>Dadansoddi</a:t>
            </a:r>
            <a:r>
              <a:rPr lang="en-GB" dirty="0"/>
              <a:t> </a:t>
            </a:r>
            <a:r>
              <a:rPr lang="en-GB" dirty="0" err="1"/>
              <a:t>goblygiadau</a:t>
            </a:r>
            <a:r>
              <a:rPr lang="en-GB" dirty="0"/>
              <a:t> </a:t>
            </a:r>
            <a:r>
              <a:rPr lang="en-GB" dirty="0" err="1"/>
              <a:t>cymdeithasol-wleidyddol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endParaRPr lang="en-GB" dirty="0"/>
          </a:p>
          <a:p>
            <a:pPr lvl="0"/>
            <a:r>
              <a:rPr lang="en-GB" dirty="0" err="1"/>
              <a:t>Cydnabod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ymarferol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gyfnodau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2D2999-A546-C569-598B-30BC15E0DD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Critically analyse the socio-political implications of numeracy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Recognise the development of numeracy in practice across different key stages. 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492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6753B-B7D9-2CF5-2D4C-9BAA6E7A1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42F3C-5FEA-FA0B-D620-1B52E5D66A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cy-GB" sz="6400" b="1" dirty="0"/>
              <a:t>Portffolio â 4 elfen 100%</a:t>
            </a:r>
          </a:p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endParaRPr lang="cy-GB" sz="6400" b="1" dirty="0"/>
          </a:p>
          <a:p>
            <a:r>
              <a:rPr lang="cy-GB" sz="6400" b="1" dirty="0"/>
              <a:t>Elfen 1: Traethawd Byr </a:t>
            </a:r>
            <a:r>
              <a:rPr lang="cy-GB" sz="6400" dirty="0"/>
              <a:t>- Pam mae rhifedd da yn bwysig?                      1500 o eiriau</a:t>
            </a:r>
          </a:p>
          <a:p>
            <a:r>
              <a:rPr lang="cy-GB" sz="6400" b="1" dirty="0"/>
              <a:t>Elfen 2: Blog </a:t>
            </a:r>
            <a:r>
              <a:rPr lang="cy-GB" sz="6400" dirty="0"/>
              <a:t>– Beth gall ysgolion ei wneud i annog rhifedd? 1000 o eiriau</a:t>
            </a:r>
          </a:p>
          <a:p>
            <a:r>
              <a:rPr lang="en-GB" sz="6400" b="1" dirty="0"/>
              <a:t>Elfen 3: </a:t>
            </a:r>
            <a:r>
              <a:rPr lang="en-GB" sz="6400" b="1" dirty="0" err="1"/>
              <a:t>Adnodd</a:t>
            </a:r>
            <a:r>
              <a:rPr lang="en-GB" sz="6400" b="1" dirty="0"/>
              <a:t> – </a:t>
            </a:r>
            <a:r>
              <a:rPr lang="en-GB" sz="6400" b="1" dirty="0" err="1"/>
              <a:t>Taflen</a:t>
            </a:r>
            <a:r>
              <a:rPr lang="en-GB" sz="6400" b="1" dirty="0"/>
              <a:t> </a:t>
            </a:r>
            <a:r>
              <a:rPr lang="en-GB" sz="6400" b="1" dirty="0" err="1"/>
              <a:t>Wybodaeth</a:t>
            </a:r>
            <a:r>
              <a:rPr lang="en-GB" sz="6400" b="1" dirty="0"/>
              <a:t> </a:t>
            </a:r>
            <a:r>
              <a:rPr lang="en-GB" sz="6400" dirty="0" err="1"/>
              <a:t>i</a:t>
            </a:r>
            <a:r>
              <a:rPr lang="en-GB" sz="6400" dirty="0"/>
              <a:t> </a:t>
            </a:r>
            <a:r>
              <a:rPr lang="en-GB" sz="6400" dirty="0" err="1"/>
              <a:t>weithwyr</a:t>
            </a:r>
            <a:r>
              <a:rPr lang="en-GB" sz="6400" dirty="0"/>
              <a:t> </a:t>
            </a:r>
            <a:r>
              <a:rPr lang="en-GB" sz="6400" dirty="0" err="1"/>
              <a:t>proffesiynol</a:t>
            </a:r>
            <a:r>
              <a:rPr lang="en-GB" sz="6400" dirty="0"/>
              <a:t> am </a:t>
            </a:r>
            <a:r>
              <a:rPr lang="en-GB" sz="6400" dirty="0" err="1"/>
              <a:t>adnodd</a:t>
            </a:r>
            <a:r>
              <a:rPr lang="en-GB" sz="6400" dirty="0"/>
              <a:t> </a:t>
            </a:r>
            <a:r>
              <a:rPr lang="en-GB" sz="6400" dirty="0" err="1"/>
              <a:t>rhifedd</a:t>
            </a:r>
            <a:r>
              <a:rPr lang="en-GB" sz="6400" dirty="0"/>
              <a:t> </a:t>
            </a:r>
            <a:r>
              <a:rPr lang="en-GB" sz="6400" dirty="0" err="1"/>
              <a:t>o'ch</a:t>
            </a:r>
            <a:r>
              <a:rPr lang="en-GB" sz="6400" dirty="0"/>
              <a:t> </a:t>
            </a:r>
            <a:r>
              <a:rPr lang="en-GB" sz="6400" dirty="0" err="1"/>
              <a:t>dewis</a:t>
            </a:r>
            <a:r>
              <a:rPr lang="en-GB" sz="6400" dirty="0"/>
              <a:t> </a:t>
            </a:r>
            <a:r>
              <a:rPr lang="en-GB" sz="6400" dirty="0" err="1"/>
              <a:t>sy'n</a:t>
            </a:r>
            <a:r>
              <a:rPr lang="en-GB" sz="6400" dirty="0"/>
              <a:t> </a:t>
            </a:r>
            <a:r>
              <a:rPr lang="en-GB" sz="6400" dirty="0" err="1"/>
              <a:t>anelu</a:t>
            </a:r>
            <a:r>
              <a:rPr lang="en-GB" sz="6400" dirty="0"/>
              <a:t> at </a:t>
            </a:r>
            <a:r>
              <a:rPr lang="en-GB" sz="6400" dirty="0" err="1"/>
              <a:t>gefnogi</a:t>
            </a:r>
            <a:r>
              <a:rPr lang="en-GB" sz="6400" dirty="0"/>
              <a:t> </a:t>
            </a:r>
            <a:r>
              <a:rPr lang="en-GB" sz="6400" dirty="0" err="1"/>
              <a:t>ymarfer</a:t>
            </a:r>
            <a:r>
              <a:rPr lang="en-GB" sz="6400" dirty="0"/>
              <a:t> </a:t>
            </a:r>
            <a:r>
              <a:rPr lang="en-GB" sz="6400" dirty="0" err="1"/>
              <a:t>cynhwysol</a:t>
            </a:r>
            <a:r>
              <a:rPr lang="en-GB" sz="6400" dirty="0"/>
              <a:t>. </a:t>
            </a:r>
            <a:r>
              <a:rPr lang="cy-GB" sz="6400" dirty="0"/>
              <a:t>500 o eiriau</a:t>
            </a:r>
            <a:r>
              <a:rPr lang="en-GB" sz="6400" dirty="0"/>
              <a:t>  </a:t>
            </a:r>
            <a:endParaRPr lang="cy-GB" sz="6400" b="1" dirty="0"/>
          </a:p>
          <a:p>
            <a:r>
              <a:rPr lang="cy-GB" sz="6400" b="1" dirty="0"/>
              <a:t>Elfen 4: Gwerthuso'r adnodd                                                  </a:t>
            </a:r>
            <a:r>
              <a:rPr lang="cy-GB" sz="6400" dirty="0"/>
              <a:t>1000 o eiriau</a:t>
            </a:r>
          </a:p>
          <a:p>
            <a:pPr marL="0" indent="0" algn="ctr">
              <a:buNone/>
            </a:pPr>
            <a:r>
              <a:rPr lang="cy-GB" sz="6400" dirty="0"/>
              <a:t> Cyfwerth â 4000 o eiriau</a:t>
            </a:r>
          </a:p>
          <a:p>
            <a:pPr marL="0" indent="0" algn="ctr">
              <a:buNone/>
            </a:pPr>
            <a:r>
              <a:rPr lang="en-GB" sz="6400" b="1" dirty="0" err="1"/>
              <a:t>Dyddiad</a:t>
            </a:r>
            <a:r>
              <a:rPr lang="en-GB" sz="6400" b="1" dirty="0"/>
              <a:t> </a:t>
            </a:r>
            <a:r>
              <a:rPr lang="en-GB" sz="6400" b="1" dirty="0" err="1"/>
              <a:t>cyflwyno</a:t>
            </a:r>
            <a:r>
              <a:rPr lang="en-GB" sz="6400" b="1" dirty="0"/>
              <a:t>: </a:t>
            </a:r>
            <a:r>
              <a:rPr lang="cy-GB" sz="6400" b="1" dirty="0"/>
              <a:t>28/02/2027     23:59</a:t>
            </a:r>
          </a:p>
          <a:p>
            <a:pPr marL="0" indent="0" algn="ctr">
              <a:buNone/>
            </a:pPr>
            <a:r>
              <a:rPr lang="en-GB" sz="6400" dirty="0"/>
              <a:t>Am </a:t>
            </a:r>
            <a:r>
              <a:rPr lang="en-GB" sz="6400" dirty="0" err="1"/>
              <a:t>ragor</a:t>
            </a:r>
            <a:r>
              <a:rPr lang="en-GB" sz="6400" dirty="0"/>
              <a:t> o </a:t>
            </a:r>
            <a:r>
              <a:rPr lang="en-GB" sz="6400" dirty="0" err="1"/>
              <a:t>wybodaeth</a:t>
            </a:r>
            <a:r>
              <a:rPr lang="en-GB" sz="6400" dirty="0"/>
              <a:t> ac </a:t>
            </a:r>
            <a:r>
              <a:rPr lang="en-GB" sz="6400" dirty="0" err="1"/>
              <a:t>arweiniad</a:t>
            </a:r>
            <a:r>
              <a:rPr lang="en-GB" sz="6400" dirty="0"/>
              <a:t>, </a:t>
            </a:r>
            <a:r>
              <a:rPr lang="en-GB" sz="6400" dirty="0" err="1"/>
              <a:t>edrychwch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y </a:t>
            </a:r>
            <a:r>
              <a:rPr lang="en-GB" sz="6400" dirty="0" err="1"/>
              <a:t>taflenni</a:t>
            </a:r>
            <a:r>
              <a:rPr lang="en-GB" sz="6400" dirty="0"/>
              <a:t> </a:t>
            </a:r>
            <a:r>
              <a:rPr lang="en-GB" sz="6400" dirty="0" err="1"/>
              <a:t>manyleb</a:t>
            </a:r>
            <a:r>
              <a:rPr lang="en-GB" sz="6400" dirty="0"/>
              <a:t> </a:t>
            </a:r>
            <a:r>
              <a:rPr lang="en-GB" sz="6400" dirty="0" err="1"/>
              <a:t>a'r</a:t>
            </a:r>
            <a:r>
              <a:rPr lang="en-GB" sz="6400" dirty="0"/>
              <a:t> </a:t>
            </a:r>
            <a:r>
              <a:rPr lang="en-GB" sz="6400" dirty="0" err="1"/>
              <a:t>templedi</a:t>
            </a:r>
            <a:r>
              <a:rPr lang="en-GB" sz="6400" dirty="0"/>
              <a:t> </a:t>
            </a:r>
            <a:r>
              <a:rPr lang="en-GB" sz="6400" dirty="0" err="1"/>
              <a:t>aseiniad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Moodle a Teams</a:t>
            </a:r>
          </a:p>
          <a:p>
            <a:pPr marL="0" indent="0" algn="ctr">
              <a:buNone/>
            </a:pPr>
            <a:endParaRPr lang="cy-GB" b="1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AE336-1DB3-885B-E657-B47E7B709BD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b="1" i="1" u="sng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</a:rPr>
              <a:t> (4 elements) 100%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1: Essay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- Why are good numeracy skills important? 1500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2: Blog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– What can schools do encourage numeracy?         1000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3: Resource – Information Sheet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for professionals about a numeracy resource of your choice which aims to support inclusive practice.       500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4: Evaluation of the resource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1000 words</a:t>
            </a:r>
            <a:endParaRPr lang="en-GB" sz="64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</a:rPr>
              <a:t>Equivalent to 4000 words</a:t>
            </a:r>
          </a:p>
          <a:p>
            <a:pPr marL="0" indent="0" algn="ctr">
              <a:buNone/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</a:rPr>
              <a:t>Submission date:  28/02/2027   23:59</a:t>
            </a:r>
          </a:p>
          <a:p>
            <a:pPr marL="0" indent="0" algn="ctr">
              <a:buNone/>
            </a:pP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pPr algn="ctr"/>
            <a:endParaRPr lang="en-GB" sz="8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099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DF78B-C69C-246F-A853-98AB39D93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Cynnwys</a:t>
            </a:r>
            <a:r>
              <a:rPr lang="en-GB" dirty="0"/>
              <a:t> y </a:t>
            </a:r>
            <a:r>
              <a:rPr lang="en-GB" dirty="0" err="1"/>
              <a:t>modiwl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Module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66241-266E-116B-685E-C3EB6F8C62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b="1" dirty="0" err="1"/>
              <a:t>Wythnos</a:t>
            </a:r>
            <a:r>
              <a:rPr lang="en-GB" b="1" dirty="0"/>
              <a:t> 1: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5.</a:t>
            </a:r>
          </a:p>
          <a:p>
            <a:pPr marL="0" indent="0">
              <a:buNone/>
            </a:pPr>
            <a:r>
              <a:rPr lang="en-GB" dirty="0"/>
              <a:t>Y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Rhifedd</a:t>
            </a:r>
            <a:endParaRPr lang="en-GB" dirty="0"/>
          </a:p>
          <a:p>
            <a:pPr lvl="0"/>
            <a:r>
              <a:rPr lang="en-GB" b="1" dirty="0" err="1"/>
              <a:t>Wythnos</a:t>
            </a:r>
            <a:r>
              <a:rPr lang="en-GB" b="1" dirty="0"/>
              <a:t> 2: 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da</a:t>
            </a:r>
          </a:p>
          <a:p>
            <a:pPr lvl="0"/>
            <a:r>
              <a:rPr lang="en-GB" b="1" dirty="0" err="1"/>
              <a:t>Wythnos</a:t>
            </a:r>
            <a:r>
              <a:rPr lang="en-GB" b="1" dirty="0"/>
              <a:t> 3: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rhifedd</a:t>
            </a:r>
            <a:endParaRPr lang="en-GB" dirty="0"/>
          </a:p>
          <a:p>
            <a:pPr lvl="0"/>
            <a:r>
              <a:rPr lang="en-GB" b="1" dirty="0" err="1"/>
              <a:t>Wythnos</a:t>
            </a:r>
            <a:r>
              <a:rPr lang="en-GB" b="1" dirty="0"/>
              <a:t> 4: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a all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cynhwysol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48E49-95F0-410F-68E6-EAA02DCADCB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1: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Introduction to Level 5.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Numeracy Framework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2: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importance of good numeracy skills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3: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effective schools promote numeracy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4: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Evaluating numeracy resources that can support inclusive practice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434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F322C-32A1-19D5-F689-BB27E412E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latin typeface="+mn-lt"/>
              </a:rPr>
              <a:t>Adnoddau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0BEEF-1EBA-9555-7929-3FF1C6A161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Yr </a:t>
            </a:r>
            <a:r>
              <a:rPr lang="en-GB" dirty="0" err="1"/>
              <a:t>asedau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, </a:t>
            </a:r>
            <a:r>
              <a:rPr lang="en-GB" dirty="0" err="1"/>
              <a:t>digidol</a:t>
            </a:r>
            <a:r>
              <a:rPr lang="en-GB" dirty="0"/>
              <a:t>, </a:t>
            </a:r>
            <a:r>
              <a:rPr lang="en-GB" dirty="0" err="1"/>
              <a:t>dynol</a:t>
            </a:r>
            <a:r>
              <a:rPr lang="en-GB" dirty="0"/>
              <a:t> ac </a:t>
            </a:r>
            <a:r>
              <a:rPr lang="en-GB" dirty="0" err="1"/>
              <a:t>ariannol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,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gwella'r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                           </a:t>
            </a:r>
            <a:r>
              <a:rPr lang="en-GB" sz="1200" dirty="0"/>
              <a:t>(GOV.UK, 2018)</a:t>
            </a:r>
          </a:p>
          <a:p>
            <a:pPr lvl="0"/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ar-lein</a:t>
            </a:r>
            <a:r>
              <a:rPr lang="en-GB" dirty="0"/>
              <a:t>/</a:t>
            </a:r>
            <a:r>
              <a:rPr lang="en-GB" dirty="0" err="1"/>
              <a:t>printiedig</a:t>
            </a:r>
            <a:endParaRPr lang="en-GB" dirty="0"/>
          </a:p>
          <a:p>
            <a:pPr lvl="0"/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digidol</a:t>
            </a:r>
            <a:endParaRPr lang="en-GB" dirty="0"/>
          </a:p>
          <a:p>
            <a:pPr lvl="0"/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ffisegol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E9C621-F5AF-C2BC-8659-1293858ADCA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physical, digital, human and financial assets used to facilitate teaching, support learning objectives and enhance the overall educational experience 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(GOV.UK, 2018)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Online/printed resources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Digital resources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Physical resources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607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BEC0A-6539-E594-A07A-B61FF87AE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>
                <a:latin typeface="+mn-lt"/>
              </a:rPr>
              <a:t>Ymarfer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Cynhwysol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mewn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Rhifedd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Inclusive Practice in Numeracy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EAE00-2D43-C9EC-F783-0545FF7E64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endParaRPr lang="en-GB" sz="1600" dirty="0"/>
          </a:p>
          <a:p>
            <a:r>
              <a:rPr lang="en-GB" sz="6400" b="1" dirty="0"/>
              <a:t>Mae </a:t>
            </a:r>
            <a:r>
              <a:rPr lang="en-GB" sz="6400" b="1" dirty="0" err="1"/>
              <a:t>rhifedd</a:t>
            </a:r>
            <a:r>
              <a:rPr lang="en-GB" sz="6400" b="1" dirty="0"/>
              <a:t> </a:t>
            </a:r>
            <a:r>
              <a:rPr lang="en-GB" sz="6400" b="1" dirty="0" err="1"/>
              <a:t>cynhwysol</a:t>
            </a:r>
            <a:r>
              <a:rPr lang="en-GB" sz="6400" dirty="0"/>
              <a:t> </a:t>
            </a:r>
            <a:r>
              <a:rPr lang="en-GB" sz="6400" dirty="0" err="1"/>
              <a:t>yn</a:t>
            </a:r>
            <a:r>
              <a:rPr lang="en-GB" sz="6400" dirty="0"/>
              <a:t> </a:t>
            </a:r>
            <a:r>
              <a:rPr lang="en-GB" sz="6400" dirty="0" err="1"/>
              <a:t>sicrhau</a:t>
            </a:r>
            <a:r>
              <a:rPr lang="en-GB" sz="6400" dirty="0"/>
              <a:t> bod </a:t>
            </a:r>
            <a:r>
              <a:rPr lang="en-GB" sz="6400" dirty="0" err="1"/>
              <a:t>pob</a:t>
            </a:r>
            <a:r>
              <a:rPr lang="en-GB" sz="6400" dirty="0"/>
              <a:t> </a:t>
            </a:r>
            <a:r>
              <a:rPr lang="en-GB" sz="6400" dirty="0" err="1"/>
              <a:t>dysgwr</a:t>
            </a:r>
            <a:r>
              <a:rPr lang="en-GB" sz="6400" dirty="0"/>
              <a:t> </a:t>
            </a:r>
            <a:r>
              <a:rPr lang="en-GB" sz="6400" dirty="0" err="1"/>
              <a:t>yn</a:t>
            </a:r>
            <a:r>
              <a:rPr lang="en-GB" sz="6400" dirty="0"/>
              <a:t> </a:t>
            </a:r>
            <a:r>
              <a:rPr lang="en-GB" sz="6400" dirty="0" err="1"/>
              <a:t>gallu</a:t>
            </a:r>
            <a:r>
              <a:rPr lang="en-GB" sz="6400" dirty="0"/>
              <a:t> </a:t>
            </a:r>
            <a:r>
              <a:rPr lang="en-GB" sz="6400" dirty="0" err="1"/>
              <a:t>cyrchu</a:t>
            </a:r>
            <a:r>
              <a:rPr lang="en-GB" sz="6400" dirty="0"/>
              <a:t>, </a:t>
            </a:r>
            <a:r>
              <a:rPr lang="en-GB" sz="6400" dirty="0" err="1"/>
              <a:t>ymgysylltu</a:t>
            </a:r>
            <a:r>
              <a:rPr lang="en-GB" sz="6400" dirty="0"/>
              <a:t> â </a:t>
            </a:r>
            <a:r>
              <a:rPr lang="en-GB" sz="6400" dirty="0" err="1"/>
              <a:t>dysgu</a:t>
            </a:r>
            <a:r>
              <a:rPr lang="en-GB" sz="6400" dirty="0"/>
              <a:t> </a:t>
            </a:r>
            <a:r>
              <a:rPr lang="en-GB" sz="6400" dirty="0" err="1"/>
              <a:t>mathemategol</a:t>
            </a:r>
            <a:r>
              <a:rPr lang="en-GB" sz="6400" dirty="0"/>
              <a:t> a </a:t>
            </a:r>
            <a:r>
              <a:rPr lang="en-GB" sz="6400" dirty="0" err="1"/>
              <a:t>chyflawni</a:t>
            </a:r>
            <a:r>
              <a:rPr lang="en-GB" sz="6400" dirty="0"/>
              <a:t> </a:t>
            </a:r>
            <a:r>
              <a:rPr lang="en-GB" sz="6400" dirty="0" err="1"/>
              <a:t>ynddo</a:t>
            </a:r>
            <a:r>
              <a:rPr lang="en-GB" sz="6400" dirty="0"/>
              <a:t>. </a:t>
            </a:r>
          </a:p>
          <a:p>
            <a:r>
              <a:rPr lang="en-GB" sz="6400" b="1" dirty="0" err="1"/>
              <a:t>Mynediad</a:t>
            </a:r>
            <a:r>
              <a:rPr lang="en-GB" sz="6400" b="1" dirty="0"/>
              <a:t> </a:t>
            </a:r>
            <a:r>
              <a:rPr lang="en-GB" sz="6400" b="1" dirty="0" err="1"/>
              <a:t>cyfartal</a:t>
            </a:r>
            <a:r>
              <a:rPr lang="en-GB" sz="6400" b="1" dirty="0"/>
              <a:t>:</a:t>
            </a:r>
            <a:r>
              <a:rPr lang="en-GB" sz="6400" dirty="0"/>
              <a:t> Gall </a:t>
            </a:r>
            <a:r>
              <a:rPr lang="en-GB" sz="6400" dirty="0" err="1"/>
              <a:t>pawb</a:t>
            </a:r>
            <a:r>
              <a:rPr lang="en-GB" sz="6400" dirty="0"/>
              <a:t> </a:t>
            </a:r>
            <a:r>
              <a:rPr lang="en-GB" sz="6400" dirty="0" err="1"/>
              <a:t>gymryd</a:t>
            </a:r>
            <a:r>
              <a:rPr lang="en-GB" sz="6400" dirty="0"/>
              <a:t> </a:t>
            </a:r>
            <a:r>
              <a:rPr lang="en-GB" sz="6400" dirty="0" err="1"/>
              <a:t>rhan</a:t>
            </a:r>
            <a:r>
              <a:rPr lang="en-GB" sz="6400" dirty="0"/>
              <a:t> </a:t>
            </a:r>
            <a:r>
              <a:rPr lang="en-GB" sz="6400" dirty="0" err="1"/>
              <a:t>mewn</a:t>
            </a:r>
            <a:r>
              <a:rPr lang="en-GB" sz="6400" dirty="0"/>
              <a:t> </a:t>
            </a:r>
            <a:r>
              <a:rPr lang="en-GB" sz="6400" dirty="0" err="1"/>
              <a:t>gweithgareddau</a:t>
            </a:r>
            <a:r>
              <a:rPr lang="en-GB" sz="6400" dirty="0"/>
              <a:t> </a:t>
            </a:r>
            <a:r>
              <a:rPr lang="en-GB" sz="6400" dirty="0" err="1"/>
              <a:t>rhifedd</a:t>
            </a:r>
            <a:r>
              <a:rPr lang="en-GB" sz="6400" dirty="0"/>
              <a:t> a </a:t>
            </a:r>
            <a:r>
              <a:rPr lang="en-GB" sz="6400" dirty="0" err="1"/>
              <a:t>phrofiadau</a:t>
            </a:r>
            <a:r>
              <a:rPr lang="en-GB" sz="6400" dirty="0"/>
              <a:t> </a:t>
            </a:r>
            <a:r>
              <a:rPr lang="en-GB" sz="6400" dirty="0" err="1"/>
              <a:t>dysgu</a:t>
            </a:r>
            <a:r>
              <a:rPr lang="en-GB" sz="6400" dirty="0"/>
              <a:t>. </a:t>
            </a:r>
          </a:p>
          <a:p>
            <a:r>
              <a:rPr lang="en-GB" sz="6400" dirty="0"/>
              <a:t> </a:t>
            </a:r>
            <a:r>
              <a:rPr lang="en-GB" sz="6400" b="1" dirty="0" err="1"/>
              <a:t>Perthyn</a:t>
            </a:r>
            <a:r>
              <a:rPr lang="en-GB" sz="6400" b="1" dirty="0"/>
              <a:t>:</a:t>
            </a:r>
            <a:r>
              <a:rPr lang="en-GB" sz="6400" dirty="0"/>
              <a:t> Mae </a:t>
            </a:r>
            <a:r>
              <a:rPr lang="en-GB" sz="6400" dirty="0" err="1"/>
              <a:t>dysgwyr</a:t>
            </a:r>
            <a:r>
              <a:rPr lang="en-GB" sz="6400" dirty="0"/>
              <a:t> </a:t>
            </a:r>
            <a:r>
              <a:rPr lang="en-GB" sz="6400" dirty="0" err="1"/>
              <a:t>yn</a:t>
            </a:r>
            <a:r>
              <a:rPr lang="en-GB" sz="6400" dirty="0"/>
              <a:t> </a:t>
            </a:r>
            <a:r>
              <a:rPr lang="en-GB" sz="6400" dirty="0" err="1"/>
              <a:t>teimlo'n</a:t>
            </a:r>
            <a:r>
              <a:rPr lang="en-GB" sz="6400" dirty="0"/>
              <a:t> </a:t>
            </a:r>
            <a:r>
              <a:rPr lang="en-GB" sz="6400" dirty="0" err="1"/>
              <a:t>hyderus</a:t>
            </a:r>
            <a:r>
              <a:rPr lang="en-GB" sz="6400" dirty="0"/>
              <a:t> ac </a:t>
            </a:r>
            <a:r>
              <a:rPr lang="en-GB" sz="6400" dirty="0" err="1"/>
              <a:t>yn</a:t>
            </a:r>
            <a:r>
              <a:rPr lang="en-GB" sz="6400" dirty="0"/>
              <a:t> </a:t>
            </a:r>
            <a:r>
              <a:rPr lang="en-GB" sz="6400" dirty="0" err="1"/>
              <a:t>cael</a:t>
            </a:r>
            <a:r>
              <a:rPr lang="en-GB" sz="6400" dirty="0"/>
              <a:t> </a:t>
            </a:r>
            <a:r>
              <a:rPr lang="en-GB" sz="6400" dirty="0" err="1"/>
              <a:t>eu</a:t>
            </a:r>
            <a:r>
              <a:rPr lang="en-GB" sz="6400" dirty="0"/>
              <a:t> </a:t>
            </a:r>
            <a:r>
              <a:rPr lang="en-GB" sz="6400" dirty="0" err="1"/>
              <a:t>gwerthfawrogi</a:t>
            </a:r>
            <a:r>
              <a:rPr lang="en-GB" sz="6400" dirty="0"/>
              <a:t> </a:t>
            </a:r>
            <a:r>
              <a:rPr lang="en-GB" sz="6400" dirty="0" err="1"/>
              <a:t>fel</a:t>
            </a:r>
            <a:r>
              <a:rPr lang="en-GB" sz="6400" dirty="0"/>
              <a:t> </a:t>
            </a:r>
            <a:r>
              <a:rPr lang="en-GB" sz="6400" dirty="0" err="1"/>
              <a:t>mathemategwyr</a:t>
            </a:r>
            <a:r>
              <a:rPr lang="en-GB" sz="6400" dirty="0"/>
              <a:t>. </a:t>
            </a:r>
          </a:p>
          <a:p>
            <a:r>
              <a:rPr lang="en-GB" sz="6400" dirty="0"/>
              <a:t> </a:t>
            </a:r>
            <a:r>
              <a:rPr lang="en-GB" sz="6400" b="1" dirty="0"/>
              <a:t>Dileu </a:t>
            </a:r>
            <a:r>
              <a:rPr lang="en-GB" sz="6400" b="1" dirty="0" err="1"/>
              <a:t>Rhwystrau</a:t>
            </a:r>
            <a:r>
              <a:rPr lang="en-GB" sz="6400" b="1" dirty="0"/>
              <a:t>:</a:t>
            </a:r>
            <a:r>
              <a:rPr lang="en-GB" sz="6400" dirty="0"/>
              <a:t> Mae </a:t>
            </a:r>
            <a:r>
              <a:rPr lang="en-GB" sz="6400" dirty="0" err="1"/>
              <a:t>adnoddau</a:t>
            </a:r>
            <a:r>
              <a:rPr lang="en-GB" sz="6400" dirty="0"/>
              <a:t> a </a:t>
            </a:r>
            <a:r>
              <a:rPr lang="en-GB" sz="6400" dirty="0" err="1"/>
              <a:t>dulliau</a:t>
            </a:r>
            <a:r>
              <a:rPr lang="en-GB" sz="6400" dirty="0"/>
              <a:t> </a:t>
            </a:r>
            <a:r>
              <a:rPr lang="en-GB" sz="6400" dirty="0" err="1"/>
              <a:t>addysgu</a:t>
            </a:r>
            <a:r>
              <a:rPr lang="en-GB" sz="6400" dirty="0"/>
              <a:t> </a:t>
            </a:r>
            <a:r>
              <a:rPr lang="en-GB" sz="6400" dirty="0" err="1"/>
              <a:t>wedi'u</a:t>
            </a:r>
            <a:r>
              <a:rPr lang="en-GB" sz="6400" dirty="0"/>
              <a:t> </a:t>
            </a:r>
            <a:r>
              <a:rPr lang="en-GB" sz="6400" dirty="0" err="1"/>
              <a:t>haddasu</a:t>
            </a:r>
            <a:r>
              <a:rPr lang="en-GB" sz="6400" dirty="0"/>
              <a:t> </a:t>
            </a:r>
            <a:r>
              <a:rPr lang="en-GB" sz="6400" dirty="0" err="1"/>
              <a:t>i</a:t>
            </a:r>
            <a:r>
              <a:rPr lang="en-GB" sz="6400" dirty="0"/>
              <a:t> </a:t>
            </a:r>
            <a:r>
              <a:rPr lang="en-GB" sz="6400" dirty="0" err="1"/>
              <a:t>ddiwallu</a:t>
            </a:r>
            <a:r>
              <a:rPr lang="en-GB" sz="6400" dirty="0"/>
              <a:t> </a:t>
            </a:r>
            <a:r>
              <a:rPr lang="en-GB" sz="6400" dirty="0" err="1"/>
              <a:t>anghenion</a:t>
            </a:r>
            <a:r>
              <a:rPr lang="en-GB" sz="6400" dirty="0"/>
              <a:t> </a:t>
            </a:r>
            <a:r>
              <a:rPr lang="en-GB" sz="6400" dirty="0" err="1"/>
              <a:t>amrywiol</a:t>
            </a:r>
            <a:r>
              <a:rPr lang="en-GB" sz="6400" dirty="0"/>
              <a:t>. </a:t>
            </a:r>
          </a:p>
          <a:p>
            <a:r>
              <a:rPr lang="en-GB" sz="6400" b="1" dirty="0" err="1"/>
              <a:t>Gwerthfawrogi</a:t>
            </a:r>
            <a:r>
              <a:rPr lang="en-GB" sz="6400" b="1" dirty="0"/>
              <a:t> </a:t>
            </a:r>
            <a:r>
              <a:rPr lang="en-GB" sz="6400" b="1" dirty="0" err="1"/>
              <a:t>Amrywiaeth</a:t>
            </a:r>
            <a:r>
              <a:rPr lang="en-GB" sz="6400" b="1" dirty="0"/>
              <a:t>:</a:t>
            </a:r>
            <a:r>
              <a:rPr lang="en-GB" sz="6400" dirty="0"/>
              <a:t> Mae </a:t>
            </a:r>
            <a:r>
              <a:rPr lang="en-GB" sz="6400" dirty="0" err="1"/>
              <a:t>gwahanol</a:t>
            </a:r>
            <a:r>
              <a:rPr lang="en-GB" sz="6400" dirty="0"/>
              <a:t> </a:t>
            </a:r>
            <a:r>
              <a:rPr lang="en-GB" sz="6400" dirty="0" err="1"/>
              <a:t>ffyrdd</a:t>
            </a:r>
            <a:r>
              <a:rPr lang="en-GB" sz="6400" dirty="0"/>
              <a:t> o </a:t>
            </a:r>
            <a:r>
              <a:rPr lang="en-GB" sz="6400" dirty="0" err="1"/>
              <a:t>ddysgu</a:t>
            </a:r>
            <a:r>
              <a:rPr lang="en-GB" sz="6400" dirty="0"/>
              <a:t> a </a:t>
            </a:r>
            <a:r>
              <a:rPr lang="en-GB" sz="6400" dirty="0" err="1"/>
              <a:t>dangos</a:t>
            </a:r>
            <a:r>
              <a:rPr lang="en-GB" sz="6400" dirty="0"/>
              <a:t> </a:t>
            </a:r>
            <a:r>
              <a:rPr lang="en-GB" sz="6400" dirty="0" err="1"/>
              <a:t>rhifedd</a:t>
            </a:r>
            <a:r>
              <a:rPr lang="en-GB" sz="6400" dirty="0"/>
              <a:t> </a:t>
            </a:r>
            <a:r>
              <a:rPr lang="en-GB" sz="6400" dirty="0" err="1"/>
              <a:t>yn</a:t>
            </a:r>
            <a:r>
              <a:rPr lang="en-GB" sz="6400" dirty="0"/>
              <a:t> </a:t>
            </a:r>
            <a:r>
              <a:rPr lang="en-GB" sz="6400" dirty="0" err="1"/>
              <a:t>cael</a:t>
            </a:r>
            <a:r>
              <a:rPr lang="en-GB" sz="6400" dirty="0"/>
              <a:t> </a:t>
            </a:r>
            <a:r>
              <a:rPr lang="en-GB" sz="6400" dirty="0" err="1"/>
              <a:t>eu</a:t>
            </a:r>
            <a:r>
              <a:rPr lang="en-GB" sz="6400" dirty="0"/>
              <a:t> </a:t>
            </a:r>
            <a:r>
              <a:rPr lang="en-GB" sz="6400" dirty="0" err="1"/>
              <a:t>cydnabod</a:t>
            </a:r>
            <a:r>
              <a:rPr lang="en-GB" sz="6400" dirty="0"/>
              <a:t> </a:t>
            </a:r>
            <a:r>
              <a:rPr lang="en-GB" sz="6400" dirty="0" err="1"/>
              <a:t>a'u</a:t>
            </a:r>
            <a:r>
              <a:rPr lang="en-GB" sz="6400" dirty="0"/>
              <a:t> </a:t>
            </a:r>
            <a:r>
              <a:rPr lang="en-GB" sz="6400" dirty="0" err="1"/>
              <a:t>cefnogi</a:t>
            </a:r>
            <a:r>
              <a:rPr lang="en-GB" sz="6400" dirty="0"/>
              <a:t>. </a:t>
            </a:r>
          </a:p>
          <a:p>
            <a:r>
              <a:rPr lang="en-GB" sz="6400" b="1" dirty="0" err="1"/>
              <a:t>Cydraddoldeb</a:t>
            </a:r>
            <a:r>
              <a:rPr lang="en-GB" sz="6400" b="1" dirty="0"/>
              <a:t>:</a:t>
            </a:r>
            <a:r>
              <a:rPr lang="en-GB" sz="6400" dirty="0"/>
              <a:t> Mae </a:t>
            </a:r>
            <a:r>
              <a:rPr lang="en-GB" sz="6400" dirty="0" err="1"/>
              <a:t>dysgwyr</a:t>
            </a:r>
            <a:r>
              <a:rPr lang="en-GB" sz="6400" dirty="0"/>
              <a:t> </a:t>
            </a:r>
            <a:r>
              <a:rPr lang="en-GB" sz="6400" dirty="0" err="1"/>
              <a:t>yn</a:t>
            </a:r>
            <a:r>
              <a:rPr lang="en-GB" sz="6400" dirty="0"/>
              <a:t> </a:t>
            </a:r>
            <a:r>
              <a:rPr lang="en-GB" sz="6400" dirty="0" err="1"/>
              <a:t>derbyn</a:t>
            </a:r>
            <a:r>
              <a:rPr lang="en-GB" sz="6400" dirty="0"/>
              <a:t> y </a:t>
            </a:r>
            <a:r>
              <a:rPr lang="en-GB" sz="6400" dirty="0" err="1"/>
              <a:t>gefnogaeth</a:t>
            </a:r>
            <a:r>
              <a:rPr lang="en-GB" sz="6400" dirty="0"/>
              <a:t> </a:t>
            </a:r>
            <a:r>
              <a:rPr lang="en-GB" sz="6400" dirty="0" err="1"/>
              <a:t>sydd</a:t>
            </a:r>
            <a:r>
              <a:rPr lang="en-GB" sz="6400" dirty="0"/>
              <a:t> </a:t>
            </a:r>
            <a:r>
              <a:rPr lang="en-GB" sz="6400" dirty="0" err="1"/>
              <a:t>ei</a:t>
            </a:r>
            <a:r>
              <a:rPr lang="en-GB" sz="6400" dirty="0"/>
              <a:t> </a:t>
            </a:r>
            <a:r>
              <a:rPr lang="en-GB" sz="6400" dirty="0" err="1"/>
              <a:t>angen</a:t>
            </a:r>
            <a:r>
              <a:rPr lang="en-GB" sz="6400" dirty="0"/>
              <a:t> </a:t>
            </a:r>
            <a:r>
              <a:rPr lang="en-GB" sz="6400" dirty="0" err="1"/>
              <a:t>arnynt</a:t>
            </a:r>
            <a:r>
              <a:rPr lang="en-GB" sz="6400" dirty="0"/>
              <a:t> </a:t>
            </a:r>
            <a:r>
              <a:rPr lang="en-GB" sz="6400" dirty="0" err="1"/>
              <a:t>i</a:t>
            </a:r>
            <a:r>
              <a:rPr lang="en-GB" sz="6400" dirty="0"/>
              <a:t> </a:t>
            </a:r>
            <a:r>
              <a:rPr lang="en-GB" sz="6400" dirty="0" err="1"/>
              <a:t>lwyddo</a:t>
            </a:r>
            <a:r>
              <a:rPr lang="en-GB" sz="6400" dirty="0"/>
              <a:t> </a:t>
            </a:r>
            <a:r>
              <a:rPr lang="en-GB" sz="6400" dirty="0" err="1"/>
              <a:t>mewn</a:t>
            </a:r>
            <a:r>
              <a:rPr lang="en-GB" sz="6400" dirty="0"/>
              <a:t> </a:t>
            </a:r>
            <a:r>
              <a:rPr lang="en-GB" sz="6400" dirty="0" err="1"/>
              <a:t>rhifedd</a:t>
            </a:r>
            <a:r>
              <a:rPr lang="en-GB" sz="6400" dirty="0"/>
              <a:t>, </a:t>
            </a:r>
            <a:r>
              <a:rPr lang="en-GB" sz="6400" dirty="0" err="1"/>
              <a:t>nid</a:t>
            </a:r>
            <a:r>
              <a:rPr lang="en-GB" sz="6400" dirty="0"/>
              <a:t> yr un </a:t>
            </a:r>
            <a:r>
              <a:rPr lang="en-GB" sz="6400" dirty="0" err="1"/>
              <a:t>ddarpariaeth</a:t>
            </a:r>
            <a:r>
              <a:rPr lang="en-GB" sz="6400" dirty="0"/>
              <a:t> â </a:t>
            </a:r>
            <a:r>
              <a:rPr lang="en-GB" sz="6400" dirty="0" err="1"/>
              <a:t>phawb</a:t>
            </a:r>
            <a:r>
              <a:rPr lang="en-GB" sz="6400" dirty="0"/>
              <a:t> </a:t>
            </a:r>
            <a:r>
              <a:rPr lang="en-GB" sz="6400" dirty="0" err="1"/>
              <a:t>arall</a:t>
            </a:r>
            <a:r>
              <a:rPr lang="en-GB" sz="6400" dirty="0"/>
              <a:t>.</a:t>
            </a:r>
          </a:p>
          <a:p>
            <a:pPr marL="0" indent="0" algn="r">
              <a:buNone/>
            </a:pPr>
            <a:r>
              <a:rPr lang="en-GB" sz="4800" dirty="0"/>
              <a:t>(LC,2025)</a:t>
            </a:r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endParaRPr lang="en-GB" sz="1600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r>
              <a:rPr lang="en-GB" sz="1600" dirty="0"/>
              <a:t>(LC, 2025)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2F9C3F-5C5A-65C9-B145-BFD729FB17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342900" lvl="0" indent="-342900" fontAlgn="t"/>
            <a:r>
              <a:rPr lang="en-GB" sz="7200" b="1" i="1" dirty="0">
                <a:solidFill>
                  <a:schemeClr val="accent1">
                    <a:lumMod val="75000"/>
                  </a:schemeClr>
                </a:solidFill>
              </a:rPr>
              <a:t>Inclusive numeracy</a:t>
            </a:r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 ensures all learners can access, engage with and achieve in mathematical learning.</a:t>
            </a:r>
          </a:p>
          <a:p>
            <a:pPr marL="342900" lvl="0" indent="-342900" fontAlgn="t"/>
            <a:r>
              <a:rPr lang="en-GB" sz="7200" b="1" i="1" dirty="0">
                <a:solidFill>
                  <a:schemeClr val="accent1">
                    <a:lumMod val="75000"/>
                  </a:schemeClr>
                </a:solidFill>
              </a:rPr>
              <a:t>Equal Access:</a:t>
            </a:r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 Everyone can participate in numeracy activities and learning experiences.</a:t>
            </a:r>
          </a:p>
          <a:p>
            <a:pPr marL="342900" lvl="0" indent="-342900" fontAlgn="t"/>
            <a:r>
              <a:rPr lang="en-GB" sz="7200" b="1" i="1" dirty="0">
                <a:solidFill>
                  <a:schemeClr val="accent1">
                    <a:lumMod val="75000"/>
                  </a:schemeClr>
                </a:solidFill>
              </a:rPr>
              <a:t>Belonging:</a:t>
            </a:r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 Learners feel confident and valued as mathematicians.</a:t>
            </a:r>
          </a:p>
          <a:p>
            <a:pPr marL="342900" lvl="0" indent="-342900" fontAlgn="t"/>
            <a:r>
              <a:rPr lang="en-GB" sz="7200" b="1" i="1" dirty="0">
                <a:solidFill>
                  <a:schemeClr val="accent1">
                    <a:lumMod val="75000"/>
                  </a:schemeClr>
                </a:solidFill>
              </a:rPr>
              <a:t>Removing Barriers:</a:t>
            </a:r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 Resources and teaching approaches are adapted to meet diverse needs.</a:t>
            </a:r>
          </a:p>
          <a:p>
            <a:pPr marL="342900" lvl="0" indent="-342900" fontAlgn="t"/>
            <a:r>
              <a:rPr lang="en-GB" sz="7200" b="1" i="1" dirty="0">
                <a:solidFill>
                  <a:schemeClr val="accent1">
                    <a:lumMod val="75000"/>
                  </a:schemeClr>
                </a:solidFill>
              </a:rPr>
              <a:t>Valuing Diversity:</a:t>
            </a:r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 Different ways of learning and demonstrating numeracy are recognised and supported.</a:t>
            </a:r>
          </a:p>
          <a:p>
            <a:pPr marL="342900" lvl="0" indent="-342900" fontAlgn="t"/>
            <a:r>
              <a:rPr lang="en-GB" sz="7200" b="1" i="1" dirty="0">
                <a:solidFill>
                  <a:schemeClr val="accent1">
                    <a:lumMod val="75000"/>
                  </a:schemeClr>
                </a:solidFill>
              </a:rPr>
              <a:t>Equity:</a:t>
            </a:r>
            <a:r>
              <a:rPr lang="en-GB" sz="7200" i="1" dirty="0">
                <a:solidFill>
                  <a:schemeClr val="accent1">
                    <a:lumMod val="75000"/>
                  </a:schemeClr>
                </a:solidFill>
              </a:rPr>
              <a:t> Learners receive the support they need to succeed in numeracy, not simply the same provision as everyone else.</a:t>
            </a:r>
          </a:p>
          <a:p>
            <a:pPr marL="0" lvl="0" indent="0" algn="r">
              <a:buNone/>
            </a:pPr>
            <a:r>
              <a:rPr lang="en-GB" sz="4800" i="1" dirty="0">
                <a:solidFill>
                  <a:schemeClr val="accent1">
                    <a:lumMod val="75000"/>
                  </a:schemeClr>
                </a:solidFill>
              </a:rPr>
              <a:t>(WG,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883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58464-AD98-1D54-A2F5-51FA01548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b="1" i="1" u="sng" dirty="0" err="1">
                <a:solidFill>
                  <a:schemeClr val="accent1">
                    <a:lumMod val="75000"/>
                  </a:schemeClr>
                </a:solidFill>
              </a:rPr>
              <a:t>Tasg</a:t>
            </a:r>
            <a:r>
              <a:rPr lang="en-GB" sz="3600" b="1" i="1" u="sng" dirty="0">
                <a:solidFill>
                  <a:schemeClr val="accent1">
                    <a:lumMod val="75000"/>
                  </a:schemeClr>
                </a:solidFill>
              </a:rPr>
              <a:t>/Task:</a:t>
            </a:r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Which other resources do you use to support numeracy? </a:t>
            </a:r>
            <a:b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How do you use them? </a:t>
            </a:r>
            <a:br>
              <a:rPr lang="en-GB" sz="18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                                                      </a:t>
            </a: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How do they support inclusive practice?       </a:t>
            </a:r>
            <a:r>
              <a:rPr lang="en-GB" sz="800" b="1" i="1" dirty="0">
                <a:solidFill>
                  <a:schemeClr val="accent1">
                    <a:lumMod val="75000"/>
                  </a:schemeClr>
                </a:solidFill>
              </a:rPr>
              <a:t>(Images courtesy of Microsoft Stock Images (2026) and TTRS, 2026)</a:t>
            </a:r>
            <a:endParaRPr lang="en-GB" sz="8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AA2E8BB-42E5-7B16-8543-1A1F59CBA3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0204" y="1707314"/>
            <a:ext cx="3280125" cy="19502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FD7970-F897-04F9-47A8-3A3DCCB777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7" y="1633827"/>
            <a:ext cx="3432411" cy="20237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490E80A-3C21-E806-2314-8693BF514C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6707" y="1587443"/>
            <a:ext cx="3514144" cy="21900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137EAF0-9173-6EB5-EC63-AD63B81DBD6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3729644"/>
            <a:ext cx="3678383" cy="224218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E37C9E7-71D2-12C6-8256-7DB707C49C3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6709" y="3729644"/>
            <a:ext cx="3535618" cy="219002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13BD8A8-CA92-4C03-6613-E8AE8848408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6582" y="3626052"/>
            <a:ext cx="3280125" cy="2293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4424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4BE44-D89F-BD3F-893E-78EB00C5F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600" b="1" i="1" dirty="0">
                <a:latin typeface="+mn-lt"/>
              </a:rPr>
              <a:t>Beth </a:t>
            </a:r>
            <a:r>
              <a:rPr lang="en-GB" sz="3600" b="1" i="1" dirty="0" err="1">
                <a:latin typeface="+mn-lt"/>
              </a:rPr>
              <a:t>i'w</a:t>
            </a:r>
            <a:r>
              <a:rPr lang="en-GB" sz="3600" b="1" i="1" dirty="0">
                <a:latin typeface="+mn-lt"/>
              </a:rPr>
              <a:t> </a:t>
            </a:r>
            <a:r>
              <a:rPr lang="en-GB" sz="3600" b="1" i="1" dirty="0" err="1">
                <a:latin typeface="+mn-lt"/>
              </a:rPr>
              <a:t>gynnwys</a:t>
            </a:r>
            <a:r>
              <a:rPr lang="en-GB" sz="3600" b="1" i="1" dirty="0">
                <a:latin typeface="+mn-lt"/>
              </a:rPr>
              <a:t> </a:t>
            </a:r>
            <a:r>
              <a:rPr lang="en-GB" sz="3600" b="1" i="1" dirty="0" err="1">
                <a:latin typeface="+mn-lt"/>
              </a:rPr>
              <a:t>ar</a:t>
            </a:r>
            <a:r>
              <a:rPr lang="en-GB" sz="3600" b="1" i="1" dirty="0">
                <a:latin typeface="+mn-lt"/>
              </a:rPr>
              <a:t> </a:t>
            </a:r>
            <a:r>
              <a:rPr lang="en-GB" sz="3600" b="1" i="1" dirty="0" err="1">
                <a:latin typeface="+mn-lt"/>
              </a:rPr>
              <a:t>daflen</a:t>
            </a:r>
            <a:r>
              <a:rPr lang="en-GB" sz="3600" b="1" i="1" dirty="0">
                <a:latin typeface="+mn-lt"/>
              </a:rPr>
              <a:t> </a:t>
            </a:r>
            <a:r>
              <a:rPr lang="en-GB" sz="3600" b="1" i="1" dirty="0" err="1">
                <a:latin typeface="+mn-lt"/>
              </a:rPr>
              <a:t>wybodaeth</a:t>
            </a:r>
            <a:br>
              <a:rPr lang="en-GB" sz="3600" dirty="0"/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What to include on an information sheet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0CB89-6470-692E-663C-2144E57C647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dirty="0"/>
              <a:t>Mae </a:t>
            </a:r>
            <a:r>
              <a:rPr lang="en-GB" dirty="0" err="1"/>
              <a:t>taflen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disgrifio'r</a:t>
            </a:r>
            <a:r>
              <a:rPr lang="en-GB" dirty="0"/>
              <a:t> </a:t>
            </a:r>
            <a:r>
              <a:rPr lang="en-GB" dirty="0" err="1"/>
              <a:t>adnodd</a:t>
            </a:r>
            <a:endParaRPr lang="en-GB" dirty="0"/>
          </a:p>
          <a:p>
            <a:pPr lvl="0"/>
            <a:r>
              <a:rPr lang="en-GB" dirty="0" err="1"/>
              <a:t>Disgrifiad</a:t>
            </a:r>
            <a:endParaRPr lang="en-GB" dirty="0"/>
          </a:p>
          <a:p>
            <a:pPr lvl="0"/>
            <a:r>
              <a:rPr lang="en-GB" dirty="0" err="1"/>
              <a:t>Pwrpas</a:t>
            </a:r>
            <a:endParaRPr lang="en-GB" dirty="0"/>
          </a:p>
          <a:p>
            <a:pPr lvl="0"/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oedran</a:t>
            </a:r>
            <a:r>
              <a:rPr lang="en-GB" dirty="0"/>
              <a:t> a </a:t>
            </a:r>
            <a:r>
              <a:rPr lang="en-GB" dirty="0" err="1"/>
              <a:t>argymhellir</a:t>
            </a:r>
            <a:endParaRPr lang="en-GB" dirty="0"/>
          </a:p>
          <a:p>
            <a:pPr lvl="0"/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pPr lvl="0"/>
            <a:r>
              <a:rPr lang="en-GB" dirty="0"/>
              <a:t>Offer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(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offer </a:t>
            </a:r>
            <a:r>
              <a:rPr lang="en-GB" dirty="0" err="1"/>
              <a:t>dewisol</a:t>
            </a:r>
            <a:r>
              <a:rPr lang="en-GB" dirty="0"/>
              <a:t>,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yw'n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)</a:t>
            </a:r>
          </a:p>
          <a:p>
            <a:pPr lvl="0"/>
            <a:r>
              <a:rPr lang="en-GB" dirty="0"/>
              <a:t>Sut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</a:t>
            </a:r>
            <a:endParaRPr lang="en-GB" dirty="0"/>
          </a:p>
          <a:p>
            <a:pPr lvl="0"/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addysgu</a:t>
            </a:r>
            <a:endParaRPr lang="en-GB" dirty="0"/>
          </a:p>
          <a:p>
            <a:pPr lvl="0"/>
            <a:r>
              <a:rPr lang="en-GB" dirty="0"/>
              <a:t>Iechyd a </a:t>
            </a:r>
            <a:r>
              <a:rPr lang="en-GB" dirty="0" err="1"/>
              <a:t>Diogelwch</a:t>
            </a:r>
            <a:endParaRPr lang="en-GB" dirty="0"/>
          </a:p>
          <a:p>
            <a:pPr lvl="0"/>
            <a:r>
              <a:rPr lang="en-GB" dirty="0" err="1"/>
              <a:t>Manteision</a:t>
            </a:r>
            <a:endParaRPr lang="en-GB" dirty="0"/>
          </a:p>
          <a:p>
            <a:pPr lvl="0"/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gyfeirnodau</a:t>
            </a:r>
            <a:endParaRPr lang="en-GB" dirty="0"/>
          </a:p>
          <a:p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4A1F57-F2BC-66A8-408D-40514B72392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An information sheet describes the resource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Description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Purpose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Recommended age range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Learning objectives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Equipment needed (including optional equipment, if relevant)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to use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Teaching activity ideas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Health &amp; Safety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Benefits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Reference list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Anything else?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3528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231E4-DB0B-95C1-2F25-9B4FC3B61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b="1" dirty="0">
                <a:latin typeface="+mn-lt"/>
              </a:rPr>
              <a:t>Creu </a:t>
            </a:r>
            <a:r>
              <a:rPr lang="en-GB" sz="3200" b="1" dirty="0" err="1">
                <a:latin typeface="+mn-lt"/>
              </a:rPr>
              <a:t>taflen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wybodaeth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ar</a:t>
            </a:r>
            <a:r>
              <a:rPr lang="en-GB" sz="3200" b="1" dirty="0">
                <a:latin typeface="+mn-lt"/>
              </a:rPr>
              <a:t> </a:t>
            </a:r>
            <a:r>
              <a:rPr lang="en-GB" sz="3200" b="1" dirty="0" err="1">
                <a:latin typeface="+mn-lt"/>
              </a:rPr>
              <a:t>gyfer</a:t>
            </a:r>
            <a:r>
              <a:rPr lang="en-GB" sz="3200" b="1" dirty="0">
                <a:latin typeface="+mn-lt"/>
              </a:rPr>
              <a:t> mat 100 </a:t>
            </a:r>
            <a:r>
              <a:rPr lang="en-GB" sz="3200" b="1" dirty="0" err="1">
                <a:latin typeface="+mn-lt"/>
              </a:rPr>
              <a:t>sgwâr</a:t>
            </a:r>
            <a:br>
              <a:rPr lang="en-GB" sz="3200" dirty="0">
                <a:latin typeface="+mn-lt"/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Create an information sheet together for a 100 square mat 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20F1BCE-27D8-680C-BC53-5A47C552A1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Disgrifiad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Description</a:t>
            </a:r>
            <a:endParaRPr lang="en-GB" dirty="0"/>
          </a:p>
          <a:p>
            <a:r>
              <a:rPr lang="en-GB" dirty="0" err="1"/>
              <a:t>Pwrpas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Purpose</a:t>
            </a:r>
            <a:endParaRPr lang="en-GB" dirty="0"/>
          </a:p>
          <a:p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oedran</a:t>
            </a:r>
            <a:r>
              <a:rPr lang="en-GB" dirty="0"/>
              <a:t> a </a:t>
            </a:r>
            <a:r>
              <a:rPr lang="en-GB" dirty="0" err="1"/>
              <a:t>argymhellir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Recommended age range</a:t>
            </a:r>
            <a:endParaRPr lang="en-GB" dirty="0"/>
          </a:p>
          <a:p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Learning objectives</a:t>
            </a:r>
            <a:endParaRPr lang="en-GB" dirty="0"/>
          </a:p>
          <a:p>
            <a:r>
              <a:rPr lang="en-GB" dirty="0"/>
              <a:t>Offer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(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offer </a:t>
            </a:r>
            <a:r>
              <a:rPr lang="en-GB" dirty="0" err="1"/>
              <a:t>dewisol</a:t>
            </a:r>
            <a:r>
              <a:rPr lang="en-GB" dirty="0"/>
              <a:t>,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yw'n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)/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Equipment needed (including optional equipment, if relevant)</a:t>
            </a:r>
            <a:endParaRPr lang="en-GB" dirty="0"/>
          </a:p>
          <a:p>
            <a:r>
              <a:rPr lang="en-GB" dirty="0"/>
              <a:t>Sut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to use</a:t>
            </a:r>
            <a:endParaRPr lang="en-GB" dirty="0"/>
          </a:p>
          <a:p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Inclusive teaching activity ideas</a:t>
            </a:r>
            <a:endParaRPr lang="en-GB" dirty="0"/>
          </a:p>
          <a:p>
            <a:r>
              <a:rPr lang="en-GB" dirty="0"/>
              <a:t>Iechyd a </a:t>
            </a:r>
            <a:r>
              <a:rPr lang="en-GB" dirty="0" err="1"/>
              <a:t>Diogelwch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Health &amp; Safety</a:t>
            </a:r>
            <a:endParaRPr lang="en-GB" dirty="0"/>
          </a:p>
          <a:p>
            <a:r>
              <a:rPr lang="en-GB" dirty="0" err="1"/>
              <a:t>Manteision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Benefits</a:t>
            </a:r>
            <a:endParaRPr lang="en-GB" dirty="0"/>
          </a:p>
          <a:p>
            <a:r>
              <a:rPr lang="en-GB" dirty="0" err="1"/>
              <a:t>Cymharwch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 a </a:t>
            </a:r>
            <a:r>
              <a:rPr lang="en-GB" dirty="0" err="1"/>
              <a:t>ddarperir</a:t>
            </a:r>
            <a:r>
              <a:rPr lang="en-GB" dirty="0"/>
              <a:t>/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Compare with example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050043C-6897-622C-389D-E2C71FE2D8B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0769" y="1825625"/>
            <a:ext cx="3809862" cy="38098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79614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0F2924-B939-F0FE-A715-61736EA103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B4439-2ACE-73B0-B4FE-0DE8F5CBC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                                                                               </a:t>
            </a:r>
            <a:r>
              <a:rPr lang="en-GB" sz="4000" b="1" dirty="0" err="1"/>
              <a:t>Tasg</a:t>
            </a:r>
            <a:r>
              <a:rPr lang="en-GB" sz="4000" b="1" dirty="0"/>
              <a:t>/</a:t>
            </a:r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Task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9A5CF1A-22E5-BADE-7820-5FFCA3F49E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3003" y="1707314"/>
            <a:ext cx="1778924" cy="19502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709190-3BDE-147C-887D-4C20DAEF89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0239" y="1758025"/>
            <a:ext cx="2022763" cy="20237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F6322A6-FB95-4801-0AFF-9CF91681C09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1927" y="1587443"/>
            <a:ext cx="1778924" cy="21477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9072BD5-6F90-BB96-EE36-D1EA8B7E0B8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0238" y="3667903"/>
            <a:ext cx="2142128" cy="231422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06A339F-48A4-5D19-5FC7-D37AB1775F4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4370" y="3657600"/>
            <a:ext cx="1933402" cy="229362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16671A2-6B0D-3857-86CD-A83FF93EF99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2366" y="3657600"/>
            <a:ext cx="1778924" cy="22936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EFE1907-3776-2586-0A96-9674B20D4E79}"/>
              </a:ext>
            </a:extLst>
          </p:cNvPr>
          <p:cNvSpPr txBox="1"/>
          <p:nvPr/>
        </p:nvSpPr>
        <p:spPr>
          <a:xfrm>
            <a:off x="77585" y="152565"/>
            <a:ext cx="5475317" cy="6832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Disgrifiad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Description</a:t>
            </a:r>
            <a:endParaRPr lang="en-GB" dirty="0"/>
          </a:p>
          <a:p>
            <a:r>
              <a:rPr lang="en-GB" dirty="0" err="1"/>
              <a:t>Pwrpas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Purpose</a:t>
            </a:r>
            <a:endParaRPr lang="en-GB" dirty="0"/>
          </a:p>
          <a:p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oedran</a:t>
            </a:r>
            <a:r>
              <a:rPr lang="en-GB" dirty="0"/>
              <a:t> a </a:t>
            </a:r>
            <a:r>
              <a:rPr lang="en-GB" dirty="0" err="1"/>
              <a:t>argymhellir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Recommended age range</a:t>
            </a:r>
            <a:endParaRPr lang="en-GB" dirty="0"/>
          </a:p>
          <a:p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Learning objectives                               </a:t>
            </a:r>
            <a:endParaRPr lang="en-GB" dirty="0"/>
          </a:p>
          <a:p>
            <a:r>
              <a:rPr lang="en-GB" dirty="0"/>
              <a:t>Offer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(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offer </a:t>
            </a:r>
            <a:r>
              <a:rPr lang="en-GB" dirty="0" err="1"/>
              <a:t>dewisol</a:t>
            </a:r>
            <a:r>
              <a:rPr lang="en-GB" dirty="0"/>
              <a:t>,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yw'n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)/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Equipment needed (including optional equipment, if relevant)</a:t>
            </a:r>
            <a:endParaRPr lang="en-GB" dirty="0"/>
          </a:p>
          <a:p>
            <a:r>
              <a:rPr lang="en-GB" dirty="0"/>
              <a:t>Sut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to use</a:t>
            </a:r>
            <a:endParaRPr lang="en-GB" dirty="0"/>
          </a:p>
          <a:p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Inclusive teaching activity ideas</a:t>
            </a:r>
            <a:endParaRPr lang="en-GB" dirty="0"/>
          </a:p>
          <a:p>
            <a:r>
              <a:rPr lang="en-GB" dirty="0"/>
              <a:t>Iechyd a </a:t>
            </a:r>
            <a:r>
              <a:rPr lang="en-GB" dirty="0" err="1"/>
              <a:t>Diogelwch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Health &amp; Safety</a:t>
            </a:r>
            <a:endParaRPr lang="en-GB" dirty="0"/>
          </a:p>
          <a:p>
            <a:r>
              <a:rPr lang="en-GB" dirty="0" err="1"/>
              <a:t>Manteision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Benefits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sz="2400" b="1" dirty="0"/>
              <a:t>Creu </a:t>
            </a:r>
            <a:r>
              <a:rPr lang="en-GB" sz="2400" b="1" dirty="0" err="1"/>
              <a:t>eich</a:t>
            </a:r>
            <a:r>
              <a:rPr lang="en-GB" sz="2400" b="1" dirty="0"/>
              <a:t> </a:t>
            </a:r>
            <a:r>
              <a:rPr lang="en-GB" sz="2400" b="1" dirty="0" err="1"/>
              <a:t>taflen</a:t>
            </a:r>
            <a:r>
              <a:rPr lang="en-GB" sz="2400" b="1" dirty="0"/>
              <a:t> </a:t>
            </a:r>
            <a:r>
              <a:rPr lang="en-GB" sz="2400" b="1" dirty="0" err="1"/>
              <a:t>wybodaeth</a:t>
            </a:r>
            <a:r>
              <a:rPr lang="en-GB" sz="2400" b="1" dirty="0"/>
              <a:t> </a:t>
            </a:r>
            <a:r>
              <a:rPr lang="en-GB" sz="2400" b="1" dirty="0" err="1"/>
              <a:t>eich</a:t>
            </a:r>
            <a:r>
              <a:rPr lang="en-GB" sz="2400" b="1" dirty="0"/>
              <a:t> </a:t>
            </a:r>
            <a:r>
              <a:rPr lang="en-GB" sz="2400" b="1" dirty="0" err="1"/>
              <a:t>hun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gyfer</a:t>
            </a:r>
            <a:r>
              <a:rPr lang="en-GB" sz="2400" b="1" dirty="0"/>
              <a:t> </a:t>
            </a:r>
            <a:r>
              <a:rPr lang="en-GB" sz="2400" b="1" dirty="0" err="1"/>
              <a:t>adnodd</a:t>
            </a:r>
            <a:r>
              <a:rPr lang="en-GB" sz="2400" b="1" dirty="0"/>
              <a:t> </a:t>
            </a:r>
            <a:r>
              <a:rPr lang="en-GB" sz="2400" b="1" dirty="0" err="1"/>
              <a:t>rhifedd</a:t>
            </a:r>
            <a:r>
              <a:rPr lang="en-GB" sz="2400" b="1" dirty="0"/>
              <a:t> </a:t>
            </a:r>
            <a:r>
              <a:rPr lang="en-GB" sz="2400" b="1" dirty="0" err="1"/>
              <a:t>arall</a:t>
            </a:r>
            <a:endParaRPr lang="en-GB" sz="24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</a:rPr>
              <a:t>Create your own information sheet for another numeracy resource</a:t>
            </a:r>
          </a:p>
          <a:p>
            <a:br>
              <a:rPr lang="en-GB" sz="80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1000" b="1" i="1" dirty="0">
                <a:solidFill>
                  <a:schemeClr val="accent1">
                    <a:lumMod val="75000"/>
                  </a:schemeClr>
                </a:solidFill>
              </a:rPr>
              <a:t>(Images courtesy of Microsoft Stock Images (2026) and TTRS, 2026)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5897749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DAAC5-B446-0DF6-9723-67B9AFCA7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+mn-lt"/>
              </a:rPr>
              <a:t>Gwerthuso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adnodd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Evaluating a resource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6C66C-363F-DFEF-056B-9839CCFBD6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/>
              <a:t>Mae </a:t>
            </a:r>
            <a:r>
              <a:rPr lang="en-GB" dirty="0" err="1"/>
              <a:t>taflen</a:t>
            </a:r>
            <a:r>
              <a:rPr lang="en-GB" dirty="0"/>
              <a:t> </a:t>
            </a:r>
            <a:r>
              <a:rPr lang="en-GB" dirty="0" err="1"/>
              <a:t>werthuso</a:t>
            </a:r>
            <a:r>
              <a:rPr lang="en-GB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asesu'n</a:t>
            </a:r>
            <a:r>
              <a:rPr lang="en-GB" b="1" dirty="0"/>
              <a:t> </a:t>
            </a:r>
            <a:r>
              <a:rPr lang="en-GB" b="1" dirty="0" err="1"/>
              <a:t>feirniadol</a:t>
            </a:r>
            <a:r>
              <a:rPr lang="en-GB" b="1" dirty="0"/>
              <a:t> </a:t>
            </a:r>
            <a:r>
              <a:rPr lang="en-GB" b="1" dirty="0" err="1"/>
              <a:t>ansawdd</a:t>
            </a:r>
            <a:r>
              <a:rPr lang="en-GB" b="1" dirty="0"/>
              <a:t> ac </a:t>
            </a:r>
            <a:r>
              <a:rPr lang="en-GB" b="1" dirty="0" err="1"/>
              <a:t>effeithiolrwydd</a:t>
            </a:r>
            <a:r>
              <a:rPr lang="en-GB" b="1" dirty="0"/>
              <a:t> yr </a:t>
            </a:r>
            <a:r>
              <a:rPr lang="en-GB" b="1" dirty="0" err="1"/>
              <a:t>adnodd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:</a:t>
            </a:r>
          </a:p>
          <a:p>
            <a:pPr lvl="0"/>
            <a:r>
              <a:rPr lang="en-GB" dirty="0" err="1"/>
              <a:t>Pwrpas</a:t>
            </a:r>
            <a:r>
              <a:rPr lang="en-GB" dirty="0"/>
              <a:t> yr </a:t>
            </a:r>
            <a:r>
              <a:rPr lang="en-GB" dirty="0" err="1"/>
              <a:t>adnodd</a:t>
            </a:r>
            <a:endParaRPr lang="en-GB" dirty="0"/>
          </a:p>
          <a:p>
            <a:pPr lvl="0"/>
            <a:r>
              <a:rPr lang="en-GB" dirty="0"/>
              <a:t>Ei </a:t>
            </a:r>
            <a:r>
              <a:rPr lang="en-GB" dirty="0" err="1"/>
              <a:t>addasrwydd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cynhwysol</a:t>
            </a:r>
            <a:endParaRPr lang="en-GB" dirty="0"/>
          </a:p>
          <a:p>
            <a:pPr lvl="0"/>
            <a:r>
              <a:rPr lang="en-GB" dirty="0" err="1"/>
              <a:t>Tynnu</a:t>
            </a:r>
            <a:r>
              <a:rPr lang="en-GB" dirty="0"/>
              <a:t> </a:t>
            </a:r>
            <a:r>
              <a:rPr lang="en-GB" dirty="0" err="1"/>
              <a:t>dolenni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addysgol</a:t>
            </a:r>
            <a:endParaRPr lang="en-GB" dirty="0"/>
          </a:p>
          <a:p>
            <a:pPr lvl="0"/>
            <a:r>
              <a:rPr lang="en-GB" dirty="0" err="1"/>
              <a:t>Tynnu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â </a:t>
            </a:r>
            <a:r>
              <a:rPr lang="en-GB" dirty="0" err="1"/>
              <a:t>pholisi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Cymru</a:t>
            </a:r>
          </a:p>
          <a:p>
            <a:pPr lvl="0"/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gellid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well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ag ADY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BD3252-B30F-AACC-2742-93B009C144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An evaluation sheet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critically assesses the quality &amp; effectiveness of the resource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, considering: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purpose of the resource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Its suitability for inclusive practice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Draw links to educational theory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Draw links to Welsh Government policy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Consider how it could be improved to better support inclusive practice for learners with an ALN</a:t>
            </a:r>
          </a:p>
        </p:txBody>
      </p:sp>
    </p:spTree>
    <p:extLst>
      <p:ext uri="{BB962C8B-B14F-4D97-AF65-F5344CB8AC3E}">
        <p14:creationId xmlns:p14="http://schemas.microsoft.com/office/powerpoint/2010/main" val="143652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8F73EE-3720-C302-637D-4E80ECCC8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F1F9E-498C-D012-1A1E-431845FE0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 anchor="ctr">
            <a:normAutofit fontScale="90000"/>
          </a:bodyPr>
          <a:lstStyle/>
          <a:p>
            <a:pPr algn="ctr"/>
            <a:br>
              <a:rPr lang="en-GB" sz="3400" b="1" i="1" dirty="0"/>
            </a:br>
            <a:r>
              <a:rPr lang="en-GB" sz="3600" b="1" dirty="0" err="1"/>
              <a:t>Gwerthuso'r</a:t>
            </a:r>
            <a:r>
              <a:rPr lang="en-GB" sz="3600" b="1" dirty="0"/>
              <a:t> mat 100 </a:t>
            </a:r>
            <a:r>
              <a:rPr lang="en-GB" sz="3600" b="1" dirty="0" err="1"/>
              <a:t>sgwâr</a:t>
            </a:r>
            <a:r>
              <a:rPr lang="en-GB" sz="3600" b="1" dirty="0"/>
              <a:t> </a:t>
            </a:r>
            <a:r>
              <a:rPr lang="en-GB" sz="3600" b="1" dirty="0" err="1"/>
              <a:t>fel</a:t>
            </a:r>
            <a:r>
              <a:rPr lang="en-GB" sz="3600" b="1" dirty="0"/>
              <a:t> </a:t>
            </a:r>
            <a:r>
              <a:rPr lang="en-GB" sz="3600" b="1" dirty="0" err="1"/>
              <a:t>adnodd</a:t>
            </a:r>
            <a:r>
              <a:rPr lang="en-GB" sz="3600" b="1" dirty="0"/>
              <a:t> </a:t>
            </a:r>
            <a:br>
              <a:rPr lang="en-GB" sz="3600" dirty="0"/>
            </a:br>
            <a:r>
              <a:rPr lang="en-GB" sz="34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Evaluating the 100 square mat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0B4ACC4-EDCC-D14C-47A7-541FB74D91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>
            <a:normAutofit fontScale="62500" lnSpcReduction="20000"/>
          </a:bodyPr>
          <a:lstStyle/>
          <a:p>
            <a:pPr marL="0" lvl="0" indent="0">
              <a:buNone/>
            </a:pPr>
            <a:endParaRPr lang="en-GB" dirty="0"/>
          </a:p>
          <a:p>
            <a:r>
              <a:rPr lang="en-GB" dirty="0" err="1"/>
              <a:t>Pwrpas</a:t>
            </a:r>
            <a:r>
              <a:rPr lang="en-GB" dirty="0"/>
              <a:t> yr </a:t>
            </a:r>
            <a:r>
              <a:rPr lang="en-GB" dirty="0" err="1"/>
              <a:t>adnodd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purpose of the resource</a:t>
            </a:r>
            <a:endParaRPr lang="en-GB" dirty="0"/>
          </a:p>
          <a:p>
            <a:r>
              <a:rPr lang="en-GB" dirty="0"/>
              <a:t>Ei </a:t>
            </a:r>
            <a:r>
              <a:rPr lang="en-GB" dirty="0" err="1"/>
              <a:t>addasrwydd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Its suitability for inclusive practice</a:t>
            </a:r>
            <a:endParaRPr lang="en-GB" dirty="0"/>
          </a:p>
          <a:p>
            <a:r>
              <a:rPr lang="en-GB" dirty="0" err="1"/>
              <a:t>Tynnu</a:t>
            </a:r>
            <a:r>
              <a:rPr lang="en-GB" dirty="0"/>
              <a:t> </a:t>
            </a:r>
            <a:r>
              <a:rPr lang="en-GB" dirty="0" err="1"/>
              <a:t>dolenni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Draw links to educational theory</a:t>
            </a:r>
            <a:endParaRPr lang="en-GB" dirty="0"/>
          </a:p>
          <a:p>
            <a:r>
              <a:rPr lang="en-GB" dirty="0" err="1"/>
              <a:t>Tynnu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â </a:t>
            </a:r>
            <a:r>
              <a:rPr lang="en-GB" dirty="0" err="1"/>
              <a:t>pholisi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Cymru/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Draw links to Welsh Government policy</a:t>
            </a:r>
            <a:endParaRPr lang="en-GB" dirty="0"/>
          </a:p>
          <a:p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gellid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well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ag ADY/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Consider how it could be improved to better support inclusive practice for learners with an ALN</a:t>
            </a:r>
            <a:endParaRPr lang="en-GB" dirty="0"/>
          </a:p>
          <a:p>
            <a:r>
              <a:rPr lang="en-GB" dirty="0" err="1"/>
              <a:t>Cymharwch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 a </a:t>
            </a:r>
            <a:r>
              <a:rPr lang="en-GB" dirty="0" err="1"/>
              <a:t>ddarperir</a:t>
            </a:r>
            <a:r>
              <a:rPr lang="en-GB" dirty="0"/>
              <a:t>/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Compare with example provided on Moodle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683586-0B88-6CB6-B1D2-38192C2D987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0769" y="1825625"/>
            <a:ext cx="3809862" cy="38098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4462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EFB46A-671D-0167-87F8-6D2B7A59DE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45484-7384-1CC6-BA11-13EFDE67F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                                                                               </a:t>
            </a:r>
            <a:r>
              <a:rPr lang="en-GB" sz="4000" b="1" dirty="0" err="1"/>
              <a:t>Tasg</a:t>
            </a:r>
            <a:r>
              <a:rPr lang="en-GB" sz="4000" b="1" dirty="0"/>
              <a:t>/</a:t>
            </a:r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Task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5D834BE-92B6-35A7-619E-EA4F6A5D48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3003" y="1707314"/>
            <a:ext cx="1778924" cy="19502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753D8A3-2D96-4518-CD25-25B614C9CA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0239" y="1758025"/>
            <a:ext cx="2022763" cy="20237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09EA333-F087-21FD-6D27-8AA6927EE2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1927" y="1587443"/>
            <a:ext cx="1778924" cy="21477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1AE7162-2275-7DB9-2A93-26A2B8C67A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0238" y="3667903"/>
            <a:ext cx="2142128" cy="231422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EFEFB5A-29B9-B149-22C2-777ACBE00D1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4370" y="3657600"/>
            <a:ext cx="1933402" cy="229362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91E67C2-F1BA-84B8-8E4F-0019F8A9226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2366" y="3657600"/>
            <a:ext cx="1778924" cy="229362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A7205C5-36B7-3A47-35E2-9973B3A88B4B}"/>
              </a:ext>
            </a:extLst>
          </p:cNvPr>
          <p:cNvSpPr txBox="1"/>
          <p:nvPr/>
        </p:nvSpPr>
        <p:spPr>
          <a:xfrm>
            <a:off x="77585" y="152565"/>
            <a:ext cx="5475317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200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1200" dirty="0"/>
              <a:t> </a:t>
            </a:r>
            <a:endParaRPr lang="en-GB" sz="1200" b="1" dirty="0"/>
          </a:p>
          <a:p>
            <a:r>
              <a:rPr lang="en-GB" dirty="0" err="1"/>
              <a:t>Pwrpas</a:t>
            </a:r>
            <a:r>
              <a:rPr lang="en-GB" dirty="0"/>
              <a:t> yr </a:t>
            </a:r>
            <a:r>
              <a:rPr lang="en-GB" dirty="0" err="1"/>
              <a:t>adnodd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purpose of the resource</a:t>
            </a:r>
            <a:endParaRPr lang="en-GB" dirty="0"/>
          </a:p>
          <a:p>
            <a:r>
              <a:rPr lang="en-GB" dirty="0"/>
              <a:t>Ei </a:t>
            </a:r>
            <a:r>
              <a:rPr lang="en-GB" dirty="0" err="1"/>
              <a:t>addasrwydd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Its suitability for inclusive practice</a:t>
            </a:r>
            <a:endParaRPr lang="en-GB" dirty="0"/>
          </a:p>
          <a:p>
            <a:r>
              <a:rPr lang="en-GB" dirty="0" err="1"/>
              <a:t>Tynnu</a:t>
            </a:r>
            <a:r>
              <a:rPr lang="en-GB" dirty="0"/>
              <a:t> </a:t>
            </a:r>
            <a:r>
              <a:rPr lang="en-GB" dirty="0" err="1"/>
              <a:t>dolenni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Draw links to educational theory</a:t>
            </a:r>
            <a:endParaRPr lang="en-GB" dirty="0"/>
          </a:p>
          <a:p>
            <a:r>
              <a:rPr lang="en-GB" dirty="0" err="1"/>
              <a:t>Tynnu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â </a:t>
            </a:r>
            <a:r>
              <a:rPr lang="en-GB" dirty="0" err="1"/>
              <a:t>pholisi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Cymru/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Draw links to Welsh Government policy</a:t>
            </a:r>
            <a:endParaRPr lang="en-GB" dirty="0"/>
          </a:p>
          <a:p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gellid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well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ag ADY/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Consider how it could be improved to better support inclusive practice for learners with an ALN</a:t>
            </a:r>
            <a:endParaRPr lang="en-GB" sz="2800" b="1" dirty="0"/>
          </a:p>
          <a:p>
            <a:pPr algn="ctr"/>
            <a:r>
              <a:rPr lang="en-GB" sz="2800" b="1" dirty="0"/>
              <a:t>Creu </a:t>
            </a:r>
            <a:r>
              <a:rPr lang="en-GB" sz="2800" b="1" dirty="0" err="1"/>
              <a:t>eich</a:t>
            </a:r>
            <a:r>
              <a:rPr lang="en-GB" sz="2800" b="1" dirty="0"/>
              <a:t> </a:t>
            </a:r>
            <a:r>
              <a:rPr lang="en-GB" sz="2800" b="1" dirty="0" err="1"/>
              <a:t>taflen</a:t>
            </a:r>
            <a:r>
              <a:rPr lang="en-GB" sz="2800" b="1" dirty="0"/>
              <a:t> </a:t>
            </a:r>
            <a:r>
              <a:rPr lang="en-GB" sz="2800" b="1" dirty="0" err="1"/>
              <a:t>werthuso</a:t>
            </a:r>
            <a:r>
              <a:rPr lang="en-GB" sz="2800" b="1" dirty="0"/>
              <a:t> </a:t>
            </a:r>
            <a:r>
              <a:rPr lang="en-GB" sz="2800" b="1" dirty="0" err="1"/>
              <a:t>eich</a:t>
            </a:r>
            <a:r>
              <a:rPr lang="en-GB" sz="2800" b="1" dirty="0"/>
              <a:t> </a:t>
            </a:r>
            <a:r>
              <a:rPr lang="en-GB" sz="2800" b="1" dirty="0" err="1"/>
              <a:t>hun</a:t>
            </a:r>
            <a:r>
              <a:rPr lang="en-GB" sz="2800" b="1" dirty="0"/>
              <a:t> </a:t>
            </a:r>
            <a:r>
              <a:rPr lang="en-GB" sz="2800" b="1" dirty="0" err="1"/>
              <a:t>ar</a:t>
            </a:r>
            <a:r>
              <a:rPr lang="en-GB" sz="2800" b="1" dirty="0"/>
              <a:t> </a:t>
            </a:r>
            <a:r>
              <a:rPr lang="en-GB" sz="2800" b="1" dirty="0" err="1"/>
              <a:t>gyfer</a:t>
            </a:r>
            <a:r>
              <a:rPr lang="en-GB" sz="2800" b="1" dirty="0"/>
              <a:t> yr </a:t>
            </a:r>
            <a:r>
              <a:rPr lang="en-GB" sz="2800" b="1" dirty="0" err="1"/>
              <a:t>adnodd</a:t>
            </a:r>
            <a:r>
              <a:rPr lang="en-GB" sz="2800" b="1" dirty="0"/>
              <a:t> </a:t>
            </a:r>
            <a:r>
              <a:rPr lang="en-GB" sz="2800" b="1" dirty="0" err="1"/>
              <a:t>hwn</a:t>
            </a:r>
            <a:endParaRPr lang="en-GB" sz="28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</a:rPr>
              <a:t>Evaluate your numeracy resource together </a:t>
            </a:r>
            <a:br>
              <a:rPr lang="en-GB" sz="8000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1000" b="1" i="1" dirty="0">
                <a:solidFill>
                  <a:schemeClr val="accent1">
                    <a:lumMod val="75000"/>
                  </a:schemeClr>
                </a:solidFill>
              </a:rPr>
              <a:t>(Images courtesy of Microsoft Stock Images (2026) and TTRS, 2026)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5142675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875363-8E45-7714-B524-7383DAD8AA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1A27F-FC3C-4219-6B5F-3F76433E0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848B5-12AD-742C-8509-203585571CA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cy-GB" sz="6400" b="1" dirty="0"/>
              <a:t>Portffolio â 4 elfen 100%</a:t>
            </a:r>
          </a:p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endParaRPr lang="cy-GB" sz="6400" b="1" dirty="0"/>
          </a:p>
          <a:p>
            <a:r>
              <a:rPr lang="cy-GB" sz="6400" b="1" dirty="0"/>
              <a:t>Elfen 1: Traethawd Byr </a:t>
            </a:r>
            <a:r>
              <a:rPr lang="cy-GB" sz="6400" dirty="0"/>
              <a:t>- Pam mae rhifedd da yn bwysig?                      1500 o eiriau</a:t>
            </a:r>
          </a:p>
          <a:p>
            <a:r>
              <a:rPr lang="cy-GB" sz="6400" b="1" dirty="0"/>
              <a:t>Elfen 2: Blog </a:t>
            </a:r>
            <a:r>
              <a:rPr lang="cy-GB" sz="6400" dirty="0"/>
              <a:t>– Beth gall ysgolion ei wneud i annog rhifedd? 1000 o eiriau</a:t>
            </a:r>
          </a:p>
          <a:p>
            <a:r>
              <a:rPr lang="en-GB" sz="6400" b="1" dirty="0"/>
              <a:t>Elfen 3: </a:t>
            </a:r>
            <a:r>
              <a:rPr lang="en-GB" sz="6400" b="1" dirty="0" err="1"/>
              <a:t>Adnodd</a:t>
            </a:r>
            <a:r>
              <a:rPr lang="en-GB" sz="6400" b="1" dirty="0"/>
              <a:t> – </a:t>
            </a:r>
            <a:r>
              <a:rPr lang="en-GB" sz="6400" b="1" dirty="0" err="1"/>
              <a:t>Taflen</a:t>
            </a:r>
            <a:r>
              <a:rPr lang="en-GB" sz="6400" b="1" dirty="0"/>
              <a:t> </a:t>
            </a:r>
            <a:r>
              <a:rPr lang="en-GB" sz="6400" b="1" dirty="0" err="1"/>
              <a:t>Wybodaeth</a:t>
            </a:r>
            <a:r>
              <a:rPr lang="en-GB" sz="6400" b="1" dirty="0"/>
              <a:t> </a:t>
            </a:r>
            <a:r>
              <a:rPr lang="en-GB" sz="6400" dirty="0" err="1"/>
              <a:t>i</a:t>
            </a:r>
            <a:r>
              <a:rPr lang="en-GB" sz="6400" dirty="0"/>
              <a:t> </a:t>
            </a:r>
            <a:r>
              <a:rPr lang="en-GB" sz="6400" dirty="0" err="1"/>
              <a:t>weithwyr</a:t>
            </a:r>
            <a:r>
              <a:rPr lang="en-GB" sz="6400" dirty="0"/>
              <a:t> </a:t>
            </a:r>
            <a:r>
              <a:rPr lang="en-GB" sz="6400" dirty="0" err="1"/>
              <a:t>proffesiynol</a:t>
            </a:r>
            <a:r>
              <a:rPr lang="en-GB" sz="6400" dirty="0"/>
              <a:t> am </a:t>
            </a:r>
            <a:r>
              <a:rPr lang="en-GB" sz="6400" dirty="0" err="1"/>
              <a:t>adnodd</a:t>
            </a:r>
            <a:r>
              <a:rPr lang="en-GB" sz="6400" dirty="0"/>
              <a:t> </a:t>
            </a:r>
            <a:r>
              <a:rPr lang="en-GB" sz="6400" dirty="0" err="1"/>
              <a:t>rhifedd</a:t>
            </a:r>
            <a:r>
              <a:rPr lang="en-GB" sz="6400" dirty="0"/>
              <a:t> </a:t>
            </a:r>
            <a:r>
              <a:rPr lang="en-GB" sz="6400" dirty="0" err="1"/>
              <a:t>o'ch</a:t>
            </a:r>
            <a:r>
              <a:rPr lang="en-GB" sz="6400" dirty="0"/>
              <a:t> </a:t>
            </a:r>
            <a:r>
              <a:rPr lang="en-GB" sz="6400" dirty="0" err="1"/>
              <a:t>dewis</a:t>
            </a:r>
            <a:r>
              <a:rPr lang="en-GB" sz="6400" dirty="0"/>
              <a:t> </a:t>
            </a:r>
            <a:r>
              <a:rPr lang="en-GB" sz="6400" dirty="0" err="1"/>
              <a:t>sy'n</a:t>
            </a:r>
            <a:r>
              <a:rPr lang="en-GB" sz="6400" dirty="0"/>
              <a:t> </a:t>
            </a:r>
            <a:r>
              <a:rPr lang="en-GB" sz="6400" dirty="0" err="1"/>
              <a:t>anelu</a:t>
            </a:r>
            <a:r>
              <a:rPr lang="en-GB" sz="6400" dirty="0"/>
              <a:t> at </a:t>
            </a:r>
            <a:r>
              <a:rPr lang="en-GB" sz="6400" dirty="0" err="1"/>
              <a:t>gefnogi</a:t>
            </a:r>
            <a:r>
              <a:rPr lang="en-GB" sz="6400" dirty="0"/>
              <a:t> </a:t>
            </a:r>
            <a:r>
              <a:rPr lang="en-GB" sz="6400" dirty="0" err="1"/>
              <a:t>ymarfer</a:t>
            </a:r>
            <a:r>
              <a:rPr lang="en-GB" sz="6400" dirty="0"/>
              <a:t> </a:t>
            </a:r>
            <a:r>
              <a:rPr lang="en-GB" sz="6400" dirty="0" err="1"/>
              <a:t>cynhwysol</a:t>
            </a:r>
            <a:r>
              <a:rPr lang="en-GB" sz="6400" dirty="0"/>
              <a:t>. </a:t>
            </a:r>
            <a:r>
              <a:rPr lang="cy-GB" sz="6400" dirty="0"/>
              <a:t>500 o eiriau</a:t>
            </a:r>
            <a:r>
              <a:rPr lang="en-GB" sz="6400" dirty="0"/>
              <a:t>  </a:t>
            </a:r>
            <a:endParaRPr lang="cy-GB" sz="6400" b="1" dirty="0"/>
          </a:p>
          <a:p>
            <a:r>
              <a:rPr lang="cy-GB" sz="6400" b="1" dirty="0"/>
              <a:t>Elfen 4: Gwerthuso'r adnodd                                                  </a:t>
            </a:r>
            <a:r>
              <a:rPr lang="cy-GB" sz="6400" dirty="0"/>
              <a:t>1000 o eiriau</a:t>
            </a:r>
          </a:p>
          <a:p>
            <a:pPr marL="0" indent="0" algn="ctr">
              <a:buNone/>
            </a:pPr>
            <a:r>
              <a:rPr lang="cy-GB" sz="6400" dirty="0"/>
              <a:t> Cyfwerth â 4000 o eiriau</a:t>
            </a:r>
          </a:p>
          <a:p>
            <a:pPr marL="0" indent="0" algn="ctr">
              <a:buNone/>
            </a:pPr>
            <a:r>
              <a:rPr lang="en-GB" sz="6400" b="1" dirty="0" err="1"/>
              <a:t>Dyddiad</a:t>
            </a:r>
            <a:r>
              <a:rPr lang="en-GB" sz="6400" b="1" dirty="0"/>
              <a:t> </a:t>
            </a:r>
            <a:r>
              <a:rPr lang="en-GB" sz="6400" b="1" dirty="0" err="1"/>
              <a:t>cyflwyno</a:t>
            </a:r>
            <a:r>
              <a:rPr lang="en-GB" sz="6400" b="1" dirty="0"/>
              <a:t>: </a:t>
            </a:r>
            <a:r>
              <a:rPr lang="cy-GB" sz="6400" b="1" dirty="0"/>
              <a:t>28/02/2027     23:59</a:t>
            </a:r>
          </a:p>
          <a:p>
            <a:pPr marL="0" indent="0" algn="ctr">
              <a:buNone/>
            </a:pPr>
            <a:r>
              <a:rPr lang="en-GB" sz="6400" dirty="0"/>
              <a:t>Am </a:t>
            </a:r>
            <a:r>
              <a:rPr lang="en-GB" sz="6400" dirty="0" err="1"/>
              <a:t>ragor</a:t>
            </a:r>
            <a:r>
              <a:rPr lang="en-GB" sz="6400" dirty="0"/>
              <a:t> o </a:t>
            </a:r>
            <a:r>
              <a:rPr lang="en-GB" sz="6400" dirty="0" err="1"/>
              <a:t>wybodaeth</a:t>
            </a:r>
            <a:r>
              <a:rPr lang="en-GB" sz="6400" dirty="0"/>
              <a:t> ac </a:t>
            </a:r>
            <a:r>
              <a:rPr lang="en-GB" sz="6400" dirty="0" err="1"/>
              <a:t>arweiniad</a:t>
            </a:r>
            <a:r>
              <a:rPr lang="en-GB" sz="6400" dirty="0"/>
              <a:t>, </a:t>
            </a:r>
            <a:r>
              <a:rPr lang="en-GB" sz="6400" dirty="0" err="1"/>
              <a:t>edrychwch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y </a:t>
            </a:r>
            <a:r>
              <a:rPr lang="en-GB" sz="6400" dirty="0" err="1"/>
              <a:t>taflenni</a:t>
            </a:r>
            <a:r>
              <a:rPr lang="en-GB" sz="6400" dirty="0"/>
              <a:t> </a:t>
            </a:r>
            <a:r>
              <a:rPr lang="en-GB" sz="6400" dirty="0" err="1"/>
              <a:t>manyleb</a:t>
            </a:r>
            <a:r>
              <a:rPr lang="en-GB" sz="6400" dirty="0"/>
              <a:t> </a:t>
            </a:r>
            <a:r>
              <a:rPr lang="en-GB" sz="6400" dirty="0" err="1"/>
              <a:t>a'r</a:t>
            </a:r>
            <a:r>
              <a:rPr lang="en-GB" sz="6400" dirty="0"/>
              <a:t> </a:t>
            </a:r>
            <a:r>
              <a:rPr lang="en-GB" sz="6400" dirty="0" err="1"/>
              <a:t>templedi</a:t>
            </a:r>
            <a:r>
              <a:rPr lang="en-GB" sz="6400" dirty="0"/>
              <a:t> </a:t>
            </a:r>
            <a:r>
              <a:rPr lang="en-GB" sz="6400" dirty="0" err="1"/>
              <a:t>aseiniad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Moodle a Teams</a:t>
            </a:r>
          </a:p>
          <a:p>
            <a:pPr marL="0" indent="0" algn="ctr">
              <a:buNone/>
            </a:pPr>
            <a:endParaRPr lang="cy-GB" b="1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0B434E-8E27-16DB-5AB5-997E35C882B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b="1" i="1" u="sng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</a:rPr>
              <a:t> (4 elements) 100%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1: Essay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- Why are good numeracy skills important? 1500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2: Blog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– What can schools do encourage numeracy?         1000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3: Resource – Information Sheet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for professionals about a numeracy resource of your choice which aims to support inclusive practice.       500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4: Evaluation of the resource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1000 words</a:t>
            </a:r>
            <a:endParaRPr lang="en-GB" sz="64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</a:rPr>
              <a:t>Equivalent to 4000 words</a:t>
            </a:r>
          </a:p>
          <a:p>
            <a:pPr marL="0" indent="0" algn="ctr">
              <a:buNone/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</a:rPr>
              <a:t>Submission date:  28/02/2027   23:59</a:t>
            </a:r>
          </a:p>
          <a:p>
            <a:pPr marL="0" indent="0" algn="ctr">
              <a:buNone/>
            </a:pP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pPr algn="ctr"/>
            <a:endParaRPr lang="en-GB" sz="8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9649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523C0-74EC-38E3-AB4A-D02C32E46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err="1">
                <a:latin typeface="+mn-lt"/>
              </a:rPr>
              <a:t>Unrhyw</a:t>
            </a:r>
            <a:r>
              <a:rPr lang="en-GB" b="1" i="1" dirty="0">
                <a:latin typeface="+mn-lt"/>
              </a:rPr>
              <a:t> </a:t>
            </a:r>
            <a:r>
              <a:rPr lang="en-GB" b="1" i="1" dirty="0" err="1">
                <a:latin typeface="+mn-lt"/>
              </a:rPr>
              <a:t>gwestiynau</a:t>
            </a:r>
            <a:r>
              <a:rPr lang="en-GB" b="1" i="1" dirty="0">
                <a:latin typeface="+mn-lt"/>
              </a:rPr>
              <a:t>?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E781B-3F42-344D-8724-B276EA8F40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Sue: </a:t>
            </a:r>
            <a:r>
              <a:rPr lang="en-GB" dirty="0">
                <a:hlinkClick r:id="rId2"/>
              </a:rPr>
              <a:t>s.ainsworth@uwtsd.ac.uk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Paul: </a:t>
            </a:r>
            <a:r>
              <a:rPr lang="en-GB" dirty="0">
                <a:hlinkClick r:id="rId3"/>
              </a:rPr>
              <a:t>paul.darby@uwtsd.ac.uk</a:t>
            </a:r>
            <a:r>
              <a:rPr lang="en-GB" dirty="0"/>
              <a:t>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Diolch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fawr</a:t>
            </a:r>
            <a:endParaRPr lang="en-GB" dirty="0"/>
          </a:p>
          <a:p>
            <a:pPr mar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Thank you very much</a:t>
            </a:r>
          </a:p>
        </p:txBody>
      </p:sp>
    </p:spTree>
    <p:extLst>
      <p:ext uri="{BB962C8B-B14F-4D97-AF65-F5344CB8AC3E}">
        <p14:creationId xmlns:p14="http://schemas.microsoft.com/office/powerpoint/2010/main" val="28430288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97A32-DBDD-8B1E-4001-216A06233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31165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latin typeface="+mn-lt"/>
              </a:rPr>
              <a:t>Rhestr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gyfeirnodau</a:t>
            </a:r>
            <a:r>
              <a:rPr lang="en-GB" dirty="0">
                <a:latin typeface="+mn-lt"/>
              </a:rPr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AA7F-DBAA-039B-F65B-364428DD1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920" y="1302327"/>
            <a:ext cx="11025188" cy="4477789"/>
          </a:xfrm>
        </p:spPr>
        <p:txBody>
          <a:bodyPr>
            <a:noAutofit/>
          </a:bodyPr>
          <a:lstStyle/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Baron-Cohen, S. (1995) </a:t>
            </a:r>
            <a:r>
              <a:rPr lang="en-GB" sz="1200" i="1" dirty="0" err="1"/>
              <a:t>Mindblindness</a:t>
            </a:r>
            <a:r>
              <a:rPr lang="en-GB" sz="1200" i="1" dirty="0"/>
              <a:t>: An Essay on Autism and Theory of Mind</a:t>
            </a:r>
            <a:r>
              <a:rPr lang="en-GB" sz="1200" dirty="0"/>
              <a:t>. Cambridge, MA: MIT Press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Gardner, H. (1983) </a:t>
            </a:r>
            <a:r>
              <a:rPr lang="en-GB" sz="1200" i="1" dirty="0"/>
              <a:t>Frames of Mind: The Theory of Multiple Intelligences</a:t>
            </a:r>
            <a:r>
              <a:rPr lang="en-GB" sz="1200" dirty="0"/>
              <a:t>. New York: Basic Books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GOV.UK (2018) </a:t>
            </a:r>
            <a:r>
              <a:rPr lang="en-GB" sz="1200" i="1" dirty="0"/>
              <a:t>Use and perceptions of curriculum support resources in schools.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/ Available at </a:t>
            </a:r>
            <a:r>
              <a:rPr lang="en-GB" sz="1200" dirty="0">
                <a:hlinkClick r:id="rId2"/>
              </a:rPr>
              <a:t>Use and perceptions of curriculum support resources in schools</a:t>
            </a:r>
            <a:r>
              <a:rPr lang="en-GB" sz="1200" dirty="0"/>
              <a:t> (</a:t>
            </a:r>
            <a:r>
              <a:rPr lang="en-GB" sz="1200" dirty="0" err="1"/>
              <a:t>Cyrchwyd</a:t>
            </a:r>
            <a:r>
              <a:rPr lang="en-GB" sz="1200" dirty="0"/>
              <a:t>/Accessed 06.08.2026)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Hodgdon, L.Q. (1995) </a:t>
            </a:r>
            <a:r>
              <a:rPr lang="en-GB" sz="1200" i="1" dirty="0"/>
              <a:t>Visual Strategies for Improving Communication: Practical Supports for School and Home</a:t>
            </a:r>
            <a:r>
              <a:rPr lang="en-GB" sz="1200" dirty="0"/>
              <a:t>. Troy, MI: </a:t>
            </a:r>
            <a:r>
              <a:rPr lang="en-GB" sz="1200" dirty="0" err="1"/>
              <a:t>QuirkRoberts</a:t>
            </a:r>
            <a:r>
              <a:rPr lang="en-GB" sz="1200" dirty="0"/>
              <a:t> Publishing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 err="1"/>
              <a:t>Llywodraeth</a:t>
            </a:r>
            <a:r>
              <a:rPr lang="en-GB" sz="1200" dirty="0"/>
              <a:t> Cymru (2018) </a:t>
            </a:r>
            <a:r>
              <a:rPr lang="en-GB" sz="1200" i="1" dirty="0" err="1"/>
              <a:t>Adnoddau</a:t>
            </a:r>
            <a:r>
              <a:rPr lang="en-GB" sz="1200" i="1" dirty="0"/>
              <a:t> </a:t>
            </a:r>
            <a:r>
              <a:rPr lang="en-GB" sz="1200" i="1" dirty="0" err="1"/>
              <a:t>mathemateg</a:t>
            </a:r>
            <a:r>
              <a:rPr lang="en-GB" sz="1200" i="1" dirty="0"/>
              <a:t> </a:t>
            </a:r>
            <a:r>
              <a:rPr lang="en-GB" sz="1200" i="1" dirty="0" err="1"/>
              <a:t>cynradd</a:t>
            </a:r>
            <a:r>
              <a:rPr lang="en-GB" sz="1200" i="1" dirty="0"/>
              <a:t> </a:t>
            </a:r>
            <a:r>
              <a:rPr lang="en-GB" sz="1200" i="1" dirty="0" err="1"/>
              <a:t>i</a:t>
            </a:r>
            <a:r>
              <a:rPr lang="en-GB" sz="1200" i="1" dirty="0"/>
              <a:t> </a:t>
            </a:r>
            <a:r>
              <a:rPr lang="en-GB" sz="1200" i="1" dirty="0" err="1"/>
              <a:t>gynorthwyo</a:t>
            </a:r>
            <a:r>
              <a:rPr lang="en-GB" sz="1200" i="1" dirty="0"/>
              <a:t> </a:t>
            </a:r>
            <a:r>
              <a:rPr lang="en-GB" sz="1200" i="1" dirty="0" err="1"/>
              <a:t>addysgu</a:t>
            </a:r>
            <a:r>
              <a:rPr lang="en-GB" sz="1200" i="1" dirty="0"/>
              <a:t> a </a:t>
            </a:r>
            <a:r>
              <a:rPr lang="en-GB" sz="1200" i="1" dirty="0" err="1"/>
              <a:t>dysgu</a:t>
            </a:r>
            <a:r>
              <a:rPr lang="en-GB" sz="1200" i="1" dirty="0"/>
              <a:t> </a:t>
            </a:r>
            <a:r>
              <a:rPr lang="en-GB" sz="1200" i="1" dirty="0" err="1"/>
              <a:t>mathemateg</a:t>
            </a:r>
            <a:r>
              <a:rPr lang="en-GB" sz="1200" i="1" dirty="0"/>
              <a:t> </a:t>
            </a:r>
            <a:r>
              <a:rPr lang="en-GB" sz="1200" i="1" dirty="0" err="1"/>
              <a:t>weledol</a:t>
            </a:r>
            <a:r>
              <a:rPr lang="en-GB" sz="1200" dirty="0"/>
              <a:t>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>
                <a:hlinkClick r:id="rId3"/>
              </a:rPr>
              <a:t>Adnoddau</a:t>
            </a:r>
            <a:r>
              <a:rPr lang="en-GB" sz="1200" dirty="0">
                <a:hlinkClick r:id="rId3"/>
              </a:rPr>
              <a:t> </a:t>
            </a:r>
            <a:r>
              <a:rPr lang="en-GB" sz="1200" dirty="0" err="1">
                <a:hlinkClick r:id="rId3"/>
              </a:rPr>
              <a:t>mathemateg</a:t>
            </a:r>
            <a:r>
              <a:rPr lang="en-GB" sz="1200" dirty="0">
                <a:hlinkClick r:id="rId3"/>
              </a:rPr>
              <a:t> </a:t>
            </a:r>
            <a:r>
              <a:rPr lang="en-GB" sz="1200" dirty="0" err="1">
                <a:hlinkClick r:id="rId3"/>
              </a:rPr>
              <a:t>cynradd</a:t>
            </a:r>
            <a:r>
              <a:rPr lang="en-GB" sz="1200" dirty="0">
                <a:hlinkClick r:id="rId3"/>
              </a:rPr>
              <a:t> </a:t>
            </a:r>
            <a:r>
              <a:rPr lang="en-GB" sz="1200" dirty="0" err="1">
                <a:hlinkClick r:id="rId3"/>
              </a:rPr>
              <a:t>i</a:t>
            </a:r>
            <a:r>
              <a:rPr lang="en-GB" sz="1200" dirty="0">
                <a:hlinkClick r:id="rId3"/>
              </a:rPr>
              <a:t> </a:t>
            </a:r>
            <a:r>
              <a:rPr lang="en-GB" sz="1200" dirty="0" err="1">
                <a:hlinkClick r:id="rId3"/>
              </a:rPr>
              <a:t>gynorthwyo</a:t>
            </a:r>
            <a:r>
              <a:rPr lang="en-GB" sz="1200" dirty="0">
                <a:hlinkClick r:id="rId3"/>
              </a:rPr>
              <a:t> </a:t>
            </a:r>
            <a:r>
              <a:rPr lang="en-GB" sz="1200" dirty="0" err="1">
                <a:hlinkClick r:id="rId3"/>
              </a:rPr>
              <a:t>addysgu</a:t>
            </a:r>
            <a:r>
              <a:rPr lang="en-GB" sz="1200" dirty="0">
                <a:hlinkClick r:id="rId3"/>
              </a:rPr>
              <a:t> a </a:t>
            </a:r>
            <a:r>
              <a:rPr lang="en-GB" sz="1200" dirty="0" err="1">
                <a:hlinkClick r:id="rId3"/>
              </a:rPr>
              <a:t>dysgu</a:t>
            </a:r>
            <a:r>
              <a:rPr lang="en-GB" sz="1200" dirty="0">
                <a:hlinkClick r:id="rId3"/>
              </a:rPr>
              <a:t> </a:t>
            </a:r>
            <a:r>
              <a:rPr lang="en-GB" sz="1200" dirty="0" err="1">
                <a:hlinkClick r:id="rId3"/>
              </a:rPr>
              <a:t>mathemateg</a:t>
            </a:r>
            <a:r>
              <a:rPr lang="en-GB" sz="1200" dirty="0">
                <a:hlinkClick r:id="rId3"/>
              </a:rPr>
              <a:t> </a:t>
            </a:r>
            <a:r>
              <a:rPr lang="en-GB" sz="1200" dirty="0" err="1">
                <a:hlinkClick r:id="rId3"/>
              </a:rPr>
              <a:t>weledol</a:t>
            </a:r>
            <a:r>
              <a:rPr lang="en-GB" sz="1200" dirty="0">
                <a:hlinkClick r:id="rId3"/>
              </a:rPr>
              <a:t> - </a:t>
            </a:r>
            <a:r>
              <a:rPr lang="en-GB" sz="1200" dirty="0" err="1">
                <a:hlinkClick r:id="rId3"/>
              </a:rPr>
              <a:t>Erthyglau</a:t>
            </a:r>
            <a:r>
              <a:rPr lang="en-GB" sz="1200" dirty="0">
                <a:hlinkClick r:id="rId3"/>
              </a:rPr>
              <a:t> – Hwb</a:t>
            </a:r>
            <a:r>
              <a:rPr lang="en-GB" sz="1200" dirty="0"/>
              <a:t> (</a:t>
            </a:r>
            <a:r>
              <a:rPr lang="en-GB" sz="1200" dirty="0" err="1"/>
              <a:t>Cyrchwyd</a:t>
            </a:r>
            <a:r>
              <a:rPr lang="en-GB" sz="1200" dirty="0"/>
              <a:t> 06.08.2026)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 err="1"/>
              <a:t>Llywodraeth</a:t>
            </a:r>
            <a:r>
              <a:rPr lang="en-GB" sz="1200" dirty="0"/>
              <a:t> Cymru (2025)  </a:t>
            </a:r>
            <a:r>
              <a:rPr lang="en-GB" sz="1200" i="1" dirty="0" err="1"/>
              <a:t>Ymchwil</a:t>
            </a:r>
            <a:r>
              <a:rPr lang="en-GB" sz="1200" i="1" dirty="0"/>
              <a:t> </a:t>
            </a:r>
            <a:r>
              <a:rPr lang="en-GB" sz="1200" i="1" dirty="0" err="1"/>
              <a:t>ar</a:t>
            </a:r>
            <a:r>
              <a:rPr lang="en-GB" sz="1200" i="1" dirty="0"/>
              <a:t> </a:t>
            </a:r>
            <a:r>
              <a:rPr lang="en-GB" sz="1200" i="1" dirty="0" err="1"/>
              <a:t>degwch</a:t>
            </a:r>
            <a:r>
              <a:rPr lang="en-GB" sz="1200" i="1" dirty="0"/>
              <a:t> a </a:t>
            </a:r>
            <a:r>
              <a:rPr lang="en-GB" sz="1200" i="1" dirty="0" err="1"/>
              <a:t>chynwysoldeb</a:t>
            </a:r>
            <a:r>
              <a:rPr lang="en-GB" sz="1200" i="1" dirty="0"/>
              <a:t> </a:t>
            </a:r>
            <a:r>
              <a:rPr lang="en-GB" sz="1200" i="1" dirty="0" err="1"/>
              <a:t>yn</a:t>
            </a:r>
            <a:r>
              <a:rPr lang="en-GB" sz="1200" i="1" dirty="0"/>
              <a:t> y </a:t>
            </a:r>
            <a:r>
              <a:rPr lang="en-GB" sz="1200" i="1" dirty="0" err="1"/>
              <a:t>Cwricwlwm</a:t>
            </a:r>
            <a:r>
              <a:rPr lang="en-GB" sz="1200" i="1" dirty="0"/>
              <a:t> </a:t>
            </a:r>
            <a:r>
              <a:rPr lang="en-GB" sz="1200" i="1" dirty="0" err="1"/>
              <a:t>i</a:t>
            </a:r>
            <a:r>
              <a:rPr lang="en-GB" sz="1200" i="1" dirty="0"/>
              <a:t> </a:t>
            </a:r>
            <a:r>
              <a:rPr lang="en-GB" sz="1200" i="1" dirty="0" err="1"/>
              <a:t>Gymru</a:t>
            </a:r>
            <a:r>
              <a:rPr lang="en-GB" sz="1200" i="1" dirty="0"/>
              <a:t>: </a:t>
            </a:r>
            <a:r>
              <a:rPr lang="en-GB" sz="1200" i="1" dirty="0" err="1"/>
              <a:t>Ymateb</a:t>
            </a:r>
            <a:r>
              <a:rPr lang="en-GB" sz="1200" i="1" dirty="0"/>
              <a:t> y </a:t>
            </a:r>
            <a:r>
              <a:rPr lang="en-GB" sz="1200" i="1" dirty="0" err="1"/>
              <a:t>llywodraeth</a:t>
            </a:r>
            <a:r>
              <a:rPr lang="en-GB" sz="1200" i="1" dirty="0"/>
              <a:t>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>
                <a:hlinkClick r:id="rId4"/>
              </a:rPr>
              <a:t>Ymchwil</a:t>
            </a:r>
            <a:r>
              <a:rPr lang="en-GB" sz="1200" dirty="0">
                <a:hlinkClick r:id="rId4"/>
              </a:rPr>
              <a:t> </a:t>
            </a:r>
            <a:r>
              <a:rPr lang="en-GB" sz="1200" dirty="0" err="1">
                <a:hlinkClick r:id="rId4"/>
              </a:rPr>
              <a:t>ar</a:t>
            </a:r>
            <a:r>
              <a:rPr lang="en-GB" sz="1200" dirty="0">
                <a:hlinkClick r:id="rId4"/>
              </a:rPr>
              <a:t> </a:t>
            </a:r>
            <a:r>
              <a:rPr lang="en-GB" sz="1200" dirty="0" err="1">
                <a:hlinkClick r:id="rId4"/>
              </a:rPr>
              <a:t>degwch</a:t>
            </a:r>
            <a:r>
              <a:rPr lang="en-GB" sz="1200" dirty="0">
                <a:hlinkClick r:id="rId4"/>
              </a:rPr>
              <a:t> a </a:t>
            </a:r>
            <a:r>
              <a:rPr lang="en-GB" sz="1200" dirty="0" err="1">
                <a:hlinkClick r:id="rId4"/>
              </a:rPr>
              <a:t>chynwysoldeb</a:t>
            </a:r>
            <a:r>
              <a:rPr lang="en-GB" sz="1200" dirty="0">
                <a:hlinkClick r:id="rId4"/>
              </a:rPr>
              <a:t> </a:t>
            </a:r>
            <a:r>
              <a:rPr lang="en-GB" sz="1200" dirty="0" err="1">
                <a:hlinkClick r:id="rId4"/>
              </a:rPr>
              <a:t>yn</a:t>
            </a:r>
            <a:r>
              <a:rPr lang="en-GB" sz="1200" dirty="0">
                <a:hlinkClick r:id="rId4"/>
              </a:rPr>
              <a:t> y </a:t>
            </a:r>
            <a:r>
              <a:rPr lang="en-GB" sz="1200" dirty="0" err="1">
                <a:hlinkClick r:id="rId4"/>
              </a:rPr>
              <a:t>Cwricwlwm</a:t>
            </a:r>
            <a:r>
              <a:rPr lang="en-GB" sz="1200" dirty="0">
                <a:hlinkClick r:id="rId4"/>
              </a:rPr>
              <a:t> </a:t>
            </a:r>
            <a:r>
              <a:rPr lang="en-GB" sz="1200" dirty="0" err="1">
                <a:hlinkClick r:id="rId4"/>
              </a:rPr>
              <a:t>i</a:t>
            </a:r>
            <a:r>
              <a:rPr lang="en-GB" sz="1200" dirty="0">
                <a:hlinkClick r:id="rId4"/>
              </a:rPr>
              <a:t> </a:t>
            </a:r>
            <a:r>
              <a:rPr lang="en-GB" sz="1200" dirty="0" err="1">
                <a:hlinkClick r:id="rId4"/>
              </a:rPr>
              <a:t>Gymru</a:t>
            </a:r>
            <a:r>
              <a:rPr lang="en-GB" sz="1200" dirty="0">
                <a:hlinkClick r:id="rId4"/>
              </a:rPr>
              <a:t>: </a:t>
            </a:r>
            <a:r>
              <a:rPr lang="en-GB" sz="1200" dirty="0" err="1">
                <a:hlinkClick r:id="rId4"/>
              </a:rPr>
              <a:t>ymateb</a:t>
            </a:r>
            <a:r>
              <a:rPr lang="en-GB" sz="1200" dirty="0">
                <a:hlinkClick r:id="rId4"/>
              </a:rPr>
              <a:t> y </a:t>
            </a:r>
            <a:r>
              <a:rPr lang="en-GB" sz="1200" dirty="0" err="1">
                <a:hlinkClick r:id="rId4"/>
              </a:rPr>
              <a:t>llywodraeth</a:t>
            </a:r>
            <a:r>
              <a:rPr lang="en-GB" sz="1200" dirty="0">
                <a:hlinkClick r:id="rId4"/>
              </a:rPr>
              <a:t> [HTML] | LLYW.CYMRU</a:t>
            </a:r>
            <a:r>
              <a:rPr lang="en-GB" sz="1200" dirty="0"/>
              <a:t> (</a:t>
            </a:r>
            <a:r>
              <a:rPr lang="en-GB" sz="1200" dirty="0" err="1"/>
              <a:t>Cyrchwyd</a:t>
            </a:r>
            <a:r>
              <a:rPr lang="en-GB" sz="1200" dirty="0"/>
              <a:t> 06.08.2026)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Piaget, J. (1952) </a:t>
            </a:r>
            <a:r>
              <a:rPr lang="en-GB" sz="1200" i="1" dirty="0"/>
              <a:t>The origins of intelligence in children</a:t>
            </a:r>
            <a:r>
              <a:rPr lang="en-GB" sz="1200" dirty="0"/>
              <a:t>. New York: International Universities Press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Skinner, B.F. (1938) </a:t>
            </a:r>
            <a:r>
              <a:rPr lang="en-GB" sz="1200" i="1" dirty="0"/>
              <a:t>The Behaviour of Organisms: An Experimental Analysis</a:t>
            </a:r>
            <a:r>
              <a:rPr lang="en-GB" sz="1200" dirty="0"/>
              <a:t>. New York: Appleton-Century.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Sousa, D.A. (2017) </a:t>
            </a:r>
            <a:r>
              <a:rPr lang="en-GB" sz="1200" i="1" dirty="0"/>
              <a:t>How the Brain Learns</a:t>
            </a:r>
            <a:r>
              <a:rPr lang="en-GB" sz="1200" dirty="0"/>
              <a:t>. 5th </a:t>
            </a:r>
            <a:r>
              <a:rPr lang="en-GB" sz="1200" dirty="0" err="1"/>
              <a:t>edn</a:t>
            </a:r>
            <a:r>
              <a:rPr lang="en-GB" sz="1200" dirty="0"/>
              <a:t>. Thousand Oaks, CA: Corwin.</a:t>
            </a:r>
          </a:p>
          <a:p>
            <a:pPr indent="0" algn="just">
              <a:lnSpc>
                <a:spcPct val="150000"/>
              </a:lnSpc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158241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CAE05D-7BBD-C64D-A20A-0DA3AA63F5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39FB1-0E5E-17A7-E79D-14B0B41B3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31165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latin typeface="+mn-lt"/>
              </a:rPr>
              <a:t>Rhestr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gyfeirnodau</a:t>
            </a:r>
            <a:r>
              <a:rPr lang="en-GB" dirty="0">
                <a:latin typeface="+mn-lt"/>
              </a:rPr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9A01C-BF5B-6B19-E692-72FDDA196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920" y="1302327"/>
            <a:ext cx="11025188" cy="4477789"/>
          </a:xfrm>
        </p:spPr>
        <p:txBody>
          <a:bodyPr>
            <a:noAutofit/>
          </a:bodyPr>
          <a:lstStyle/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TTRS (2026) </a:t>
            </a:r>
            <a:r>
              <a:rPr lang="en-GB" sz="1200" i="1" dirty="0"/>
              <a:t>Times Table Rock Stars (Image)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/Available at  </a:t>
            </a:r>
            <a:r>
              <a:rPr lang="en-GB" sz="1200" dirty="0">
                <a:hlinkClick r:id="rId2"/>
              </a:rPr>
              <a:t>Home - Times Tables Rock Stars</a:t>
            </a:r>
            <a:r>
              <a:rPr lang="en-GB" sz="1200" dirty="0"/>
              <a:t> (</a:t>
            </a:r>
            <a:r>
              <a:rPr lang="en-GB" sz="1200" dirty="0" err="1"/>
              <a:t>Cyrchwyd</a:t>
            </a:r>
            <a:r>
              <a:rPr lang="en-GB" sz="1200" dirty="0"/>
              <a:t>/Accessed on 06.08.2026)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TTS (2026) </a:t>
            </a:r>
            <a:r>
              <a:rPr lang="en-GB" sz="1200" i="1" dirty="0"/>
              <a:t>100 Number Square Activities and Primary Maths Ideas.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/Available at </a:t>
            </a:r>
            <a:r>
              <a:rPr lang="en-GB" sz="1200" dirty="0">
                <a:hlinkClick r:id="rId3"/>
              </a:rPr>
              <a:t>100 Number Square Activities &amp; Primary Maths Ideas100 Number Square Activities &amp; Primary Maths Ideas</a:t>
            </a:r>
            <a:r>
              <a:rPr lang="en-GB" sz="1200" dirty="0"/>
              <a:t> (</a:t>
            </a:r>
            <a:r>
              <a:rPr lang="en-GB" sz="1200" dirty="0" err="1"/>
              <a:t>Cyrchwyd</a:t>
            </a:r>
            <a:r>
              <a:rPr lang="en-GB" sz="1200" dirty="0"/>
              <a:t>/Accessed 06.08.2026)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United Nations (1989) </a:t>
            </a:r>
            <a:r>
              <a:rPr lang="en-GB" sz="1200" i="1" dirty="0"/>
              <a:t>Convention on the Rights of the Child</a:t>
            </a:r>
            <a:r>
              <a:rPr lang="en-GB" sz="1200" dirty="0"/>
              <a:t>. New York: United Nations.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gael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/</a:t>
            </a:r>
            <a:r>
              <a:rPr lang="en-GB" sz="1200" dirty="0" err="1"/>
              <a:t>vailable</a:t>
            </a:r>
            <a:r>
              <a:rPr lang="en-GB" sz="1200" dirty="0"/>
              <a:t> at: https://www.ohchr.org/en/instruments-mechanisms/instruments/convention-rights-child (</a:t>
            </a:r>
            <a:r>
              <a:rPr lang="en-GB" sz="1200" dirty="0" err="1"/>
              <a:t>Cyrchwyd</a:t>
            </a:r>
            <a:r>
              <a:rPr lang="en-GB" sz="1200" dirty="0"/>
              <a:t>/Accessed 06.08.2026)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Vygotsky, L.S. (1978) </a:t>
            </a:r>
            <a:r>
              <a:rPr lang="en-GB" sz="1200" i="1" dirty="0"/>
              <a:t>Mind in Society: The Development of Higher Psychological Processes</a:t>
            </a:r>
            <a:r>
              <a:rPr lang="en-GB" sz="1200" dirty="0"/>
              <a:t>. Cambridge, MA: Harvard University Pres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Welsh Government (2018) </a:t>
            </a:r>
            <a:r>
              <a:rPr lang="en-GB" sz="1200" i="1" dirty="0"/>
              <a:t>Primary resources to support visual maths teaching and learning. </a:t>
            </a:r>
            <a:r>
              <a:rPr lang="en-GB" sz="1200" dirty="0"/>
              <a:t>Available at </a:t>
            </a:r>
            <a:r>
              <a:rPr lang="en-GB" sz="1200" dirty="0">
                <a:hlinkClick r:id="rId4"/>
              </a:rPr>
              <a:t>Primary resources to support visual mathematics teaching and learning - Articles – Hwb</a:t>
            </a:r>
            <a:r>
              <a:rPr lang="en-GB" sz="1200" dirty="0"/>
              <a:t> (Accessed 06.08.2026)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Welsh Government (2021) </a:t>
            </a:r>
            <a:r>
              <a:rPr lang="en-GB" sz="1200" i="1" dirty="0"/>
              <a:t>Additional Learning Needs Code for Wales 2021</a:t>
            </a:r>
            <a:r>
              <a:rPr lang="en-GB" sz="1200" dirty="0"/>
              <a:t>. Cardiff: Welsh Government. Available at: https://gov.wales/additional-learning-needs-code-wales-2021 (Accessed 06.08. 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Welsh Government (2022) </a:t>
            </a:r>
            <a:r>
              <a:rPr lang="en-GB" sz="1200" i="1" dirty="0"/>
              <a:t>Curriculum for Wales: Guidance</a:t>
            </a:r>
            <a:r>
              <a:rPr lang="en-GB" sz="1200" dirty="0"/>
              <a:t>. Cardiff: Welsh Government. Available at: </a:t>
            </a:r>
            <a:r>
              <a:rPr lang="en-GB" sz="1200" dirty="0">
                <a:hlinkClick r:id="rId5"/>
              </a:rPr>
              <a:t>https://hwb.gov.wales/curriculum-for-wales</a:t>
            </a:r>
            <a:r>
              <a:rPr lang="en-GB" sz="1200" dirty="0"/>
              <a:t>  (Accessed 06.08. 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200" dirty="0"/>
              <a:t>Welsh Government (2025) </a:t>
            </a:r>
            <a:r>
              <a:rPr lang="en-GB" sz="1200" i="1" dirty="0"/>
              <a:t>Research on equity and inclusion in the Curriculum for Wales: Government Response</a:t>
            </a:r>
            <a:r>
              <a:rPr lang="en-GB" sz="1200" dirty="0"/>
              <a:t>. Available at </a:t>
            </a:r>
            <a:r>
              <a:rPr lang="en-GB" sz="1200" dirty="0">
                <a:hlinkClick r:id="rId6"/>
              </a:rPr>
              <a:t>Research on equity and inclusion in the Curriculum for Wales: government response [HTML] | GOV.WALES</a:t>
            </a:r>
            <a:r>
              <a:rPr lang="en-GB" sz="1200" dirty="0"/>
              <a:t> (Accessed 06.08.2026)</a:t>
            </a:r>
          </a:p>
          <a:p>
            <a:pPr indent="0" algn="just">
              <a:lnSpc>
                <a:spcPct val="150000"/>
              </a:lnSpc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0607695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2198</Words>
  <Application>Microsoft Office PowerPoint</Application>
  <PresentationFormat>Widescreen</PresentationFormat>
  <Paragraphs>219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Calibri Light</vt:lpstr>
      <vt:lpstr>Cambria</vt:lpstr>
      <vt:lpstr>Segoe UI</vt:lpstr>
      <vt:lpstr>Times New Roman</vt:lpstr>
      <vt:lpstr>UWTSD Holding Page</vt:lpstr>
      <vt:lpstr>Accessible 2</vt:lpstr>
      <vt:lpstr>Mae Microsoft Translate wedi cael ei ddefnyddio ar rai sleidiau Microsoft Translate has been used on some slides      </vt:lpstr>
      <vt:lpstr>Nod y Modiwl Module Aim</vt:lpstr>
      <vt:lpstr>Deilliannau Dysgu  Learning Outcomes</vt:lpstr>
      <vt:lpstr>Asesiad Assessment</vt:lpstr>
      <vt:lpstr>Cynnwys y modiwl Module content</vt:lpstr>
      <vt:lpstr>Adnoddau Resources</vt:lpstr>
      <vt:lpstr>Ymarfer Cynhwysol mewn Rhifedd Inclusive Practice in Numeracy</vt:lpstr>
      <vt:lpstr>Tasg/Task: Which other resources do you use to support numeracy?  How do you use them?                                                         How do they support inclusive practice?       (Images courtesy of Microsoft Stock Images (2026) and TTRS, 2026)</vt:lpstr>
      <vt:lpstr> Beth i'w gynnwys ar daflen wybodaeth What to include on an information sheet</vt:lpstr>
      <vt:lpstr>Creu taflen wybodaeth ar gyfer mat 100 sgwâr Create an information sheet together for a 100 square mat </vt:lpstr>
      <vt:lpstr>                                                                               Tasg/Task</vt:lpstr>
      <vt:lpstr>Gwerthuso adnodd Evaluating a resource</vt:lpstr>
      <vt:lpstr> Gwerthuso'r mat 100 sgwâr fel adnodd  Evaluating the 100 square mat</vt:lpstr>
      <vt:lpstr>                                                                               Tasg/Task</vt:lpstr>
      <vt:lpstr>Asesiad Assessment</vt:lpstr>
      <vt:lpstr>Unrhyw gwestiynau? Any questions?</vt:lpstr>
      <vt:lpstr>Rhestr gyfeirnodau/Reference list</vt:lpstr>
      <vt:lpstr>Rhestr gyfeirnodau/Reference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25</cp:revision>
  <dcterms:created xsi:type="dcterms:W3CDTF">2022-06-22T10:03:12Z</dcterms:created>
  <dcterms:modified xsi:type="dcterms:W3CDTF">2026-09-27T15:41:05Z</dcterms:modified>
</cp:coreProperties>
</file>