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2" r:id="rId4"/>
    <p:sldId id="258" r:id="rId5"/>
    <p:sldId id="260" r:id="rId6"/>
    <p:sldId id="259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2CE51F7-2868-4021-B02D-DEDD63FD8CD2}" type="datetimeFigureOut">
              <a:rPr lang="en-GB" smtClean="0"/>
              <a:t>22/07/2016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ECAE65F-47AC-407F-82A4-B589448B5579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E51F7-2868-4021-B02D-DEDD63FD8CD2}" type="datetimeFigureOut">
              <a:rPr lang="en-GB" smtClean="0"/>
              <a:t>22/07/2016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AE65F-47AC-407F-82A4-B589448B557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E51F7-2868-4021-B02D-DEDD63FD8CD2}" type="datetimeFigureOut">
              <a:rPr lang="en-GB" smtClean="0"/>
              <a:t>22/07/2016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AE65F-47AC-407F-82A4-B589448B5579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E51F7-2868-4021-B02D-DEDD63FD8CD2}" type="datetimeFigureOut">
              <a:rPr lang="en-GB" smtClean="0"/>
              <a:t>22/07/2016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AE65F-47AC-407F-82A4-B589448B557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E51F7-2868-4021-B02D-DEDD63FD8CD2}" type="datetimeFigureOut">
              <a:rPr lang="en-GB" smtClean="0"/>
              <a:t>22/07/2016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AE65F-47AC-407F-82A4-B589448B5579}" type="slidenum">
              <a:rPr lang="en-GB" smtClean="0"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E51F7-2868-4021-B02D-DEDD63FD8CD2}" type="datetimeFigureOut">
              <a:rPr lang="en-GB" smtClean="0"/>
              <a:t>22/07/2016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AE65F-47AC-407F-82A4-B589448B5579}" type="slidenum">
              <a:rPr lang="en-GB" smtClean="0"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E51F7-2868-4021-B02D-DEDD63FD8CD2}" type="datetimeFigureOut">
              <a:rPr lang="en-GB" smtClean="0"/>
              <a:t>22/07/2016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AE65F-47AC-407F-82A4-B589448B557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E51F7-2868-4021-B02D-DEDD63FD8CD2}" type="datetimeFigureOut">
              <a:rPr lang="en-GB" smtClean="0"/>
              <a:t>22/07/2016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AE65F-47AC-407F-82A4-B589448B557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E51F7-2868-4021-B02D-DEDD63FD8CD2}" type="datetimeFigureOut">
              <a:rPr lang="en-GB" smtClean="0"/>
              <a:t>22/07/2016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AE65F-47AC-407F-82A4-B589448B557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E51F7-2868-4021-B02D-DEDD63FD8CD2}" type="datetimeFigureOut">
              <a:rPr lang="en-GB" smtClean="0"/>
              <a:t>22/07/2016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AE65F-47AC-407F-82A4-B589448B5579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E51F7-2868-4021-B02D-DEDD63FD8CD2}" type="datetimeFigureOut">
              <a:rPr lang="en-GB" smtClean="0"/>
              <a:t>22/07/2016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AE65F-47AC-407F-82A4-B589448B5579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2CE51F7-2868-4021-B02D-DEDD63FD8CD2}" type="datetimeFigureOut">
              <a:rPr lang="en-GB" smtClean="0"/>
              <a:t>22/07/2016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ECAE65F-47AC-407F-82A4-B589448B5579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Grammar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2072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 people describe grammar as the structure of a language, the composition of words.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Grammar?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9485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writing academically, why is it important to use appropriate Grammar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Grammar </a:t>
            </a:r>
          </a:p>
        </p:txBody>
      </p:sp>
    </p:spTree>
    <p:extLst>
      <p:ext uri="{BB962C8B-B14F-4D97-AF65-F5344CB8AC3E}">
        <p14:creationId xmlns:p14="http://schemas.microsoft.com/office/powerpoint/2010/main" val="3473508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Definition</a:t>
            </a:r>
          </a:p>
          <a:p>
            <a:r>
              <a:rPr lang="en-GB" dirty="0" smtClean="0"/>
              <a:t>A word with the same pronunciation</a:t>
            </a:r>
          </a:p>
          <a:p>
            <a:r>
              <a:rPr lang="en-GB" dirty="0" smtClean="0"/>
              <a:t>A word that is pronounced in the same way as one or more other words, but is different in meaning and sometimes spelling, such as ‘hair’ or ‘hare’</a:t>
            </a:r>
          </a:p>
          <a:p>
            <a:pPr marL="0" indent="0">
              <a:buNone/>
            </a:pPr>
            <a:r>
              <a:rPr lang="en-GB" sz="1600" dirty="0"/>
              <a:t> </a:t>
            </a:r>
            <a:r>
              <a:rPr lang="en-GB" sz="1600" dirty="0" smtClean="0"/>
              <a:t>      (Encarta Dictionary: English (U.K.) 2012)</a:t>
            </a:r>
            <a:endParaRPr lang="en-GB" sz="16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Homophones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128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There are 367 homophones in the English Language</a:t>
            </a:r>
          </a:p>
          <a:p>
            <a:r>
              <a:rPr lang="en-GB" dirty="0" smtClean="0"/>
              <a:t>They are made up of groups of two, three, four and five words that sound or are spelt the same but have totally different meanings.</a:t>
            </a:r>
          </a:p>
          <a:p>
            <a:endParaRPr lang="en-GB" dirty="0" smtClean="0"/>
          </a:p>
          <a:p>
            <a:r>
              <a:rPr lang="en-GB" dirty="0" smtClean="0"/>
              <a:t>Which witch is which?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 most common include:</a:t>
            </a:r>
          </a:p>
          <a:p>
            <a:r>
              <a:rPr lang="en-GB" dirty="0" smtClean="0"/>
              <a:t>Two, too, to</a:t>
            </a:r>
          </a:p>
          <a:p>
            <a:r>
              <a:rPr lang="en-GB" dirty="0" smtClean="0"/>
              <a:t>There, their, they’re</a:t>
            </a:r>
          </a:p>
          <a:p>
            <a:r>
              <a:rPr lang="en-GB" dirty="0" smtClean="0"/>
              <a:t>Here, hear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Homophones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2913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Paw		Poor</a:t>
            </a:r>
          </a:p>
          <a:p>
            <a:r>
              <a:rPr lang="en-GB" dirty="0" smtClean="0"/>
              <a:t>Presence		Presents</a:t>
            </a:r>
          </a:p>
          <a:p>
            <a:r>
              <a:rPr lang="en-GB" dirty="0" smtClean="0"/>
              <a:t>Whine		Wine</a:t>
            </a:r>
          </a:p>
          <a:p>
            <a:r>
              <a:rPr lang="en-GB" dirty="0" smtClean="0"/>
              <a:t>Wood		Would</a:t>
            </a:r>
          </a:p>
          <a:p>
            <a:r>
              <a:rPr lang="en-GB" dirty="0" smtClean="0"/>
              <a:t>Course		Coarse</a:t>
            </a:r>
          </a:p>
          <a:p>
            <a:r>
              <a:rPr lang="en-GB" dirty="0" smtClean="0"/>
              <a:t>Cruise		Crews</a:t>
            </a:r>
          </a:p>
          <a:p>
            <a:r>
              <a:rPr lang="en-GB" dirty="0" smtClean="0"/>
              <a:t>Their		There</a:t>
            </a:r>
          </a:p>
          <a:p>
            <a:r>
              <a:rPr lang="en-GB" dirty="0" smtClean="0"/>
              <a:t>Daze		Days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Place each of the following words correctly in a sentence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849197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a number of useful words and phrases which have been identified for sign posting academic themes.</a:t>
            </a:r>
          </a:p>
          <a:p>
            <a:pPr marL="0" indent="0">
              <a:buNone/>
            </a:pPr>
            <a:r>
              <a:rPr lang="en-GB" dirty="0" smtClean="0"/>
              <a:t>For example: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To add a point!</a:t>
            </a:r>
          </a:p>
          <a:p>
            <a:r>
              <a:rPr lang="en-GB" dirty="0" smtClean="0"/>
              <a:t>To contrast a point!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 smtClean="0"/>
              <a:t>Linking words and phrases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180641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Also…..</a:t>
            </a:r>
          </a:p>
          <a:p>
            <a:r>
              <a:rPr lang="en-GB" dirty="0" smtClean="0"/>
              <a:t>In addition……</a:t>
            </a:r>
          </a:p>
          <a:p>
            <a:r>
              <a:rPr lang="en-GB" dirty="0" smtClean="0"/>
              <a:t>Similarly….</a:t>
            </a:r>
          </a:p>
          <a:p>
            <a:r>
              <a:rPr lang="en-GB" dirty="0" smtClean="0"/>
              <a:t>Not only…… did, but…… also</a:t>
            </a:r>
          </a:p>
          <a:p>
            <a:r>
              <a:rPr lang="en-GB" dirty="0" smtClean="0"/>
              <a:t>Moreover,………</a:t>
            </a:r>
          </a:p>
          <a:p>
            <a:r>
              <a:rPr lang="en-GB" dirty="0" smtClean="0"/>
              <a:t>Furthermore,…….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add a point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165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However,…</a:t>
            </a:r>
          </a:p>
          <a:p>
            <a:r>
              <a:rPr lang="en-GB" dirty="0" smtClean="0"/>
              <a:t>“..” although…</a:t>
            </a:r>
          </a:p>
          <a:p>
            <a:r>
              <a:rPr lang="en-GB" dirty="0" smtClean="0"/>
              <a:t>On the other hand</a:t>
            </a:r>
          </a:p>
          <a:p>
            <a:r>
              <a:rPr lang="en-GB" dirty="0" smtClean="0"/>
              <a:t>Yet,</a:t>
            </a:r>
          </a:p>
          <a:p>
            <a:r>
              <a:rPr lang="en-GB" dirty="0" smtClean="0"/>
              <a:t>Nevertheless,….</a:t>
            </a:r>
          </a:p>
          <a:p>
            <a:r>
              <a:rPr lang="en-GB" dirty="0" smtClean="0"/>
              <a:t>In contrast,…..</a:t>
            </a:r>
          </a:p>
          <a:p>
            <a:r>
              <a:rPr lang="en-GB" dirty="0" smtClean="0"/>
              <a:t>Conversely,…..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contrast two points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5073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Then,….</a:t>
            </a:r>
          </a:p>
          <a:p>
            <a:r>
              <a:rPr lang="en-GB" dirty="0" smtClean="0"/>
              <a:t>After this/that…..</a:t>
            </a:r>
          </a:p>
          <a:p>
            <a:r>
              <a:rPr lang="en-GB" dirty="0" smtClean="0"/>
              <a:t>Subsequently,……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 smtClean="0"/>
              <a:t>To illustrate or give an example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73373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So….</a:t>
            </a:r>
          </a:p>
          <a:p>
            <a:r>
              <a:rPr lang="en-GB" dirty="0" smtClean="0"/>
              <a:t>Therefore,….</a:t>
            </a:r>
          </a:p>
          <a:p>
            <a:r>
              <a:rPr lang="en-GB" dirty="0" smtClean="0"/>
              <a:t>As a result,…..</a:t>
            </a:r>
          </a:p>
          <a:p>
            <a:r>
              <a:rPr lang="en-GB" dirty="0" smtClean="0"/>
              <a:t>Consequently….</a:t>
            </a:r>
          </a:p>
          <a:p>
            <a:r>
              <a:rPr lang="en-GB" dirty="0" smtClean="0"/>
              <a:t>Despite…..</a:t>
            </a:r>
          </a:p>
          <a:p>
            <a:r>
              <a:rPr lang="en-GB" dirty="0"/>
              <a:t>S</a:t>
            </a:r>
            <a:r>
              <a:rPr lang="en-GB" dirty="0" smtClean="0"/>
              <a:t>ince…</a:t>
            </a:r>
          </a:p>
          <a:p>
            <a:r>
              <a:rPr lang="en-GB" dirty="0" smtClean="0"/>
              <a:t>Hence,….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note consequences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332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Finally,…</a:t>
            </a:r>
          </a:p>
          <a:p>
            <a:r>
              <a:rPr lang="en-GB" dirty="0" smtClean="0"/>
              <a:t>In conclusion,….</a:t>
            </a:r>
          </a:p>
          <a:p>
            <a:r>
              <a:rPr lang="en-GB" dirty="0" smtClean="0"/>
              <a:t>To conclude,….</a:t>
            </a:r>
          </a:p>
          <a:p>
            <a:r>
              <a:rPr lang="en-GB" dirty="0" smtClean="0"/>
              <a:t>To summarise,….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summarise or conclude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9936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Firstly,…. (or ‘The first part to note is….’)</a:t>
            </a:r>
          </a:p>
          <a:p>
            <a:r>
              <a:rPr lang="en-GB" dirty="0" smtClean="0"/>
              <a:t>Secondly,… (or ‘The second point to note is…’)</a:t>
            </a:r>
          </a:p>
          <a:p>
            <a:r>
              <a:rPr lang="en-GB" dirty="0" smtClean="0"/>
              <a:t>Finally,…. (or, The next point to note is…..’)</a:t>
            </a:r>
          </a:p>
          <a:p>
            <a:r>
              <a:rPr lang="en-GB" dirty="0" smtClean="0"/>
              <a:t>Davies (2016) contends</a:t>
            </a:r>
          </a:p>
          <a:p>
            <a:r>
              <a:rPr lang="en-GB" dirty="0"/>
              <a:t>s</a:t>
            </a:r>
            <a:r>
              <a:rPr lang="en-GB" dirty="0" smtClean="0"/>
              <a:t>tates</a:t>
            </a:r>
          </a:p>
          <a:p>
            <a:r>
              <a:rPr lang="en-GB" dirty="0"/>
              <a:t>a</a:t>
            </a:r>
            <a:r>
              <a:rPr lang="en-GB" dirty="0" smtClean="0"/>
              <a:t>rgues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introduce ideas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4812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Contends</a:t>
            </a:r>
          </a:p>
          <a:p>
            <a:r>
              <a:rPr lang="en-GB" dirty="0" smtClean="0"/>
              <a:t>States</a:t>
            </a:r>
          </a:p>
          <a:p>
            <a:r>
              <a:rPr lang="en-GB" dirty="0" smtClean="0"/>
              <a:t>Argues</a:t>
            </a:r>
          </a:p>
          <a:p>
            <a:r>
              <a:rPr lang="en-GB" dirty="0" smtClean="0"/>
              <a:t>Purports</a:t>
            </a:r>
          </a:p>
          <a:p>
            <a:r>
              <a:rPr lang="en-GB" dirty="0" smtClean="0"/>
              <a:t>Suggests</a:t>
            </a:r>
          </a:p>
          <a:p>
            <a:r>
              <a:rPr lang="en-GB" dirty="0" smtClean="0"/>
              <a:t>Insists</a:t>
            </a:r>
          </a:p>
          <a:p>
            <a:r>
              <a:rPr lang="en-GB" dirty="0" smtClean="0"/>
              <a:t>Asserts</a:t>
            </a:r>
          </a:p>
          <a:p>
            <a:r>
              <a:rPr lang="en-GB" dirty="0" smtClean="0"/>
              <a:t>Declares</a:t>
            </a:r>
          </a:p>
          <a:p>
            <a:r>
              <a:rPr lang="en-GB" smtClean="0"/>
              <a:t>maintains</a:t>
            </a:r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Words to introduce a point or idea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599258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64</TotalTime>
  <Words>348</Words>
  <Application>Microsoft Office PowerPoint</Application>
  <PresentationFormat>On-screen Show (4:3)</PresentationFormat>
  <Paragraphs>85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Hardcover</vt:lpstr>
      <vt:lpstr>Grammar</vt:lpstr>
      <vt:lpstr>What is Grammar?</vt:lpstr>
      <vt:lpstr>Grammar </vt:lpstr>
      <vt:lpstr>Homophones</vt:lpstr>
      <vt:lpstr>Homophones</vt:lpstr>
      <vt:lpstr>Place each of the following words correctly in a sentence</vt:lpstr>
      <vt:lpstr>Linking words and phrases</vt:lpstr>
      <vt:lpstr>To add a point</vt:lpstr>
      <vt:lpstr>To contrast two points</vt:lpstr>
      <vt:lpstr>To illustrate or give an example</vt:lpstr>
      <vt:lpstr>To note consequences</vt:lpstr>
      <vt:lpstr>To summarise or conclude</vt:lpstr>
      <vt:lpstr>To introduce ideas</vt:lpstr>
      <vt:lpstr>Words to introduce a point or idea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Grammar</dc:title>
  <dc:creator>test student</dc:creator>
  <cp:lastModifiedBy>test student</cp:lastModifiedBy>
  <cp:revision>4</cp:revision>
  <dcterms:created xsi:type="dcterms:W3CDTF">2016-07-22T11:16:19Z</dcterms:created>
  <dcterms:modified xsi:type="dcterms:W3CDTF">2016-07-22T12:20:23Z</dcterms:modified>
</cp:coreProperties>
</file>