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0"/>
  </p:notesMasterIdLst>
  <p:sldIdLst>
    <p:sldId id="256" r:id="rId2"/>
    <p:sldId id="257" r:id="rId3"/>
    <p:sldId id="259" r:id="rId4"/>
    <p:sldId id="260" r:id="rId5"/>
    <p:sldId id="262" r:id="rId6"/>
    <p:sldId id="263" r:id="rId7"/>
    <p:sldId id="261" r:id="rId8"/>
    <p:sldId id="258"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ily Howells" initials="EH" lastIdx="1" clrIdx="0">
    <p:extLst>
      <p:ext uri="{19B8F6BF-5375-455C-9EA6-DF929625EA0E}">
        <p15:presenceInfo xmlns:p15="http://schemas.microsoft.com/office/powerpoint/2012/main" userId="Emily Howell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3904" autoAdjust="0"/>
  </p:normalViewPr>
  <p:slideViewPr>
    <p:cSldViewPr snapToGrid="0">
      <p:cViewPr varScale="1">
        <p:scale>
          <a:sx n="46" d="100"/>
          <a:sy n="46" d="100"/>
        </p:scale>
        <p:origin x="165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B1FF2-C5AD-41FD-9358-E6D3422DC64B}" type="datetimeFigureOut">
              <a:rPr lang="en-GB" smtClean="0"/>
              <a:t>28/04/2018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E635E0-879D-4B45-9AEB-CF1BE7E970F1}" type="slidenum">
              <a:rPr lang="en-GB" smtClean="0"/>
              <a:t>‹#›</a:t>
            </a:fld>
            <a:endParaRPr lang="en-GB"/>
          </a:p>
        </p:txBody>
      </p:sp>
    </p:spTree>
    <p:extLst>
      <p:ext uri="{BB962C8B-B14F-4D97-AF65-F5344CB8AC3E}">
        <p14:creationId xmlns:p14="http://schemas.microsoft.com/office/powerpoint/2010/main" val="2390404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Guru of Sikhism was named Nanak. He is seen as the creator of Sikhism, and was seen as a spiritual leader who provided guidance to many people.</a:t>
            </a:r>
          </a:p>
          <a:p>
            <a:r>
              <a:rPr lang="en-GB" dirty="0"/>
              <a:t>In his early life, there was signs that Nanak may have been special, as the religion teaches that “many events (in his younger life) that demonstrated that God had marked him out for something special. For example, from a young age he had high level of interests in religion, and refused to partake in some practices that did not suite his believes. On of these was the wearing of the sacred thread, which young Hindu boys wear as a symbol of coming of age. He refused as he felt that people should be “</a:t>
            </a:r>
            <a:r>
              <a:rPr lang="en-GB" sz="1200" b="0" i="0" kern="1200" dirty="0">
                <a:solidFill>
                  <a:schemeClr val="tx1"/>
                </a:solidFill>
                <a:effectLst/>
                <a:latin typeface="+mn-lt"/>
                <a:ea typeface="+mn-ea"/>
                <a:cs typeface="+mn-cs"/>
              </a:rPr>
              <a:t>distinguished by the things that they did, and their individual qualities, rather than by a thread”</a:t>
            </a:r>
            <a:endParaRPr lang="en-GB" dirty="0"/>
          </a:p>
          <a:p>
            <a:r>
              <a:rPr lang="en-GB" dirty="0"/>
              <a:t>Nanak was brought up through the faith of Hinduism, however </a:t>
            </a:r>
            <a:r>
              <a:rPr lang="en-GB" dirty="0" err="1"/>
              <a:t>seeked</a:t>
            </a:r>
            <a:r>
              <a:rPr lang="en-GB" dirty="0"/>
              <a:t> something more from his religious experiences. He went on to study other religions such as Muslims, as due to the Indian patrician in 1947, many Muslim families had been left, resulting in Nanak growing up with Muslim influence. This influence can be seen later on in the creation of the Sikh religion as it incorporates aspects of both Muslim and Hindu faith, and also the Sant movement which had the most influence over Nanak </a:t>
            </a:r>
          </a:p>
          <a:p>
            <a:r>
              <a:rPr lang="en-GB" dirty="0"/>
              <a:t>Although he began his life in society, at a young age he dedicated himself to spiritually, and lead his life through meditation and reflection </a:t>
            </a:r>
          </a:p>
        </p:txBody>
      </p:sp>
      <p:sp>
        <p:nvSpPr>
          <p:cNvPr id="4" name="Slide Number Placeholder 3"/>
          <p:cNvSpPr>
            <a:spLocks noGrp="1"/>
          </p:cNvSpPr>
          <p:nvPr>
            <p:ph type="sldNum" sz="quarter" idx="10"/>
          </p:nvPr>
        </p:nvSpPr>
        <p:spPr/>
        <p:txBody>
          <a:bodyPr/>
          <a:lstStyle/>
          <a:p>
            <a:fld id="{1BE635E0-879D-4B45-9AEB-CF1BE7E970F1}" type="slidenum">
              <a:rPr lang="en-GB" smtClean="0"/>
              <a:t>2</a:t>
            </a:fld>
            <a:endParaRPr lang="en-GB"/>
          </a:p>
        </p:txBody>
      </p:sp>
    </p:spTree>
    <p:extLst>
      <p:ext uri="{BB962C8B-B14F-4D97-AF65-F5344CB8AC3E}">
        <p14:creationId xmlns:p14="http://schemas.microsoft.com/office/powerpoint/2010/main" val="1838608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At the age of 30, Nanak had his first spiritual prophecy given to him. He was bathing in the lake, as he did everyday, however, could not be found for the next three days.. The prophecy says that God spoke with him, gave him nectar to drink and told him that “</a:t>
            </a:r>
            <a:r>
              <a:rPr lang="en-GB" sz="1200" b="0" i="0" kern="1200" dirty="0">
                <a:solidFill>
                  <a:schemeClr val="tx1"/>
                </a:solidFill>
                <a:effectLst/>
                <a:latin typeface="+mn-lt"/>
                <a:ea typeface="+mn-ea"/>
                <a:cs typeface="+mn-cs"/>
              </a:rPr>
              <a:t>My Name is God, and you are the divine Guru”. </a:t>
            </a:r>
            <a:r>
              <a:rPr lang="en-GB" dirty="0"/>
              <a:t>Although people believed him to have drowned, he returned with a religious awakening. He told people that </a:t>
            </a:r>
            <a:r>
              <a:rPr lang="en-GB" sz="1200" b="0" i="0" kern="1200" dirty="0">
                <a:solidFill>
                  <a:schemeClr val="tx1"/>
                </a:solidFill>
                <a:effectLst/>
                <a:latin typeface="+mn-lt"/>
                <a:ea typeface="+mn-ea"/>
                <a:cs typeface="+mn-cs"/>
              </a:rPr>
              <a:t>"There is no Hindu, there is no Muslim”, removing all previous ideas of what he believed religion to be.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Following this revelation, Nanak taught lessons of equality, and the eternal undying love that God has for everyone regardless of the way that they worshiped him. This alone would comfort people into knowing that what they had been doing previously to worship God was not wrong, or wasted. This could have ensured that what Nanak was saying wouldn’t be rejected, but accepted as it fit around the beliefs that were already a part of society. This was also seen in the fact that he did not attempt to convert people, but told them to ensure that they are being the best member of their faith that they can be. This overall fits in the all loving perception that the Sikh faith takes. </a:t>
            </a:r>
            <a:endParaRPr lang="en-GB" dirty="0"/>
          </a:p>
        </p:txBody>
      </p:sp>
      <p:sp>
        <p:nvSpPr>
          <p:cNvPr id="4" name="Slide Number Placeholder 3"/>
          <p:cNvSpPr>
            <a:spLocks noGrp="1"/>
          </p:cNvSpPr>
          <p:nvPr>
            <p:ph type="sldNum" sz="quarter" idx="10"/>
          </p:nvPr>
        </p:nvSpPr>
        <p:spPr/>
        <p:txBody>
          <a:bodyPr/>
          <a:lstStyle/>
          <a:p>
            <a:fld id="{1BE635E0-879D-4B45-9AEB-CF1BE7E970F1}" type="slidenum">
              <a:rPr lang="en-GB" smtClean="0"/>
              <a:t>3</a:t>
            </a:fld>
            <a:endParaRPr lang="en-GB"/>
          </a:p>
        </p:txBody>
      </p:sp>
    </p:spTree>
    <p:extLst>
      <p:ext uri="{BB962C8B-B14F-4D97-AF65-F5344CB8AC3E}">
        <p14:creationId xmlns:p14="http://schemas.microsoft.com/office/powerpoint/2010/main" val="25398084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Mul</a:t>
            </a:r>
            <a:r>
              <a:rPr lang="en-GB" dirty="0"/>
              <a:t> </a:t>
            </a:r>
            <a:r>
              <a:rPr lang="en-GB" dirty="0" err="1"/>
              <a:t>Manter</a:t>
            </a:r>
            <a:r>
              <a:rPr lang="en-GB" dirty="0"/>
              <a:t>, also known as the basic teachings, was the first spiritual teaching that Nanak wrote down, and therefore the first form of scripture that the Sikh religion has. It describes the form of God, and the features God contains, such as forgiving, loving and all powerful. This again refers to a God that individuals of the time already believe in, and therefore can support what is being said to them. The statement can be seen as </a:t>
            </a:r>
            <a:r>
              <a:rPr lang="en-GB" dirty="0" err="1"/>
              <a:t>Nanaks</a:t>
            </a:r>
            <a:r>
              <a:rPr lang="en-GB" dirty="0"/>
              <a:t> own personal summary of God, which then has the influence of what God is portrayed as throughout the religion. It is this first teaching that becomes the whole basis of the </a:t>
            </a:r>
            <a:r>
              <a:rPr lang="en-GB" dirty="0" err="1"/>
              <a:t>Shikism</a:t>
            </a:r>
            <a:r>
              <a:rPr lang="en-GB" dirty="0"/>
              <a:t> religion, as people follow the loving and forgiving nature of God. </a:t>
            </a:r>
          </a:p>
          <a:p>
            <a:r>
              <a:rPr lang="en-GB" dirty="0"/>
              <a:t>The teachings provides a lot of clearance of what </a:t>
            </a:r>
            <a:r>
              <a:rPr lang="en-GB" dirty="0" err="1"/>
              <a:t>Shiskm</a:t>
            </a:r>
            <a:r>
              <a:rPr lang="en-GB" dirty="0"/>
              <a:t> will eventually become. It states that there is one God. This keeps in touch with the believes of the Muslim faith, however, within the Hindu faith this could be seen as difficult to understand as the faith contains many different Gods and Goddesses. It however, brings in the Hindu aspect of the belief in God, when God is described as being “immanent in creation”, giving the impression that God is “Omnipresent, Omnipotent and Omniscient”, and is therefore in everything we do.  The teachings ends with “the Gurus grace”, implying to the followers that it is only through what God has shown the Guru (who is evidently Nanak) that they will be able to begin to understand God and reach enlightenment and be awakened.</a:t>
            </a:r>
          </a:p>
          <a:p>
            <a:r>
              <a:rPr lang="en-GB" dirty="0"/>
              <a:t>It is after this experience that Nanak is considered a guru, and begins teaching and guiding people in the way of the Sikh beliefs. He gave all of his possessions, and travelled around to speed his </a:t>
            </a:r>
            <a:r>
              <a:rPr lang="en-GB" dirty="0" err="1"/>
              <a:t>measage</a:t>
            </a:r>
            <a:r>
              <a:rPr lang="en-GB" dirty="0"/>
              <a:t>.</a:t>
            </a:r>
          </a:p>
        </p:txBody>
      </p:sp>
      <p:sp>
        <p:nvSpPr>
          <p:cNvPr id="4" name="Slide Number Placeholder 3"/>
          <p:cNvSpPr>
            <a:spLocks noGrp="1"/>
          </p:cNvSpPr>
          <p:nvPr>
            <p:ph type="sldNum" sz="quarter" idx="10"/>
          </p:nvPr>
        </p:nvSpPr>
        <p:spPr/>
        <p:txBody>
          <a:bodyPr/>
          <a:lstStyle/>
          <a:p>
            <a:fld id="{1BE635E0-879D-4B45-9AEB-CF1BE7E970F1}" type="slidenum">
              <a:rPr lang="en-GB" smtClean="0"/>
              <a:t>4</a:t>
            </a:fld>
            <a:endParaRPr lang="en-GB"/>
          </a:p>
        </p:txBody>
      </p:sp>
    </p:spTree>
    <p:extLst>
      <p:ext uri="{BB962C8B-B14F-4D97-AF65-F5344CB8AC3E}">
        <p14:creationId xmlns:p14="http://schemas.microsoft.com/office/powerpoint/2010/main" val="40589342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Nanak travelled around, spreading his massage, with a Muslim man named </a:t>
            </a:r>
            <a:r>
              <a:rPr lang="en-GB" dirty="0" err="1"/>
              <a:t>Maradana</a:t>
            </a:r>
            <a:r>
              <a:rPr lang="en-GB" dirty="0"/>
              <a:t>. After 20 years of travelling, Nanak and his family settled in a location names </a:t>
            </a:r>
            <a:r>
              <a:rPr lang="en-GB" dirty="0" err="1"/>
              <a:t>Kartarpur</a:t>
            </a:r>
            <a:r>
              <a:rPr lang="en-GB" dirty="0"/>
              <a:t>. This land was gifted to them by the owner, allowing the individuals who followed Nanak to settle in one location and make a life for themselves following the teachings that Nanak had set in place. Many of the traditions of the Sikh faith can be traced back to the settlers of </a:t>
            </a:r>
            <a:r>
              <a:rPr lang="en-GB" dirty="0" err="1"/>
              <a:t>Kartatpur</a:t>
            </a:r>
            <a:r>
              <a:rPr lang="en-GB" dirty="0"/>
              <a:t>. For example, Owen Cole states that “</a:t>
            </a:r>
            <a:r>
              <a:rPr lang="en-GB" dirty="0" err="1"/>
              <a:t>amrit</a:t>
            </a:r>
            <a:r>
              <a:rPr lang="en-GB" dirty="0"/>
              <a:t> vela, the period before dawn, is the time when Sikhs should rise, bath and meditate. This practice probably derives form the example of the </a:t>
            </a:r>
            <a:r>
              <a:rPr lang="en-GB" dirty="0" err="1"/>
              <a:t>Kartarpur</a:t>
            </a:r>
            <a:r>
              <a:rPr lang="en-GB" dirty="0"/>
              <a:t> Sikhs following the custom of their leader”. It is from this that we can see that the Sikhs way of living was highly influence by the day to day practices of Nanak himself, giving him a huge influence on the religion as a whole and in creating its customs that are still practise today.</a:t>
            </a:r>
          </a:p>
          <a:p>
            <a:r>
              <a:rPr lang="en-GB" dirty="0"/>
              <a:t>It was also here that Nanak encouraged that usage of his own composition when reciting hymns, as this fit these taught the morals of the religion, whereas texts such as the </a:t>
            </a:r>
            <a:r>
              <a:rPr lang="en-GB" dirty="0" err="1"/>
              <a:t>vedas</a:t>
            </a:r>
            <a:r>
              <a:rPr lang="en-GB" dirty="0"/>
              <a:t> may go against the message that Sikhism was attempting to get across to people. The hymns were recited in a roomed named the </a:t>
            </a:r>
            <a:r>
              <a:rPr lang="en-GB" dirty="0" err="1"/>
              <a:t>deharmsala</a:t>
            </a:r>
            <a:r>
              <a:rPr lang="en-GB" dirty="0"/>
              <a:t>, which has become a custom of the Sikhism religion today, showing further the impact that Nanak had on the faith </a:t>
            </a:r>
          </a:p>
          <a:p>
            <a:r>
              <a:rPr lang="en-GB" dirty="0"/>
              <a:t>Although the original settlement of </a:t>
            </a:r>
            <a:r>
              <a:rPr lang="en-GB" dirty="0" err="1"/>
              <a:t>Katarpur</a:t>
            </a:r>
            <a:r>
              <a:rPr lang="en-GB" dirty="0"/>
              <a:t> is no longer there due to flooding, the areas remains to be a significant location for many Sikhs, as it can be see as the place that Sikhism was born</a:t>
            </a:r>
          </a:p>
        </p:txBody>
      </p:sp>
      <p:sp>
        <p:nvSpPr>
          <p:cNvPr id="4" name="Slide Number Placeholder 3"/>
          <p:cNvSpPr>
            <a:spLocks noGrp="1"/>
          </p:cNvSpPr>
          <p:nvPr>
            <p:ph type="sldNum" sz="quarter" idx="10"/>
          </p:nvPr>
        </p:nvSpPr>
        <p:spPr/>
        <p:txBody>
          <a:bodyPr/>
          <a:lstStyle/>
          <a:p>
            <a:fld id="{1BE635E0-879D-4B45-9AEB-CF1BE7E970F1}" type="slidenum">
              <a:rPr lang="en-GB" smtClean="0"/>
              <a:t>5</a:t>
            </a:fld>
            <a:endParaRPr lang="en-GB"/>
          </a:p>
        </p:txBody>
      </p:sp>
    </p:spTree>
    <p:extLst>
      <p:ext uri="{BB962C8B-B14F-4D97-AF65-F5344CB8AC3E}">
        <p14:creationId xmlns:p14="http://schemas.microsoft.com/office/powerpoint/2010/main" val="13038565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theology of </a:t>
            </a:r>
            <a:r>
              <a:rPr lang="en-GB" dirty="0" err="1"/>
              <a:t>Nanaks</a:t>
            </a:r>
            <a:r>
              <a:rPr lang="en-GB" dirty="0"/>
              <a:t> believes can be see to incorporate aspects of many religions such as Islam, Buddhism and Hinduism. He believed that it was only by loving God and remembering that he is in everything we do and in everything we see that individuals will be able to access liberation. It was clear that all were able to reach this liberation, unlike in the Hindu faith with only allows specific castes to be able to reach this level of spirituality. Meditation was also a big aspect to how individuals were able to access this liberation, as this was a way of connecting with God, and seeing him reveal himself in creation. It was vital that every person aimed for their spiritually to link with Gods, as this would provide true liberation </a:t>
            </a:r>
          </a:p>
          <a:p>
            <a:r>
              <a:rPr lang="en-GB" dirty="0"/>
              <a:t>Nanak also developed the three Pillars of Sikhism. These are </a:t>
            </a:r>
            <a:r>
              <a:rPr lang="en-GB" dirty="0" err="1"/>
              <a:t>Naam</a:t>
            </a:r>
            <a:r>
              <a:rPr lang="en-GB" dirty="0"/>
              <a:t> Simran, </a:t>
            </a:r>
            <a:r>
              <a:rPr lang="en-GB" dirty="0" err="1"/>
              <a:t>Kirt</a:t>
            </a:r>
            <a:r>
              <a:rPr lang="en-GB" dirty="0"/>
              <a:t> Karna and </a:t>
            </a:r>
            <a:r>
              <a:rPr lang="en-GB" dirty="0" err="1"/>
              <a:t>Vand</a:t>
            </a:r>
            <a:r>
              <a:rPr lang="en-GB" dirty="0"/>
              <a:t> </a:t>
            </a:r>
            <a:r>
              <a:rPr lang="en-GB" dirty="0" err="1"/>
              <a:t>Chhakna</a:t>
            </a:r>
            <a:r>
              <a:rPr lang="en-GB" dirty="0"/>
              <a:t>. These mean that one must meditate on Gods name, to enable them to understand him better, earn a honest living and to share with others, as these are morals that are necessary for a loving community. This theology has given the religion a distinction form all others, as it advocates for peace, community and the connecting with God</a:t>
            </a:r>
          </a:p>
        </p:txBody>
      </p:sp>
      <p:sp>
        <p:nvSpPr>
          <p:cNvPr id="4" name="Slide Number Placeholder 3"/>
          <p:cNvSpPr>
            <a:spLocks noGrp="1"/>
          </p:cNvSpPr>
          <p:nvPr>
            <p:ph type="sldNum" sz="quarter" idx="10"/>
          </p:nvPr>
        </p:nvSpPr>
        <p:spPr/>
        <p:txBody>
          <a:bodyPr/>
          <a:lstStyle/>
          <a:p>
            <a:fld id="{1BE635E0-879D-4B45-9AEB-CF1BE7E970F1}" type="slidenum">
              <a:rPr lang="en-GB" smtClean="0"/>
              <a:t>6</a:t>
            </a:fld>
            <a:endParaRPr lang="en-GB"/>
          </a:p>
        </p:txBody>
      </p:sp>
    </p:spTree>
    <p:extLst>
      <p:ext uri="{BB962C8B-B14F-4D97-AF65-F5344CB8AC3E}">
        <p14:creationId xmlns:p14="http://schemas.microsoft.com/office/powerpoint/2010/main" val="33474126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it is difficult to think of the Sikhism without considering the impact of Nanak. He alone developed the faith, and made it what it is today. He created many of the traditions that the community follows, giving structure to what the religion is and what it means to be a Sikh. </a:t>
            </a:r>
          </a:p>
          <a:p>
            <a:r>
              <a:rPr lang="en-GB" dirty="0"/>
              <a:t>He ensured that the faith would be continued, by appointing a successor named Guru </a:t>
            </a:r>
            <a:r>
              <a:rPr lang="en-GB" dirty="0" err="1"/>
              <a:t>Lehna</a:t>
            </a:r>
            <a:r>
              <a:rPr lang="en-GB" dirty="0"/>
              <a:t> or Angad. With this came new teachings and traditions, allowing the religion to evolve reach more people. This has then lead to 11 Gurus in total, which each one leaving behind many hymns and teachings to be passed on to the new generation of Sikhs. </a:t>
            </a:r>
          </a:p>
          <a:p>
            <a:r>
              <a:rPr lang="en-GB" dirty="0"/>
              <a:t>Nanak also brought a view in society, with him advocating for equality for all induvial. His ignored the caste system in India with allows social segregation, and went as far as to interact and touch a untouchable to prove that they were no different to anyone else.</a:t>
            </a:r>
          </a:p>
          <a:p>
            <a:r>
              <a:rPr lang="en-GB" dirty="0"/>
              <a:t>In his passing, he left 974 hymns to the learnt form and recited, along with a loving community who followed him and helped in the creation of Sikhism today. </a:t>
            </a:r>
          </a:p>
          <a:p>
            <a:r>
              <a:rPr lang="en-GB" dirty="0"/>
              <a:t>Thank you for listening</a:t>
            </a:r>
          </a:p>
        </p:txBody>
      </p:sp>
      <p:sp>
        <p:nvSpPr>
          <p:cNvPr id="4" name="Slide Number Placeholder 3"/>
          <p:cNvSpPr>
            <a:spLocks noGrp="1"/>
          </p:cNvSpPr>
          <p:nvPr>
            <p:ph type="sldNum" sz="quarter" idx="10"/>
          </p:nvPr>
        </p:nvSpPr>
        <p:spPr/>
        <p:txBody>
          <a:bodyPr/>
          <a:lstStyle/>
          <a:p>
            <a:fld id="{1BE635E0-879D-4B45-9AEB-CF1BE7E970F1}" type="slidenum">
              <a:rPr lang="en-GB" smtClean="0"/>
              <a:t>7</a:t>
            </a:fld>
            <a:endParaRPr lang="en-GB"/>
          </a:p>
        </p:txBody>
      </p:sp>
    </p:spTree>
    <p:extLst>
      <p:ext uri="{BB962C8B-B14F-4D97-AF65-F5344CB8AC3E}">
        <p14:creationId xmlns:p14="http://schemas.microsoft.com/office/powerpoint/2010/main" val="33933958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Rectangle 7"/>
          <p:cNvSpPr/>
          <p:nvPr/>
        </p:nvSpPr>
        <p:spPr>
          <a:xfrm>
            <a:off x="-6843" y="3887812"/>
            <a:ext cx="12195668" cy="457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75488" y="2166364"/>
            <a:ext cx="11247120" cy="1739347"/>
          </a:xfrm>
        </p:spPr>
        <p:txBody>
          <a:bodyPr tIns="45720" bIns="45720" anchor="ctr">
            <a:normAutofit/>
          </a:bodyPr>
          <a:lstStyle>
            <a:lvl1pPr algn="ctr">
              <a:lnSpc>
                <a:spcPct val="80000"/>
              </a:lnSpc>
              <a:defRPr sz="6000" spc="150" baseline="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347472" y="3913632"/>
            <a:ext cx="11506200" cy="457200"/>
          </a:xfrm>
        </p:spPr>
        <p:txBody>
          <a:bodyPr>
            <a:normAutofit/>
          </a:bodyPr>
          <a:lstStyle>
            <a:lvl1pPr marL="0" indent="0" algn="ctr">
              <a:spcBef>
                <a:spcPts val="0"/>
              </a:spcBef>
              <a:spcAft>
                <a:spcPts val="0"/>
              </a:spcAft>
              <a:buNone/>
              <a:defRPr sz="2000">
                <a:solidFill>
                  <a:srgbClr val="FFFFFF"/>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D65828A-0E84-462F-AF0E-5D660DE7208E}" type="datetimeFigureOut">
              <a:rPr lang="en-GB" smtClean="0"/>
              <a:t>28/04/2018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AB1F34-40FA-4FF0-8D4E-0AF8DDEE6795}" type="slidenum">
              <a:rPr lang="en-GB" smtClean="0"/>
              <a:t>‹#›</a:t>
            </a:fld>
            <a:endParaRPr lang="en-GB"/>
          </a:p>
        </p:txBody>
      </p:sp>
    </p:spTree>
    <p:extLst>
      <p:ext uri="{BB962C8B-B14F-4D97-AF65-F5344CB8AC3E}">
        <p14:creationId xmlns:p14="http://schemas.microsoft.com/office/powerpoint/2010/main" val="279476786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65828A-0E84-462F-AF0E-5D660DE7208E}" type="datetimeFigureOut">
              <a:rPr lang="en-GB" smtClean="0"/>
              <a:t>28/04/2018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AB1F34-40FA-4FF0-8D4E-0AF8DDEE6795}" type="slidenum">
              <a:rPr lang="en-GB" smtClean="0"/>
              <a:t>‹#›</a:t>
            </a:fld>
            <a:endParaRPr lang="en-GB"/>
          </a:p>
        </p:txBody>
      </p:sp>
    </p:spTree>
    <p:extLst>
      <p:ext uri="{BB962C8B-B14F-4D97-AF65-F5344CB8AC3E}">
        <p14:creationId xmlns:p14="http://schemas.microsoft.com/office/powerpoint/2010/main" val="128342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43" y="3887812"/>
            <a:ext cx="12195668" cy="457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75488" y="2167128"/>
            <a:ext cx="11247120" cy="173736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347472" y="3913212"/>
            <a:ext cx="11503152" cy="457200"/>
          </a:xfrm>
        </p:spPr>
        <p:txBody>
          <a:bodyPr anchor="t">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8D65828A-0E84-462F-AF0E-5D660DE7208E}" type="datetimeFigureOut">
              <a:rPr lang="en-GB" smtClean="0"/>
              <a:t>28/04/2018</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1AB1F34-40FA-4FF0-8D4E-0AF8DDEE6795}" type="slidenum">
              <a:rPr lang="en-GB" smtClean="0"/>
              <a:t>‹#›</a:t>
            </a:fld>
            <a:endParaRPr lang="en-GB"/>
          </a:p>
        </p:txBody>
      </p:sp>
    </p:spTree>
    <p:extLst>
      <p:ext uri="{BB962C8B-B14F-4D97-AF65-F5344CB8AC3E}">
        <p14:creationId xmlns:p14="http://schemas.microsoft.com/office/powerpoint/2010/main" val="11524106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D65828A-0E84-462F-AF0E-5D660DE7208E}" type="datetimeFigureOut">
              <a:rPr lang="en-GB" smtClean="0"/>
              <a:t>28/04/2018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AB1F34-40FA-4FF0-8D4E-0AF8DDEE6795}" type="slidenum">
              <a:rPr lang="en-GB" smtClean="0"/>
              <a:t>‹#›</a:t>
            </a:fld>
            <a:endParaRPr lang="en-GB"/>
          </a:p>
        </p:txBody>
      </p:sp>
    </p:spTree>
    <p:extLst>
      <p:ext uri="{BB962C8B-B14F-4D97-AF65-F5344CB8AC3E}">
        <p14:creationId xmlns:p14="http://schemas.microsoft.com/office/powerpoint/2010/main" val="965773457"/>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D65828A-0E84-462F-AF0E-5D660DE7208E}" type="datetimeFigureOut">
              <a:rPr lang="en-GB" smtClean="0"/>
              <a:t>28/04/2018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AB1F34-40FA-4FF0-8D4E-0AF8DDEE6795}" type="slidenum">
              <a:rPr lang="en-GB" smtClean="0"/>
              <a:t>‹#›</a:t>
            </a:fld>
            <a:endParaRPr lang="en-GB"/>
          </a:p>
        </p:txBody>
      </p:sp>
    </p:spTree>
    <p:extLst>
      <p:ext uri="{BB962C8B-B14F-4D97-AF65-F5344CB8AC3E}">
        <p14:creationId xmlns:p14="http://schemas.microsoft.com/office/powerpoint/2010/main" val="4175574889"/>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D65828A-0E84-462F-AF0E-5D660DE7208E}" type="datetimeFigureOut">
              <a:rPr lang="en-GB" smtClean="0"/>
              <a:t>28/04/2018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AB1F34-40FA-4FF0-8D4E-0AF8DDEE6795}" type="slidenum">
              <a:rPr lang="en-GB" smtClean="0"/>
              <a:t>‹#›</a:t>
            </a:fld>
            <a:endParaRPr lang="en-GB"/>
          </a:p>
        </p:txBody>
      </p:sp>
    </p:spTree>
    <p:extLst>
      <p:ext uri="{BB962C8B-B14F-4D97-AF65-F5344CB8AC3E}">
        <p14:creationId xmlns:p14="http://schemas.microsoft.com/office/powerpoint/2010/main" val="1303220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65828A-0E84-462F-AF0E-5D660DE7208E}" type="datetimeFigureOut">
              <a:rPr lang="en-GB" smtClean="0"/>
              <a:t>28/04/2018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1AB1F34-40FA-4FF0-8D4E-0AF8DDEE6795}" type="slidenum">
              <a:rPr lang="en-GB" smtClean="0"/>
              <a:t>‹#›</a:t>
            </a:fld>
            <a:endParaRPr lang="en-GB"/>
          </a:p>
        </p:txBody>
      </p:sp>
    </p:spTree>
    <p:extLst>
      <p:ext uri="{BB962C8B-B14F-4D97-AF65-F5344CB8AC3E}">
        <p14:creationId xmlns:p14="http://schemas.microsoft.com/office/powerpoint/2010/main" val="13732130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65828A-0E84-462F-AF0E-5D660DE7208E}" type="datetimeFigureOut">
              <a:rPr lang="en-GB" smtClean="0"/>
              <a:t>28/04/2018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AB1F34-40FA-4FF0-8D4E-0AF8DDEE6795}" type="slidenum">
              <a:rPr lang="en-GB" smtClean="0"/>
              <a:t>‹#›</a:t>
            </a:fld>
            <a:endParaRPr lang="en-GB"/>
          </a:p>
        </p:txBody>
      </p:sp>
    </p:spTree>
    <p:extLst>
      <p:ext uri="{BB962C8B-B14F-4D97-AF65-F5344CB8AC3E}">
        <p14:creationId xmlns:p14="http://schemas.microsoft.com/office/powerpoint/2010/main" val="1732585144"/>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D65828A-0E84-462F-AF0E-5D660DE7208E}" type="datetimeFigureOut">
              <a:rPr lang="en-GB" smtClean="0"/>
              <a:t>28/04/2018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AB1F34-40FA-4FF0-8D4E-0AF8DDEE6795}" type="slidenum">
              <a:rPr lang="en-GB" smtClean="0"/>
              <a:t>‹#›</a:t>
            </a:fld>
            <a:endParaRPr lang="en-GB"/>
          </a:p>
        </p:txBody>
      </p:sp>
    </p:spTree>
    <p:extLst>
      <p:ext uri="{BB962C8B-B14F-4D97-AF65-F5344CB8AC3E}">
        <p14:creationId xmlns:p14="http://schemas.microsoft.com/office/powerpoint/2010/main" val="14772045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65828A-0E84-462F-AF0E-5D660DE7208E}" type="datetimeFigureOut">
              <a:rPr lang="en-GB" smtClean="0"/>
              <a:t>28/04/2018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AB1F34-40FA-4FF0-8D4E-0AF8DDEE6795}" type="slidenum">
              <a:rPr lang="en-GB" smtClean="0"/>
              <a:t>‹#›</a:t>
            </a:fld>
            <a:endParaRPr lang="en-GB"/>
          </a:p>
        </p:txBody>
      </p:sp>
    </p:spTree>
    <p:extLst>
      <p:ext uri="{BB962C8B-B14F-4D97-AF65-F5344CB8AC3E}">
        <p14:creationId xmlns:p14="http://schemas.microsoft.com/office/powerpoint/2010/main" val="3090897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8D65828A-0E84-462F-AF0E-5D660DE7208E}" type="datetimeFigureOut">
              <a:rPr lang="en-GB" smtClean="0"/>
              <a:t>28/04/2018</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41AB1F34-40FA-4FF0-8D4E-0AF8DDEE6795}" type="slidenum">
              <a:rPr lang="en-GB" smtClean="0"/>
              <a:t>‹#›</a:t>
            </a:fld>
            <a:endParaRPr lang="en-GB"/>
          </a:p>
        </p:txBody>
      </p:sp>
    </p:spTree>
    <p:extLst>
      <p:ext uri="{BB962C8B-B14F-4D97-AF65-F5344CB8AC3E}">
        <p14:creationId xmlns:p14="http://schemas.microsoft.com/office/powerpoint/2010/main" val="3826217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8D65828A-0E84-462F-AF0E-5D660DE7208E}" type="datetimeFigureOut">
              <a:rPr lang="en-GB" smtClean="0"/>
              <a:t>28/04/2018</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41AB1F34-40FA-4FF0-8D4E-0AF8DDEE6795}" type="slidenum">
              <a:rPr lang="en-GB" smtClean="0"/>
              <a:t>‹#›</a:t>
            </a:fld>
            <a:endParaRPr lang="en-GB"/>
          </a:p>
        </p:txBody>
      </p:sp>
    </p:spTree>
    <p:extLst>
      <p:ext uri="{BB962C8B-B14F-4D97-AF65-F5344CB8AC3E}">
        <p14:creationId xmlns:p14="http://schemas.microsoft.com/office/powerpoint/2010/main" val="890473256"/>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maverickpakistanis.com/2012/11/sikh-visitors-praise-pakistan-hospitality-upkeep-holy-places/" TargetMode="External"/><Relationship Id="rId2" Type="http://schemas.openxmlformats.org/officeDocument/2006/relationships/hyperlink" Target="http://www.discoversikhism.com/images/storys/guru_nanak_110.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35450-2FA3-46FF-8DE2-AB07D6304644}"/>
              </a:ext>
            </a:extLst>
          </p:cNvPr>
          <p:cNvSpPr>
            <a:spLocks noGrp="1"/>
          </p:cNvSpPr>
          <p:nvPr>
            <p:ph type="ctrTitle"/>
          </p:nvPr>
        </p:nvSpPr>
        <p:spPr/>
        <p:txBody>
          <a:bodyPr/>
          <a:lstStyle/>
          <a:p>
            <a:r>
              <a:rPr lang="en-GB" dirty="0"/>
              <a:t>Nanak: the first Guru</a:t>
            </a:r>
          </a:p>
        </p:txBody>
      </p:sp>
      <p:sp>
        <p:nvSpPr>
          <p:cNvPr id="3" name="Subtitle 2">
            <a:extLst>
              <a:ext uri="{FF2B5EF4-FFF2-40B4-BE49-F238E27FC236}">
                <a16:creationId xmlns:a16="http://schemas.microsoft.com/office/drawing/2014/main" id="{D5DAF46B-3B52-49B8-B149-DCA3E1C9EB26}"/>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0712711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19865-BDE0-47F4-B8AE-EEC175EF4D17}"/>
              </a:ext>
            </a:extLst>
          </p:cNvPr>
          <p:cNvSpPr>
            <a:spLocks noGrp="1"/>
          </p:cNvSpPr>
          <p:nvPr>
            <p:ph type="title"/>
          </p:nvPr>
        </p:nvSpPr>
        <p:spPr>
          <a:xfrm>
            <a:off x="0" y="284176"/>
            <a:ext cx="9784080" cy="1508760"/>
          </a:xfrm>
        </p:spPr>
        <p:txBody>
          <a:bodyPr/>
          <a:lstStyle/>
          <a:p>
            <a:r>
              <a:rPr lang="en-GB" dirty="0"/>
              <a:t>Nanak</a:t>
            </a:r>
          </a:p>
        </p:txBody>
      </p:sp>
      <p:sp>
        <p:nvSpPr>
          <p:cNvPr id="3" name="Content Placeholder 2">
            <a:extLst>
              <a:ext uri="{FF2B5EF4-FFF2-40B4-BE49-F238E27FC236}">
                <a16:creationId xmlns:a16="http://schemas.microsoft.com/office/drawing/2014/main" id="{3921BD95-F984-44A1-8E1A-2AF363AC44FB}"/>
              </a:ext>
            </a:extLst>
          </p:cNvPr>
          <p:cNvSpPr>
            <a:spLocks noGrp="1"/>
          </p:cNvSpPr>
          <p:nvPr>
            <p:ph idx="1"/>
          </p:nvPr>
        </p:nvSpPr>
        <p:spPr>
          <a:xfrm>
            <a:off x="-2082" y="1792936"/>
            <a:ext cx="9784080" cy="4206240"/>
          </a:xfrm>
        </p:spPr>
        <p:txBody>
          <a:bodyPr>
            <a:normAutofit/>
          </a:bodyPr>
          <a:lstStyle/>
          <a:p>
            <a:r>
              <a:rPr lang="en-GB" sz="2800" dirty="0"/>
              <a:t> The creator of Sikhism </a:t>
            </a:r>
          </a:p>
          <a:p>
            <a:r>
              <a:rPr lang="en-GB" sz="2800" dirty="0"/>
              <a:t>Sikhism teaches tell us that during the early years of                  Nanak’s life, “many events that demonstrated that                                                         God had marked him out for something special”                                                 (Bbc.co.uk, 2011)</a:t>
            </a:r>
          </a:p>
          <a:p>
            <a:r>
              <a:rPr lang="en-GB" sz="2800" dirty="0"/>
              <a:t>Brought up as a Hindu, however, had various views on                                                        religion </a:t>
            </a:r>
          </a:p>
        </p:txBody>
      </p:sp>
      <p:pic>
        <p:nvPicPr>
          <p:cNvPr id="1028" name="Picture 4" descr="Image result for nanak">
            <a:extLst>
              <a:ext uri="{FF2B5EF4-FFF2-40B4-BE49-F238E27FC236}">
                <a16:creationId xmlns:a16="http://schemas.microsoft.com/office/drawing/2014/main" id="{76E0B4F8-830F-45C8-A415-980D3976F3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27968" y="1792936"/>
            <a:ext cx="3964032" cy="45995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8561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C6B5C-EB7C-484D-8D9F-26C5E569F911}"/>
              </a:ext>
            </a:extLst>
          </p:cNvPr>
          <p:cNvSpPr>
            <a:spLocks noGrp="1"/>
          </p:cNvSpPr>
          <p:nvPr>
            <p:ph type="title"/>
          </p:nvPr>
        </p:nvSpPr>
        <p:spPr/>
        <p:txBody>
          <a:bodyPr/>
          <a:lstStyle/>
          <a:p>
            <a:r>
              <a:rPr lang="en-GB" dirty="0"/>
              <a:t>First spiritual experience </a:t>
            </a:r>
          </a:p>
        </p:txBody>
      </p:sp>
      <p:sp>
        <p:nvSpPr>
          <p:cNvPr id="3" name="Content Placeholder 2">
            <a:extLst>
              <a:ext uri="{FF2B5EF4-FFF2-40B4-BE49-F238E27FC236}">
                <a16:creationId xmlns:a16="http://schemas.microsoft.com/office/drawing/2014/main" id="{80DC018F-8E03-44FD-9C04-D30DDB051F61}"/>
              </a:ext>
            </a:extLst>
          </p:cNvPr>
          <p:cNvSpPr>
            <a:spLocks noGrp="1"/>
          </p:cNvSpPr>
          <p:nvPr>
            <p:ph idx="1"/>
          </p:nvPr>
        </p:nvSpPr>
        <p:spPr>
          <a:xfrm>
            <a:off x="413210" y="2032460"/>
            <a:ext cx="5946026" cy="4825539"/>
          </a:xfrm>
        </p:spPr>
        <p:txBody>
          <a:bodyPr>
            <a:normAutofit lnSpcReduction="10000"/>
          </a:bodyPr>
          <a:lstStyle/>
          <a:p>
            <a:pPr marL="0" indent="0">
              <a:buNone/>
            </a:pPr>
            <a:r>
              <a:rPr lang="en-GB" sz="3600" dirty="0"/>
              <a:t>At the age of 30, Nanak had his first spiritual experience which gave him clearance on what religion was</a:t>
            </a:r>
          </a:p>
          <a:p>
            <a:r>
              <a:rPr lang="en-GB" sz="3600" dirty="0"/>
              <a:t>He went missing for three days, however, returned with a revelation </a:t>
            </a:r>
          </a:p>
          <a:p>
            <a:r>
              <a:rPr lang="en-GB" sz="3600" dirty="0"/>
              <a:t>He stated that “there is no Hindu, there is no Muslim </a:t>
            </a:r>
          </a:p>
        </p:txBody>
      </p:sp>
      <p:pic>
        <p:nvPicPr>
          <p:cNvPr id="2050" name="Picture 2" descr="No hindu and No Musalmaan">
            <a:extLst>
              <a:ext uri="{FF2B5EF4-FFF2-40B4-BE49-F238E27FC236}">
                <a16:creationId xmlns:a16="http://schemas.microsoft.com/office/drawing/2014/main" id="{474C7572-2544-4242-BA58-9AABB2AEB5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9236" y="2032460"/>
            <a:ext cx="5478214" cy="411895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F5EFD5C-BE19-4351-BB7D-2D732CC4A3A5}"/>
              </a:ext>
            </a:extLst>
          </p:cNvPr>
          <p:cNvSpPr txBox="1"/>
          <p:nvPr/>
        </p:nvSpPr>
        <p:spPr>
          <a:xfrm>
            <a:off x="644236" y="6400800"/>
            <a:ext cx="3719946" cy="369332"/>
          </a:xfrm>
          <a:prstGeom prst="rect">
            <a:avLst/>
          </a:prstGeom>
          <a:noFill/>
        </p:spPr>
        <p:txBody>
          <a:bodyPr wrap="square" rtlCol="0">
            <a:spAutoFit/>
          </a:bodyPr>
          <a:lstStyle/>
          <a:p>
            <a:r>
              <a:rPr lang="en-GB" dirty="0"/>
              <a:t>(Fateh.sikhnet.com, n.d.)</a:t>
            </a:r>
          </a:p>
        </p:txBody>
      </p:sp>
    </p:spTree>
    <p:extLst>
      <p:ext uri="{BB962C8B-B14F-4D97-AF65-F5344CB8AC3E}">
        <p14:creationId xmlns:p14="http://schemas.microsoft.com/office/powerpoint/2010/main" val="3823204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AB381-D11C-4DC9-9C03-C99AE998C758}"/>
              </a:ext>
            </a:extLst>
          </p:cNvPr>
          <p:cNvSpPr>
            <a:spLocks noGrp="1"/>
          </p:cNvSpPr>
          <p:nvPr>
            <p:ph type="title"/>
          </p:nvPr>
        </p:nvSpPr>
        <p:spPr/>
        <p:txBody>
          <a:bodyPr/>
          <a:lstStyle/>
          <a:p>
            <a:r>
              <a:rPr lang="en-GB" dirty="0"/>
              <a:t>First teachings</a:t>
            </a:r>
          </a:p>
        </p:txBody>
      </p:sp>
      <p:sp>
        <p:nvSpPr>
          <p:cNvPr id="3" name="Content Placeholder 2">
            <a:extLst>
              <a:ext uri="{FF2B5EF4-FFF2-40B4-BE49-F238E27FC236}">
                <a16:creationId xmlns:a16="http://schemas.microsoft.com/office/drawing/2014/main" id="{690F2A1E-3428-4C47-849C-30F75675CCAA}"/>
              </a:ext>
            </a:extLst>
          </p:cNvPr>
          <p:cNvSpPr>
            <a:spLocks noGrp="1"/>
          </p:cNvSpPr>
          <p:nvPr>
            <p:ph idx="1"/>
          </p:nvPr>
        </p:nvSpPr>
        <p:spPr/>
        <p:txBody>
          <a:bodyPr>
            <a:normAutofit/>
          </a:bodyPr>
          <a:lstStyle/>
          <a:p>
            <a:pPr marL="0" indent="0">
              <a:buNone/>
            </a:pPr>
            <a:r>
              <a:rPr lang="en-GB" sz="3600" dirty="0"/>
              <a:t>The </a:t>
            </a:r>
            <a:r>
              <a:rPr lang="en-GB" sz="3600" dirty="0" err="1"/>
              <a:t>Mul</a:t>
            </a:r>
            <a:r>
              <a:rPr lang="en-GB" sz="3600" dirty="0"/>
              <a:t> </a:t>
            </a:r>
            <a:r>
              <a:rPr lang="en-GB" sz="3600" dirty="0" err="1"/>
              <a:t>Manter</a:t>
            </a:r>
            <a:r>
              <a:rPr lang="en-GB" sz="3600" dirty="0"/>
              <a:t>:</a:t>
            </a:r>
          </a:p>
          <a:p>
            <a:pPr marL="0" indent="0">
              <a:buNone/>
            </a:pPr>
            <a:r>
              <a:rPr lang="en-GB" sz="3600" dirty="0">
                <a:solidFill>
                  <a:srgbClr val="FFFFFF"/>
                </a:solidFill>
              </a:rPr>
              <a:t>‘This Being (God) is One; the truth; immanent in all things; </a:t>
            </a:r>
            <a:r>
              <a:rPr lang="en-GB" sz="3600" dirty="0" err="1">
                <a:solidFill>
                  <a:srgbClr val="FFFFFF"/>
                </a:solidFill>
              </a:rPr>
              <a:t>Sustainer</a:t>
            </a:r>
            <a:r>
              <a:rPr lang="en-GB" sz="3600" dirty="0">
                <a:solidFill>
                  <a:srgbClr val="FFFFFF"/>
                </a:solidFill>
              </a:rPr>
              <a:t> of all things; Creator of all things; immanent in creation; without fear and without hatred; not subject to time, formless; beyond birth and death; self-revealing; known by the Guru’s grace’.</a:t>
            </a:r>
            <a:endParaRPr lang="en-GB" sz="3600" dirty="0"/>
          </a:p>
        </p:txBody>
      </p:sp>
      <p:sp>
        <p:nvSpPr>
          <p:cNvPr id="4" name="TextBox 3">
            <a:extLst>
              <a:ext uri="{FF2B5EF4-FFF2-40B4-BE49-F238E27FC236}">
                <a16:creationId xmlns:a16="http://schemas.microsoft.com/office/drawing/2014/main" id="{D9D7F5A0-0611-4BA7-B28D-25D4BC7C3A13}"/>
              </a:ext>
            </a:extLst>
          </p:cNvPr>
          <p:cNvSpPr txBox="1"/>
          <p:nvPr/>
        </p:nvSpPr>
        <p:spPr>
          <a:xfrm>
            <a:off x="166254" y="6389158"/>
            <a:ext cx="2971800" cy="369332"/>
          </a:xfrm>
          <a:prstGeom prst="rect">
            <a:avLst/>
          </a:prstGeom>
          <a:noFill/>
        </p:spPr>
        <p:txBody>
          <a:bodyPr wrap="square" rtlCol="0">
            <a:spAutoFit/>
          </a:bodyPr>
          <a:lstStyle/>
          <a:p>
            <a:r>
              <a:rPr lang="en-GB"/>
              <a:t>(Sikhanswers.com, 2010)</a:t>
            </a:r>
            <a:endParaRPr lang="en-GB" dirty="0"/>
          </a:p>
        </p:txBody>
      </p:sp>
    </p:spTree>
    <p:extLst>
      <p:ext uri="{BB962C8B-B14F-4D97-AF65-F5344CB8AC3E}">
        <p14:creationId xmlns:p14="http://schemas.microsoft.com/office/powerpoint/2010/main" val="41639226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77647-FAF8-42D3-9282-C00BEB848CF1}"/>
              </a:ext>
            </a:extLst>
          </p:cNvPr>
          <p:cNvSpPr>
            <a:spLocks noGrp="1"/>
          </p:cNvSpPr>
          <p:nvPr>
            <p:ph type="title"/>
          </p:nvPr>
        </p:nvSpPr>
        <p:spPr>
          <a:xfrm>
            <a:off x="745993" y="409402"/>
            <a:ext cx="9784080" cy="1508760"/>
          </a:xfrm>
        </p:spPr>
        <p:txBody>
          <a:bodyPr/>
          <a:lstStyle/>
          <a:p>
            <a:r>
              <a:rPr lang="en-GB" dirty="0" err="1"/>
              <a:t>Kartarpur</a:t>
            </a:r>
            <a:r>
              <a:rPr lang="en-GB" dirty="0"/>
              <a:t> </a:t>
            </a:r>
          </a:p>
        </p:txBody>
      </p:sp>
      <p:sp>
        <p:nvSpPr>
          <p:cNvPr id="3" name="Content Placeholder 2">
            <a:extLst>
              <a:ext uri="{FF2B5EF4-FFF2-40B4-BE49-F238E27FC236}">
                <a16:creationId xmlns:a16="http://schemas.microsoft.com/office/drawing/2014/main" id="{F3ED8B43-6864-466F-8EDA-91A6C842F3F5}"/>
              </a:ext>
            </a:extLst>
          </p:cNvPr>
          <p:cNvSpPr>
            <a:spLocks noGrp="1"/>
          </p:cNvSpPr>
          <p:nvPr>
            <p:ph idx="1"/>
          </p:nvPr>
        </p:nvSpPr>
        <p:spPr>
          <a:xfrm>
            <a:off x="708666" y="2021001"/>
            <a:ext cx="4929367" cy="4780888"/>
          </a:xfrm>
        </p:spPr>
        <p:txBody>
          <a:bodyPr>
            <a:normAutofit/>
          </a:bodyPr>
          <a:lstStyle/>
          <a:p>
            <a:r>
              <a:rPr lang="en-GB" dirty="0"/>
              <a:t>It is clear that Nanak wouldn’t have sought out for people to follow him, but instead aimed for people to follow what he was teaching them </a:t>
            </a:r>
          </a:p>
          <a:p>
            <a:r>
              <a:rPr lang="en-GB" dirty="0"/>
              <a:t>Part of Nanak’s legacy of what he left behind can be seen from the community developed in </a:t>
            </a:r>
            <a:r>
              <a:rPr lang="en-GB" dirty="0" err="1"/>
              <a:t>Kartarpur</a:t>
            </a:r>
            <a:endParaRPr lang="en-GB" dirty="0"/>
          </a:p>
          <a:p>
            <a:r>
              <a:rPr lang="en-GB" dirty="0"/>
              <a:t>“Amrit vela, the period before dawn, is the time when Sikhs should rise, bath and meditate. This practice probably derives from the example of the </a:t>
            </a:r>
            <a:r>
              <a:rPr lang="en-GB" dirty="0" err="1"/>
              <a:t>Kartarpur</a:t>
            </a:r>
            <a:r>
              <a:rPr lang="en-GB" dirty="0"/>
              <a:t> Sikhs following the custom of their leader” (Owen Cole, 2004)</a:t>
            </a:r>
          </a:p>
        </p:txBody>
      </p:sp>
      <p:pic>
        <p:nvPicPr>
          <p:cNvPr id="3074" name="Picture 2" descr="Image result for kartarpur sikhism">
            <a:extLst>
              <a:ext uri="{FF2B5EF4-FFF2-40B4-BE49-F238E27FC236}">
                <a16:creationId xmlns:a16="http://schemas.microsoft.com/office/drawing/2014/main" id="{8D309C4E-5470-41DE-A229-66E7561710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28208" y="2471645"/>
            <a:ext cx="4929367" cy="3222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2876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E7E98-E858-4F57-AF16-10BB3750FCDE}"/>
              </a:ext>
            </a:extLst>
          </p:cNvPr>
          <p:cNvSpPr>
            <a:spLocks noGrp="1"/>
          </p:cNvSpPr>
          <p:nvPr>
            <p:ph type="title"/>
          </p:nvPr>
        </p:nvSpPr>
        <p:spPr/>
        <p:txBody>
          <a:bodyPr/>
          <a:lstStyle/>
          <a:p>
            <a:r>
              <a:rPr lang="en-GB" dirty="0"/>
              <a:t>Theology </a:t>
            </a:r>
          </a:p>
        </p:txBody>
      </p:sp>
      <p:sp>
        <p:nvSpPr>
          <p:cNvPr id="3" name="Content Placeholder 2">
            <a:extLst>
              <a:ext uri="{FF2B5EF4-FFF2-40B4-BE49-F238E27FC236}">
                <a16:creationId xmlns:a16="http://schemas.microsoft.com/office/drawing/2014/main" id="{365FF174-AEE9-495C-BE11-3B347F4FE2A3}"/>
              </a:ext>
            </a:extLst>
          </p:cNvPr>
          <p:cNvSpPr>
            <a:spLocks noGrp="1"/>
          </p:cNvSpPr>
          <p:nvPr>
            <p:ph idx="1"/>
          </p:nvPr>
        </p:nvSpPr>
        <p:spPr>
          <a:xfrm>
            <a:off x="461465" y="1975577"/>
            <a:ext cx="5378225" cy="3848793"/>
          </a:xfrm>
        </p:spPr>
        <p:txBody>
          <a:bodyPr>
            <a:normAutofit fontScale="92500"/>
          </a:bodyPr>
          <a:lstStyle/>
          <a:p>
            <a:r>
              <a:rPr lang="en-GB" sz="4000" dirty="0"/>
              <a:t>Love in the Divine Name </a:t>
            </a:r>
          </a:p>
          <a:p>
            <a:r>
              <a:rPr lang="en-GB" sz="4000" dirty="0"/>
              <a:t>Mediation </a:t>
            </a:r>
          </a:p>
          <a:p>
            <a:r>
              <a:rPr lang="en-GB" sz="4000" dirty="0"/>
              <a:t>3 Pillars of Sikhism</a:t>
            </a:r>
          </a:p>
          <a:p>
            <a:pPr lvl="1"/>
            <a:r>
              <a:rPr lang="en-GB" sz="3800" dirty="0" err="1"/>
              <a:t>Naam</a:t>
            </a:r>
            <a:r>
              <a:rPr lang="en-GB" sz="3800" dirty="0"/>
              <a:t> Simran</a:t>
            </a:r>
          </a:p>
          <a:p>
            <a:pPr lvl="1"/>
            <a:r>
              <a:rPr lang="en-GB" sz="3800" dirty="0" err="1"/>
              <a:t>Kirt</a:t>
            </a:r>
            <a:r>
              <a:rPr lang="en-GB" sz="3800" dirty="0"/>
              <a:t> Karna</a:t>
            </a:r>
          </a:p>
          <a:p>
            <a:pPr lvl="1"/>
            <a:r>
              <a:rPr lang="en-GB" sz="3800" dirty="0" err="1"/>
              <a:t>Vand</a:t>
            </a:r>
            <a:r>
              <a:rPr lang="en-GB" sz="3800" dirty="0"/>
              <a:t> </a:t>
            </a:r>
            <a:r>
              <a:rPr lang="en-GB" sz="3800" dirty="0" err="1"/>
              <a:t>Chhakna</a:t>
            </a:r>
            <a:r>
              <a:rPr lang="en-GB" sz="3800" dirty="0"/>
              <a:t> </a:t>
            </a:r>
          </a:p>
        </p:txBody>
      </p:sp>
      <p:pic>
        <p:nvPicPr>
          <p:cNvPr id="5122" name="Picture 2" descr="Image result for meditation sikhism">
            <a:extLst>
              <a:ext uri="{FF2B5EF4-FFF2-40B4-BE49-F238E27FC236}">
                <a16:creationId xmlns:a16="http://schemas.microsoft.com/office/drawing/2014/main" id="{0992528A-0321-494F-9C80-CB5F746FD3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9690" y="2183396"/>
            <a:ext cx="6170244" cy="4113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8678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280A4-C41A-4F6A-A54B-62D2DFF894BA}"/>
              </a:ext>
            </a:extLst>
          </p:cNvPr>
          <p:cNvSpPr>
            <a:spLocks noGrp="1"/>
          </p:cNvSpPr>
          <p:nvPr>
            <p:ph type="title"/>
          </p:nvPr>
        </p:nvSpPr>
        <p:spPr/>
        <p:txBody>
          <a:bodyPr/>
          <a:lstStyle/>
          <a:p>
            <a:r>
              <a:rPr lang="en-GB" dirty="0"/>
              <a:t>His significance </a:t>
            </a:r>
          </a:p>
        </p:txBody>
      </p:sp>
      <p:sp>
        <p:nvSpPr>
          <p:cNvPr id="3" name="Content Placeholder 2">
            <a:extLst>
              <a:ext uri="{FF2B5EF4-FFF2-40B4-BE49-F238E27FC236}">
                <a16:creationId xmlns:a16="http://schemas.microsoft.com/office/drawing/2014/main" id="{826D5C5F-0D74-4F88-874A-A3A71C1917CB}"/>
              </a:ext>
            </a:extLst>
          </p:cNvPr>
          <p:cNvSpPr>
            <a:spLocks noGrp="1"/>
          </p:cNvSpPr>
          <p:nvPr>
            <p:ph idx="1"/>
          </p:nvPr>
        </p:nvSpPr>
        <p:spPr>
          <a:xfrm>
            <a:off x="1202919" y="2011680"/>
            <a:ext cx="4893081" cy="4206240"/>
          </a:xfrm>
        </p:spPr>
        <p:txBody>
          <a:bodyPr>
            <a:normAutofit fontScale="92500" lnSpcReduction="20000"/>
          </a:bodyPr>
          <a:lstStyle/>
          <a:p>
            <a:r>
              <a:rPr lang="en-GB" sz="3200" dirty="0"/>
              <a:t>Created the faith </a:t>
            </a:r>
          </a:p>
          <a:p>
            <a:r>
              <a:rPr lang="en-GB" sz="3200" dirty="0"/>
              <a:t>Created the tradition of appointing a new Guru to continue the faith </a:t>
            </a:r>
          </a:p>
          <a:p>
            <a:r>
              <a:rPr lang="en-GB" sz="3200" dirty="0"/>
              <a:t>Taught equality, which is not seen within religions such as Hinduism </a:t>
            </a:r>
          </a:p>
          <a:p>
            <a:r>
              <a:rPr lang="en-GB" sz="3200" dirty="0"/>
              <a:t>Created the basis of teachings which the rest of the religion can be seen to strive from </a:t>
            </a:r>
          </a:p>
        </p:txBody>
      </p:sp>
      <p:pic>
        <p:nvPicPr>
          <p:cNvPr id="4098" name="Picture 2" descr="Image result for nanak">
            <a:extLst>
              <a:ext uri="{FF2B5EF4-FFF2-40B4-BE49-F238E27FC236}">
                <a16:creationId xmlns:a16="http://schemas.microsoft.com/office/drawing/2014/main" id="{8A091540-285D-4E37-976A-396538F9FC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9114" y="1953874"/>
            <a:ext cx="3877885" cy="4619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8965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40E74-DDFB-47D0-A674-033F5CE00E1A}"/>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0DF67FC1-A9ED-49DA-B5A7-635B68AF4F56}"/>
              </a:ext>
            </a:extLst>
          </p:cNvPr>
          <p:cNvSpPr>
            <a:spLocks noGrp="1"/>
          </p:cNvSpPr>
          <p:nvPr>
            <p:ph idx="1"/>
          </p:nvPr>
        </p:nvSpPr>
        <p:spPr/>
        <p:txBody>
          <a:bodyPr>
            <a:normAutofit fontScale="85000" lnSpcReduction="20000"/>
          </a:bodyPr>
          <a:lstStyle/>
          <a:p>
            <a:r>
              <a:rPr lang="en-GB" dirty="0"/>
              <a:t>Bbc.co.uk. (2011). BBC - Religions - Sikhism: Guru Nanak. [online] Available at: http://www.bbc.co.uk/religion/religions/sikhism/people/nanak.shtml [Accessed 28 Apr. 2018].</a:t>
            </a:r>
          </a:p>
          <a:p>
            <a:r>
              <a:rPr lang="en-GB" dirty="0">
                <a:hlinkClick r:id="rId2"/>
              </a:rPr>
              <a:t>http://www.discoversikhism.com/images/storys/guru_nanak_110.jpg</a:t>
            </a:r>
            <a:endParaRPr lang="en-GB" dirty="0"/>
          </a:p>
          <a:p>
            <a:r>
              <a:rPr lang="en-GB" dirty="0"/>
              <a:t>Fateh.sikhnet.com. (n.d.). </a:t>
            </a:r>
            <a:r>
              <a:rPr lang="en-GB" i="1" dirty="0"/>
              <a:t>The Sikh Tradition - THREE DAYS IN THE RIVER - Guru Nanak</a:t>
            </a:r>
            <a:r>
              <a:rPr lang="en-GB" dirty="0"/>
              <a:t>. [online] Available at: http://fateh.sikhnet.com/sikhnet/register.nsf/p/Story1 [Accessed 30 Apr. 2018]</a:t>
            </a:r>
          </a:p>
          <a:p>
            <a:r>
              <a:rPr lang="en-GB" dirty="0"/>
              <a:t>Owen Cole, W. (2004). </a:t>
            </a:r>
            <a:r>
              <a:rPr lang="en-GB" i="1" dirty="0"/>
              <a:t>Understanding Sikhism</a:t>
            </a:r>
            <a:r>
              <a:rPr lang="en-GB" dirty="0"/>
              <a:t>. </a:t>
            </a:r>
            <a:r>
              <a:rPr lang="en-GB" dirty="0" err="1"/>
              <a:t>Dunedim</a:t>
            </a:r>
            <a:r>
              <a:rPr lang="en-GB" dirty="0"/>
              <a:t>: Dunedin Academic Press, </a:t>
            </a:r>
            <a:r>
              <a:rPr lang="en-GB" dirty="0" err="1"/>
              <a:t>p.Chapter</a:t>
            </a:r>
            <a:r>
              <a:rPr lang="en-GB" dirty="0"/>
              <a:t> 3.</a:t>
            </a:r>
          </a:p>
          <a:p>
            <a:r>
              <a:rPr lang="en-GB" dirty="0"/>
              <a:t>Sikhanswers.com. (2010). </a:t>
            </a:r>
            <a:r>
              <a:rPr lang="en-GB" i="1" dirty="0"/>
              <a:t>What is the </a:t>
            </a:r>
            <a:r>
              <a:rPr lang="en-GB" i="1" dirty="0" err="1"/>
              <a:t>Mool</a:t>
            </a:r>
            <a:r>
              <a:rPr lang="en-GB" i="1" dirty="0"/>
              <a:t> Mantar? | Sikh Answers</a:t>
            </a:r>
            <a:r>
              <a:rPr lang="en-GB" dirty="0"/>
              <a:t>. [online] Available at: http://www.sikhanswers.com/rehat-maryada-code-of-conduct/mool-mantar/ [Accessed 1 May 2018].</a:t>
            </a:r>
          </a:p>
          <a:p>
            <a:r>
              <a:rPr lang="en-GB" dirty="0"/>
              <a:t>. Sikhiwiki.org. (n.d.). </a:t>
            </a:r>
            <a:r>
              <a:rPr lang="en-GB" i="1" dirty="0" err="1"/>
              <a:t>Mool</a:t>
            </a:r>
            <a:r>
              <a:rPr lang="en-GB" i="1" dirty="0"/>
              <a:t> Mantar - </a:t>
            </a:r>
            <a:r>
              <a:rPr lang="en-GB" i="1" dirty="0" err="1"/>
              <a:t>SikhiWiki</a:t>
            </a:r>
            <a:r>
              <a:rPr lang="en-GB" i="1" dirty="0"/>
              <a:t>, free Sikh </a:t>
            </a:r>
            <a:r>
              <a:rPr lang="en-GB" i="1" dirty="0" err="1"/>
              <a:t>encyclopedia</a:t>
            </a:r>
            <a:r>
              <a:rPr lang="en-GB" i="1" dirty="0"/>
              <a:t>.</a:t>
            </a:r>
            <a:r>
              <a:rPr lang="en-GB" dirty="0"/>
              <a:t>. [online] Available at: http://www.sikhiwiki.org/index.php/Mool_Mantar [Accessed 1 May 2018].</a:t>
            </a:r>
          </a:p>
          <a:p>
            <a:r>
              <a:rPr lang="en-GB" dirty="0">
                <a:hlinkClick r:id="rId3"/>
              </a:rPr>
              <a:t>http://www.maverickpakistanis.com/2012/11/sikh-visitors-praise-pakistan-hospitality-upkeep-holy-places/</a:t>
            </a:r>
            <a:endParaRPr lang="en-GB" dirty="0"/>
          </a:p>
          <a:p>
            <a:r>
              <a:rPr lang="en-GB" dirty="0"/>
              <a:t>https://www.pinterest.com/pin/92112754852295319/</a:t>
            </a:r>
          </a:p>
        </p:txBody>
      </p:sp>
    </p:spTree>
    <p:extLst>
      <p:ext uri="{BB962C8B-B14F-4D97-AF65-F5344CB8AC3E}">
        <p14:creationId xmlns:p14="http://schemas.microsoft.com/office/powerpoint/2010/main" val="4667767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F56617"/>
      </a:dk2>
      <a:lt2>
        <a:srgbClr val="DDDDDD"/>
      </a:lt2>
      <a:accent1>
        <a:srgbClr val="FFC000"/>
      </a:accent1>
      <a:accent2>
        <a:srgbClr val="BD582C"/>
      </a:accent2>
      <a:accent3>
        <a:srgbClr val="865640"/>
      </a:accent3>
      <a:accent4>
        <a:srgbClr val="9B8357"/>
      </a:accent4>
      <a:accent5>
        <a:srgbClr val="C2BC80"/>
      </a:accent5>
      <a:accent6>
        <a:srgbClr val="94A080"/>
      </a:accent6>
      <a:hlink>
        <a:srgbClr val="FF9933"/>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B7CF026C-957E-4F4E-893C-D02C23AB63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TM03090430[[fn=Banded]]</Template>
  <TotalTime>5968</TotalTime>
  <Words>2018</Words>
  <Application>Microsoft Office PowerPoint</Application>
  <PresentationFormat>Widescreen</PresentationFormat>
  <Paragraphs>64</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Corbel</vt:lpstr>
      <vt:lpstr>Wingdings</vt:lpstr>
      <vt:lpstr>Banded</vt:lpstr>
      <vt:lpstr>Nanak: the first Guru</vt:lpstr>
      <vt:lpstr>Nanak</vt:lpstr>
      <vt:lpstr>First spiritual experience </vt:lpstr>
      <vt:lpstr>First teachings</vt:lpstr>
      <vt:lpstr>Kartarpur </vt:lpstr>
      <vt:lpstr>Theology </vt:lpstr>
      <vt:lpstr>His significance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Nanak: the first Guru</dc:title>
  <dc:creator>Emily Howells (1700912)</dc:creator>
  <cp:lastModifiedBy>Emily Howells (1700912)</cp:lastModifiedBy>
  <cp:revision>29</cp:revision>
  <dcterms:created xsi:type="dcterms:W3CDTF">2018-04-28T12:04:45Z</dcterms:created>
  <dcterms:modified xsi:type="dcterms:W3CDTF">2018-05-02T15:33:06Z</dcterms:modified>
</cp:coreProperties>
</file>