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notesMasterIdLst>
    <p:notesMasterId r:id="rId26"/>
  </p:notesMasterIdLst>
  <p:sldIdLst>
    <p:sldId id="280" r:id="rId2"/>
    <p:sldId id="281" r:id="rId3"/>
    <p:sldId id="282" r:id="rId4"/>
    <p:sldId id="283" r:id="rId5"/>
    <p:sldId id="284" r:id="rId6"/>
    <p:sldId id="285" r:id="rId7"/>
    <p:sldId id="256" r:id="rId8"/>
    <p:sldId id="262" r:id="rId9"/>
    <p:sldId id="287" r:id="rId10"/>
    <p:sldId id="288" r:id="rId11"/>
    <p:sldId id="263" r:id="rId12"/>
    <p:sldId id="289" r:id="rId13"/>
    <p:sldId id="264" r:id="rId14"/>
    <p:sldId id="269" r:id="rId15"/>
    <p:sldId id="270" r:id="rId16"/>
    <p:sldId id="271" r:id="rId17"/>
    <p:sldId id="276" r:id="rId18"/>
    <p:sldId id="277" r:id="rId19"/>
    <p:sldId id="278" r:id="rId20"/>
    <p:sldId id="272" r:id="rId21"/>
    <p:sldId id="273" r:id="rId22"/>
    <p:sldId id="275" r:id="rId23"/>
    <p:sldId id="286" r:id="rId24"/>
    <p:sldId id="267"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1149" autoAdjust="0"/>
  </p:normalViewPr>
  <p:slideViewPr>
    <p:cSldViewPr snapToGrid="0">
      <p:cViewPr varScale="1">
        <p:scale>
          <a:sx n="54" d="100"/>
          <a:sy n="54" d="100"/>
        </p:scale>
        <p:origin x="1146" y="45"/>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presProps" Target="presProps.xml" /><Relationship Id="rId30"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CAEE37-2D73-4C1D-97EE-2C377B42665B}" type="datetimeFigureOut">
              <a:rPr lang="en-US" smtClean="0"/>
              <a:t>11/24/2022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12D759-3643-4501-916D-1BEC35C8F521}" type="slidenum">
              <a:rPr lang="en-US" smtClean="0"/>
              <a:t>‹#›</a:t>
            </a:fld>
            <a:endParaRPr lang="en-US"/>
          </a:p>
        </p:txBody>
      </p:sp>
    </p:spTree>
    <p:extLst>
      <p:ext uri="{BB962C8B-B14F-4D97-AF65-F5344CB8AC3E}">
        <p14:creationId xmlns:p14="http://schemas.microsoft.com/office/powerpoint/2010/main" val="1156986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nextplc.co.uk/about-next/our-history" TargetMode="External" /><Relationship Id="rId2" Type="http://schemas.openxmlformats.org/officeDocument/2006/relationships/slide" Target="../slides/slide24.xml" /><Relationship Id="rId1" Type="http://schemas.openxmlformats.org/officeDocument/2006/relationships/notesMaster" Target="../notesMasters/notesMaster1.xml" /><Relationship Id="rId5" Type="http://schemas.openxmlformats.org/officeDocument/2006/relationships/hyperlink" Target="https://www.nextplc.co.uk/~/media/Files/N/Next-PLC-V2/documents/2022/annual-reports-and-account-jan-2022.pdf" TargetMode="External" /><Relationship Id="rId4" Type="http://schemas.openxmlformats.org/officeDocument/2006/relationships/hyperlink" Target="https://uk.finance.yahoo.com/quote/NXT.L/" TargetMode="Externa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kép helye 1"/>
          <p:cNvSpPr>
            <a:spLocks noGrp="1" noRot="1" noChangeAspect="1"/>
          </p:cNvSpPr>
          <p:nvPr>
            <p:ph type="sldImg"/>
          </p:nvPr>
        </p:nvSpPr>
        <p:spPr/>
      </p:sp>
      <p:sp>
        <p:nvSpPr>
          <p:cNvPr id="3" name="Jegyzetek helye 2"/>
          <p:cNvSpPr>
            <a:spLocks noGrp="1"/>
          </p:cNvSpPr>
          <p:nvPr>
            <p:ph type="body" idx="1"/>
          </p:nvPr>
        </p:nvSpPr>
        <p:spPr/>
        <p:txBody>
          <a:bodyPr/>
          <a:lstStyle/>
          <a:p>
            <a:endParaRPr lang="hu-HU" dirty="0"/>
          </a:p>
        </p:txBody>
      </p:sp>
      <p:sp>
        <p:nvSpPr>
          <p:cNvPr id="4" name="Dia számának helye 3"/>
          <p:cNvSpPr>
            <a:spLocks noGrp="1"/>
          </p:cNvSpPr>
          <p:nvPr>
            <p:ph type="sldNum" sz="quarter" idx="5"/>
          </p:nvPr>
        </p:nvSpPr>
        <p:spPr/>
        <p:txBody>
          <a:bodyPr/>
          <a:lstStyle/>
          <a:p>
            <a:fld id="{7B12D759-3643-4501-916D-1BEC35C8F521}" type="slidenum">
              <a:rPr lang="en-US" smtClean="0"/>
              <a:t>2</a:t>
            </a:fld>
            <a:endParaRPr lang="en-US"/>
          </a:p>
        </p:txBody>
      </p:sp>
    </p:spTree>
    <p:extLst>
      <p:ext uri="{BB962C8B-B14F-4D97-AF65-F5344CB8AC3E}">
        <p14:creationId xmlns:p14="http://schemas.microsoft.com/office/powerpoint/2010/main" val="197666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kép helye 1"/>
          <p:cNvSpPr>
            <a:spLocks noGrp="1" noRot="1" noChangeAspect="1"/>
          </p:cNvSpPr>
          <p:nvPr>
            <p:ph type="sldImg"/>
          </p:nvPr>
        </p:nvSpPr>
        <p:spPr/>
      </p:sp>
      <p:sp>
        <p:nvSpPr>
          <p:cNvPr id="3" name="Jegyzetek helye 2"/>
          <p:cNvSpPr>
            <a:spLocks noGrp="1"/>
          </p:cNvSpPr>
          <p:nvPr>
            <p:ph type="body" idx="1"/>
          </p:nvPr>
        </p:nvSpPr>
        <p:spPr/>
        <p:txBody>
          <a:bodyPr/>
          <a:lstStyle/>
          <a:p>
            <a:pPr marL="171450" indent="-171450" algn="just">
              <a:lnSpc>
                <a:spcPct val="150000"/>
              </a:lnSpc>
              <a:buFont typeface="Arial" panose="020B0604020202020204" pitchFamily="34" charset="0"/>
              <a:buChar cha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Power distance- it is the major cultural issue between UK and China. It states that all people living in the world are not equal. Power distance refers to the degree of receiving unequal power distribution for less powerful people. As in the figure, China scores 80, which means China people are tolerable of inequality situation. The country will be benefitted if they establish leadership. The UK ranks 35, which means that major people are not tolerant of inequality situations. People in the UK should be treated equally. Multiple attitudes toward an equality concept can be a cultural barrier in the process of decision-making and communicating for joint ventures between UK and China (Liao, </a:t>
            </a:r>
            <a:r>
              <a:rPr lang="en-US" sz="1200" dirty="0" err="1">
                <a:latin typeface="Times New Roman" panose="02020603050405020304" pitchFamily="18" charset="0"/>
                <a:cs typeface="Times New Roman" panose="02020603050405020304" pitchFamily="18" charset="0"/>
              </a:rPr>
              <a:t>Dillenburger</a:t>
            </a:r>
            <a:r>
              <a:rPr lang="en-US" sz="1200" dirty="0">
                <a:latin typeface="Times New Roman" panose="02020603050405020304" pitchFamily="18" charset="0"/>
                <a:cs typeface="Times New Roman" panose="02020603050405020304" pitchFamily="18" charset="0"/>
              </a:rPr>
              <a:t>, and Hu</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2022).</a:t>
            </a:r>
          </a:p>
          <a:p>
            <a:pPr marL="171450" indent="-171450" algn="just">
              <a:lnSpc>
                <a:spcPct val="150000"/>
              </a:lnSpc>
              <a:buFont typeface="Arial" panose="020B0604020202020204" pitchFamily="34" charset="0"/>
              <a:buChar cha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Independence- people look after themselves in an individualist society whereas people look after their teams in a collectivist society. China is a collectivist society whereas the UK is an individualist society as China has scored 20 and UK 89. This is another cultural barrier between these countries for joint ventures.</a:t>
            </a:r>
          </a:p>
          <a:p>
            <a:pPr marL="171450" indent="-171450" algn="just">
              <a:lnSpc>
                <a:spcPct val="150000"/>
              </a:lnSpc>
              <a:buFont typeface="Arial" panose="020B0604020202020204" pitchFamily="34" charset="0"/>
              <a:buChar cha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Virility- the high score indicates that society is driven by competition. Whereas, a low score tells that society is caring for better life quality. As China and Britain, both have the same score, they belong to a masculine society. Chinese wants to spend time working instead of family time. Farmers leave their families in determine of work and better pay in cities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Bian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and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Veloutsou</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2017).</a:t>
            </a:r>
          </a:p>
          <a:p>
            <a:pPr marL="171450" indent="-171450" algn="just">
              <a:lnSpc>
                <a:spcPct val="150000"/>
              </a:lnSpc>
              <a:buFont typeface="Arial" panose="020B0604020202020204" pitchFamily="34" charset="0"/>
              <a:buChar cha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Ambiguity</a:t>
            </a:r>
            <a:r>
              <a:rPr lang="en-US" sz="1200" kern="1200" baseline="0" dirty="0">
                <a:solidFill>
                  <a:schemeClr val="tx1"/>
                </a:solidFill>
                <a:effectLst/>
                <a:latin typeface="Times New Roman" panose="02020603050405020304" pitchFamily="18" charset="0"/>
                <a:ea typeface="+mn-ea"/>
                <a:cs typeface="Times New Roman" panose="02020603050405020304" pitchFamily="18" charset="0"/>
              </a:rPr>
              <a:t> restraint</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it states that the future of a country is not controllable and predictable. It can result in stress and pressure among many people. China and UK have adjacent scores; 30 and 35. It is a low score. It has resulted that people being agreeable with obscure situations.</a:t>
            </a:r>
          </a:p>
          <a:p>
            <a:pPr marL="171450" indent="-171450" algn="just">
              <a:lnSpc>
                <a:spcPct val="150000"/>
              </a:lnSpc>
              <a:buFont typeface="Arial" panose="020B0604020202020204" pitchFamily="34" charset="0"/>
              <a:buChar cha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Abiding Direction- It states that people should keep past relations while dealing with present and future problems. China has 87 scores and the UK has 51. China's scores present that it has sensible nature. UK culture cannot be determined as it is an intermediate score (Gold, et al., 2015).</a:t>
            </a:r>
          </a:p>
          <a:p>
            <a:endParaRPr lang="hu-HU" dirty="0"/>
          </a:p>
        </p:txBody>
      </p:sp>
      <p:sp>
        <p:nvSpPr>
          <p:cNvPr id="4" name="Dia számának helye 3"/>
          <p:cNvSpPr>
            <a:spLocks noGrp="1"/>
          </p:cNvSpPr>
          <p:nvPr>
            <p:ph type="sldNum" sz="quarter" idx="5"/>
          </p:nvPr>
        </p:nvSpPr>
        <p:spPr/>
        <p:txBody>
          <a:bodyPr/>
          <a:lstStyle/>
          <a:p>
            <a:fld id="{7B12D759-3643-4501-916D-1BEC35C8F521}" type="slidenum">
              <a:rPr lang="en-US" smtClean="0"/>
              <a:t>4</a:t>
            </a:fld>
            <a:endParaRPr lang="en-US"/>
          </a:p>
        </p:txBody>
      </p:sp>
    </p:spTree>
    <p:extLst>
      <p:ext uri="{BB962C8B-B14F-4D97-AF65-F5344CB8AC3E}">
        <p14:creationId xmlns:p14="http://schemas.microsoft.com/office/powerpoint/2010/main" val="584405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kép helye 1"/>
          <p:cNvSpPr>
            <a:spLocks noGrp="1" noRot="1" noChangeAspect="1"/>
          </p:cNvSpPr>
          <p:nvPr>
            <p:ph type="sldImg"/>
          </p:nvPr>
        </p:nvSpPr>
        <p:spPr/>
      </p:sp>
      <p:sp>
        <p:nvSpPr>
          <p:cNvPr id="3" name="Jegyzetek helye 2"/>
          <p:cNvSpPr>
            <a:spLocks noGrp="1"/>
          </p:cNvSpPr>
          <p:nvPr>
            <p:ph type="body" idx="1"/>
          </p:nvPr>
        </p:nvSpPr>
        <p:spPr/>
        <p:txBody>
          <a:bodyPr/>
          <a:lstStyle/>
          <a:p>
            <a:r>
              <a:rPr lang="en-US" sz="1800" dirty="0">
                <a:effectLst/>
                <a:latin typeface="Calibri" panose="020F0502020204030204" pitchFamily="34" charset="0"/>
                <a:ea typeface="Times New Roman" panose="02020603050405020304" pitchFamily="18" charset="0"/>
                <a:cs typeface="Times New Roman" panose="02020603050405020304" pitchFamily="18" charset="0"/>
              </a:rPr>
              <a:t>Time- British people have a very strong sense of time. They only work during business hours. They don't reply to any email until the next day. And the pace of life is very comfortable, there is generally no work on Sundays, almost all shops close after 7 pm, and so do restaurants. China, on the other hand, has a busy day, a lot of after-hours work, and phones must be online for orders from the boss.</a:t>
            </a:r>
            <a:endParaRPr lang="hu-HU"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hu-HU"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effectLst/>
                <a:latin typeface="Calibri" panose="020F0502020204030204" pitchFamily="34" charset="0"/>
                <a:ea typeface="Times New Roman" panose="02020603050405020304" pitchFamily="18" charset="0"/>
                <a:cs typeface="Times New Roman" panose="02020603050405020304" pitchFamily="18" charset="0"/>
              </a:rPr>
              <a:t>More social-  A big difference between British and Chinese jobs is the social aspect. It's not uncommon for co-workers to celebrate birthdays or promotions at the office with a celebratory cake, followed by a lazy afternoon at the office. Colleagues also get together outside of work, much of it related to the drinking culture. Going to the pub (or leaving early) on a Friday night is a great way to connect  and build relationships with your colleagues. </a:t>
            </a:r>
            <a:endParaRPr lang="en-GB" sz="1800" kern="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171450" indent="-171450" algn="just">
              <a:lnSpc>
                <a:spcPct val="150000"/>
              </a:lnSpc>
              <a:buFont typeface="Arial" panose="020B0604020202020204" pitchFamily="34" charset="0"/>
              <a:buChar cha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Training- In a China-British joint venture, it's easy to see that a division would consist of employees from two countries. To enable effective collaboration, companies should provide their employees with specific training programs. Certain training programs he should divide into two parts. One of these is cultural training designed to help employees better understand the differences between Chinese and British cultures related to values, norms and behaviors. Changing an employee's personal cultural values ​​is not easy, but the organizational culture of the joint venture should encourage employees to understand each other's different national cultures. Another is language training. Because in organizational communication people need to express their ideas, concepts and facts mainly through language. A common language for communication among employees should be maintained. English is considered to be the most widely spoken language in the world. Therefore, the company should encourage and train its Chinese employees to learn English to improve communication and information exchange with British employees and lead to successful joint ventures (Qu and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Telzer</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2017).</a:t>
            </a:r>
          </a:p>
          <a:p>
            <a:pPr marL="171450" indent="-171450" algn="just">
              <a:lnSpc>
                <a:spcPct val="150000"/>
              </a:lnSpc>
              <a:buFont typeface="Arial" panose="020B0604020202020204" pitchFamily="34" charset="0"/>
              <a:buChar cha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Communication- In a China-British joint venture, an effective communication mechanism is critical to business flow. Effective communication mechanisms generally depend on a good understanding of the joint venture's respective culture. Unlike British employees, Chinese employees never express their personal opinions at meetings. In China, communication between departments is considered to be very poor, and subordinates are kept largely uninformed by their superiors about what is happening within the organization. Executives have also been known to disclose inappropriate information. As a result, it is not profitable for a Sino-British joint venture to operate smoothly. Therefore, careful attention should be paid to these potential problems when designing effective communication mechanisms to avoid sending inappropriate information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Ogbu</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2014).</a:t>
            </a:r>
          </a:p>
          <a:p>
            <a:endParaRPr lang="hu-HU" dirty="0"/>
          </a:p>
        </p:txBody>
      </p:sp>
      <p:sp>
        <p:nvSpPr>
          <p:cNvPr id="4" name="Dia számának helye 3"/>
          <p:cNvSpPr>
            <a:spLocks noGrp="1"/>
          </p:cNvSpPr>
          <p:nvPr>
            <p:ph type="sldNum" sz="quarter" idx="5"/>
          </p:nvPr>
        </p:nvSpPr>
        <p:spPr/>
        <p:txBody>
          <a:bodyPr/>
          <a:lstStyle/>
          <a:p>
            <a:fld id="{7B12D759-3643-4501-916D-1BEC35C8F521}" type="slidenum">
              <a:rPr lang="en-US" smtClean="0"/>
              <a:t>5</a:t>
            </a:fld>
            <a:endParaRPr lang="en-US"/>
          </a:p>
        </p:txBody>
      </p:sp>
    </p:spTree>
    <p:extLst>
      <p:ext uri="{BB962C8B-B14F-4D97-AF65-F5344CB8AC3E}">
        <p14:creationId xmlns:p14="http://schemas.microsoft.com/office/powerpoint/2010/main" val="2765570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kép helye 1"/>
          <p:cNvSpPr>
            <a:spLocks noGrp="1" noRot="1" noChangeAspect="1"/>
          </p:cNvSpPr>
          <p:nvPr>
            <p:ph type="sldImg"/>
          </p:nvPr>
        </p:nvSpPr>
        <p:spPr/>
      </p:sp>
      <p:sp>
        <p:nvSpPr>
          <p:cNvPr id="3" name="Jegyzetek helye 2"/>
          <p:cNvSpPr>
            <a:spLocks noGrp="1"/>
          </p:cNvSpPr>
          <p:nvPr>
            <p:ph type="body" idx="1"/>
          </p:nvPr>
        </p:nvSpPr>
        <p:spPr/>
        <p:txBody>
          <a:bodyPr/>
          <a:lstStyle/>
          <a:p>
            <a:pPr marL="171450" indent="-171450" algn="just">
              <a:lnSpc>
                <a:spcPct val="150000"/>
              </a:lnSpc>
              <a:buFont typeface="Arial" panose="020B0604020202020204" pitchFamily="34" charset="0"/>
              <a:buChar char="•"/>
            </a:pPr>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Language – Language is only one part of communication, culturally determined behavior is another. Europeans can resist taking big steps and keep rethinking their decisions, whereas in China</a:t>
            </a:r>
            <a:r>
              <a:rPr lang="en-US" sz="1200" b="0" i="0" kern="1200" baseline="0" dirty="0">
                <a:solidFill>
                  <a:schemeClr val="tx1"/>
                </a:solidFill>
                <a:effectLst/>
                <a:latin typeface="Times New Roman" panose="02020603050405020304" pitchFamily="18" charset="0"/>
                <a:ea typeface="+mn-ea"/>
                <a:cs typeface="Times New Roman" panose="02020603050405020304" pitchFamily="18" charset="0"/>
              </a:rPr>
              <a:t> </a:t>
            </a:r>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everything is bold, swift, and optimistic. On the other hand, the Japanese tend to be very polite and humble. </a:t>
            </a:r>
          </a:p>
          <a:p>
            <a:pPr marL="171450" indent="-171450" algn="just">
              <a:lnSpc>
                <a:spcPct val="150000"/>
              </a:lnSpc>
              <a:buFont typeface="Arial" panose="020B0604020202020204" pitchFamily="34" charset="0"/>
              <a:buChar char="•"/>
            </a:pPr>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Cultural Backgrounds - Many different languages ​​make interacting with colleagues, designers, and customers a difficult task. The content of his website and marketing materials for our company requires extensive translation work.</a:t>
            </a:r>
          </a:p>
          <a:p>
            <a:pPr marL="171450" indent="-171450" algn="just">
              <a:lnSpc>
                <a:spcPct val="150000"/>
              </a:lnSpc>
              <a:buFont typeface="Arial" panose="020B0604020202020204" pitchFamily="34" charset="0"/>
              <a:buChar char="•"/>
            </a:pPr>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Time zones and distances- In a global company, well-organized communication is essential. Working in multiple offices across large geographical distances and time zones makes it difficult to find meeting times, let alone maintain a consistent corporate culture.</a:t>
            </a:r>
            <a:endParaRPr lang="en-US" b="0" dirty="0">
              <a:latin typeface="Times New Roman" panose="02020603050405020304" pitchFamily="18" charset="0"/>
              <a:cs typeface="Times New Roman" panose="02020603050405020304" pitchFamily="18" charset="0"/>
            </a:endParaRPr>
          </a:p>
          <a:p>
            <a:endParaRPr lang="hu-HU" dirty="0"/>
          </a:p>
        </p:txBody>
      </p:sp>
      <p:sp>
        <p:nvSpPr>
          <p:cNvPr id="4" name="Dia számának helye 3"/>
          <p:cNvSpPr>
            <a:spLocks noGrp="1"/>
          </p:cNvSpPr>
          <p:nvPr>
            <p:ph type="sldNum" sz="quarter" idx="5"/>
          </p:nvPr>
        </p:nvSpPr>
        <p:spPr/>
        <p:txBody>
          <a:bodyPr/>
          <a:lstStyle/>
          <a:p>
            <a:fld id="{7B12D759-3643-4501-916D-1BEC35C8F521}" type="slidenum">
              <a:rPr lang="en-US" smtClean="0"/>
              <a:t>6</a:t>
            </a:fld>
            <a:endParaRPr lang="en-US"/>
          </a:p>
        </p:txBody>
      </p:sp>
    </p:spTree>
    <p:extLst>
      <p:ext uri="{BB962C8B-B14F-4D97-AF65-F5344CB8AC3E}">
        <p14:creationId xmlns:p14="http://schemas.microsoft.com/office/powerpoint/2010/main" val="907460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Until this slide Renata made it.</a:t>
            </a:r>
          </a:p>
        </p:txBody>
      </p:sp>
      <p:sp>
        <p:nvSpPr>
          <p:cNvPr id="4" name="Slide Number Placeholder 3"/>
          <p:cNvSpPr>
            <a:spLocks noGrp="1"/>
          </p:cNvSpPr>
          <p:nvPr>
            <p:ph type="sldNum" sz="quarter" idx="5"/>
          </p:nvPr>
        </p:nvSpPr>
        <p:spPr/>
        <p:txBody>
          <a:bodyPr/>
          <a:lstStyle/>
          <a:p>
            <a:fld id="{7B12D759-3643-4501-916D-1BEC35C8F521}" type="slidenum">
              <a:rPr lang="en-US" smtClean="0"/>
              <a:t>7</a:t>
            </a:fld>
            <a:endParaRPr lang="en-US"/>
          </a:p>
        </p:txBody>
      </p:sp>
    </p:spTree>
    <p:extLst>
      <p:ext uri="{BB962C8B-B14F-4D97-AF65-F5344CB8AC3E}">
        <p14:creationId xmlns:p14="http://schemas.microsoft.com/office/powerpoint/2010/main" val="39159863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Next plc is one such company that has grown forth and has prospered over time through online business and is currently looking forward to expanding its online business and presence in China. The online approach will take the overall business growth of the company to staggering heights. This detailed report analyzed the importance of effective theories that can be used by company managers or leaders to enhance the performance of the organization in the context of international business communication. Next plc company leaders are always motivated to the employees and always cooperate that help to increase the business growth.</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B12D759-3643-4501-916D-1BEC35C8F521}" type="slidenum">
              <a:rPr lang="en-US" smtClean="0"/>
              <a:t>8</a:t>
            </a:fld>
            <a:endParaRPr lang="en-US"/>
          </a:p>
        </p:txBody>
      </p:sp>
    </p:spTree>
    <p:extLst>
      <p:ext uri="{BB962C8B-B14F-4D97-AF65-F5344CB8AC3E}">
        <p14:creationId xmlns:p14="http://schemas.microsoft.com/office/powerpoint/2010/main" val="22517412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kép helye 1"/>
          <p:cNvSpPr>
            <a:spLocks noGrp="1" noRot="1" noChangeAspect="1"/>
          </p:cNvSpPr>
          <p:nvPr>
            <p:ph type="sldImg"/>
          </p:nvPr>
        </p:nvSpPr>
        <p:spPr/>
      </p:sp>
      <p:sp>
        <p:nvSpPr>
          <p:cNvPr id="3" name="Jegyzetek helye 2"/>
          <p:cNvSpPr>
            <a:spLocks noGrp="1"/>
          </p:cNvSpPr>
          <p:nvPr>
            <p:ph type="body" idx="1"/>
          </p:nvPr>
        </p:nvSpPr>
        <p:spPr/>
        <p:txBody>
          <a:bodyPr/>
          <a:lstStyle/>
          <a:p>
            <a:endParaRPr lang="hu-HU" dirty="0"/>
          </a:p>
        </p:txBody>
      </p:sp>
      <p:sp>
        <p:nvSpPr>
          <p:cNvPr id="4" name="Dia számának helye 3"/>
          <p:cNvSpPr>
            <a:spLocks noGrp="1"/>
          </p:cNvSpPr>
          <p:nvPr>
            <p:ph type="sldNum" sz="quarter" idx="5"/>
          </p:nvPr>
        </p:nvSpPr>
        <p:spPr/>
        <p:txBody>
          <a:bodyPr/>
          <a:lstStyle/>
          <a:p>
            <a:fld id="{7B12D759-3643-4501-916D-1BEC35C8F521}" type="slidenum">
              <a:rPr lang="en-US" smtClean="0"/>
              <a:t>9</a:t>
            </a:fld>
            <a:endParaRPr lang="en-US"/>
          </a:p>
        </p:txBody>
      </p:sp>
    </p:spTree>
    <p:extLst>
      <p:ext uri="{BB962C8B-B14F-4D97-AF65-F5344CB8AC3E}">
        <p14:creationId xmlns:p14="http://schemas.microsoft.com/office/powerpoint/2010/main" val="1721292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kép helye 1"/>
          <p:cNvSpPr>
            <a:spLocks noGrp="1" noRot="1" noChangeAspect="1"/>
          </p:cNvSpPr>
          <p:nvPr>
            <p:ph type="sldImg"/>
          </p:nvPr>
        </p:nvSpPr>
        <p:spPr/>
      </p:sp>
      <p:sp>
        <p:nvSpPr>
          <p:cNvPr id="3" name="Jegyzetek helye 2"/>
          <p:cNvSpPr>
            <a:spLocks noGrp="1"/>
          </p:cNvSpPr>
          <p:nvPr>
            <p:ph type="body" idx="1"/>
          </p:nvPr>
        </p:nvSpPr>
        <p:spPr/>
        <p:txBody>
          <a:bodyPr/>
          <a:lstStyle/>
          <a:p>
            <a:endParaRPr lang="hu-HU" dirty="0"/>
          </a:p>
        </p:txBody>
      </p:sp>
      <p:sp>
        <p:nvSpPr>
          <p:cNvPr id="4" name="Dia számának helye 3"/>
          <p:cNvSpPr>
            <a:spLocks noGrp="1"/>
          </p:cNvSpPr>
          <p:nvPr>
            <p:ph type="sldNum" sz="quarter" idx="5"/>
          </p:nvPr>
        </p:nvSpPr>
        <p:spPr/>
        <p:txBody>
          <a:bodyPr/>
          <a:lstStyle/>
          <a:p>
            <a:fld id="{7B12D759-3643-4501-916D-1BEC35C8F521}" type="slidenum">
              <a:rPr lang="en-US" smtClean="0"/>
              <a:t>10</a:t>
            </a:fld>
            <a:endParaRPr lang="en-US"/>
          </a:p>
        </p:txBody>
      </p:sp>
    </p:spTree>
    <p:extLst>
      <p:ext uri="{BB962C8B-B14F-4D97-AF65-F5344CB8AC3E}">
        <p14:creationId xmlns:p14="http://schemas.microsoft.com/office/powerpoint/2010/main" val="1433151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Intercultural communication is the process that occurs between people from two or more cultures. In this study, Next plc company leaders developed their business so other country cultures acceptable for other countries because good communication build-up good business with a joint venture. Next plc company is a well-known clothing industry, it wants to grow business in other countries.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B12D759-3643-4501-916D-1BEC35C8F521}" type="slidenum">
              <a:rPr lang="en-US" smtClean="0"/>
              <a:t>11</a:t>
            </a:fld>
            <a:endParaRPr lang="en-US"/>
          </a:p>
        </p:txBody>
      </p:sp>
    </p:spTree>
    <p:extLst>
      <p:ext uri="{BB962C8B-B14F-4D97-AF65-F5344CB8AC3E}">
        <p14:creationId xmlns:p14="http://schemas.microsoft.com/office/powerpoint/2010/main" val="18186762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Personal communication with another country’s person is most effective to build a business. As a manager of this company, many qualities should have to keep that help business growth. These company managers and leaders are always helpful to the employees and give training for the development of their skills and encourage all employees. Therefore, next plc company creates a good intercultural community of others countries. Next Plc has created an organization and this organization always helps the company.  </a:t>
            </a:r>
            <a:endParaRPr lang="en-US" dirty="0"/>
          </a:p>
        </p:txBody>
      </p:sp>
      <p:sp>
        <p:nvSpPr>
          <p:cNvPr id="4" name="Slide Number Placeholder 3"/>
          <p:cNvSpPr>
            <a:spLocks noGrp="1"/>
          </p:cNvSpPr>
          <p:nvPr>
            <p:ph type="sldNum" sz="quarter" idx="10"/>
          </p:nvPr>
        </p:nvSpPr>
        <p:spPr/>
        <p:txBody>
          <a:bodyPr/>
          <a:lstStyle/>
          <a:p>
            <a:fld id="{7B12D759-3643-4501-916D-1BEC35C8F521}" type="slidenum">
              <a:rPr lang="en-US" smtClean="0"/>
              <a:t>13</a:t>
            </a:fld>
            <a:endParaRPr lang="en-US"/>
          </a:p>
        </p:txBody>
      </p:sp>
    </p:spTree>
    <p:extLst>
      <p:ext uri="{BB962C8B-B14F-4D97-AF65-F5344CB8AC3E}">
        <p14:creationId xmlns:p14="http://schemas.microsoft.com/office/powerpoint/2010/main" val="20733388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Their global venture emphasizes the </a:t>
            </a:r>
            <a:r>
              <a:rPr lang="en-US" sz="1200" b="1" i="1" u="none" strike="noStrike" kern="1200" dirty="0">
                <a:solidFill>
                  <a:schemeClr val="tx1"/>
                </a:solidFill>
                <a:effectLst/>
                <a:latin typeface="+mn-lt"/>
                <a:ea typeface="+mn-ea"/>
                <a:cs typeface="+mn-cs"/>
              </a:rPr>
              <a:t>4ps of the marketing mix</a:t>
            </a:r>
            <a:r>
              <a:rPr lang="en-US" sz="1200" b="0" i="0" u="none" strike="noStrike" kern="1200" dirty="0">
                <a:solidFill>
                  <a:schemeClr val="tx1"/>
                </a:solidFill>
                <a:effectLst/>
                <a:latin typeface="+mn-lt"/>
                <a:ea typeface="+mn-ea"/>
                <a:cs typeface="+mn-cs"/>
              </a:rPr>
              <a:t> in the market of china. It is associated with the product placement and targeting associated with the consumer base of that region. This industry refers to four marketing mixes that are discussed in the company service process and productivity. This marketing mix involves the consumers purchasing the products of this company. The marketing mix includes products, price of the product and promotion and, place. </a:t>
            </a:r>
            <a:endParaRPr lang="en-US" dirty="0"/>
          </a:p>
        </p:txBody>
      </p:sp>
      <p:sp>
        <p:nvSpPr>
          <p:cNvPr id="4" name="Slide Number Placeholder 3"/>
          <p:cNvSpPr>
            <a:spLocks noGrp="1"/>
          </p:cNvSpPr>
          <p:nvPr>
            <p:ph type="sldNum" sz="quarter" idx="10"/>
          </p:nvPr>
        </p:nvSpPr>
        <p:spPr/>
        <p:txBody>
          <a:bodyPr/>
          <a:lstStyle/>
          <a:p>
            <a:fld id="{7B12D759-3643-4501-916D-1BEC35C8F521}" type="slidenum">
              <a:rPr lang="en-US" smtClean="0"/>
              <a:t>14</a:t>
            </a:fld>
            <a:endParaRPr lang="en-US"/>
          </a:p>
        </p:txBody>
      </p:sp>
    </p:spTree>
    <p:extLst>
      <p:ext uri="{BB962C8B-B14F-4D97-AF65-F5344CB8AC3E}">
        <p14:creationId xmlns:p14="http://schemas.microsoft.com/office/powerpoint/2010/main" val="24581328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product price always increases company sales and also business profit.</a:t>
            </a:r>
            <a:r>
              <a:rPr lang="en-US" sz="1200" b="0" i="0" u="none" strike="noStrike" kern="1200" baseline="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rPr>
              <a:t>The company can be increased its product prices but the competitor of the market is high at that time. This company's marketing mix follows the promotion of every product and service.  Basically, this company spread awareness of the product. Therefore, places are chosen for making the products that are available for selling company products. It is a decision regarding matters that depended on the wholesalers and the retailers also. Next plc company maintained its commitment that beautiful design and qualities are excellent for the customers and also responsible for the work of every employee so they are comfortable with other cultures.</a:t>
            </a:r>
          </a:p>
          <a:p>
            <a:pPr rtl="0"/>
            <a:endParaRPr lang="en-US" sz="1200" b="0" i="0" u="none" strike="noStrike" kern="1200" dirty="0">
              <a:solidFill>
                <a:schemeClr val="tx1"/>
              </a:solidFill>
              <a:effectLst/>
              <a:latin typeface="+mn-lt"/>
              <a:ea typeface="+mn-ea"/>
              <a:cs typeface="+mn-cs"/>
            </a:endParaRPr>
          </a:p>
          <a:p>
            <a:pPr rtl="0"/>
            <a:r>
              <a:rPr lang="en-US" dirty="0"/>
              <a:t>Until this slide Anita made it.</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7B12D759-3643-4501-916D-1BEC35C8F521}" type="slidenum">
              <a:rPr lang="en-US" smtClean="0"/>
              <a:t>15</a:t>
            </a:fld>
            <a:endParaRPr lang="en-US"/>
          </a:p>
        </p:txBody>
      </p:sp>
    </p:spTree>
    <p:extLst>
      <p:ext uri="{BB962C8B-B14F-4D97-AF65-F5344CB8AC3E}">
        <p14:creationId xmlns:p14="http://schemas.microsoft.com/office/powerpoint/2010/main" val="17622154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well-known clothing brand based in the UK, holding a huge market value contemplating to establish a joint venture with a China-based company. While doing this the company can face several challenges to cope with the clothing industry culture in China.  A case history of Next Plc suggested that while the big giant of the clothing industry of the UK experienced a disappointing performance in sales, the CEO of the company Simon Wolfson had decided to cut off its profit and sales forecast.</a:t>
            </a:r>
            <a:endParaRPr lang="en-US" dirty="0"/>
          </a:p>
        </p:txBody>
      </p:sp>
      <p:sp>
        <p:nvSpPr>
          <p:cNvPr id="4" name="Slide Number Placeholder 3"/>
          <p:cNvSpPr>
            <a:spLocks noGrp="1"/>
          </p:cNvSpPr>
          <p:nvPr>
            <p:ph type="sldNum" sz="quarter" idx="10"/>
          </p:nvPr>
        </p:nvSpPr>
        <p:spPr/>
        <p:txBody>
          <a:bodyPr/>
          <a:lstStyle/>
          <a:p>
            <a:fld id="{7B12D759-3643-4501-916D-1BEC35C8F521}" type="slidenum">
              <a:rPr lang="en-US" smtClean="0"/>
              <a:t>16</a:t>
            </a:fld>
            <a:endParaRPr lang="en-US"/>
          </a:p>
        </p:txBody>
      </p:sp>
    </p:spTree>
    <p:extLst>
      <p:ext uri="{BB962C8B-B14F-4D97-AF65-F5344CB8AC3E}">
        <p14:creationId xmlns:p14="http://schemas.microsoft.com/office/powerpoint/2010/main" val="14612372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company came to a point where the currency crisis, fuel inflation, and post </a:t>
            </a:r>
            <a:r>
              <a:rPr lang="en-US" sz="1200" b="0" i="0" u="none" strike="noStrike" kern="1200" dirty="0" err="1">
                <a:solidFill>
                  <a:schemeClr val="tx1"/>
                </a:solidFill>
                <a:effectLst/>
                <a:latin typeface="+mn-lt"/>
                <a:ea typeface="+mn-ea"/>
                <a:cs typeface="+mn-cs"/>
              </a:rPr>
              <a:t>covid</a:t>
            </a:r>
            <a:r>
              <a:rPr lang="en-US" sz="1200" b="0" i="0" u="none" strike="noStrike" kern="1200" dirty="0">
                <a:solidFill>
                  <a:schemeClr val="tx1"/>
                </a:solidFill>
                <a:effectLst/>
                <a:latin typeface="+mn-lt"/>
                <a:ea typeface="+mn-ea"/>
                <a:cs typeface="+mn-cs"/>
              </a:rPr>
              <a:t> crises were the reason. The management of the company designed effective strategies that lead to a result of a rise in sales. This incident suggests that the company leaders and, the management team are situational. As the company's business strategy looking for a joint venture with a China-based company, this </a:t>
            </a:r>
            <a:r>
              <a:rPr lang="en-US" sz="1200" b="1" i="1" u="none" strike="noStrike" kern="1200" dirty="0">
                <a:solidFill>
                  <a:schemeClr val="tx1"/>
                </a:solidFill>
                <a:effectLst/>
                <a:latin typeface="+mn-lt"/>
                <a:ea typeface="+mn-ea"/>
                <a:cs typeface="+mn-cs"/>
              </a:rPr>
              <a:t>situational theory of leadership</a:t>
            </a:r>
            <a:r>
              <a:rPr lang="en-US" sz="1200" b="0" i="0" u="none" strike="noStrike" kern="1200" dirty="0">
                <a:solidFill>
                  <a:schemeClr val="tx1"/>
                </a:solidFill>
                <a:effectLst/>
                <a:latin typeface="+mn-lt"/>
                <a:ea typeface="+mn-ea"/>
                <a:cs typeface="+mn-cs"/>
              </a:rPr>
              <a:t> can be worthy for the company. The company needs to understand the working culture and norms of the industry in China. </a:t>
            </a:r>
            <a:endParaRPr lang="en-US" dirty="0"/>
          </a:p>
        </p:txBody>
      </p:sp>
      <p:sp>
        <p:nvSpPr>
          <p:cNvPr id="4" name="Slide Number Placeholder 3"/>
          <p:cNvSpPr>
            <a:spLocks noGrp="1"/>
          </p:cNvSpPr>
          <p:nvPr>
            <p:ph type="sldNum" sz="quarter" idx="10"/>
          </p:nvPr>
        </p:nvSpPr>
        <p:spPr/>
        <p:txBody>
          <a:bodyPr/>
          <a:lstStyle/>
          <a:p>
            <a:fld id="{7B12D759-3643-4501-916D-1BEC35C8F521}" type="slidenum">
              <a:rPr lang="en-US" smtClean="0"/>
              <a:t>17</a:t>
            </a:fld>
            <a:endParaRPr lang="en-US"/>
          </a:p>
        </p:txBody>
      </p:sp>
    </p:spTree>
    <p:extLst>
      <p:ext uri="{BB962C8B-B14F-4D97-AF65-F5344CB8AC3E}">
        <p14:creationId xmlns:p14="http://schemas.microsoft.com/office/powerpoint/2010/main" val="14907120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During the </a:t>
            </a:r>
            <a:r>
              <a:rPr lang="en-US" sz="1200" b="0" i="0" u="none" strike="noStrike" kern="1200" dirty="0" err="1">
                <a:solidFill>
                  <a:schemeClr val="tx1"/>
                </a:solidFill>
                <a:effectLst/>
                <a:latin typeface="+mn-lt"/>
                <a:ea typeface="+mn-ea"/>
                <a:cs typeface="+mn-cs"/>
              </a:rPr>
              <a:t>Covid</a:t>
            </a:r>
            <a:r>
              <a:rPr lang="en-US" sz="1200" b="0" i="0" u="none" strike="noStrike" kern="1200" dirty="0">
                <a:solidFill>
                  <a:schemeClr val="tx1"/>
                </a:solidFill>
                <a:effectLst/>
                <a:latin typeface="+mn-lt"/>
                <a:ea typeface="+mn-ea"/>
                <a:cs typeface="+mn-cs"/>
              </a:rPr>
              <a:t> period, it has seen that the company faced a huge loss that lead them to sell some of its assets but the management took care of the employees. It suggests that the company follows an employee-oriented leadership approach, as suggested in the </a:t>
            </a:r>
            <a:r>
              <a:rPr lang="en-US" sz="1200" b="1" i="1" u="none" strike="noStrike" kern="1200" dirty="0">
                <a:solidFill>
                  <a:schemeClr val="tx1"/>
                </a:solidFill>
                <a:effectLst/>
                <a:latin typeface="+mn-lt"/>
                <a:ea typeface="+mn-ea"/>
                <a:cs typeface="+mn-cs"/>
              </a:rPr>
              <a:t>Contingency theory</a:t>
            </a:r>
            <a:r>
              <a:rPr lang="en-US" sz="1200" b="0" i="0" u="none" strike="noStrike" kern="1200" dirty="0">
                <a:solidFill>
                  <a:schemeClr val="tx1"/>
                </a:solidFill>
                <a:effectLst/>
                <a:latin typeface="+mn-lt"/>
                <a:ea typeface="+mn-ea"/>
                <a:cs typeface="+mn-cs"/>
              </a:rPr>
              <a:t> of leadership. </a:t>
            </a:r>
            <a:endParaRPr lang="en-US" dirty="0"/>
          </a:p>
        </p:txBody>
      </p:sp>
      <p:sp>
        <p:nvSpPr>
          <p:cNvPr id="4" name="Slide Number Placeholder 3"/>
          <p:cNvSpPr>
            <a:spLocks noGrp="1"/>
          </p:cNvSpPr>
          <p:nvPr>
            <p:ph type="sldNum" sz="quarter" idx="10"/>
          </p:nvPr>
        </p:nvSpPr>
        <p:spPr/>
        <p:txBody>
          <a:bodyPr/>
          <a:lstStyle/>
          <a:p>
            <a:fld id="{7B12D759-3643-4501-916D-1BEC35C8F521}" type="slidenum">
              <a:rPr lang="en-US" smtClean="0"/>
              <a:t>18</a:t>
            </a:fld>
            <a:endParaRPr lang="en-US"/>
          </a:p>
        </p:txBody>
      </p:sp>
    </p:spTree>
    <p:extLst>
      <p:ext uri="{BB962C8B-B14F-4D97-AF65-F5344CB8AC3E}">
        <p14:creationId xmlns:p14="http://schemas.microsoft.com/office/powerpoint/2010/main" val="19307329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It suggests that the company follows an employee-oriented leadership approach, as suggested in the </a:t>
            </a:r>
            <a:r>
              <a:rPr lang="en-US" sz="1200" b="1" i="1" u="none" strike="noStrike" kern="1200" dirty="0">
                <a:solidFill>
                  <a:schemeClr val="tx1"/>
                </a:solidFill>
                <a:effectLst/>
                <a:latin typeface="+mn-lt"/>
                <a:ea typeface="+mn-ea"/>
                <a:cs typeface="+mn-cs"/>
              </a:rPr>
              <a:t>Contingency theory</a:t>
            </a:r>
            <a:r>
              <a:rPr lang="en-US" sz="1200" b="0" i="0" u="none" strike="noStrike" kern="1200" dirty="0">
                <a:solidFill>
                  <a:schemeClr val="tx1"/>
                </a:solidFill>
                <a:effectLst/>
                <a:latin typeface="+mn-lt"/>
                <a:ea typeface="+mn-ea"/>
                <a:cs typeface="+mn-cs"/>
              </a:rPr>
              <a:t> of leadership. </a:t>
            </a:r>
            <a:endParaRPr lang="en-US" b="0" dirty="0">
              <a:effectLst/>
            </a:endParaRPr>
          </a:p>
          <a:p>
            <a:r>
              <a:rPr lang="en-US" sz="1200" b="0" i="0" u="none" strike="noStrike" kern="1200" dirty="0">
                <a:solidFill>
                  <a:schemeClr val="tx1"/>
                </a:solidFill>
                <a:effectLst/>
                <a:latin typeface="+mn-lt"/>
                <a:ea typeface="+mn-ea"/>
                <a:cs typeface="+mn-cs"/>
              </a:rPr>
              <a:t>While the company faced several challenges in order to the pandemic situation and inflation and many other things the company followed the</a:t>
            </a:r>
            <a:r>
              <a:rPr lang="en-US" sz="1200" b="1" i="1" u="none" strike="noStrike" kern="1200" dirty="0">
                <a:solidFill>
                  <a:schemeClr val="tx1"/>
                </a:solidFill>
                <a:effectLst/>
                <a:latin typeface="+mn-lt"/>
                <a:ea typeface="+mn-ea"/>
                <a:cs typeface="+mn-cs"/>
              </a:rPr>
              <a:t> Kotler management theory </a:t>
            </a:r>
            <a:r>
              <a:rPr lang="en-US" sz="1200" b="0" i="0" u="none" strike="noStrike" kern="1200" dirty="0">
                <a:solidFill>
                  <a:schemeClr val="tx1"/>
                </a:solidFill>
                <a:effectLst/>
                <a:latin typeface="+mn-lt"/>
                <a:ea typeface="+mn-ea"/>
                <a:cs typeface="+mn-cs"/>
              </a:rPr>
              <a:t>to recover its profitability. The company emphasized the five levels of need of their customers. The company tried to design its product according to the varying needs of customers.</a:t>
            </a:r>
            <a:endParaRPr lang="en-US" dirty="0"/>
          </a:p>
        </p:txBody>
      </p:sp>
      <p:sp>
        <p:nvSpPr>
          <p:cNvPr id="4" name="Slide Number Placeholder 3"/>
          <p:cNvSpPr>
            <a:spLocks noGrp="1"/>
          </p:cNvSpPr>
          <p:nvPr>
            <p:ph type="sldNum" sz="quarter" idx="10"/>
          </p:nvPr>
        </p:nvSpPr>
        <p:spPr/>
        <p:txBody>
          <a:bodyPr/>
          <a:lstStyle/>
          <a:p>
            <a:fld id="{7B12D759-3643-4501-916D-1BEC35C8F521}" type="slidenum">
              <a:rPr lang="en-US" smtClean="0"/>
              <a:t>19</a:t>
            </a:fld>
            <a:endParaRPr lang="en-US"/>
          </a:p>
        </p:txBody>
      </p:sp>
    </p:spTree>
    <p:extLst>
      <p:ext uri="{BB962C8B-B14F-4D97-AF65-F5344CB8AC3E}">
        <p14:creationId xmlns:p14="http://schemas.microsoft.com/office/powerpoint/2010/main" val="15634437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prevalence of Herzberg's motivation factor is crucial in current times. Especially while dealing with millennial employees given the current ambience of sentiments, work process and general awareness regarding emotional health.  These factors are catered to through the hygiene factors that are prevalent in the organisation. The inclusion of these factors allows the people in the work process to stay motivated and dedicated to the work process and the overall vision and goal of the organization. </a:t>
            </a:r>
            <a:endParaRPr lang="en-US" dirty="0"/>
          </a:p>
        </p:txBody>
      </p:sp>
      <p:sp>
        <p:nvSpPr>
          <p:cNvPr id="4" name="Slide Number Placeholder 3"/>
          <p:cNvSpPr>
            <a:spLocks noGrp="1"/>
          </p:cNvSpPr>
          <p:nvPr>
            <p:ph type="sldNum" sz="quarter" idx="10"/>
          </p:nvPr>
        </p:nvSpPr>
        <p:spPr/>
        <p:txBody>
          <a:bodyPr/>
          <a:lstStyle/>
          <a:p>
            <a:fld id="{7B12D759-3643-4501-916D-1BEC35C8F521}" type="slidenum">
              <a:rPr lang="en-US" smtClean="0"/>
              <a:t>20</a:t>
            </a:fld>
            <a:endParaRPr lang="en-US"/>
          </a:p>
        </p:txBody>
      </p:sp>
    </p:spTree>
    <p:extLst>
      <p:ext uri="{BB962C8B-B14F-4D97-AF65-F5344CB8AC3E}">
        <p14:creationId xmlns:p14="http://schemas.microsoft.com/office/powerpoint/2010/main" val="14305109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Next plc follows a significant pattern of leadership that is beneficial to its own format of a work process. The company follows a </a:t>
            </a:r>
            <a:r>
              <a:rPr lang="en-US" sz="1200" b="1" i="1" u="none" strike="noStrike" kern="1200" dirty="0">
                <a:solidFill>
                  <a:schemeClr val="tx1"/>
                </a:solidFill>
                <a:effectLst/>
                <a:latin typeface="+mn-lt"/>
                <a:ea typeface="+mn-ea"/>
                <a:cs typeface="+mn-cs"/>
              </a:rPr>
              <a:t>participative leadership approach</a:t>
            </a:r>
            <a:r>
              <a:rPr lang="en-US" sz="1200" b="0" i="0" u="none" strike="noStrike" kern="1200" dirty="0">
                <a:solidFill>
                  <a:schemeClr val="tx1"/>
                </a:solidFill>
                <a:effectLst/>
                <a:latin typeface="+mn-lt"/>
                <a:ea typeface="+mn-ea"/>
                <a:cs typeface="+mn-cs"/>
              </a:rPr>
              <a:t> that is witnessed in the internal structure of the organization. This process allows the management body to involve the employees in the decision-making process of the company. It has helped the company to enhance the motivation level of the employees which has been reflected in their work process as well.</a:t>
            </a:r>
            <a:endParaRPr lang="en-US" dirty="0"/>
          </a:p>
        </p:txBody>
      </p:sp>
      <p:sp>
        <p:nvSpPr>
          <p:cNvPr id="4" name="Slide Number Placeholder 3"/>
          <p:cNvSpPr>
            <a:spLocks noGrp="1"/>
          </p:cNvSpPr>
          <p:nvPr>
            <p:ph type="sldNum" sz="quarter" idx="10"/>
          </p:nvPr>
        </p:nvSpPr>
        <p:spPr/>
        <p:txBody>
          <a:bodyPr/>
          <a:lstStyle/>
          <a:p>
            <a:fld id="{7B12D759-3643-4501-916D-1BEC35C8F521}" type="slidenum">
              <a:rPr lang="en-US" smtClean="0"/>
              <a:t>21</a:t>
            </a:fld>
            <a:endParaRPr lang="en-US"/>
          </a:p>
        </p:txBody>
      </p:sp>
    </p:spTree>
    <p:extLst>
      <p:ext uri="{BB962C8B-B14F-4D97-AF65-F5344CB8AC3E}">
        <p14:creationId xmlns:p14="http://schemas.microsoft.com/office/powerpoint/2010/main" val="6939842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 have considered before choosing a company that is to be selected for this particular project. Next plc is one such company which has shown a brilliant rate of progress over time in the online marketing domain. It has been growing ever since. I have collaborated and discussed with my team mater regarding the choice of this company and the necessary approach to be followed was decisively collectively.</a:t>
            </a:r>
          </a:p>
          <a:p>
            <a:endParaRPr lang="en-US" sz="1200" b="0" i="0" u="none" strike="noStrike" kern="1200" dirty="0">
              <a:solidFill>
                <a:schemeClr val="tx1"/>
              </a:solidFill>
              <a:effectLst/>
              <a:latin typeface="+mn-lt"/>
              <a:ea typeface="+mn-ea"/>
              <a:cs typeface="+mn-cs"/>
            </a:endParaRPr>
          </a:p>
          <a:p>
            <a:r>
              <a:rPr lang="en-US" dirty="0"/>
              <a:t>Until this slide </a:t>
            </a:r>
            <a:r>
              <a:rPr lang="en-US" dirty="0" err="1"/>
              <a:t>Aniko</a:t>
            </a:r>
            <a:r>
              <a:rPr lang="en-US" dirty="0"/>
              <a:t> made it.</a:t>
            </a:r>
          </a:p>
        </p:txBody>
      </p:sp>
      <p:sp>
        <p:nvSpPr>
          <p:cNvPr id="4" name="Slide Number Placeholder 3"/>
          <p:cNvSpPr>
            <a:spLocks noGrp="1"/>
          </p:cNvSpPr>
          <p:nvPr>
            <p:ph type="sldNum" sz="quarter" idx="10"/>
          </p:nvPr>
        </p:nvSpPr>
        <p:spPr/>
        <p:txBody>
          <a:bodyPr/>
          <a:lstStyle/>
          <a:p>
            <a:fld id="{7B12D759-3643-4501-916D-1BEC35C8F521}" type="slidenum">
              <a:rPr lang="en-US" smtClean="0"/>
              <a:t>22</a:t>
            </a:fld>
            <a:endParaRPr lang="en-US"/>
          </a:p>
        </p:txBody>
      </p:sp>
    </p:spTree>
    <p:extLst>
      <p:ext uri="{BB962C8B-B14F-4D97-AF65-F5344CB8AC3E}">
        <p14:creationId xmlns:p14="http://schemas.microsoft.com/office/powerpoint/2010/main" val="33429572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kép helye 1"/>
          <p:cNvSpPr>
            <a:spLocks noGrp="1" noRot="1" noChangeAspect="1"/>
          </p:cNvSpPr>
          <p:nvPr>
            <p:ph type="sldImg"/>
          </p:nvPr>
        </p:nvSpPr>
        <p:spPr/>
      </p:sp>
      <p:sp>
        <p:nvSpPr>
          <p:cNvPr id="3" name="Jegyzetek helye 2"/>
          <p:cNvSpPr>
            <a:spLocks noGrp="1"/>
          </p:cNvSpPr>
          <p:nvPr>
            <p:ph type="body" idx="1"/>
          </p:nvPr>
        </p:nvSpPr>
        <p:spPr/>
        <p:txBody>
          <a:bodyPr/>
          <a:lstStyle/>
          <a:p>
            <a:pPr algn="l"/>
            <a:r>
              <a:rPr lang="en-US" b="0" i="0" dirty="0">
                <a:solidFill>
                  <a:srgbClr val="222222"/>
                </a:solidFill>
                <a:effectLst/>
                <a:latin typeface="Arial" panose="020B0604020202020204" pitchFamily="34" charset="0"/>
              </a:rPr>
              <a:t>Our History. Next PLC. Available at: </a:t>
            </a:r>
            <a:r>
              <a:rPr lang="en-US" b="0" i="0" dirty="0">
                <a:solidFill>
                  <a:srgbClr val="1155CC"/>
                </a:solidFill>
                <a:effectLst/>
                <a:latin typeface="Arial" panose="020B0604020202020204" pitchFamily="34" charset="0"/>
                <a:hlinkClick r:id="rId3"/>
              </a:rPr>
              <a:t>https://www.nextplc.co.uk/about-next/our-history</a:t>
            </a:r>
            <a:r>
              <a:rPr lang="en-US" b="0" i="0" dirty="0">
                <a:solidFill>
                  <a:srgbClr val="222222"/>
                </a:solidFill>
                <a:effectLst/>
                <a:latin typeface="Arial" panose="020B0604020202020204" pitchFamily="34" charset="0"/>
              </a:rPr>
              <a:t> (Accessed on 20th November 2022.)</a:t>
            </a:r>
          </a:p>
          <a:p>
            <a:pPr algn="l"/>
            <a:r>
              <a:rPr lang="en-US" b="0" i="0" dirty="0">
                <a:solidFill>
                  <a:srgbClr val="222222"/>
                </a:solidFill>
                <a:effectLst/>
                <a:latin typeface="Arial" panose="020B0604020202020204" pitchFamily="34" charset="0"/>
              </a:rPr>
              <a:t>Yahoo Finance. Available at: </a:t>
            </a:r>
            <a:r>
              <a:rPr lang="en-US" b="0" i="0" dirty="0">
                <a:solidFill>
                  <a:srgbClr val="1155CC"/>
                </a:solidFill>
                <a:effectLst/>
                <a:latin typeface="Arial" panose="020B0604020202020204" pitchFamily="34" charset="0"/>
                <a:hlinkClick r:id="rId4"/>
              </a:rPr>
              <a:t>https://uk.finance.yahoo.com/quote/NXT.L/</a:t>
            </a:r>
            <a:r>
              <a:rPr lang="en-US" b="0" i="0" dirty="0">
                <a:solidFill>
                  <a:srgbClr val="222222"/>
                </a:solidFill>
                <a:effectLst/>
                <a:latin typeface="Arial" panose="020B0604020202020204" pitchFamily="34" charset="0"/>
              </a:rPr>
              <a:t> (Accessed on 20th November 2022.</a:t>
            </a:r>
            <a:br>
              <a:rPr lang="en-US" b="0" i="0" dirty="0">
                <a:solidFill>
                  <a:srgbClr val="222222"/>
                </a:solidFill>
                <a:effectLst/>
                <a:latin typeface="Arial" panose="020B0604020202020204" pitchFamily="34" charset="0"/>
              </a:rPr>
            </a:br>
            <a:r>
              <a:rPr lang="en-US" b="0" i="0" dirty="0">
                <a:solidFill>
                  <a:srgbClr val="222222"/>
                </a:solidFill>
                <a:effectLst/>
                <a:latin typeface="Arial" panose="020B0604020202020204" pitchFamily="34" charset="0"/>
              </a:rPr>
              <a:t>Next. Annual Reports and Accounts. January 2022. Available at: </a:t>
            </a:r>
            <a:r>
              <a:rPr lang="en-US" b="0" i="0" dirty="0">
                <a:solidFill>
                  <a:srgbClr val="1155CC"/>
                </a:solidFill>
                <a:effectLst/>
                <a:latin typeface="Arial" panose="020B0604020202020204" pitchFamily="34" charset="0"/>
                <a:hlinkClick r:id="rId5"/>
              </a:rPr>
              <a:t>https://www.nextplc.co.uk/~/media/Files/N/Next-PLC-V2/documents/2022/annual-reports-and-account-jan-2022.pdf</a:t>
            </a:r>
            <a:r>
              <a:rPr lang="en-US" b="0" i="0" dirty="0">
                <a:solidFill>
                  <a:srgbClr val="222222"/>
                </a:solidFill>
                <a:effectLst/>
                <a:latin typeface="Arial" panose="020B0604020202020204" pitchFamily="34" charset="0"/>
              </a:rPr>
              <a:t> (Accessed on 20th November 2022.)</a:t>
            </a:r>
          </a:p>
          <a:p>
            <a:endParaRPr lang="en-US" sz="1200" b="1" dirty="0"/>
          </a:p>
          <a:p>
            <a:r>
              <a:rPr lang="en-US" sz="1200" b="1" dirty="0"/>
              <a:t>Websites</a:t>
            </a:r>
            <a:endParaRPr lang="en-US" sz="1200" dirty="0"/>
          </a:p>
          <a:p>
            <a:r>
              <a:rPr lang="en-US" sz="1200" dirty="0"/>
              <a:t>Economictimes.indiatimes.com, (2022), </a:t>
            </a:r>
            <a:r>
              <a:rPr lang="en-US" sz="1200" i="1" dirty="0"/>
              <a:t>Next CEO Simon Wolfson warns of second cost of living crisis in UK, cites reason </a:t>
            </a:r>
            <a:r>
              <a:rPr lang="en-US" sz="1200" dirty="0"/>
              <a:t>Available at: https://economictimes.indiatimes.com/news/international/uk/next-ceo-simon-wolfson-warns-of-second-cost-of-living-crisis-in-uk-cites-reason/articleshow/94538970.cms [Accessed on: 9th November, 2022]</a:t>
            </a:r>
          </a:p>
          <a:p>
            <a:r>
              <a:rPr lang="en-US" sz="1200" dirty="0"/>
              <a:t>Statista.com, 2022 next annual revenue UK, Available at: https://www.statista.com/statistics/544243/next-annual-revenue-uk/ [Accessed on: 9th November, 2022]</a:t>
            </a:r>
          </a:p>
          <a:p>
            <a:r>
              <a:rPr lang="en-US" sz="1200" dirty="0"/>
              <a:t>statista.com, 2022. Retail and online sales of Next plc, Available at: https://www.statista.com/statistics/980296/retail-and-online-sales-next-plc/ [Accessed on: 9th November, 2022]</a:t>
            </a:r>
          </a:p>
          <a:p>
            <a:pPr>
              <a:lnSpc>
                <a:spcPct val="100000"/>
              </a:lnSpc>
            </a:pPr>
            <a:br>
              <a:rPr lang="en-US" sz="1200" dirty="0"/>
            </a:br>
            <a:endParaRPr lang="en-US" sz="1200" dirty="0">
              <a:cs typeface="Times New Roman" panose="02020603050405020304" pitchFamily="18" charset="0"/>
            </a:endParaRPr>
          </a:p>
          <a:p>
            <a:endParaRPr lang="hu-HU" dirty="0"/>
          </a:p>
        </p:txBody>
      </p:sp>
      <p:sp>
        <p:nvSpPr>
          <p:cNvPr id="4" name="Dia számának helye 3"/>
          <p:cNvSpPr>
            <a:spLocks noGrp="1"/>
          </p:cNvSpPr>
          <p:nvPr>
            <p:ph type="sldNum" sz="quarter" idx="5"/>
          </p:nvPr>
        </p:nvSpPr>
        <p:spPr/>
        <p:txBody>
          <a:bodyPr/>
          <a:lstStyle/>
          <a:p>
            <a:fld id="{7B12D759-3643-4501-916D-1BEC35C8F521}" type="slidenum">
              <a:rPr lang="en-US" smtClean="0"/>
              <a:t>24</a:t>
            </a:fld>
            <a:endParaRPr lang="en-US"/>
          </a:p>
        </p:txBody>
      </p:sp>
    </p:spTree>
    <p:extLst>
      <p:ext uri="{BB962C8B-B14F-4D97-AF65-F5344CB8AC3E}">
        <p14:creationId xmlns:p14="http://schemas.microsoft.com/office/powerpoint/2010/main" val="37327590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ímdia">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hu-HU"/>
              <a:t>Mintacím szerkesztése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tx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hu-HU"/>
              <a:t>Kattintson ide az alcím mintájának szerkesztéséhez</a:t>
            </a:r>
            <a:endParaRPr lang="en-US" dirty="0"/>
          </a:p>
        </p:txBody>
      </p:sp>
      <p:sp>
        <p:nvSpPr>
          <p:cNvPr id="4" name="Date Placeholder 3"/>
          <p:cNvSpPr>
            <a:spLocks noGrp="1"/>
          </p:cNvSpPr>
          <p:nvPr>
            <p:ph type="dt" sz="half" idx="10"/>
          </p:nvPr>
        </p:nvSpPr>
        <p:spPr/>
        <p:txBody>
          <a:bodyPr/>
          <a:lstStyle/>
          <a:p>
            <a:fld id="{DEFDE0AB-01E5-4CEA-AE41-D07E0DDE8145}"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7787C0-B57F-42A2-BE9B-454DEC4182F5}" type="slidenum">
              <a:rPr lang="en-US" smtClean="0"/>
              <a:t>‹#›</a:t>
            </a:fld>
            <a:endParaRPr lang="en-US"/>
          </a:p>
        </p:txBody>
      </p:sp>
    </p:spTree>
    <p:extLst>
      <p:ext uri="{BB962C8B-B14F-4D97-AF65-F5344CB8AC3E}">
        <p14:creationId xmlns:p14="http://schemas.microsoft.com/office/powerpoint/2010/main" val="1234539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ím és tartalom">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hu-HU"/>
              <a:t>Mintacím szerkesztése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4" name="Date Placeholder 3"/>
          <p:cNvSpPr>
            <a:spLocks noGrp="1"/>
          </p:cNvSpPr>
          <p:nvPr>
            <p:ph type="dt" sz="half" idx="10"/>
          </p:nvPr>
        </p:nvSpPr>
        <p:spPr/>
        <p:txBody>
          <a:bodyPr/>
          <a:lstStyle/>
          <a:p>
            <a:fld id="{DEFDE0AB-01E5-4CEA-AE41-D07E0DDE8145}"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7787C0-B57F-42A2-BE9B-454DEC4182F5}" type="slidenum">
              <a:rPr lang="en-US" smtClean="0"/>
              <a:t>‹#›</a:t>
            </a:fld>
            <a:endParaRPr lang="en-US"/>
          </a:p>
        </p:txBody>
      </p:sp>
    </p:spTree>
    <p:extLst>
      <p:ext uri="{BB962C8B-B14F-4D97-AF65-F5344CB8AC3E}">
        <p14:creationId xmlns:p14="http://schemas.microsoft.com/office/powerpoint/2010/main" val="1286709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zakaszfejléc">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hu-HU"/>
              <a:t>Mintacím szerkesztése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tx1">
                    <a:lumMod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hu-HU"/>
              <a:t>Mintaszöveg szerkesztése</a:t>
            </a:r>
          </a:p>
        </p:txBody>
      </p:sp>
      <p:sp>
        <p:nvSpPr>
          <p:cNvPr id="4" name="Date Placeholder 3"/>
          <p:cNvSpPr>
            <a:spLocks noGrp="1"/>
          </p:cNvSpPr>
          <p:nvPr>
            <p:ph type="dt" sz="half" idx="10"/>
          </p:nvPr>
        </p:nvSpPr>
        <p:spPr/>
        <p:txBody>
          <a:bodyPr/>
          <a:lstStyle/>
          <a:p>
            <a:fld id="{DEFDE0AB-01E5-4CEA-AE41-D07E0DDE8145}"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7787C0-B57F-42A2-BE9B-454DEC4182F5}" type="slidenum">
              <a:rPr lang="en-US" smtClean="0"/>
              <a:t>‹#›</a:t>
            </a:fld>
            <a:endParaRPr lang="en-US"/>
          </a:p>
        </p:txBody>
      </p:sp>
    </p:spTree>
    <p:extLst>
      <p:ext uri="{BB962C8B-B14F-4D97-AF65-F5344CB8AC3E}">
        <p14:creationId xmlns:p14="http://schemas.microsoft.com/office/powerpoint/2010/main" val="4212951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2 tartalomrész">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hu-HU"/>
              <a:t>Mintacím szerkesztése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5" name="Date Placeholder 4"/>
          <p:cNvSpPr>
            <a:spLocks noGrp="1"/>
          </p:cNvSpPr>
          <p:nvPr>
            <p:ph type="dt" sz="half" idx="10"/>
          </p:nvPr>
        </p:nvSpPr>
        <p:spPr/>
        <p:txBody>
          <a:bodyPr/>
          <a:lstStyle/>
          <a:p>
            <a:fld id="{DEFDE0AB-01E5-4CEA-AE41-D07E0DDE8145}"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7787C0-B57F-42A2-BE9B-454DEC4182F5}" type="slidenum">
              <a:rPr lang="en-US" smtClean="0"/>
              <a:t>‹#›</a:t>
            </a:fld>
            <a:endParaRPr lang="en-US"/>
          </a:p>
        </p:txBody>
      </p:sp>
    </p:spTree>
    <p:extLst>
      <p:ext uri="{BB962C8B-B14F-4D97-AF65-F5344CB8AC3E}">
        <p14:creationId xmlns:p14="http://schemas.microsoft.com/office/powerpoint/2010/main" val="2717464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Összehasonlítás">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hu-HU"/>
              <a:t>Mintacím szerkesztése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u-HU"/>
              <a:t>Mintaszöveg szerkesztése</a:t>
            </a:r>
          </a:p>
        </p:txBody>
      </p:sp>
      <p:sp>
        <p:nvSpPr>
          <p:cNvPr id="12" name="Content Placeholder 3"/>
          <p:cNvSpPr>
            <a:spLocks noGrp="1"/>
          </p:cNvSpPr>
          <p:nvPr>
            <p:ph sz="quarter" idx="13"/>
          </p:nvPr>
        </p:nvSpPr>
        <p:spPr>
          <a:xfrm>
            <a:off x="913774" y="3051012"/>
            <a:ext cx="5106027" cy="2740187"/>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u-HU"/>
              <a:t>Mintaszöveg szerkesztése</a:t>
            </a:r>
          </a:p>
        </p:txBody>
      </p:sp>
      <p:sp>
        <p:nvSpPr>
          <p:cNvPr id="13" name="Content Placeholder 5"/>
          <p:cNvSpPr>
            <a:spLocks noGrp="1"/>
          </p:cNvSpPr>
          <p:nvPr>
            <p:ph sz="quarter" idx="14"/>
          </p:nvPr>
        </p:nvSpPr>
        <p:spPr>
          <a:xfrm>
            <a:off x="6172200" y="3051012"/>
            <a:ext cx="5105401" cy="2740187"/>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7" name="Date Placeholder 6"/>
          <p:cNvSpPr>
            <a:spLocks noGrp="1"/>
          </p:cNvSpPr>
          <p:nvPr>
            <p:ph type="dt" sz="half" idx="10"/>
          </p:nvPr>
        </p:nvSpPr>
        <p:spPr/>
        <p:txBody>
          <a:bodyPr/>
          <a:lstStyle/>
          <a:p>
            <a:fld id="{DEFDE0AB-01E5-4CEA-AE41-D07E0DDE8145}" type="datetimeFigureOut">
              <a:rPr lang="en-US" smtClean="0"/>
              <a:t>11/24/2022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B7787C0-B57F-42A2-BE9B-454DEC4182F5}" type="slidenum">
              <a:rPr lang="en-US" smtClean="0"/>
              <a:t>‹#›</a:t>
            </a:fld>
            <a:endParaRPr lang="en-US"/>
          </a:p>
        </p:txBody>
      </p:sp>
    </p:spTree>
    <p:extLst>
      <p:ext uri="{BB962C8B-B14F-4D97-AF65-F5344CB8AC3E}">
        <p14:creationId xmlns:p14="http://schemas.microsoft.com/office/powerpoint/2010/main" val="4222522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Csak cím">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hu-HU"/>
              <a:t>Mintacím szerkesztése</a:t>
            </a:r>
            <a:endParaRPr lang="en-US" dirty="0"/>
          </a:p>
        </p:txBody>
      </p:sp>
      <p:sp>
        <p:nvSpPr>
          <p:cNvPr id="3" name="Date Placeholder 2"/>
          <p:cNvSpPr>
            <a:spLocks noGrp="1"/>
          </p:cNvSpPr>
          <p:nvPr>
            <p:ph type="dt" sz="half" idx="10"/>
          </p:nvPr>
        </p:nvSpPr>
        <p:spPr/>
        <p:txBody>
          <a:bodyPr/>
          <a:lstStyle/>
          <a:p>
            <a:fld id="{DEFDE0AB-01E5-4CEA-AE41-D07E0DDE8145}" type="datetimeFigureOut">
              <a:rPr lang="en-US" smtClean="0"/>
              <a:t>11/24/2022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B7787C0-B57F-42A2-BE9B-454DEC4182F5}" type="slidenum">
              <a:rPr lang="en-US" smtClean="0"/>
              <a:t>‹#›</a:t>
            </a:fld>
            <a:endParaRPr lang="en-US"/>
          </a:p>
        </p:txBody>
      </p:sp>
    </p:spTree>
    <p:extLst>
      <p:ext uri="{BB962C8B-B14F-4D97-AF65-F5344CB8AC3E}">
        <p14:creationId xmlns:p14="http://schemas.microsoft.com/office/powerpoint/2010/main" val="1143721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Üres">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DEFDE0AB-01E5-4CEA-AE41-D07E0DDE8145}" type="datetimeFigureOut">
              <a:rPr lang="en-US" smtClean="0"/>
              <a:t>11/24/2022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B7787C0-B57F-42A2-BE9B-454DEC4182F5}" type="slidenum">
              <a:rPr lang="en-US" smtClean="0"/>
              <a:t>‹#›</a:t>
            </a:fld>
            <a:endParaRPr lang="en-US"/>
          </a:p>
        </p:txBody>
      </p:sp>
    </p:spTree>
    <p:extLst>
      <p:ext uri="{BB962C8B-B14F-4D97-AF65-F5344CB8AC3E}">
        <p14:creationId xmlns:p14="http://schemas.microsoft.com/office/powerpoint/2010/main" val="2582881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Tartalomrész képaláírással">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hu-HU"/>
              <a:t>Mintacím szerkesztése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hu-HU"/>
              <a:t>Mintaszöveg szerkesztése</a:t>
            </a:r>
          </a:p>
        </p:txBody>
      </p:sp>
      <p:sp>
        <p:nvSpPr>
          <p:cNvPr id="5" name="Date Placeholder 4"/>
          <p:cNvSpPr>
            <a:spLocks noGrp="1"/>
          </p:cNvSpPr>
          <p:nvPr>
            <p:ph type="dt" sz="half" idx="10"/>
          </p:nvPr>
        </p:nvSpPr>
        <p:spPr/>
        <p:txBody>
          <a:bodyPr/>
          <a:lstStyle/>
          <a:p>
            <a:fld id="{DEFDE0AB-01E5-4CEA-AE41-D07E0DDE8145}"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7787C0-B57F-42A2-BE9B-454DEC4182F5}" type="slidenum">
              <a:rPr lang="en-US" smtClean="0"/>
              <a:t>‹#›</a:t>
            </a:fld>
            <a:endParaRPr lang="en-US"/>
          </a:p>
        </p:txBody>
      </p:sp>
    </p:spTree>
    <p:extLst>
      <p:ext uri="{BB962C8B-B14F-4D97-AF65-F5344CB8AC3E}">
        <p14:creationId xmlns:p14="http://schemas.microsoft.com/office/powerpoint/2010/main" val="1130218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Kép képaláírással">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hu-HU"/>
              <a:t>Mintacím szerkesztése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hu-HU"/>
              <a:t>Kép beszúrásához kattintson az ikonra</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hu-HU"/>
              <a:t>Mintaszöveg szerkesztése</a:t>
            </a:r>
          </a:p>
        </p:txBody>
      </p:sp>
      <p:sp>
        <p:nvSpPr>
          <p:cNvPr id="5" name="Date Placeholder 4"/>
          <p:cNvSpPr>
            <a:spLocks noGrp="1"/>
          </p:cNvSpPr>
          <p:nvPr>
            <p:ph type="dt" sz="half" idx="10"/>
          </p:nvPr>
        </p:nvSpPr>
        <p:spPr/>
        <p:txBody>
          <a:bodyPr/>
          <a:lstStyle/>
          <a:p>
            <a:fld id="{DEFDE0AB-01E5-4CEA-AE41-D07E0DDE8145}"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7787C0-B57F-42A2-BE9B-454DEC4182F5}" type="slidenum">
              <a:rPr lang="en-US" smtClean="0"/>
              <a:t>‹#›</a:t>
            </a:fld>
            <a:endParaRPr lang="en-US"/>
          </a:p>
        </p:txBody>
      </p:sp>
    </p:spTree>
    <p:extLst>
      <p:ext uri="{BB962C8B-B14F-4D97-AF65-F5344CB8AC3E}">
        <p14:creationId xmlns:p14="http://schemas.microsoft.com/office/powerpoint/2010/main" val="1953255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ámakép képaláírással">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hu-HU"/>
              <a:t>Mintacím szerkesztése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hu-HU"/>
              <a:t>Kép beszúrásához kattintson az ikonra</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hu-HU"/>
              <a:t>Mintaszöveg szerkesztése</a:t>
            </a:r>
          </a:p>
        </p:txBody>
      </p:sp>
      <p:sp>
        <p:nvSpPr>
          <p:cNvPr id="5" name="Date Placeholder 4"/>
          <p:cNvSpPr>
            <a:spLocks noGrp="1"/>
          </p:cNvSpPr>
          <p:nvPr>
            <p:ph type="dt" sz="half" idx="10"/>
          </p:nvPr>
        </p:nvSpPr>
        <p:spPr/>
        <p:txBody>
          <a:bodyPr/>
          <a:lstStyle/>
          <a:p>
            <a:fld id="{DEFDE0AB-01E5-4CEA-AE41-D07E0DDE8145}"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7787C0-B57F-42A2-BE9B-454DEC4182F5}" type="slidenum">
              <a:rPr lang="en-US" smtClean="0"/>
              <a:t>‹#›</a:t>
            </a:fld>
            <a:endParaRPr lang="en-US"/>
          </a:p>
        </p:txBody>
      </p:sp>
    </p:spTree>
    <p:extLst>
      <p:ext uri="{BB962C8B-B14F-4D97-AF65-F5344CB8AC3E}">
        <p14:creationId xmlns:p14="http://schemas.microsoft.com/office/powerpoint/2010/main" val="869022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ím és képaláírás">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hu-HU"/>
              <a:t>Mintacím szerkesztése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hu-HU"/>
              <a:t>Mintaszöveg szerkesztése</a:t>
            </a:r>
          </a:p>
        </p:txBody>
      </p:sp>
      <p:sp>
        <p:nvSpPr>
          <p:cNvPr id="5" name="Date Placeholder 4"/>
          <p:cNvSpPr>
            <a:spLocks noGrp="1"/>
          </p:cNvSpPr>
          <p:nvPr>
            <p:ph type="dt" sz="half" idx="10"/>
          </p:nvPr>
        </p:nvSpPr>
        <p:spPr/>
        <p:txBody>
          <a:bodyPr/>
          <a:lstStyle/>
          <a:p>
            <a:fld id="{DEFDE0AB-01E5-4CEA-AE41-D07E0DDE8145}"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7787C0-B57F-42A2-BE9B-454DEC4182F5}" type="slidenum">
              <a:rPr lang="en-US" smtClean="0"/>
              <a:t>‹#›</a:t>
            </a:fld>
            <a:endParaRPr lang="en-US"/>
          </a:p>
        </p:txBody>
      </p:sp>
    </p:spTree>
    <p:extLst>
      <p:ext uri="{BB962C8B-B14F-4D97-AF65-F5344CB8AC3E}">
        <p14:creationId xmlns:p14="http://schemas.microsoft.com/office/powerpoint/2010/main" val="16527917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Idézet képaláírással">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hu-HU"/>
              <a:t>Mintacím szerkesztése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hu-HU"/>
              <a:t>Mintaszöveg szerkesztése</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hu-HU"/>
              <a:t>Mintaszöveg szerkesztése</a:t>
            </a:r>
          </a:p>
        </p:txBody>
      </p:sp>
      <p:sp>
        <p:nvSpPr>
          <p:cNvPr id="5" name="Date Placeholder 4"/>
          <p:cNvSpPr>
            <a:spLocks noGrp="1"/>
          </p:cNvSpPr>
          <p:nvPr>
            <p:ph type="dt" sz="half" idx="10"/>
          </p:nvPr>
        </p:nvSpPr>
        <p:spPr/>
        <p:txBody>
          <a:bodyPr/>
          <a:lstStyle/>
          <a:p>
            <a:fld id="{DEFDE0AB-01E5-4CEA-AE41-D07E0DDE8145}"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7787C0-B57F-42A2-BE9B-454DEC4182F5}"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489917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évkártya">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hu-HU"/>
              <a:t>Mintacím szerkesztése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hu-HU"/>
              <a:t>Mintaszöveg szerkesztése</a:t>
            </a:r>
          </a:p>
        </p:txBody>
      </p:sp>
      <p:sp>
        <p:nvSpPr>
          <p:cNvPr id="5" name="Date Placeholder 4"/>
          <p:cNvSpPr>
            <a:spLocks noGrp="1"/>
          </p:cNvSpPr>
          <p:nvPr>
            <p:ph type="dt" sz="half" idx="10"/>
          </p:nvPr>
        </p:nvSpPr>
        <p:spPr/>
        <p:txBody>
          <a:bodyPr/>
          <a:lstStyle/>
          <a:p>
            <a:fld id="{DEFDE0AB-01E5-4CEA-AE41-D07E0DDE8145}"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7787C0-B57F-42A2-BE9B-454DEC4182F5}" type="slidenum">
              <a:rPr lang="en-US" smtClean="0"/>
              <a:t>‹#›</a:t>
            </a:fld>
            <a:endParaRPr lang="en-US"/>
          </a:p>
        </p:txBody>
      </p:sp>
    </p:spTree>
    <p:extLst>
      <p:ext uri="{BB962C8B-B14F-4D97-AF65-F5344CB8AC3E}">
        <p14:creationId xmlns:p14="http://schemas.microsoft.com/office/powerpoint/2010/main" val="41629926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hasáb">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hu-HU"/>
              <a:t>Mintacím szerkesztése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u-HU"/>
              <a:t>Mintaszöveg szerkesztése</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hu-HU"/>
              <a:t>Mintaszöveg szerkesztése</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u-HU"/>
              <a:t>Mintaszöveg szerkesztése</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hu-HU"/>
              <a:t>Mintaszöveg szerkesztése</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u-HU"/>
              <a:t>Mintaszöveg szerkesztése</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hu-HU"/>
              <a:t>Mintaszöveg szerkesztése</a:t>
            </a:r>
          </a:p>
        </p:txBody>
      </p:sp>
      <p:sp>
        <p:nvSpPr>
          <p:cNvPr id="3" name="Date Placeholder 2"/>
          <p:cNvSpPr>
            <a:spLocks noGrp="1"/>
          </p:cNvSpPr>
          <p:nvPr>
            <p:ph type="dt" sz="half" idx="10"/>
          </p:nvPr>
        </p:nvSpPr>
        <p:spPr/>
        <p:txBody>
          <a:bodyPr/>
          <a:lstStyle/>
          <a:p>
            <a:fld id="{DEFDE0AB-01E5-4CEA-AE41-D07E0DDE8145}" type="datetimeFigureOut">
              <a:rPr lang="en-US" smtClean="0"/>
              <a:t>11/24/2022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B7787C0-B57F-42A2-BE9B-454DEC4182F5}" type="slidenum">
              <a:rPr lang="en-US" smtClean="0"/>
              <a:t>‹#›</a:t>
            </a:fld>
            <a:endParaRPr lang="en-US"/>
          </a:p>
        </p:txBody>
      </p:sp>
    </p:spTree>
    <p:extLst>
      <p:ext uri="{BB962C8B-B14F-4D97-AF65-F5344CB8AC3E}">
        <p14:creationId xmlns:p14="http://schemas.microsoft.com/office/powerpoint/2010/main" val="3916861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képhasáb">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hu-HU"/>
              <a:t>Mintacím szerkesztése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u-HU"/>
              <a:t>Mintaszöveg szerkesztése</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hu-HU"/>
              <a:t>Kép beszúrásához kattintson az ikonra</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hu-HU"/>
              <a:t>Mintaszöveg szerkesztése</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u-HU"/>
              <a:t>Mintaszöveg szerkesztése</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hu-HU"/>
              <a:t>Kép beszúrásához kattintson az ikonra</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hu-HU"/>
              <a:t>Mintaszöveg szerkesztése</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u-HU"/>
              <a:t>Mintaszöveg szerkesztése</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hu-HU"/>
              <a:t>Kép beszúrásához kattintson az ikonra</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hu-HU"/>
              <a:t>Mintaszöveg szerkesztése</a:t>
            </a:r>
          </a:p>
        </p:txBody>
      </p:sp>
      <p:sp>
        <p:nvSpPr>
          <p:cNvPr id="3" name="Date Placeholder 2"/>
          <p:cNvSpPr>
            <a:spLocks noGrp="1"/>
          </p:cNvSpPr>
          <p:nvPr>
            <p:ph type="dt" sz="half" idx="10"/>
          </p:nvPr>
        </p:nvSpPr>
        <p:spPr/>
        <p:txBody>
          <a:bodyPr/>
          <a:lstStyle/>
          <a:p>
            <a:fld id="{DEFDE0AB-01E5-4CEA-AE41-D07E0DDE8145}" type="datetimeFigureOut">
              <a:rPr lang="en-US" smtClean="0"/>
              <a:t>11/24/2022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B7787C0-B57F-42A2-BE9B-454DEC4182F5}" type="slidenum">
              <a:rPr lang="en-US" smtClean="0"/>
              <a:t>‹#›</a:t>
            </a:fld>
            <a:endParaRPr lang="en-US"/>
          </a:p>
        </p:txBody>
      </p:sp>
    </p:spTree>
    <p:extLst>
      <p:ext uri="{BB962C8B-B14F-4D97-AF65-F5344CB8AC3E}">
        <p14:creationId xmlns:p14="http://schemas.microsoft.com/office/powerpoint/2010/main" val="5969417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Cím és függőleges szöveg">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hu-HU"/>
              <a:t>Mintacím szerkesztése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4" name="Date Placeholder 3"/>
          <p:cNvSpPr>
            <a:spLocks noGrp="1"/>
          </p:cNvSpPr>
          <p:nvPr>
            <p:ph type="dt" sz="half" idx="10"/>
          </p:nvPr>
        </p:nvSpPr>
        <p:spPr/>
        <p:txBody>
          <a:bodyPr/>
          <a:lstStyle/>
          <a:p>
            <a:fld id="{DEFDE0AB-01E5-4CEA-AE41-D07E0DDE8145}"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7787C0-B57F-42A2-BE9B-454DEC4182F5}" type="slidenum">
              <a:rPr lang="en-US" smtClean="0"/>
              <a:t>‹#›</a:t>
            </a:fld>
            <a:endParaRPr lang="en-US"/>
          </a:p>
        </p:txBody>
      </p:sp>
    </p:spTree>
    <p:extLst>
      <p:ext uri="{BB962C8B-B14F-4D97-AF65-F5344CB8AC3E}">
        <p14:creationId xmlns:p14="http://schemas.microsoft.com/office/powerpoint/2010/main" val="40570533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Függőleges cím és szöveg">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hu-HU"/>
              <a:t>Mintacím szerkesztése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4" name="Date Placeholder 3"/>
          <p:cNvSpPr>
            <a:spLocks noGrp="1"/>
          </p:cNvSpPr>
          <p:nvPr>
            <p:ph type="dt" sz="half" idx="10"/>
          </p:nvPr>
        </p:nvSpPr>
        <p:spPr/>
        <p:txBody>
          <a:bodyPr/>
          <a:lstStyle/>
          <a:p>
            <a:fld id="{DEFDE0AB-01E5-4CEA-AE41-D07E0DDE8145}"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7787C0-B57F-42A2-BE9B-454DEC4182F5}" type="slidenum">
              <a:rPr lang="en-US" smtClean="0"/>
              <a:t>‹#›</a:t>
            </a:fld>
            <a:endParaRPr lang="en-US"/>
          </a:p>
        </p:txBody>
      </p:sp>
    </p:spTree>
    <p:extLst>
      <p:ext uri="{BB962C8B-B14F-4D97-AF65-F5344CB8AC3E}">
        <p14:creationId xmlns:p14="http://schemas.microsoft.com/office/powerpoint/2010/main" val="19263392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C2EF1-1861-D9DE-469A-D24081B047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31377C1-0AAF-5E3E-455E-C6A6B2BA16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C1DD3B-51A2-6A36-D857-A19C1E24294D}"/>
              </a:ext>
            </a:extLst>
          </p:cNvPr>
          <p:cNvSpPr>
            <a:spLocks noGrp="1"/>
          </p:cNvSpPr>
          <p:nvPr>
            <p:ph type="dt" sz="half" idx="10"/>
          </p:nvPr>
        </p:nvSpPr>
        <p:spPr/>
        <p:txBody>
          <a:bodyPr/>
          <a:lstStyle/>
          <a:p>
            <a:fld id="{DEFDE0AB-01E5-4CEA-AE41-D07E0DDE8145}" type="datetimeFigureOut">
              <a:rPr lang="en-US" smtClean="0"/>
              <a:t>11/24/2022</a:t>
            </a:fld>
            <a:endParaRPr lang="en-US"/>
          </a:p>
        </p:txBody>
      </p:sp>
      <p:sp>
        <p:nvSpPr>
          <p:cNvPr id="5" name="Footer Placeholder 4">
            <a:extLst>
              <a:ext uri="{FF2B5EF4-FFF2-40B4-BE49-F238E27FC236}">
                <a16:creationId xmlns:a16="http://schemas.microsoft.com/office/drawing/2014/main" id="{DCD02A1B-A649-FE2F-AC93-085E7610A7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3E4AF1-0621-CFC6-5D68-2A17BB6C0E90}"/>
              </a:ext>
            </a:extLst>
          </p:cNvPr>
          <p:cNvSpPr>
            <a:spLocks noGrp="1"/>
          </p:cNvSpPr>
          <p:nvPr>
            <p:ph type="sldNum" sz="quarter" idx="12"/>
          </p:nvPr>
        </p:nvSpPr>
        <p:spPr/>
        <p:txBody>
          <a:bodyPr/>
          <a:lstStyle/>
          <a:p>
            <a:fld id="{FB7787C0-B57F-42A2-BE9B-454DEC4182F5}" type="slidenum">
              <a:rPr lang="en-US" smtClean="0"/>
              <a:t>‹#›</a:t>
            </a:fld>
            <a:endParaRPr lang="en-US"/>
          </a:p>
        </p:txBody>
      </p:sp>
    </p:spTree>
    <p:extLst>
      <p:ext uri="{BB962C8B-B14F-4D97-AF65-F5344CB8AC3E}">
        <p14:creationId xmlns:p14="http://schemas.microsoft.com/office/powerpoint/2010/main" val="1702968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1.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hu-HU"/>
              <a:t>Mintacím szerkesztése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DEFDE0AB-01E5-4CEA-AE41-D07E0DDE8145}" type="datetimeFigureOut">
              <a:rPr lang="en-US" smtClean="0"/>
              <a:t>11/24/2022</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FB7787C0-B57F-42A2-BE9B-454DEC4182F5}" type="slidenum">
              <a:rPr lang="en-US" smtClean="0"/>
              <a:t>‹#›</a:t>
            </a:fld>
            <a:endParaRPr lang="en-US"/>
          </a:p>
        </p:txBody>
      </p:sp>
    </p:spTree>
    <p:extLst>
      <p:ext uri="{BB962C8B-B14F-4D97-AF65-F5344CB8AC3E}">
        <p14:creationId xmlns:p14="http://schemas.microsoft.com/office/powerpoint/2010/main" val="549298565"/>
      </p:ext>
    </p:extLst>
  </p:cSld>
  <p:clrMap bg1="dk1" tx1="lt1" bg2="dk2" tx2="lt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 id="2147483697"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outerShdw blurRad="38100" dist="38100" dir="2700000" algn="tl">
              <a:srgbClr val="000000">
                <a:alpha val="43137"/>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outerShdw blurRad="47625" dist="12700" dir="2700000" algn="tl" rotWithShape="0">
              <a:srgbClr val="000000">
                <a:alpha val="36000"/>
              </a:srgbClr>
            </a:outerShdw>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outerShdw blurRad="47625" dist="12700" dir="2700000" algn="tl" rotWithShape="0">
              <a:srgbClr val="000000">
                <a:alpha val="36000"/>
              </a:srgbClr>
            </a:outerShdw>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outerShdw blurRad="47625" dist="12700" dir="2700000" algn="tl" rotWithShape="0">
              <a:srgbClr val="000000">
                <a:alpha val="36000"/>
              </a:srgbClr>
            </a:outerShdw>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5.png"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6.xml" /><Relationship Id="rId1" Type="http://schemas.openxmlformats.org/officeDocument/2006/relationships/slideLayout" Target="../slideLayouts/slideLayout18.xml" /></Relationships>
</file>

<file path=ppt/slides/_rels/slide9.xml.rels><?xml version="1.0" encoding="UTF-8" standalone="yes"?>
<Relationships xmlns="http://schemas.openxmlformats.org/package/2006/relationships"><Relationship Id="rId3" Type="http://schemas.openxmlformats.org/officeDocument/2006/relationships/image" Target="../media/image10.jpg" /><Relationship Id="rId2" Type="http://schemas.openxmlformats.org/officeDocument/2006/relationships/notesSlide" Target="../notesSlides/notesSlide7.xml" /><Relationship Id="rId1" Type="http://schemas.openxmlformats.org/officeDocument/2006/relationships/slideLayout" Target="../slideLayouts/slideLayout18.xml" /></Relationships>
</file>

<file path=ppt/slides/_rels/slide10.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8.xml" /><Relationship Id="rId1" Type="http://schemas.openxmlformats.org/officeDocument/2006/relationships/slideLayout" Target="../slideLayouts/slideLayout18.xml" /></Relationships>
</file>

<file path=ppt/slides/_rels/slide11.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9.xml" /><Relationship Id="rId1" Type="http://schemas.openxmlformats.org/officeDocument/2006/relationships/slideLayout" Target="../slideLayouts/slideLayout18.xml" /></Relationships>
</file>

<file path=ppt/slides/_rels/slide12.xml.rels><?xml version="1.0" encoding="UTF-8" standalone="yes"?>
<Relationships xmlns="http://schemas.openxmlformats.org/package/2006/relationships"><Relationship Id="rId2" Type="http://schemas.openxmlformats.org/officeDocument/2006/relationships/image" Target="../media/image13.png" /><Relationship Id="rId1" Type="http://schemas.openxmlformats.org/officeDocument/2006/relationships/slideLayout" Target="../slideLayouts/slideLayout18.xml" /></Relationships>
</file>

<file path=ppt/slides/_rels/slide13.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0.xml" /><Relationship Id="rId1" Type="http://schemas.openxmlformats.org/officeDocument/2006/relationships/slideLayout" Target="../slideLayouts/slideLayout18.xml" /></Relationships>
</file>

<file path=ppt/slides/_rels/slide14.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1.xml" /><Relationship Id="rId1" Type="http://schemas.openxmlformats.org/officeDocument/2006/relationships/slideLayout" Target="../slideLayouts/slideLayout18.xml" /></Relationships>
</file>

<file path=ppt/slides/_rels/slide15.xml.rels><?xml version="1.0" encoding="UTF-8" standalone="yes"?>
<Relationships xmlns="http://schemas.openxmlformats.org/package/2006/relationships"><Relationship Id="rId3" Type="http://schemas.openxmlformats.org/officeDocument/2006/relationships/image" Target="../media/image16.jpg" /><Relationship Id="rId2" Type="http://schemas.openxmlformats.org/officeDocument/2006/relationships/notesSlide" Target="../notesSlides/notesSlide12.xml" /><Relationship Id="rId1" Type="http://schemas.openxmlformats.org/officeDocument/2006/relationships/slideLayout" Target="../slideLayouts/slideLayout18.xml" /></Relationships>
</file>

<file path=ppt/slides/_rels/slide16.xml.rels><?xml version="1.0" encoding="UTF-8" standalone="yes"?>
<Relationships xmlns="http://schemas.openxmlformats.org/package/2006/relationships"><Relationship Id="rId3" Type="http://schemas.openxmlformats.org/officeDocument/2006/relationships/image" Target="../media/image17.jpeg" /><Relationship Id="rId2" Type="http://schemas.openxmlformats.org/officeDocument/2006/relationships/notesSlide" Target="../notesSlides/notesSlide13.xml" /><Relationship Id="rId1" Type="http://schemas.openxmlformats.org/officeDocument/2006/relationships/slideLayout" Target="../slideLayouts/slideLayout18.xml" /></Relationships>
</file>

<file path=ppt/slides/_rels/slide17.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14.xml" /><Relationship Id="rId1" Type="http://schemas.openxmlformats.org/officeDocument/2006/relationships/slideLayout" Target="../slideLayouts/slideLayout18.xml" /></Relationships>
</file>

<file path=ppt/slides/_rels/slide18.xml.rels><?xml version="1.0" encoding="UTF-8" standalone="yes"?>
<Relationships xmlns="http://schemas.openxmlformats.org/package/2006/relationships"><Relationship Id="rId3" Type="http://schemas.openxmlformats.org/officeDocument/2006/relationships/image" Target="../media/image19.jpeg" /><Relationship Id="rId2" Type="http://schemas.openxmlformats.org/officeDocument/2006/relationships/notesSlide" Target="../notesSlides/notesSlide15.xml" /><Relationship Id="rId1" Type="http://schemas.openxmlformats.org/officeDocument/2006/relationships/slideLayout" Target="../slideLayouts/slideLayout18.xml" /></Relationships>
</file>

<file path=ppt/slides/_rels/slide19.xml.rels><?xml version="1.0" encoding="UTF-8" standalone="yes"?>
<Relationships xmlns="http://schemas.openxmlformats.org/package/2006/relationships"><Relationship Id="rId3" Type="http://schemas.openxmlformats.org/officeDocument/2006/relationships/image" Target="../media/image20.jpeg" /><Relationship Id="rId2" Type="http://schemas.openxmlformats.org/officeDocument/2006/relationships/notesSlide" Target="../notesSlides/notesSlide16.xml" /><Relationship Id="rId1" Type="http://schemas.openxmlformats.org/officeDocument/2006/relationships/slideLayout" Target="../slideLayouts/slideLayout18.xml" /></Relationships>
</file>

<file path=ppt/slides/_rels/slide20.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notesSlide" Target="../notesSlides/notesSlide17.xml" /><Relationship Id="rId1" Type="http://schemas.openxmlformats.org/officeDocument/2006/relationships/slideLayout" Target="../slideLayouts/slideLayout18.xml" /></Relationships>
</file>

<file path=ppt/slides/_rels/slide21.xml.rels><?xml version="1.0" encoding="UTF-8" standalone="yes"?>
<Relationships xmlns="http://schemas.openxmlformats.org/package/2006/relationships"><Relationship Id="rId3" Type="http://schemas.openxmlformats.org/officeDocument/2006/relationships/image" Target="../media/image22.jpeg" /><Relationship Id="rId2" Type="http://schemas.openxmlformats.org/officeDocument/2006/relationships/notesSlide" Target="../notesSlides/notesSlide18.xml" /><Relationship Id="rId1" Type="http://schemas.openxmlformats.org/officeDocument/2006/relationships/slideLayout" Target="../slideLayouts/slideLayout18.xml" /></Relationships>
</file>

<file path=ppt/slides/_rels/slide22.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notesSlide" Target="../notesSlides/notesSlide19.xml" /><Relationship Id="rId1" Type="http://schemas.openxmlformats.org/officeDocument/2006/relationships/slideLayout" Target="../slideLayouts/slideLayout18.xml" /></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 /></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 /><Relationship Id="rId1" Type="http://schemas.openxmlformats.org/officeDocument/2006/relationships/slideLayout" Target="../slideLayouts/slideLayout18.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B1AEB0BD-58F2-4A6B-8ABC-09F4FF956A1B}"/>
              </a:ext>
            </a:extLst>
          </p:cNvPr>
          <p:cNvSpPr>
            <a:spLocks noGrp="1"/>
          </p:cNvSpPr>
          <p:nvPr>
            <p:ph type="title"/>
          </p:nvPr>
        </p:nvSpPr>
        <p:spPr>
          <a:xfrm>
            <a:off x="913775" y="618518"/>
            <a:ext cx="10364451" cy="2810482"/>
          </a:xfrm>
        </p:spPr>
        <p:txBody>
          <a:bodyPr>
            <a:normAutofit/>
          </a:bodyPr>
          <a:lstStyle/>
          <a:p>
            <a:r>
              <a:rPr lang="en-US" b="1" dirty="0">
                <a:latin typeface="Times New Roman" panose="02020603050405020304" pitchFamily="18" charset="0"/>
                <a:cs typeface="Times New Roman" panose="02020603050405020304" pitchFamily="18" charset="0"/>
              </a:rPr>
              <a:t>INTERNATIONAL BUSINESS COMMUNICATIONS</a:t>
            </a:r>
            <a:br>
              <a:rPr lang="hu-HU" b="1" dirty="0">
                <a:latin typeface="Times New Roman" panose="02020603050405020304" pitchFamily="18" charset="0"/>
                <a:cs typeface="Times New Roman" panose="02020603050405020304" pitchFamily="18" charset="0"/>
              </a:rPr>
            </a:br>
            <a:r>
              <a:rPr lang="hu-HU" sz="2000" b="1" dirty="0">
                <a:latin typeface="Times New Roman" panose="02020603050405020304" pitchFamily="18" charset="0"/>
                <a:cs typeface="Times New Roman" panose="02020603050405020304" pitchFamily="18" charset="0"/>
              </a:rPr>
              <a:t>(lcbb6</a:t>
            </a:r>
            <a:r>
              <a:rPr lang="en-GB" sz="2000" b="1" dirty="0">
                <a:latin typeface="Times New Roman" panose="02020603050405020304" pitchFamily="18" charset="0"/>
                <a:cs typeface="Times New Roman" panose="02020603050405020304" pitchFamily="18" charset="0"/>
              </a:rPr>
              <a:t>001)</a:t>
            </a:r>
            <a:br>
              <a:rPr lang="hu-HU" sz="1800" b="1" dirty="0">
                <a:latin typeface="Times New Roman" panose="02020603050405020304" pitchFamily="18" charset="0"/>
                <a:cs typeface="Times New Roman" panose="02020603050405020304" pitchFamily="18" charset="0"/>
              </a:rPr>
            </a:br>
            <a:br>
              <a:rPr lang="hu-HU" b="1" dirty="0">
                <a:latin typeface="Times New Roman" panose="02020603050405020304" pitchFamily="18" charset="0"/>
                <a:cs typeface="Times New Roman" panose="02020603050405020304" pitchFamily="18" charset="0"/>
              </a:rPr>
            </a:br>
            <a:r>
              <a:rPr lang="hu-HU" sz="2800" b="1" dirty="0" err="1">
                <a:latin typeface="Times New Roman" panose="02020603050405020304" pitchFamily="18" charset="0"/>
                <a:cs typeface="Times New Roman" panose="02020603050405020304" pitchFamily="18" charset="0"/>
              </a:rPr>
              <a:t>group</a:t>
            </a:r>
            <a:r>
              <a:rPr lang="hu-HU" sz="2800" b="1" dirty="0">
                <a:latin typeface="Times New Roman" panose="02020603050405020304" pitchFamily="18" charset="0"/>
                <a:cs typeface="Times New Roman" panose="02020603050405020304" pitchFamily="18" charset="0"/>
              </a:rPr>
              <a:t> </a:t>
            </a:r>
            <a:r>
              <a:rPr lang="hu-HU" sz="2800" b="1" dirty="0" err="1">
                <a:latin typeface="Times New Roman" panose="02020603050405020304" pitchFamily="18" charset="0"/>
                <a:cs typeface="Times New Roman" panose="02020603050405020304" pitchFamily="18" charset="0"/>
              </a:rPr>
              <a:t>presentation</a:t>
            </a:r>
            <a:endParaRPr lang="hu-HU" sz="2800" dirty="0"/>
          </a:p>
        </p:txBody>
      </p:sp>
      <p:sp>
        <p:nvSpPr>
          <p:cNvPr id="3" name="Tartalom helye 2">
            <a:extLst>
              <a:ext uri="{FF2B5EF4-FFF2-40B4-BE49-F238E27FC236}">
                <a16:creationId xmlns:a16="http://schemas.microsoft.com/office/drawing/2014/main" id="{826420A8-4FE6-4F7B-B5C8-4D0BC858C1ED}"/>
              </a:ext>
            </a:extLst>
          </p:cNvPr>
          <p:cNvSpPr>
            <a:spLocks noGrp="1"/>
          </p:cNvSpPr>
          <p:nvPr>
            <p:ph sz="quarter" idx="13"/>
          </p:nvPr>
        </p:nvSpPr>
        <p:spPr>
          <a:xfrm>
            <a:off x="914399" y="3577739"/>
            <a:ext cx="10363826" cy="2781669"/>
          </a:xfrm>
        </p:spPr>
        <p:txBody>
          <a:bodyPr/>
          <a:lstStyle/>
          <a:p>
            <a:pPr marL="0" indent="0" algn="ctr">
              <a:buNone/>
            </a:pPr>
            <a:r>
              <a:rPr lang="en-US" dirty="0"/>
              <a:t>Submitted BY:</a:t>
            </a:r>
            <a:r>
              <a:rPr lang="hu-HU" dirty="0"/>
              <a:t> </a:t>
            </a:r>
            <a:r>
              <a:rPr lang="hu-HU" dirty="0" err="1"/>
              <a:t>Renata</a:t>
            </a:r>
            <a:r>
              <a:rPr lang="hu-HU" dirty="0"/>
              <a:t> </a:t>
            </a:r>
            <a:r>
              <a:rPr lang="hu-HU" dirty="0" err="1"/>
              <a:t>szabo</a:t>
            </a:r>
            <a:br>
              <a:rPr lang="en-US" dirty="0"/>
            </a:br>
            <a:r>
              <a:rPr lang="en-US" dirty="0"/>
              <a:t>Student Id:</a:t>
            </a:r>
            <a:r>
              <a:rPr lang="hu-HU" dirty="0"/>
              <a:t> </a:t>
            </a:r>
            <a:r>
              <a:rPr lang="en-GB" dirty="0"/>
              <a:t>2009640</a:t>
            </a:r>
          </a:p>
          <a:p>
            <a:pPr marL="0" indent="0" algn="ctr">
              <a:buNone/>
            </a:pPr>
            <a:r>
              <a:rPr lang="en-US" dirty="0"/>
              <a:t>Submitted BY:</a:t>
            </a:r>
            <a:r>
              <a:rPr lang="hu-HU" dirty="0"/>
              <a:t> </a:t>
            </a:r>
            <a:r>
              <a:rPr lang="en-GB" dirty="0" err="1"/>
              <a:t>aniko</a:t>
            </a:r>
            <a:r>
              <a:rPr lang="en-GB" dirty="0"/>
              <a:t> pongo</a:t>
            </a:r>
            <a:br>
              <a:rPr lang="en-US" dirty="0"/>
            </a:br>
            <a:r>
              <a:rPr lang="en-US" dirty="0"/>
              <a:t>Student Id:</a:t>
            </a:r>
            <a:r>
              <a:rPr lang="hu-HU" dirty="0"/>
              <a:t> </a:t>
            </a:r>
            <a:r>
              <a:rPr lang="en-GB" dirty="0"/>
              <a:t>2010922</a:t>
            </a:r>
            <a:endParaRPr lang="en-US" dirty="0"/>
          </a:p>
          <a:p>
            <a:pPr marL="0" indent="0" algn="ctr">
              <a:buNone/>
            </a:pPr>
            <a:r>
              <a:rPr lang="en-US" dirty="0"/>
              <a:t>Submitted BY:</a:t>
            </a:r>
            <a:r>
              <a:rPr lang="hu-HU" dirty="0"/>
              <a:t> </a:t>
            </a:r>
            <a:r>
              <a:rPr lang="en-GB" dirty="0" err="1"/>
              <a:t>anita</a:t>
            </a:r>
            <a:r>
              <a:rPr lang="en-GB" dirty="0"/>
              <a:t> </a:t>
            </a:r>
            <a:r>
              <a:rPr lang="en-GB" dirty="0" err="1"/>
              <a:t>varga</a:t>
            </a:r>
            <a:br>
              <a:rPr lang="en-US" dirty="0"/>
            </a:br>
            <a:r>
              <a:rPr lang="en-US" dirty="0"/>
              <a:t>Student Id:</a:t>
            </a:r>
            <a:r>
              <a:rPr lang="hu-HU" dirty="0"/>
              <a:t> </a:t>
            </a:r>
            <a:r>
              <a:rPr lang="en-GB" dirty="0"/>
              <a:t>2012895</a:t>
            </a:r>
            <a:endParaRPr lang="en-US" dirty="0"/>
          </a:p>
          <a:p>
            <a:pPr marL="0" indent="0">
              <a:buNone/>
            </a:pPr>
            <a:endParaRPr lang="en-US" dirty="0"/>
          </a:p>
          <a:p>
            <a:endParaRPr lang="hu-HU" dirty="0"/>
          </a:p>
        </p:txBody>
      </p:sp>
    </p:spTree>
    <p:extLst>
      <p:ext uri="{BB962C8B-B14F-4D97-AF65-F5344CB8AC3E}">
        <p14:creationId xmlns:p14="http://schemas.microsoft.com/office/powerpoint/2010/main" val="726593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BBCDB2AE-5326-49F2-BF75-1CE29B746739}"/>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TABLE OF CONTENTS</a:t>
            </a:r>
            <a:endParaRPr lang="hu-HU" b="1" dirty="0"/>
          </a:p>
        </p:txBody>
      </p:sp>
      <p:sp>
        <p:nvSpPr>
          <p:cNvPr id="3" name="Tartalom helye 2">
            <a:extLst>
              <a:ext uri="{FF2B5EF4-FFF2-40B4-BE49-F238E27FC236}">
                <a16:creationId xmlns:a16="http://schemas.microsoft.com/office/drawing/2014/main" id="{ACA67F5C-4BDD-41BF-9002-5FC905807D3C}"/>
              </a:ext>
            </a:extLst>
          </p:cNvPr>
          <p:cNvSpPr>
            <a:spLocks noGrp="1"/>
          </p:cNvSpPr>
          <p:nvPr>
            <p:ph sz="quarter" idx="13"/>
          </p:nvPr>
        </p:nvSpPr>
        <p:spPr>
          <a:xfrm>
            <a:off x="913774" y="1775534"/>
            <a:ext cx="10363826" cy="4015665"/>
          </a:xfrm>
        </p:spPr>
        <p:txBody>
          <a:bodyPr>
            <a:normAutofit fontScale="70000" lnSpcReduction="20000"/>
          </a:bodyPr>
          <a:lstStyle/>
          <a:p>
            <a:pPr marL="0" indent="0" algn="just">
              <a:buNone/>
            </a:pPr>
            <a:r>
              <a:rPr lang="en-US" sz="1800" dirty="0">
                <a:latin typeface="Times New Roman" panose="02020603050405020304" pitchFamily="18" charset="0"/>
                <a:cs typeface="Times New Roman" panose="02020603050405020304" pitchFamily="18" charset="0"/>
              </a:rPr>
              <a:t>Introduction……………………………………………………………………………………….3</a:t>
            </a:r>
          </a:p>
          <a:p>
            <a:pPr marL="0" indent="0" algn="just">
              <a:buNone/>
            </a:pPr>
            <a:r>
              <a:rPr lang="en-US" sz="1800" dirty="0">
                <a:latin typeface="Times New Roman" panose="02020603050405020304" pitchFamily="18" charset="0"/>
                <a:cs typeface="Times New Roman" panose="02020603050405020304" pitchFamily="18" charset="0"/>
              </a:rPr>
              <a:t>Cultural Barriers………………………………………………………………………………..4</a:t>
            </a:r>
          </a:p>
          <a:p>
            <a:pPr marL="0" indent="0" algn="just">
              <a:buNone/>
            </a:pPr>
            <a:r>
              <a:rPr lang="en-US" sz="1800" dirty="0">
                <a:latin typeface="Times New Roman" panose="02020603050405020304" pitchFamily="18" charset="0"/>
                <a:cs typeface="Times New Roman" panose="02020603050405020304" pitchFamily="18" charset="0"/>
              </a:rPr>
              <a:t>Recommendations………………………………………………………………………………...5</a:t>
            </a:r>
          </a:p>
          <a:p>
            <a:pPr marL="0" indent="0" algn="just">
              <a:buNone/>
            </a:pPr>
            <a:r>
              <a:rPr lang="en-US" sz="1800" dirty="0">
                <a:latin typeface="Times New Roman" panose="02020603050405020304" pitchFamily="18" charset="0"/>
                <a:cs typeface="Times New Roman" panose="02020603050405020304" pitchFamily="18" charset="0"/>
              </a:rPr>
              <a:t>Business Communication Solutions………………….…………………………………….6</a:t>
            </a:r>
          </a:p>
          <a:p>
            <a:pPr marL="0" indent="0" algn="just">
              <a:buNone/>
            </a:pPr>
            <a:r>
              <a:rPr lang="en-US" sz="1800" dirty="0">
                <a:latin typeface="Times New Roman" panose="02020603050405020304" pitchFamily="18" charset="0"/>
                <a:cs typeface="Times New Roman" panose="02020603050405020304" pitchFamily="18" charset="0"/>
              </a:rPr>
              <a:t>INTRODUCTION OF THE COMPANY………………………………………………………………..8</a:t>
            </a:r>
          </a:p>
          <a:p>
            <a:pPr marL="0" indent="0" algn="just">
              <a:buNone/>
            </a:pPr>
            <a:r>
              <a:rPr lang="en-US" sz="1800" dirty="0">
                <a:latin typeface="Times New Roman" panose="02020603050405020304" pitchFamily="18" charset="0"/>
                <a:cs typeface="Times New Roman" panose="02020603050405020304" pitchFamily="18" charset="0"/>
              </a:rPr>
              <a:t>RESARCH-INFORMED LITERATURE……………………………………………………………….9-11</a:t>
            </a:r>
          </a:p>
          <a:p>
            <a:pPr marL="0" indent="0" algn="just">
              <a:buNone/>
            </a:pPr>
            <a:r>
              <a:rPr lang="en-US" sz="1800" dirty="0">
                <a:latin typeface="Times New Roman" panose="02020603050405020304" pitchFamily="18" charset="0"/>
                <a:cs typeface="Times New Roman" panose="02020603050405020304" pitchFamily="18" charset="0"/>
              </a:rPr>
              <a:t>KNOWLEDGE AND UNDERSTANDING OF SUBJECT……………………………………………12</a:t>
            </a:r>
          </a:p>
          <a:p>
            <a:pPr marL="0" indent="0" algn="just">
              <a:buNone/>
            </a:pPr>
            <a:r>
              <a:rPr lang="en-US" sz="1800" dirty="0">
                <a:latin typeface="Times New Roman" panose="02020603050405020304" pitchFamily="18" charset="0"/>
                <a:cs typeface="Times New Roman" panose="02020603050405020304" pitchFamily="18" charset="0"/>
              </a:rPr>
              <a:t>ANALYSIS……………………………………………………………………………………………..15-18</a:t>
            </a:r>
          </a:p>
          <a:p>
            <a:pPr marL="0" indent="0" algn="just">
              <a:buNone/>
            </a:pPr>
            <a:r>
              <a:rPr lang="en-US" sz="1800" dirty="0">
                <a:latin typeface="Times New Roman" panose="02020603050405020304" pitchFamily="18" charset="0"/>
                <a:cs typeface="Times New Roman" panose="02020603050405020304" pitchFamily="18" charset="0"/>
              </a:rPr>
              <a:t>PRACTICAL APPLICATION AND DEPOLYMENT………………………………………………....19-20</a:t>
            </a:r>
          </a:p>
          <a:p>
            <a:pPr marL="0" indent="0" algn="just">
              <a:buNone/>
            </a:pPr>
            <a:r>
              <a:rPr lang="en-US" sz="1800" dirty="0">
                <a:latin typeface="Times New Roman" panose="02020603050405020304" pitchFamily="18" charset="0"/>
                <a:cs typeface="Times New Roman" panose="02020603050405020304" pitchFamily="18" charset="0"/>
              </a:rPr>
              <a:t>SKILLS FOR PROFFESIONAL PRACTICE………………….………………………………………21-22</a:t>
            </a:r>
          </a:p>
          <a:p>
            <a:pPr marL="0" indent="0" algn="just">
              <a:buNone/>
            </a:pPr>
            <a:r>
              <a:rPr lang="en-US" sz="1800" dirty="0">
                <a:latin typeface="Times New Roman" panose="02020603050405020304" pitchFamily="18" charset="0"/>
                <a:cs typeface="Times New Roman" panose="02020603050405020304" pitchFamily="18" charset="0"/>
              </a:rPr>
              <a:t>CONCLUSION…………………………………………………………………………………………23</a:t>
            </a:r>
          </a:p>
          <a:p>
            <a:pPr marL="0" indent="0" algn="just">
              <a:buNone/>
            </a:pPr>
            <a:r>
              <a:rPr lang="en-US" sz="1800" dirty="0">
                <a:latin typeface="Times New Roman" panose="02020603050405020304" pitchFamily="18" charset="0"/>
                <a:cs typeface="Times New Roman" panose="02020603050405020304" pitchFamily="18" charset="0"/>
              </a:rPr>
              <a:t>REFERENCES………………………………………………………………………………………….24</a:t>
            </a:r>
          </a:p>
          <a:p>
            <a:pPr marL="0" indent="0" algn="just">
              <a:buNone/>
            </a:pPr>
            <a:endParaRPr lang="en-US" sz="1600" dirty="0">
              <a:latin typeface="Times New Roman" panose="02020603050405020304" pitchFamily="18" charset="0"/>
              <a:cs typeface="Times New Roman" panose="02020603050405020304" pitchFamily="18" charset="0"/>
            </a:endParaRPr>
          </a:p>
          <a:p>
            <a:endParaRPr lang="hu-HU" dirty="0"/>
          </a:p>
        </p:txBody>
      </p:sp>
    </p:spTree>
    <p:extLst>
      <p:ext uri="{BB962C8B-B14F-4D97-AF65-F5344CB8AC3E}">
        <p14:creationId xmlns:p14="http://schemas.microsoft.com/office/powerpoint/2010/main" val="3704816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62E5DB4D-2A58-48A2-9E93-AF40E976D93C}"/>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Introduction</a:t>
            </a:r>
            <a:endParaRPr lang="hu-HU" b="1" dirty="0"/>
          </a:p>
        </p:txBody>
      </p:sp>
      <p:sp>
        <p:nvSpPr>
          <p:cNvPr id="3" name="Tartalom helye 2">
            <a:extLst>
              <a:ext uri="{FF2B5EF4-FFF2-40B4-BE49-F238E27FC236}">
                <a16:creationId xmlns:a16="http://schemas.microsoft.com/office/drawing/2014/main" id="{38946202-8F10-4A56-B4E3-BBFB1BB632EB}"/>
              </a:ext>
            </a:extLst>
          </p:cNvPr>
          <p:cNvSpPr>
            <a:spLocks noGrp="1"/>
          </p:cNvSpPr>
          <p:nvPr>
            <p:ph sz="quarter" idx="13"/>
          </p:nvPr>
        </p:nvSpPr>
        <p:spPr/>
        <p:txBody>
          <a:bodyPr>
            <a:normAutofit/>
          </a:bodyPr>
          <a:lstStyle/>
          <a:p>
            <a:pPr marL="0" indent="0">
              <a:buNone/>
            </a:pPr>
            <a:r>
              <a:rPr lang="en-US" sz="2000" dirty="0">
                <a:latin typeface="Times New Roman" panose="02020603050405020304" pitchFamily="18" charset="0"/>
                <a:cs typeface="Times New Roman" panose="02020603050405020304" pitchFamily="18" charset="0"/>
              </a:rPr>
              <a:t> </a:t>
            </a:r>
            <a:r>
              <a:rPr lang="en-US" sz="1700" dirty="0">
                <a:latin typeface="Times New Roman" panose="02020603050405020304" pitchFamily="18" charset="0"/>
                <a:cs typeface="Times New Roman" panose="02020603050405020304" pitchFamily="18" charset="0"/>
              </a:rPr>
              <a:t>The presentation talks about the cultural barriers or differences that arises between UK and China while starting a joint venture. Joint ventures require interaction and communication from both the parties and developing partnership and smooth flow of decision making process. Presentation aims to identify various cultural barriers between these countries and recommendations to succeed in China.  </a:t>
            </a:r>
          </a:p>
          <a:p>
            <a:pPr marL="0" indent="0">
              <a:buNone/>
            </a:pPr>
            <a:r>
              <a:rPr lang="en-US" sz="1700" dirty="0">
                <a:latin typeface="Times New Roman" panose="02020603050405020304" pitchFamily="18" charset="0"/>
                <a:cs typeface="Times New Roman" panose="02020603050405020304" pitchFamily="18" charset="0"/>
              </a:rPr>
              <a:t>Also our chosen company is next plc. </a:t>
            </a:r>
            <a:r>
              <a:rPr lang="en-US" sz="17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WHICH is one of the company that has grown fast in online business and is currently looking forward to expanding  and presence in China. </a:t>
            </a:r>
            <a:endParaRPr lang="en-US" sz="1700" dirty="0">
              <a:latin typeface="Times New Roman" panose="02020603050405020304" pitchFamily="18" charset="0"/>
              <a:cs typeface="Times New Roman" panose="02020603050405020304" pitchFamily="18" charset="0"/>
            </a:endParaRPr>
          </a:p>
          <a:p>
            <a:endParaRPr lang="hu-HU" dirty="0"/>
          </a:p>
        </p:txBody>
      </p:sp>
    </p:spTree>
    <p:extLst>
      <p:ext uri="{BB962C8B-B14F-4D97-AF65-F5344CB8AC3E}">
        <p14:creationId xmlns:p14="http://schemas.microsoft.com/office/powerpoint/2010/main" val="1271187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8EF49335-EABF-4719-A422-834CB7EBCB0B}"/>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Cultural Barriers</a:t>
            </a:r>
            <a:endParaRPr lang="hu-HU" b="1" dirty="0"/>
          </a:p>
        </p:txBody>
      </p:sp>
      <p:sp>
        <p:nvSpPr>
          <p:cNvPr id="3" name="Tartalom helye 2">
            <a:extLst>
              <a:ext uri="{FF2B5EF4-FFF2-40B4-BE49-F238E27FC236}">
                <a16:creationId xmlns:a16="http://schemas.microsoft.com/office/drawing/2014/main" id="{D67F3937-31B0-4EFD-A8FD-068297F791DC}"/>
              </a:ext>
            </a:extLst>
          </p:cNvPr>
          <p:cNvSpPr>
            <a:spLocks noGrp="1"/>
          </p:cNvSpPr>
          <p:nvPr>
            <p:ph sz="quarter" idx="13"/>
          </p:nvPr>
        </p:nvSpPr>
        <p:spPr>
          <a:xfrm>
            <a:off x="913775" y="2340459"/>
            <a:ext cx="10363826" cy="3424107"/>
          </a:xfrm>
        </p:spPr>
        <p:txBody>
          <a:bodyPr/>
          <a:lstStyle/>
          <a:p>
            <a:pPr algn="ctr"/>
            <a:r>
              <a:rPr lang="en-US" sz="1600" dirty="0">
                <a:latin typeface="Times New Roman" panose="02020603050405020304" pitchFamily="18" charset="0"/>
                <a:cs typeface="Times New Roman" panose="02020603050405020304" pitchFamily="18" charset="0"/>
              </a:rPr>
              <a:t>Power distance</a:t>
            </a:r>
          </a:p>
          <a:p>
            <a:pPr algn="ctr"/>
            <a:r>
              <a:rPr lang="en-US" sz="1600" dirty="0">
                <a:latin typeface="Times New Roman" panose="02020603050405020304" pitchFamily="18" charset="0"/>
                <a:cs typeface="Times New Roman" panose="02020603050405020304" pitchFamily="18" charset="0"/>
              </a:rPr>
              <a:t>Independence </a:t>
            </a:r>
          </a:p>
          <a:p>
            <a:pPr algn="ctr"/>
            <a:r>
              <a:rPr lang="en-US" sz="1600" dirty="0">
                <a:latin typeface="Times New Roman" panose="02020603050405020304" pitchFamily="18" charset="0"/>
                <a:cs typeface="Times New Roman" panose="02020603050405020304" pitchFamily="18" charset="0"/>
              </a:rPr>
              <a:t>Virility</a:t>
            </a:r>
          </a:p>
          <a:p>
            <a:pPr algn="ctr"/>
            <a:r>
              <a:rPr lang="en-US" sz="1600" dirty="0">
                <a:latin typeface="Times New Roman" panose="02020603050405020304" pitchFamily="18" charset="0"/>
                <a:cs typeface="Times New Roman" panose="02020603050405020304" pitchFamily="18" charset="0"/>
              </a:rPr>
              <a:t>Ambiguity restraint</a:t>
            </a:r>
          </a:p>
          <a:p>
            <a:pPr algn="ctr"/>
            <a:r>
              <a:rPr lang="en-US" sz="1600" dirty="0">
                <a:latin typeface="Times New Roman" panose="02020603050405020304" pitchFamily="18" charset="0"/>
                <a:cs typeface="Times New Roman" panose="02020603050405020304" pitchFamily="18" charset="0"/>
              </a:rPr>
              <a:t>Abiding direction</a:t>
            </a:r>
          </a:p>
          <a:p>
            <a:endParaRPr lang="hu-HU" dirty="0"/>
          </a:p>
        </p:txBody>
      </p:sp>
      <p:pic>
        <p:nvPicPr>
          <p:cNvPr id="4" name="Kép 3">
            <a:extLst>
              <a:ext uri="{FF2B5EF4-FFF2-40B4-BE49-F238E27FC236}">
                <a16:creationId xmlns:a16="http://schemas.microsoft.com/office/drawing/2014/main" id="{086AB3DB-AF2D-45C1-A0C3-050CC83AFE4F}"/>
              </a:ext>
            </a:extLst>
          </p:cNvPr>
          <p:cNvPicPr>
            <a:picLocks noChangeAspect="1"/>
          </p:cNvPicPr>
          <p:nvPr/>
        </p:nvPicPr>
        <p:blipFill>
          <a:blip r:embed="rId3"/>
          <a:stretch>
            <a:fillRect/>
          </a:stretch>
        </p:blipFill>
        <p:spPr>
          <a:xfrm>
            <a:off x="8040075" y="2173294"/>
            <a:ext cx="3979422" cy="2871484"/>
          </a:xfrm>
          <a:prstGeom prst="rect">
            <a:avLst/>
          </a:prstGeom>
        </p:spPr>
      </p:pic>
      <p:pic>
        <p:nvPicPr>
          <p:cNvPr id="5" name="Kép 4">
            <a:extLst>
              <a:ext uri="{FF2B5EF4-FFF2-40B4-BE49-F238E27FC236}">
                <a16:creationId xmlns:a16="http://schemas.microsoft.com/office/drawing/2014/main" id="{0A507E13-CBB6-4345-B3BB-A4B8AEAB0F78}"/>
              </a:ext>
            </a:extLst>
          </p:cNvPr>
          <p:cNvPicPr>
            <a:picLocks noChangeAspect="1"/>
          </p:cNvPicPr>
          <p:nvPr/>
        </p:nvPicPr>
        <p:blipFill>
          <a:blip r:embed="rId4"/>
          <a:stretch>
            <a:fillRect/>
          </a:stretch>
        </p:blipFill>
        <p:spPr>
          <a:xfrm>
            <a:off x="369847" y="2214694"/>
            <a:ext cx="3873678" cy="2830084"/>
          </a:xfrm>
          <a:prstGeom prst="rect">
            <a:avLst/>
          </a:prstGeom>
        </p:spPr>
      </p:pic>
    </p:spTree>
    <p:extLst>
      <p:ext uri="{BB962C8B-B14F-4D97-AF65-F5344CB8AC3E}">
        <p14:creationId xmlns:p14="http://schemas.microsoft.com/office/powerpoint/2010/main" val="4104753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F2E45F7F-6D23-4863-8974-A0B9184495DC}"/>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RECOMMENDATIONS</a:t>
            </a:r>
            <a:endParaRPr lang="hu-HU" b="1" dirty="0"/>
          </a:p>
        </p:txBody>
      </p:sp>
      <p:sp>
        <p:nvSpPr>
          <p:cNvPr id="3" name="Tartalom helye 2">
            <a:extLst>
              <a:ext uri="{FF2B5EF4-FFF2-40B4-BE49-F238E27FC236}">
                <a16:creationId xmlns:a16="http://schemas.microsoft.com/office/drawing/2014/main" id="{1BFAF1C5-5245-49E2-A343-3DEF2B326438}"/>
              </a:ext>
            </a:extLst>
          </p:cNvPr>
          <p:cNvSpPr>
            <a:spLocks noGrp="1"/>
          </p:cNvSpPr>
          <p:nvPr>
            <p:ph sz="quarter" idx="13"/>
          </p:nvPr>
        </p:nvSpPr>
        <p:spPr/>
        <p:txBody>
          <a:bodyPr/>
          <a:lstStyle/>
          <a:p>
            <a:r>
              <a:rPr lang="en-US" sz="1600" dirty="0">
                <a:latin typeface="Times New Roman" panose="02020603050405020304" pitchFamily="18" charset="0"/>
                <a:cs typeface="Times New Roman" panose="02020603050405020304" pitchFamily="18" charset="0"/>
              </a:rPr>
              <a:t>TIME</a:t>
            </a:r>
          </a:p>
          <a:p>
            <a:r>
              <a:rPr lang="en-US" sz="1600" dirty="0">
                <a:latin typeface="Times New Roman" panose="02020603050405020304" pitchFamily="18" charset="0"/>
                <a:cs typeface="Times New Roman" panose="02020603050405020304" pitchFamily="18" charset="0"/>
              </a:rPr>
              <a:t>MORE SOCIAL</a:t>
            </a:r>
          </a:p>
          <a:p>
            <a:r>
              <a:rPr lang="en-US" sz="1600" dirty="0">
                <a:latin typeface="Times New Roman" panose="02020603050405020304" pitchFamily="18" charset="0"/>
                <a:cs typeface="Times New Roman" panose="02020603050405020304" pitchFamily="18" charset="0"/>
              </a:rPr>
              <a:t>Training</a:t>
            </a:r>
          </a:p>
          <a:p>
            <a:r>
              <a:rPr lang="en-US" sz="1600" dirty="0">
                <a:latin typeface="Times New Roman" panose="02020603050405020304" pitchFamily="18" charset="0"/>
                <a:cs typeface="Times New Roman" panose="02020603050405020304" pitchFamily="18" charset="0"/>
              </a:rPr>
              <a:t>Communication</a:t>
            </a:r>
          </a:p>
          <a:p>
            <a:endParaRPr lang="hu-HU" dirty="0"/>
          </a:p>
        </p:txBody>
      </p:sp>
      <p:pic>
        <p:nvPicPr>
          <p:cNvPr id="6" name="Kép 5">
            <a:extLst>
              <a:ext uri="{FF2B5EF4-FFF2-40B4-BE49-F238E27FC236}">
                <a16:creationId xmlns:a16="http://schemas.microsoft.com/office/drawing/2014/main" id="{22A815FF-3BDE-46C4-93E7-4ECEABC3E9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44357" y="1970843"/>
            <a:ext cx="6161103" cy="4048216"/>
          </a:xfrm>
          <a:prstGeom prst="rect">
            <a:avLst/>
          </a:prstGeom>
        </p:spPr>
      </p:pic>
    </p:spTree>
    <p:extLst>
      <p:ext uri="{BB962C8B-B14F-4D97-AF65-F5344CB8AC3E}">
        <p14:creationId xmlns:p14="http://schemas.microsoft.com/office/powerpoint/2010/main" val="1736514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C2DF8242-854F-4100-BDE2-D2F9DA0A3733}"/>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BUSINESS COMMUNICATION SOLUTIONS</a:t>
            </a:r>
            <a:endParaRPr lang="hu-HU" dirty="0"/>
          </a:p>
        </p:txBody>
      </p:sp>
      <p:sp>
        <p:nvSpPr>
          <p:cNvPr id="3" name="Tartalom helye 2">
            <a:extLst>
              <a:ext uri="{FF2B5EF4-FFF2-40B4-BE49-F238E27FC236}">
                <a16:creationId xmlns:a16="http://schemas.microsoft.com/office/drawing/2014/main" id="{3259D281-67C5-4F1E-AEED-F9359D8B5626}"/>
              </a:ext>
            </a:extLst>
          </p:cNvPr>
          <p:cNvSpPr>
            <a:spLocks noGrp="1"/>
          </p:cNvSpPr>
          <p:nvPr>
            <p:ph sz="quarter" idx="13"/>
          </p:nvPr>
        </p:nvSpPr>
        <p:spPr>
          <a:xfrm>
            <a:off x="913774" y="1908700"/>
            <a:ext cx="10363826" cy="3882500"/>
          </a:xfrm>
        </p:spPr>
        <p:txBody>
          <a:bodyPr/>
          <a:lstStyle/>
          <a:p>
            <a:pPr algn="ctr"/>
            <a:r>
              <a:rPr lang="en-US" sz="1600" dirty="0">
                <a:latin typeface="Times New Roman" panose="02020603050405020304" pitchFamily="18" charset="0"/>
                <a:cs typeface="Times New Roman" panose="02020603050405020304" pitchFamily="18" charset="0"/>
              </a:rPr>
              <a:t>Language</a:t>
            </a:r>
          </a:p>
          <a:p>
            <a:pPr algn="ctr"/>
            <a:r>
              <a:rPr lang="en-US" sz="1600" dirty="0">
                <a:latin typeface="Times New Roman" panose="02020603050405020304" pitchFamily="18" charset="0"/>
                <a:cs typeface="Times New Roman" panose="02020603050405020304" pitchFamily="18" charset="0"/>
              </a:rPr>
              <a:t>Cultural Backgrounds</a:t>
            </a:r>
          </a:p>
          <a:p>
            <a:pPr algn="ctr"/>
            <a:r>
              <a:rPr lang="en-US" sz="1600" dirty="0">
                <a:latin typeface="Times New Roman" panose="02020603050405020304" pitchFamily="18" charset="0"/>
                <a:cs typeface="Times New Roman" panose="02020603050405020304" pitchFamily="18" charset="0"/>
              </a:rPr>
              <a:t>Time zone and distance</a:t>
            </a:r>
          </a:p>
          <a:p>
            <a:endParaRPr lang="hu-HU" dirty="0"/>
          </a:p>
        </p:txBody>
      </p:sp>
      <p:pic>
        <p:nvPicPr>
          <p:cNvPr id="4" name="Kép 3">
            <a:extLst>
              <a:ext uri="{FF2B5EF4-FFF2-40B4-BE49-F238E27FC236}">
                <a16:creationId xmlns:a16="http://schemas.microsoft.com/office/drawing/2014/main" id="{E308AD77-E97F-4BB7-A275-CD3B2D69017C}"/>
              </a:ext>
            </a:extLst>
          </p:cNvPr>
          <p:cNvPicPr>
            <a:picLocks noChangeAspect="1"/>
          </p:cNvPicPr>
          <p:nvPr/>
        </p:nvPicPr>
        <p:blipFill>
          <a:blip r:embed="rId3"/>
          <a:stretch>
            <a:fillRect/>
          </a:stretch>
        </p:blipFill>
        <p:spPr>
          <a:xfrm>
            <a:off x="3560307" y="3504877"/>
            <a:ext cx="4874554" cy="3158231"/>
          </a:xfrm>
          <a:prstGeom prst="rect">
            <a:avLst/>
          </a:prstGeom>
        </p:spPr>
      </p:pic>
    </p:spTree>
    <p:extLst>
      <p:ext uri="{BB962C8B-B14F-4D97-AF65-F5344CB8AC3E}">
        <p14:creationId xmlns:p14="http://schemas.microsoft.com/office/powerpoint/2010/main" val="379136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0000"/>
            <a:lum/>
          </a:blip>
          <a:srcRect/>
          <a:stretch>
            <a:fillRect l="-6000" r="-6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78965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188C9-D3FC-8030-B31C-EF6A0E51EB8B}"/>
              </a:ext>
            </a:extLst>
          </p:cNvPr>
          <p:cNvSpPr>
            <a:spLocks noGrp="1"/>
          </p:cNvSpPr>
          <p:nvPr>
            <p:ph type="title"/>
          </p:nvPr>
        </p:nvSpPr>
        <p:spPr>
          <a:xfrm>
            <a:off x="989349" y="211436"/>
            <a:ext cx="10364451" cy="1596177"/>
          </a:xfrm>
        </p:spPr>
        <p:txBody>
          <a:bodyPr/>
          <a:lstStyle/>
          <a:p>
            <a:pPr algn="ctr"/>
            <a:r>
              <a:rPr lang="en-US" b="1" dirty="0">
                <a:latin typeface="Times New Roman" panose="02020603050405020304" pitchFamily="18" charset="0"/>
                <a:cs typeface="Times New Roman" panose="02020603050405020304" pitchFamily="18" charset="0"/>
              </a:rPr>
              <a:t>Introduction OF THE COMPANY </a:t>
            </a:r>
          </a:p>
        </p:txBody>
      </p:sp>
      <p:sp>
        <p:nvSpPr>
          <p:cNvPr id="3" name="Content Placeholder 2">
            <a:extLst>
              <a:ext uri="{FF2B5EF4-FFF2-40B4-BE49-F238E27FC236}">
                <a16:creationId xmlns:a16="http://schemas.microsoft.com/office/drawing/2014/main" id="{FDE4B114-1A56-C680-05CE-4099CDFC1369}"/>
              </a:ext>
            </a:extLst>
          </p:cNvPr>
          <p:cNvSpPr>
            <a:spLocks noGrp="1"/>
          </p:cNvSpPr>
          <p:nvPr>
            <p:ph idx="1"/>
          </p:nvPr>
        </p:nvSpPr>
        <p:spPr>
          <a:xfrm>
            <a:off x="879175" y="1970843"/>
            <a:ext cx="10433649" cy="4569846"/>
          </a:xfrm>
        </p:spPr>
        <p:txBody>
          <a:bodyPr vert="horz" lIns="91440" tIns="45720" rIns="91440" bIns="45720" rtlCol="0" anchor="t">
            <a:noAutofit/>
          </a:bodyPr>
          <a:lstStyle/>
          <a:p>
            <a:pPr algn="just">
              <a:lnSpc>
                <a:spcPct val="150000"/>
              </a:lnSpc>
            </a:pPr>
            <a:r>
              <a:rPr lang="en-US" sz="1600" dirty="0">
                <a:latin typeface="Times New Roman" panose="02020603050405020304" pitchFamily="18" charset="0"/>
                <a:ea typeface="+mn-lt"/>
                <a:cs typeface="Times New Roman" panose="02020603050405020304" pitchFamily="18" charset="0"/>
              </a:rPr>
              <a:t>NEXT plc engages in the </a:t>
            </a:r>
            <a:r>
              <a:rPr lang="en-US" sz="1600" b="1" dirty="0">
                <a:latin typeface="Times New Roman" panose="02020603050405020304" pitchFamily="18" charset="0"/>
                <a:ea typeface="+mn-lt"/>
                <a:cs typeface="Times New Roman" panose="02020603050405020304" pitchFamily="18" charset="0"/>
              </a:rPr>
              <a:t>retail of clothing, footwear, and home products</a:t>
            </a:r>
            <a:r>
              <a:rPr lang="en-US" sz="1600" dirty="0">
                <a:latin typeface="Times New Roman" panose="02020603050405020304" pitchFamily="18" charset="0"/>
                <a:ea typeface="+mn-lt"/>
                <a:cs typeface="Times New Roman" panose="02020603050405020304" pitchFamily="18" charset="0"/>
              </a:rPr>
              <a:t> in the United Kingdom, rest of Europe, the Middle East, Asia, and internationally. </a:t>
            </a:r>
            <a:endParaRPr lang="en-US" sz="1600" dirty="0">
              <a:latin typeface="Times New Roman" panose="02020603050405020304" pitchFamily="18" charset="0"/>
              <a:cs typeface="Times New Roman" panose="02020603050405020304" pitchFamily="18" charset="0"/>
            </a:endParaRPr>
          </a:p>
          <a:p>
            <a:pPr algn="just">
              <a:lnSpc>
                <a:spcPct val="150000"/>
              </a:lnSpc>
              <a:buClr>
                <a:srgbClr val="000000"/>
              </a:buClr>
            </a:pPr>
            <a:r>
              <a:rPr lang="en-US" sz="1600" dirty="0">
                <a:latin typeface="Times New Roman" panose="02020603050405020304" pitchFamily="18" charset="0"/>
                <a:ea typeface="+mn-lt"/>
                <a:cs typeface="Times New Roman" panose="02020603050405020304" pitchFamily="18" charset="0"/>
              </a:rPr>
              <a:t>It operates retail stores; an </a:t>
            </a:r>
            <a:r>
              <a:rPr lang="en-US" sz="1600" b="1" dirty="0">
                <a:latin typeface="Times New Roman" panose="02020603050405020304" pitchFamily="18" charset="0"/>
                <a:ea typeface="+mn-lt"/>
                <a:cs typeface="Times New Roman" panose="02020603050405020304" pitchFamily="18" charset="0"/>
              </a:rPr>
              <a:t>online retail platform</a:t>
            </a:r>
            <a:r>
              <a:rPr lang="en-US" sz="1600" dirty="0">
                <a:latin typeface="Times New Roman" panose="02020603050405020304" pitchFamily="18" charset="0"/>
                <a:ea typeface="+mn-lt"/>
                <a:cs typeface="Times New Roman" panose="02020603050405020304" pitchFamily="18" charset="0"/>
              </a:rPr>
              <a:t>; and 199 franchise stores in 35 countries</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US" sz="1600" dirty="0">
                <a:latin typeface="Times New Roman" panose="02020603050405020304" pitchFamily="18" charset="0"/>
                <a:cs typeface="Times New Roman" panose="02020603050405020304" pitchFamily="18" charset="0"/>
              </a:rPr>
              <a:t>Online marketing strategies has helped this company gain </a:t>
            </a:r>
            <a:r>
              <a:rPr lang="en-US" sz="1600" b="1" dirty="0">
                <a:latin typeface="Times New Roman" panose="02020603050405020304" pitchFamily="18" charset="0"/>
                <a:cs typeface="Times New Roman" panose="02020603050405020304" pitchFamily="18" charset="0"/>
              </a:rPr>
              <a:t>global success</a:t>
            </a:r>
          </a:p>
          <a:p>
            <a:pPr algn="just">
              <a:lnSpc>
                <a:spcPct val="150000"/>
              </a:lnSpc>
            </a:pPr>
            <a:r>
              <a:rPr lang="en-US" sz="1600" dirty="0">
                <a:latin typeface="Times New Roman" panose="02020603050405020304" pitchFamily="18" charset="0"/>
                <a:ea typeface="+mn-lt"/>
                <a:cs typeface="Times New Roman" panose="02020603050405020304" pitchFamily="18" charset="0"/>
              </a:rPr>
              <a:t>NEXT plc was </a:t>
            </a:r>
            <a:r>
              <a:rPr lang="en-US" sz="1600" b="1" dirty="0">
                <a:latin typeface="Times New Roman" panose="02020603050405020304" pitchFamily="18" charset="0"/>
                <a:ea typeface="+mn-lt"/>
                <a:cs typeface="Times New Roman" panose="02020603050405020304" pitchFamily="18" charset="0"/>
              </a:rPr>
              <a:t>founded in 1864</a:t>
            </a:r>
            <a:r>
              <a:rPr lang="en-US" sz="1600" dirty="0">
                <a:latin typeface="Times New Roman" panose="02020603050405020304" pitchFamily="18" charset="0"/>
                <a:ea typeface="+mn-lt"/>
                <a:cs typeface="Times New Roman" panose="02020603050405020304" pitchFamily="18" charset="0"/>
              </a:rPr>
              <a:t> and is </a:t>
            </a:r>
            <a:r>
              <a:rPr lang="en-US" sz="1600" b="1" dirty="0">
                <a:latin typeface="Times New Roman" panose="02020603050405020304" pitchFamily="18" charset="0"/>
                <a:ea typeface="+mn-lt"/>
                <a:cs typeface="Times New Roman" panose="02020603050405020304" pitchFamily="18" charset="0"/>
              </a:rPr>
              <a:t>headquartered</a:t>
            </a:r>
            <a:r>
              <a:rPr lang="en-US" sz="1600" dirty="0">
                <a:latin typeface="Times New Roman" panose="02020603050405020304" pitchFamily="18" charset="0"/>
                <a:ea typeface="+mn-lt"/>
                <a:cs typeface="Times New Roman" panose="02020603050405020304" pitchFamily="18" charset="0"/>
              </a:rPr>
              <a:t> in Enderby, the </a:t>
            </a:r>
            <a:r>
              <a:rPr lang="en-US" sz="1600" b="1" dirty="0">
                <a:latin typeface="Times New Roman" panose="02020603050405020304" pitchFamily="18" charset="0"/>
                <a:ea typeface="+mn-lt"/>
                <a:cs typeface="Times New Roman" panose="02020603050405020304" pitchFamily="18" charset="0"/>
              </a:rPr>
              <a:t>United Kingdom</a:t>
            </a:r>
            <a:r>
              <a:rPr lang="en-US" sz="1600" dirty="0">
                <a:latin typeface="Times New Roman" panose="02020603050405020304" pitchFamily="18" charset="0"/>
                <a:ea typeface="+mn-lt"/>
                <a:cs typeface="Times New Roman" panose="02020603050405020304" pitchFamily="18" charset="0"/>
              </a:rPr>
              <a:t>.</a:t>
            </a:r>
          </a:p>
          <a:p>
            <a:pPr algn="just">
              <a:lnSpc>
                <a:spcPct val="150000"/>
              </a:lnSpc>
              <a:buClr>
                <a:srgbClr val="000000"/>
              </a:buClr>
            </a:pPr>
            <a:r>
              <a:rPr lang="en-US" sz="1600" dirty="0">
                <a:latin typeface="Times New Roman" panose="02020603050405020304" pitchFamily="18" charset="0"/>
                <a:ea typeface="+mn-lt"/>
                <a:cs typeface="Times New Roman" panose="02020603050405020304" pitchFamily="18" charset="0"/>
              </a:rPr>
              <a:t>Full-time employees: 26,836</a:t>
            </a:r>
          </a:p>
          <a:p>
            <a:pPr algn="just">
              <a:lnSpc>
                <a:spcPct val="150000"/>
              </a:lnSpc>
              <a:buClr>
                <a:srgbClr val="000000"/>
              </a:buClr>
            </a:pPr>
            <a:r>
              <a:rPr lang="en-US" sz="1600" b="1" dirty="0">
                <a:latin typeface="Times New Roman" panose="02020603050405020304" pitchFamily="18" charset="0"/>
                <a:cs typeface="Times New Roman" panose="02020603050405020304" pitchFamily="18" charset="0"/>
              </a:rPr>
              <a:t>Revenue: 3.28 billion in 2021</a:t>
            </a:r>
            <a:r>
              <a:rPr lang="en-US" sz="1600" dirty="0">
                <a:latin typeface="Times New Roman" panose="02020603050405020304" pitchFamily="18" charset="0"/>
                <a:cs typeface="Times New Roman" panose="02020603050405020304" pitchFamily="18" charset="0"/>
              </a:rPr>
              <a:t> (Yahoo Finance)</a:t>
            </a:r>
          </a:p>
          <a:p>
            <a:pPr algn="just">
              <a:lnSpc>
                <a:spcPct val="150000"/>
              </a:lnSpc>
              <a:buClr>
                <a:srgbClr val="000000"/>
              </a:buClr>
            </a:pPr>
            <a:endParaRPr lang="en-US" sz="1200" dirty="0">
              <a:latin typeface="Tw Cen MT"/>
              <a:cs typeface="Times New Roman"/>
            </a:endParaRPr>
          </a:p>
        </p:txBody>
      </p:sp>
      <p:pic>
        <p:nvPicPr>
          <p:cNvPr id="5" name="Kép 4">
            <a:extLst>
              <a:ext uri="{FF2B5EF4-FFF2-40B4-BE49-F238E27FC236}">
                <a16:creationId xmlns:a16="http://schemas.microsoft.com/office/drawing/2014/main" id="{B2A5BE11-1177-466D-8C18-7890219A4A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84454" y="5007005"/>
            <a:ext cx="2328909" cy="1713390"/>
          </a:xfrm>
          <a:prstGeom prst="rect">
            <a:avLst/>
          </a:prstGeom>
        </p:spPr>
      </p:pic>
    </p:spTree>
    <p:extLst>
      <p:ext uri="{BB962C8B-B14F-4D97-AF65-F5344CB8AC3E}">
        <p14:creationId xmlns:p14="http://schemas.microsoft.com/office/powerpoint/2010/main" val="2321089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9128C-8B19-A774-03B8-B543FD2BBDD0}"/>
              </a:ext>
            </a:extLst>
          </p:cNvPr>
          <p:cNvSpPr>
            <a:spLocks noGrp="1"/>
          </p:cNvSpPr>
          <p:nvPr>
            <p:ph type="title"/>
          </p:nvPr>
        </p:nvSpPr>
        <p:spPr/>
        <p:txBody>
          <a:bodyPr>
            <a:normAutofit/>
          </a:bodyPr>
          <a:lstStyle/>
          <a:p>
            <a:r>
              <a:rPr lang="en-US" b="1" dirty="0">
                <a:latin typeface="Times New Roman"/>
                <a:cs typeface="Times New Roman"/>
              </a:rPr>
              <a:t>FINANCE &amp; PERFORMANCE</a:t>
            </a:r>
          </a:p>
        </p:txBody>
      </p:sp>
      <p:sp>
        <p:nvSpPr>
          <p:cNvPr id="3" name="Content Placeholder 2">
            <a:extLst>
              <a:ext uri="{FF2B5EF4-FFF2-40B4-BE49-F238E27FC236}">
                <a16:creationId xmlns:a16="http://schemas.microsoft.com/office/drawing/2014/main" id="{2345C652-0F05-A288-3E16-7C5064D2580C}"/>
              </a:ext>
            </a:extLst>
          </p:cNvPr>
          <p:cNvSpPr>
            <a:spLocks noGrp="1"/>
          </p:cNvSpPr>
          <p:nvPr>
            <p:ph idx="1"/>
          </p:nvPr>
        </p:nvSpPr>
        <p:spPr>
          <a:xfrm>
            <a:off x="913774" y="2214694"/>
            <a:ext cx="9854840" cy="4193505"/>
          </a:xfrm>
        </p:spPr>
        <p:txBody>
          <a:bodyPr vert="horz" lIns="91440" tIns="45720" rIns="91440" bIns="45720" rtlCol="0" anchor="t">
            <a:normAutofit/>
          </a:bodyPr>
          <a:lstStyle/>
          <a:p>
            <a:r>
              <a:rPr lang="en-US" sz="1600" dirty="0">
                <a:latin typeface="Times New Roman" panose="02020603050405020304" pitchFamily="18" charset="0"/>
                <a:ea typeface="+mn-lt"/>
                <a:cs typeface="Times New Roman" panose="02020603050405020304" pitchFamily="18" charset="0"/>
              </a:rPr>
              <a:t>2021 was a very productive year for NEXT as the company was </a:t>
            </a:r>
            <a:r>
              <a:rPr lang="en-US" sz="1600" b="1" dirty="0">
                <a:latin typeface="Times New Roman" panose="02020603050405020304" pitchFamily="18" charset="0"/>
                <a:ea typeface="+mn-lt"/>
                <a:cs typeface="Times New Roman" panose="02020603050405020304" pitchFamily="18" charset="0"/>
              </a:rPr>
              <a:t>able to adapt</a:t>
            </a:r>
            <a:r>
              <a:rPr lang="en-US" sz="1600" dirty="0">
                <a:latin typeface="Times New Roman" panose="02020603050405020304" pitchFamily="18" charset="0"/>
                <a:ea typeface="+mn-lt"/>
                <a:cs typeface="Times New Roman" panose="02020603050405020304" pitchFamily="18" charset="0"/>
              </a:rPr>
              <a:t> (Covid) and develop their business.  the company worked hard to </a:t>
            </a:r>
            <a:r>
              <a:rPr lang="en-US" sz="1600" dirty="0" err="1">
                <a:latin typeface="Times New Roman" panose="02020603050405020304" pitchFamily="18" charset="0"/>
                <a:ea typeface="+mn-lt"/>
                <a:cs typeface="Times New Roman" panose="02020603050405020304" pitchFamily="18" charset="0"/>
              </a:rPr>
              <a:t>maximise</a:t>
            </a:r>
            <a:r>
              <a:rPr lang="en-US" sz="1600" dirty="0">
                <a:latin typeface="Times New Roman" panose="02020603050405020304" pitchFamily="18" charset="0"/>
                <a:ea typeface="+mn-lt"/>
                <a:cs typeface="Times New Roman" panose="02020603050405020304" pitchFamily="18" charset="0"/>
              </a:rPr>
              <a:t> the opportunities of an </a:t>
            </a:r>
            <a:r>
              <a:rPr lang="en-US" sz="1600" b="1" dirty="0">
                <a:latin typeface="Times New Roman" panose="02020603050405020304" pitchFamily="18" charset="0"/>
                <a:ea typeface="+mn-lt"/>
                <a:cs typeface="Times New Roman" panose="02020603050405020304" pitchFamily="18" charset="0"/>
              </a:rPr>
              <a:t>increasingly online world</a:t>
            </a:r>
            <a:r>
              <a:rPr lang="en-US" sz="1600" dirty="0">
                <a:latin typeface="Times New Roman" panose="02020603050405020304" pitchFamily="18" charset="0"/>
                <a:ea typeface="+mn-lt"/>
                <a:cs typeface="Times New Roman" panose="02020603050405020304" pitchFamily="18" charset="0"/>
              </a:rPr>
              <a:t>.</a:t>
            </a:r>
          </a:p>
          <a:p>
            <a:pPr>
              <a:buClr>
                <a:srgbClr val="000000"/>
              </a:buClr>
            </a:pPr>
            <a:r>
              <a:rPr lang="en-US" sz="1600" b="1" dirty="0">
                <a:latin typeface="Times New Roman" panose="02020603050405020304" pitchFamily="18" charset="0"/>
                <a:cs typeface="Times New Roman" panose="02020603050405020304" pitchFamily="18" charset="0"/>
              </a:rPr>
              <a:t>Profit £m</a:t>
            </a:r>
            <a:r>
              <a:rPr lang="en-US" sz="1600" dirty="0">
                <a:latin typeface="Times New Roman" panose="02020603050405020304" pitchFamily="18" charset="0"/>
                <a:cs typeface="Times New Roman" panose="02020603050405020304" pitchFamily="18" charset="0"/>
              </a:rPr>
              <a:t> </a:t>
            </a:r>
          </a:p>
          <a:p>
            <a:pPr marL="457200" lvl="1" indent="0">
              <a:buClr>
                <a:srgbClr val="000000"/>
              </a:buClr>
              <a:buNone/>
            </a:pPr>
            <a:r>
              <a:rPr lang="en-US" sz="1600" dirty="0">
                <a:latin typeface="Times New Roman" panose="02020603050405020304" pitchFamily="18" charset="0"/>
                <a:cs typeface="Times New Roman" panose="02020603050405020304" pitchFamily="18" charset="0"/>
              </a:rPr>
              <a:t>                      </a:t>
            </a:r>
            <a:r>
              <a:rPr lang="en-US" sz="1600" b="1" dirty="0">
                <a:latin typeface="Times New Roman" panose="02020603050405020304" pitchFamily="18" charset="0"/>
                <a:cs typeface="Times New Roman" panose="02020603050405020304" pitchFamily="18" charset="0"/>
              </a:rPr>
              <a:t> Online</a:t>
            </a:r>
            <a:r>
              <a:rPr lang="en-US" sz="1600" dirty="0">
                <a:latin typeface="Times New Roman" panose="02020603050405020304" pitchFamily="18" charset="0"/>
                <a:cs typeface="Times New Roman" panose="02020603050405020304" pitchFamily="18" charset="0"/>
              </a:rPr>
              <a:t>       </a:t>
            </a:r>
            <a:r>
              <a:rPr lang="en-US" sz="1600" b="1" dirty="0">
                <a:latin typeface="Times New Roman" panose="02020603050405020304" pitchFamily="18" charset="0"/>
                <a:cs typeface="Times New Roman" panose="02020603050405020304" pitchFamily="18" charset="0"/>
              </a:rPr>
              <a:t>vs        Retail</a:t>
            </a:r>
          </a:p>
          <a:p>
            <a:pPr marL="457200" lvl="1" indent="0">
              <a:buNone/>
            </a:pPr>
            <a:r>
              <a:rPr lang="en-US" sz="1600" dirty="0">
                <a:latin typeface="Times New Roman" panose="02020603050405020304" pitchFamily="18" charset="0"/>
                <a:cs typeface="Times New Roman" panose="02020603050405020304" pitchFamily="18" charset="0"/>
              </a:rPr>
              <a:t>Jan 2022      588.5                        107.0</a:t>
            </a:r>
          </a:p>
          <a:p>
            <a:pPr marL="457200" lvl="1" indent="0">
              <a:buNone/>
            </a:pPr>
            <a:r>
              <a:rPr lang="en-US" sz="1600" dirty="0">
                <a:latin typeface="Times New Roman" panose="02020603050405020304" pitchFamily="18" charset="0"/>
                <a:cs typeface="Times New Roman" panose="02020603050405020304" pitchFamily="18" charset="0"/>
              </a:rPr>
              <a:t>Jan 2021      476.5                        136.3</a:t>
            </a:r>
          </a:p>
          <a:p>
            <a:pPr marL="457200" lvl="1" indent="0">
              <a:buNone/>
            </a:pPr>
            <a:r>
              <a:rPr lang="en-US" sz="1600" dirty="0">
                <a:latin typeface="Times New Roman" panose="02020603050405020304" pitchFamily="18" charset="0"/>
                <a:cs typeface="Times New Roman" panose="02020603050405020304" pitchFamily="18" charset="0"/>
              </a:rPr>
              <a:t>Jan 2020      410.5                        234                                  </a:t>
            </a:r>
          </a:p>
          <a:p>
            <a:pPr marL="457200" lvl="1" indent="0">
              <a:buNone/>
            </a:pPr>
            <a:endParaRPr lang="en-US" sz="1600" dirty="0">
              <a:latin typeface="Times New Roman" panose="02020603050405020304" pitchFamily="18" charset="0"/>
              <a:cs typeface="Times New Roman" panose="02020603050405020304" pitchFamily="18" charset="0"/>
            </a:endParaRPr>
          </a:p>
          <a:p>
            <a:pPr marL="457200" lvl="1" indent="0">
              <a:buNone/>
            </a:pPr>
            <a:r>
              <a:rPr lang="en-US" sz="1600" dirty="0">
                <a:latin typeface="Times New Roman" panose="02020603050405020304" pitchFamily="18" charset="0"/>
                <a:cs typeface="Times New Roman" panose="02020603050405020304" pitchFamily="18" charset="0"/>
              </a:rPr>
              <a:t>							</a:t>
            </a:r>
          </a:p>
          <a:p>
            <a:pPr marL="457200" lvl="1" indent="0">
              <a:buNone/>
            </a:pPr>
            <a:r>
              <a:rPr lang="en-US" sz="1600" dirty="0">
                <a:latin typeface="Times New Roman" panose="02020603050405020304" pitchFamily="18" charset="0"/>
                <a:cs typeface="Times New Roman" panose="02020603050405020304" pitchFamily="18" charset="0"/>
              </a:rPr>
              <a:t>							(Next Plc Annual Report,2022)</a:t>
            </a:r>
          </a:p>
        </p:txBody>
      </p:sp>
      <p:pic>
        <p:nvPicPr>
          <p:cNvPr id="5" name="Kép 4">
            <a:extLst>
              <a:ext uri="{FF2B5EF4-FFF2-40B4-BE49-F238E27FC236}">
                <a16:creationId xmlns:a16="http://schemas.microsoft.com/office/drawing/2014/main" id="{D056431B-CCB8-4FBD-B265-FD40A30B5E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22528" y="3349100"/>
            <a:ext cx="4200892" cy="2198467"/>
          </a:xfrm>
          <a:prstGeom prst="rect">
            <a:avLst/>
          </a:prstGeom>
        </p:spPr>
      </p:pic>
    </p:spTree>
    <p:extLst>
      <p:ext uri="{BB962C8B-B14F-4D97-AF65-F5344CB8AC3E}">
        <p14:creationId xmlns:p14="http://schemas.microsoft.com/office/powerpoint/2010/main" val="1977558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68FD9-C0BE-D61F-246D-2FAD22364244}"/>
              </a:ext>
            </a:extLst>
          </p:cNvPr>
          <p:cNvSpPr>
            <a:spLocks noGrp="1"/>
          </p:cNvSpPr>
          <p:nvPr>
            <p:ph type="title"/>
          </p:nvPr>
        </p:nvSpPr>
        <p:spPr/>
        <p:txBody>
          <a:bodyPr/>
          <a:lstStyle/>
          <a:p>
            <a:r>
              <a:rPr lang="en-US" b="1" dirty="0">
                <a:latin typeface="Times New Roman"/>
                <a:cs typeface="Times New Roman"/>
              </a:rPr>
              <a:t>Obstacles</a:t>
            </a:r>
          </a:p>
        </p:txBody>
      </p:sp>
      <p:sp>
        <p:nvSpPr>
          <p:cNvPr id="3" name="Content Placeholder 2">
            <a:extLst>
              <a:ext uri="{FF2B5EF4-FFF2-40B4-BE49-F238E27FC236}">
                <a16:creationId xmlns:a16="http://schemas.microsoft.com/office/drawing/2014/main" id="{474950D1-DDA6-4BCF-7575-AC4DCAE0D593}"/>
              </a:ext>
            </a:extLst>
          </p:cNvPr>
          <p:cNvSpPr>
            <a:spLocks noGrp="1"/>
          </p:cNvSpPr>
          <p:nvPr>
            <p:ph idx="1"/>
          </p:nvPr>
        </p:nvSpPr>
        <p:spPr/>
        <p:txBody>
          <a:bodyPr vert="horz" lIns="91440" tIns="45720" rIns="91440" bIns="45720" rtlCol="0" anchor="t">
            <a:normAutofit/>
          </a:bodyPr>
          <a:lstStyle/>
          <a:p>
            <a:pPr marL="0" indent="0">
              <a:buNone/>
            </a:pPr>
            <a:r>
              <a:rPr lang="en-US" sz="1600" dirty="0">
                <a:latin typeface="Times New Roman"/>
                <a:cs typeface="Times New Roman"/>
              </a:rPr>
              <a:t>There are many Factors to consider before expanding a business internationally for instance: </a:t>
            </a:r>
          </a:p>
          <a:p>
            <a:pPr>
              <a:buClr>
                <a:srgbClr val="000000"/>
              </a:buClr>
            </a:pPr>
            <a:r>
              <a:rPr lang="en-US" sz="1600" b="1" dirty="0">
                <a:latin typeface="Times New Roman"/>
                <a:cs typeface="Times New Roman"/>
              </a:rPr>
              <a:t>currency &amp; exchange rates / inflation</a:t>
            </a:r>
          </a:p>
          <a:p>
            <a:pPr>
              <a:buClr>
                <a:srgbClr val="000000"/>
              </a:buClr>
            </a:pPr>
            <a:r>
              <a:rPr lang="en-US" sz="1600" b="1" dirty="0">
                <a:latin typeface="Times New Roman"/>
                <a:cs typeface="Times New Roman"/>
              </a:rPr>
              <a:t>cultural &amp; language barriers</a:t>
            </a:r>
            <a:endParaRPr lang="en-US" sz="1600" dirty="0">
              <a:latin typeface="Times New Roman"/>
              <a:cs typeface="Times New Roman"/>
            </a:endParaRPr>
          </a:p>
          <a:p>
            <a:pPr>
              <a:buClr>
                <a:srgbClr val="000000"/>
              </a:buClr>
            </a:pPr>
            <a:r>
              <a:rPr lang="en-US" sz="1600" b="1" dirty="0">
                <a:latin typeface="Times New Roman"/>
                <a:cs typeface="Times New Roman"/>
              </a:rPr>
              <a:t> regulatory barriers </a:t>
            </a:r>
            <a:endParaRPr lang="en-US" sz="1600" dirty="0">
              <a:latin typeface="Times New Roman"/>
              <a:cs typeface="Times New Roman"/>
            </a:endParaRPr>
          </a:p>
          <a:p>
            <a:pPr>
              <a:buClr>
                <a:srgbClr val="000000"/>
              </a:buClr>
            </a:pPr>
            <a:r>
              <a:rPr lang="en-US" sz="1600" b="1" dirty="0">
                <a:latin typeface="Times New Roman"/>
                <a:cs typeface="Times New Roman"/>
              </a:rPr>
              <a:t>Economic situation/ war situation</a:t>
            </a:r>
          </a:p>
          <a:p>
            <a:pPr>
              <a:buClr>
                <a:srgbClr val="000000"/>
              </a:buClr>
            </a:pPr>
            <a:r>
              <a:rPr lang="en-US" sz="1600" b="1" dirty="0">
                <a:latin typeface="Times New Roman"/>
                <a:cs typeface="Times New Roman"/>
              </a:rPr>
              <a:t>communication</a:t>
            </a:r>
            <a:endParaRPr lang="en-US" sz="1600" dirty="0">
              <a:latin typeface="Times New Roman"/>
              <a:cs typeface="Times New Roman"/>
            </a:endParaRPr>
          </a:p>
          <a:p>
            <a:pPr>
              <a:buClr>
                <a:prstClr val="black"/>
              </a:buClr>
            </a:pPr>
            <a:endParaRPr lang="en-US" dirty="0">
              <a:ea typeface="+mn-lt"/>
              <a:cs typeface="+mn-lt"/>
            </a:endParaRPr>
          </a:p>
        </p:txBody>
      </p:sp>
      <p:pic>
        <p:nvPicPr>
          <p:cNvPr id="5" name="Kép 4">
            <a:extLst>
              <a:ext uri="{FF2B5EF4-FFF2-40B4-BE49-F238E27FC236}">
                <a16:creationId xmlns:a16="http://schemas.microsoft.com/office/drawing/2014/main" id="{4F5EF53B-0AAC-4B61-9CBB-61D287F439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75503" y="3422402"/>
            <a:ext cx="4445417" cy="2956203"/>
          </a:xfrm>
          <a:prstGeom prst="rect">
            <a:avLst/>
          </a:prstGeom>
        </p:spPr>
      </p:pic>
    </p:spTree>
    <p:extLst>
      <p:ext uri="{BB962C8B-B14F-4D97-AF65-F5344CB8AC3E}">
        <p14:creationId xmlns:p14="http://schemas.microsoft.com/office/powerpoint/2010/main" val="746048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188C9-D3FC-8030-B31C-EF6A0E51EB8B}"/>
              </a:ext>
            </a:extLst>
          </p:cNvPr>
          <p:cNvSpPr>
            <a:spLocks noGrp="1"/>
          </p:cNvSpPr>
          <p:nvPr>
            <p:ph type="title"/>
          </p:nvPr>
        </p:nvSpPr>
        <p:spPr/>
        <p:txBody>
          <a:bodyPr/>
          <a:lstStyle/>
          <a:p>
            <a:r>
              <a:rPr lang="en-US" b="1" dirty="0">
                <a:latin typeface="Times New Roman"/>
                <a:cs typeface="Times New Roman"/>
              </a:rPr>
              <a:t>Intercultural communication</a:t>
            </a:r>
          </a:p>
        </p:txBody>
      </p:sp>
      <p:sp>
        <p:nvSpPr>
          <p:cNvPr id="3" name="Content Placeholder 2">
            <a:extLst>
              <a:ext uri="{FF2B5EF4-FFF2-40B4-BE49-F238E27FC236}">
                <a16:creationId xmlns:a16="http://schemas.microsoft.com/office/drawing/2014/main" id="{FDE4B114-1A56-C680-05CE-4099CDFC1369}"/>
              </a:ext>
            </a:extLst>
          </p:cNvPr>
          <p:cNvSpPr>
            <a:spLocks noGrp="1"/>
          </p:cNvSpPr>
          <p:nvPr>
            <p:ph idx="1"/>
          </p:nvPr>
        </p:nvSpPr>
        <p:spPr>
          <a:xfrm>
            <a:off x="838200" y="1825625"/>
            <a:ext cx="5766786" cy="4351338"/>
          </a:xfrm>
        </p:spPr>
        <p:txBody>
          <a:bodyPr vert="horz" lIns="91440" tIns="45720" rIns="91440" bIns="45720" rtlCol="0" anchor="t">
            <a:normAutofit/>
          </a:bodyPr>
          <a:lstStyle/>
          <a:p>
            <a:pPr algn="just">
              <a:lnSpc>
                <a:spcPct val="150000"/>
              </a:lnSpc>
            </a:pPr>
            <a:endParaRPr lang="en-US" sz="1400" dirty="0"/>
          </a:p>
          <a:p>
            <a:pPr algn="just">
              <a:lnSpc>
                <a:spcPct val="150000"/>
              </a:lnSpc>
            </a:pPr>
            <a:r>
              <a:rPr lang="en-US" sz="1600" b="1" dirty="0">
                <a:latin typeface="Times New Roman"/>
                <a:cs typeface="Times New Roman"/>
              </a:rPr>
              <a:t>Intercultural communication</a:t>
            </a:r>
            <a:r>
              <a:rPr lang="en-US" sz="1600" dirty="0">
                <a:latin typeface="Times New Roman"/>
                <a:cs typeface="Times New Roman"/>
              </a:rPr>
              <a:t> is the process that occurs </a:t>
            </a:r>
            <a:r>
              <a:rPr lang="en-US" sz="1600" b="1" dirty="0">
                <a:latin typeface="Times New Roman"/>
                <a:cs typeface="Times New Roman"/>
              </a:rPr>
              <a:t>between people from two or more cultures.</a:t>
            </a:r>
          </a:p>
          <a:p>
            <a:pPr algn="just">
              <a:lnSpc>
                <a:spcPct val="150000"/>
              </a:lnSpc>
            </a:pPr>
            <a:r>
              <a:rPr lang="en-US" sz="1600" dirty="0">
                <a:latin typeface="Times New Roman"/>
                <a:cs typeface="Times New Roman"/>
              </a:rPr>
              <a:t>Next plc has successfully grown its business in other countries.</a:t>
            </a:r>
          </a:p>
          <a:p>
            <a:pPr algn="just">
              <a:lnSpc>
                <a:spcPct val="150000"/>
              </a:lnSpc>
            </a:pPr>
            <a:r>
              <a:rPr lang="en-US" sz="1600" dirty="0">
                <a:latin typeface="Times New Roman"/>
                <a:cs typeface="Times New Roman"/>
              </a:rPr>
              <a:t>The focus of this company is to develop its business with the help of </a:t>
            </a:r>
            <a:r>
              <a:rPr lang="en-US" sz="1600" b="1" dirty="0">
                <a:latin typeface="Times New Roman"/>
                <a:cs typeface="Times New Roman"/>
              </a:rPr>
              <a:t>strategies derived from the collective decision-making process</a:t>
            </a:r>
            <a:r>
              <a:rPr lang="en-US" sz="1600" dirty="0">
                <a:latin typeface="Times New Roman"/>
                <a:cs typeface="Times New Roman"/>
              </a:rPr>
              <a:t>.</a:t>
            </a:r>
          </a:p>
        </p:txBody>
      </p:sp>
      <p:pic>
        <p:nvPicPr>
          <p:cNvPr id="2050" name="Picture 2" descr="Effective Business Communication Skills - Emma Parfitt Proofreading Editing  Services">
            <a:extLst>
              <a:ext uri="{FF2B5EF4-FFF2-40B4-BE49-F238E27FC236}">
                <a16:creationId xmlns:a16="http://schemas.microsoft.com/office/drawing/2014/main" id="{1FDE424E-8E14-E24A-C0B7-B4F04D334D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4943" y="2437679"/>
            <a:ext cx="4699147" cy="3127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4276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8AFF-5F93-99F2-0E4E-F5765A340331}"/>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Business communication</a:t>
            </a:r>
          </a:p>
        </p:txBody>
      </p:sp>
      <p:sp>
        <p:nvSpPr>
          <p:cNvPr id="3" name="Content Placeholder 2">
            <a:extLst>
              <a:ext uri="{FF2B5EF4-FFF2-40B4-BE49-F238E27FC236}">
                <a16:creationId xmlns:a16="http://schemas.microsoft.com/office/drawing/2014/main" id="{D0C2D27D-77C7-7B23-1098-170136E6FC2C}"/>
              </a:ext>
            </a:extLst>
          </p:cNvPr>
          <p:cNvSpPr>
            <a:spLocks noGrp="1"/>
          </p:cNvSpPr>
          <p:nvPr>
            <p:ph idx="1"/>
          </p:nvPr>
        </p:nvSpPr>
        <p:spPr/>
        <p:txBody>
          <a:bodyPr vert="horz" lIns="91440" tIns="45720" rIns="91440" bIns="45720" rtlCol="0" anchor="t">
            <a:normAutofit/>
          </a:bodyPr>
          <a:lstStyle/>
          <a:p>
            <a:r>
              <a:rPr lang="en-US" sz="1600" dirty="0">
                <a:latin typeface="Times New Roman"/>
                <a:cs typeface="Times New Roman"/>
              </a:rPr>
              <a:t>Internal upward</a:t>
            </a:r>
          </a:p>
          <a:p>
            <a:pPr>
              <a:buClr>
                <a:srgbClr val="000000"/>
              </a:buClr>
            </a:pPr>
            <a:r>
              <a:rPr lang="en-US" sz="1600" dirty="0">
                <a:latin typeface="Times New Roman"/>
                <a:cs typeface="Times New Roman"/>
              </a:rPr>
              <a:t>Internal downward</a:t>
            </a:r>
          </a:p>
          <a:p>
            <a:pPr>
              <a:buClr>
                <a:srgbClr val="000000"/>
              </a:buClr>
            </a:pPr>
            <a:r>
              <a:rPr lang="en-US" sz="1600" dirty="0">
                <a:latin typeface="Times New Roman"/>
                <a:cs typeface="Times New Roman"/>
              </a:rPr>
              <a:t>Internal lateral</a:t>
            </a:r>
          </a:p>
          <a:p>
            <a:r>
              <a:rPr lang="en-US" sz="1600" dirty="0">
                <a:latin typeface="Times New Roman"/>
                <a:cs typeface="Times New Roman"/>
              </a:rPr>
              <a:t>External </a:t>
            </a:r>
          </a:p>
          <a:p>
            <a:pPr marL="0" indent="0">
              <a:buNone/>
            </a:pPr>
            <a:endParaRPr lang="en-US" dirty="0">
              <a:latin typeface="Times New Roman"/>
              <a:cs typeface="Times New Roman"/>
            </a:endParaRPr>
          </a:p>
        </p:txBody>
      </p:sp>
      <p:pic>
        <p:nvPicPr>
          <p:cNvPr id="7" name="Picture 6" descr="Diagram, timeline&#10;&#10;Description automatically generated">
            <a:extLst>
              <a:ext uri="{FF2B5EF4-FFF2-40B4-BE49-F238E27FC236}">
                <a16:creationId xmlns:a16="http://schemas.microsoft.com/office/drawing/2014/main" id="{A7EACD67-0A4C-6072-5B47-6C4FC601F671}"/>
              </a:ext>
            </a:extLst>
          </p:cNvPr>
          <p:cNvPicPr>
            <a:picLocks noChangeAspect="1"/>
          </p:cNvPicPr>
          <p:nvPr/>
        </p:nvPicPr>
        <p:blipFill>
          <a:blip r:embed="rId2"/>
          <a:stretch>
            <a:fillRect/>
          </a:stretch>
        </p:blipFill>
        <p:spPr>
          <a:xfrm>
            <a:off x="4429956" y="2216513"/>
            <a:ext cx="6917625" cy="3646825"/>
          </a:xfrm>
          <a:prstGeom prst="rect">
            <a:avLst/>
          </a:prstGeom>
        </p:spPr>
      </p:pic>
    </p:spTree>
    <p:extLst>
      <p:ext uri="{BB962C8B-B14F-4D97-AF65-F5344CB8AC3E}">
        <p14:creationId xmlns:p14="http://schemas.microsoft.com/office/powerpoint/2010/main" val="1791457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188C9-D3FC-8030-B31C-EF6A0E51EB8B}"/>
              </a:ext>
            </a:extLst>
          </p:cNvPr>
          <p:cNvSpPr>
            <a:spLocks noGrp="1"/>
          </p:cNvSpPr>
          <p:nvPr>
            <p:ph type="title"/>
          </p:nvPr>
        </p:nvSpPr>
        <p:spPr/>
        <p:txBody>
          <a:bodyPr/>
          <a:lstStyle/>
          <a:p>
            <a:r>
              <a:rPr lang="en-GB" b="1" dirty="0">
                <a:latin typeface="Times New Roman"/>
                <a:cs typeface="Times New Roman"/>
              </a:rPr>
              <a:t>Performance management</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E4B114-1A56-C680-05CE-4099CDFC1369}"/>
              </a:ext>
            </a:extLst>
          </p:cNvPr>
          <p:cNvSpPr>
            <a:spLocks noGrp="1"/>
          </p:cNvSpPr>
          <p:nvPr>
            <p:ph idx="1"/>
          </p:nvPr>
        </p:nvSpPr>
        <p:spPr>
          <a:xfrm>
            <a:off x="1178944" y="2006353"/>
            <a:ext cx="6269421" cy="4223619"/>
          </a:xfrm>
        </p:spPr>
        <p:txBody>
          <a:bodyPr vert="horz" lIns="91440" tIns="45720" rIns="91440" bIns="45720" rtlCol="0" anchor="t">
            <a:normAutofit/>
          </a:bodyPr>
          <a:lstStyle/>
          <a:p>
            <a:pPr>
              <a:lnSpc>
                <a:spcPct val="150000"/>
              </a:lnSpc>
            </a:pPr>
            <a:r>
              <a:rPr lang="en-US" sz="1600" dirty="0">
                <a:latin typeface="Times New Roman"/>
                <a:cs typeface="Times New Roman"/>
              </a:rPr>
              <a:t>Management of this company focuses on management of performance and the planning of succession.</a:t>
            </a:r>
          </a:p>
          <a:p>
            <a:pPr>
              <a:lnSpc>
                <a:spcPct val="150000"/>
              </a:lnSpc>
            </a:pPr>
            <a:r>
              <a:rPr lang="en-US" sz="1600" dirty="0">
                <a:latin typeface="Times New Roman"/>
                <a:cs typeface="Times New Roman"/>
              </a:rPr>
              <a:t>Performance management basically learns a practice that </a:t>
            </a:r>
            <a:r>
              <a:rPr lang="en-US" sz="1600" b="1" dirty="0">
                <a:latin typeface="Times New Roman"/>
                <a:cs typeface="Times New Roman"/>
              </a:rPr>
              <a:t>builds discipline for every employee (training system)</a:t>
            </a:r>
            <a:endParaRPr lang="en-US" sz="1600" dirty="0">
              <a:latin typeface="Times New Roman"/>
              <a:cs typeface="Times New Roman"/>
            </a:endParaRPr>
          </a:p>
          <a:p>
            <a:pPr>
              <a:lnSpc>
                <a:spcPct val="150000"/>
              </a:lnSpc>
            </a:pPr>
            <a:r>
              <a:rPr lang="en-US" sz="1600" dirty="0">
                <a:latin typeface="Times New Roman"/>
                <a:cs typeface="Times New Roman"/>
              </a:rPr>
              <a:t>the management team is responsible for </a:t>
            </a:r>
            <a:r>
              <a:rPr lang="en-US" sz="1600" b="1" dirty="0">
                <a:latin typeface="Times New Roman"/>
                <a:cs typeface="Times New Roman"/>
              </a:rPr>
              <a:t>building a good community</a:t>
            </a:r>
            <a:r>
              <a:rPr lang="en-US" sz="1600" dirty="0">
                <a:latin typeface="Times New Roman"/>
                <a:cs typeface="Times New Roman"/>
              </a:rPr>
              <a:t> where different people from different cultures are comfortable with each other</a:t>
            </a:r>
            <a:endParaRPr lang="en-US" sz="1600" dirty="0">
              <a:latin typeface="Times New Roman" panose="02020603050405020304" pitchFamily="18" charset="0"/>
              <a:cs typeface="Times New Roman" panose="02020603050405020304" pitchFamily="18" charset="0"/>
            </a:endParaRPr>
          </a:p>
        </p:txBody>
      </p:sp>
      <p:pic>
        <p:nvPicPr>
          <p:cNvPr id="5" name="Kép 4">
            <a:extLst>
              <a:ext uri="{FF2B5EF4-FFF2-40B4-BE49-F238E27FC236}">
                <a16:creationId xmlns:a16="http://schemas.microsoft.com/office/drawing/2014/main" id="{E3192F8D-D633-4E2B-B68E-7612E981F2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89578" y="2416428"/>
            <a:ext cx="3480372" cy="3403468"/>
          </a:xfrm>
          <a:prstGeom prst="rect">
            <a:avLst/>
          </a:prstGeom>
        </p:spPr>
      </p:pic>
    </p:spTree>
    <p:extLst>
      <p:ext uri="{BB962C8B-B14F-4D97-AF65-F5344CB8AC3E}">
        <p14:creationId xmlns:p14="http://schemas.microsoft.com/office/powerpoint/2010/main" val="4202066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188C9-D3FC-8030-B31C-EF6A0E51EB8B}"/>
              </a:ext>
            </a:extLst>
          </p:cNvPr>
          <p:cNvSpPr>
            <a:spLocks noGrp="1"/>
          </p:cNvSpPr>
          <p:nvPr>
            <p:ph type="title"/>
          </p:nvPr>
        </p:nvSpPr>
        <p:spPr/>
        <p:txBody>
          <a:bodyPr/>
          <a:lstStyle/>
          <a:p>
            <a:r>
              <a:rPr lang="en-GB" b="1" dirty="0">
                <a:latin typeface="Times New Roman"/>
                <a:cs typeface="Times New Roman"/>
              </a:rPr>
              <a:t>MARKETING STRATEGY</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E4B114-1A56-C680-05CE-4099CDFC1369}"/>
              </a:ext>
            </a:extLst>
          </p:cNvPr>
          <p:cNvSpPr>
            <a:spLocks noGrp="1"/>
          </p:cNvSpPr>
          <p:nvPr>
            <p:ph idx="1"/>
          </p:nvPr>
        </p:nvSpPr>
        <p:spPr>
          <a:xfrm>
            <a:off x="838199" y="2458228"/>
            <a:ext cx="5598111" cy="3718735"/>
          </a:xfrm>
        </p:spPr>
        <p:txBody>
          <a:bodyPr vert="horz" lIns="91440" tIns="45720" rIns="91440" bIns="45720" rtlCol="0" anchor="t">
            <a:noAutofit/>
          </a:bodyPr>
          <a:lstStyle/>
          <a:p>
            <a:pPr algn="just">
              <a:lnSpc>
                <a:spcPct val="150000"/>
              </a:lnSpc>
            </a:pPr>
            <a:r>
              <a:rPr lang="en-US" sz="1600" dirty="0">
                <a:latin typeface="Times New Roman" panose="02020603050405020304" pitchFamily="18" charset="0"/>
                <a:cs typeface="Times New Roman" panose="02020603050405020304" pitchFamily="18" charset="0"/>
              </a:rPr>
              <a:t>Their global venture emphasizes the 4ps of the marketing mix in the market of china.</a:t>
            </a:r>
          </a:p>
          <a:p>
            <a:pPr algn="just">
              <a:lnSpc>
                <a:spcPct val="150000"/>
              </a:lnSpc>
            </a:pPr>
            <a:r>
              <a:rPr lang="en-US" sz="1600" dirty="0">
                <a:latin typeface="Times New Roman"/>
                <a:cs typeface="Times New Roman"/>
              </a:rPr>
              <a:t>This industry refers to four marketing mixes that are discussed in the company service process and productivity.</a:t>
            </a:r>
          </a:p>
          <a:p>
            <a:pPr algn="just">
              <a:lnSpc>
                <a:spcPct val="150000"/>
              </a:lnSpc>
            </a:pPr>
            <a:r>
              <a:rPr lang="en-US" sz="1600" dirty="0">
                <a:latin typeface="Times New Roman"/>
                <a:cs typeface="Times New Roman"/>
              </a:rPr>
              <a:t>This marketing mix involves the consumers purchasing the products of this company. The marketing mix includes products, price of the product and promotion and place.</a:t>
            </a:r>
          </a:p>
        </p:txBody>
      </p:sp>
      <p:pic>
        <p:nvPicPr>
          <p:cNvPr id="2050" name="Picture 2" descr="The 4 Ps of Marketing and How to Use Them"/>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30282" y="2458228"/>
            <a:ext cx="5050440" cy="3078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50348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188C9-D3FC-8030-B31C-EF6A0E51EB8B}"/>
              </a:ext>
            </a:extLst>
          </p:cNvPr>
          <p:cNvSpPr>
            <a:spLocks noGrp="1"/>
          </p:cNvSpPr>
          <p:nvPr>
            <p:ph type="title"/>
          </p:nvPr>
        </p:nvSpPr>
        <p:spPr>
          <a:xfrm>
            <a:off x="913775" y="618517"/>
            <a:ext cx="10364451" cy="1265498"/>
          </a:xfrm>
        </p:spPr>
        <p:txBody>
          <a:bodyPr/>
          <a:lstStyle/>
          <a:p>
            <a:r>
              <a:rPr lang="en-US" b="1" dirty="0">
                <a:latin typeface="Times New Roman"/>
                <a:cs typeface="Times New Roman"/>
              </a:rPr>
              <a:t>MARKETING STRATEGY</a:t>
            </a:r>
            <a:endParaRPr lang="en-US"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E4B114-1A56-C680-05CE-4099CDFC1369}"/>
              </a:ext>
            </a:extLst>
          </p:cNvPr>
          <p:cNvSpPr>
            <a:spLocks noGrp="1"/>
          </p:cNvSpPr>
          <p:nvPr>
            <p:ph idx="1"/>
          </p:nvPr>
        </p:nvSpPr>
        <p:spPr>
          <a:xfrm>
            <a:off x="546340" y="1878634"/>
            <a:ext cx="10807460" cy="4351338"/>
          </a:xfrm>
        </p:spPr>
        <p:txBody>
          <a:bodyPr vert="horz" lIns="91440" tIns="45720" rIns="91440" bIns="45720" rtlCol="0" anchor="t">
            <a:normAutofit/>
          </a:bodyPr>
          <a:lstStyle/>
          <a:p>
            <a:pPr algn="just">
              <a:lnSpc>
                <a:spcPct val="150000"/>
              </a:lnSpc>
            </a:pPr>
            <a:r>
              <a:rPr lang="en-US" sz="1600" b="1" dirty="0">
                <a:latin typeface="Times New Roman"/>
                <a:cs typeface="Times New Roman"/>
              </a:rPr>
              <a:t>Good quality product</a:t>
            </a:r>
            <a:r>
              <a:rPr lang="en-US" sz="1600" dirty="0">
                <a:latin typeface="Times New Roman"/>
                <a:cs typeface="Times New Roman"/>
              </a:rPr>
              <a:t> service is needed for the </a:t>
            </a:r>
            <a:r>
              <a:rPr lang="en-US" sz="1600" b="1" dirty="0">
                <a:latin typeface="Times New Roman"/>
                <a:cs typeface="Times New Roman"/>
              </a:rPr>
              <a:t>development</a:t>
            </a:r>
            <a:r>
              <a:rPr lang="en-US" sz="1600" dirty="0">
                <a:latin typeface="Times New Roman"/>
                <a:cs typeface="Times New Roman"/>
              </a:rPr>
              <a:t> of the company that wants consumers. </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US" sz="1600" dirty="0">
                <a:latin typeface="Times New Roman"/>
                <a:cs typeface="Times New Roman"/>
              </a:rPr>
              <a:t>The product price always increases company sales and also business profit (</a:t>
            </a:r>
            <a:r>
              <a:rPr lang="en-US" sz="1600" dirty="0" err="1">
                <a:latin typeface="Times New Roman"/>
                <a:cs typeface="Times New Roman"/>
              </a:rPr>
              <a:t>Allo</a:t>
            </a:r>
            <a:r>
              <a:rPr lang="en-US" sz="1600" dirty="0">
                <a:latin typeface="Times New Roman"/>
                <a:cs typeface="Times New Roman"/>
              </a:rPr>
              <a:t>, 2018).</a:t>
            </a:r>
          </a:p>
          <a:p>
            <a:pPr algn="just">
              <a:lnSpc>
                <a:spcPct val="150000"/>
              </a:lnSpc>
            </a:pPr>
            <a:r>
              <a:rPr lang="en-US" sz="1600" dirty="0">
                <a:latin typeface="Times New Roman"/>
                <a:cs typeface="Times New Roman"/>
              </a:rPr>
              <a:t> This company's marketing mix follows the promotion of every product and service.</a:t>
            </a:r>
          </a:p>
        </p:txBody>
      </p:sp>
      <p:pic>
        <p:nvPicPr>
          <p:cNvPr id="5" name="Kép 4">
            <a:extLst>
              <a:ext uri="{FF2B5EF4-FFF2-40B4-BE49-F238E27FC236}">
                <a16:creationId xmlns:a16="http://schemas.microsoft.com/office/drawing/2014/main" id="{C41D23C8-7CC5-476A-B86A-999E87E864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98567" y="3728397"/>
            <a:ext cx="4371235" cy="3023360"/>
          </a:xfrm>
          <a:prstGeom prst="rect">
            <a:avLst/>
          </a:prstGeom>
        </p:spPr>
      </p:pic>
    </p:spTree>
    <p:extLst>
      <p:ext uri="{BB962C8B-B14F-4D97-AF65-F5344CB8AC3E}">
        <p14:creationId xmlns:p14="http://schemas.microsoft.com/office/powerpoint/2010/main" val="1855727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188C9-D3FC-8030-B31C-EF6A0E51EB8B}"/>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Analysis </a:t>
            </a:r>
          </a:p>
        </p:txBody>
      </p:sp>
      <p:sp>
        <p:nvSpPr>
          <p:cNvPr id="3" name="Content Placeholder 2">
            <a:extLst>
              <a:ext uri="{FF2B5EF4-FFF2-40B4-BE49-F238E27FC236}">
                <a16:creationId xmlns:a16="http://schemas.microsoft.com/office/drawing/2014/main" id="{FDE4B114-1A56-C680-05CE-4099CDFC1369}"/>
              </a:ext>
            </a:extLst>
          </p:cNvPr>
          <p:cNvSpPr>
            <a:spLocks noGrp="1"/>
          </p:cNvSpPr>
          <p:nvPr>
            <p:ph idx="1"/>
          </p:nvPr>
        </p:nvSpPr>
        <p:spPr>
          <a:xfrm>
            <a:off x="838199" y="1825625"/>
            <a:ext cx="5420557" cy="4351338"/>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The well-known clothing brand based in the UK, holding a huge market value contemplating to establish a joint venture with a China-based company.</a:t>
            </a:r>
          </a:p>
          <a:p>
            <a:pPr algn="just">
              <a:lnSpc>
                <a:spcPct val="150000"/>
              </a:lnSpc>
            </a:pPr>
            <a:r>
              <a:rPr lang="en-US" sz="1600" dirty="0">
                <a:latin typeface="Times New Roman" panose="02020603050405020304" pitchFamily="18" charset="0"/>
                <a:cs typeface="Times New Roman" panose="02020603050405020304" pitchFamily="18" charset="0"/>
              </a:rPr>
              <a:t> While doing this the company can face several challenges to cope with the clothing industry culture in China.</a:t>
            </a:r>
          </a:p>
          <a:p>
            <a:pPr algn="just">
              <a:lnSpc>
                <a:spcPct val="150000"/>
              </a:lnSpc>
            </a:pPr>
            <a:r>
              <a:rPr lang="en-US" sz="1600" dirty="0">
                <a:latin typeface="Times New Roman" panose="02020603050405020304" pitchFamily="18" charset="0"/>
                <a:cs typeface="Times New Roman" panose="02020603050405020304" pitchFamily="18" charset="0"/>
              </a:rPr>
              <a:t>A successful leader must possess a transparent vision of the organization and be ambitious (</a:t>
            </a:r>
            <a:r>
              <a:rPr lang="en-US" sz="1600" dirty="0" err="1">
                <a:latin typeface="Times New Roman" panose="02020603050405020304" pitchFamily="18" charset="0"/>
                <a:cs typeface="Times New Roman" panose="02020603050405020304" pitchFamily="18" charset="0"/>
              </a:rPr>
              <a:t>Uslu</a:t>
            </a:r>
            <a:r>
              <a:rPr lang="en-US" sz="1600" dirty="0">
                <a:latin typeface="Times New Roman" panose="02020603050405020304" pitchFamily="18" charset="0"/>
                <a:cs typeface="Times New Roman" panose="02020603050405020304" pitchFamily="18" charset="0"/>
              </a:rPr>
              <a:t>, 2019).</a:t>
            </a:r>
          </a:p>
        </p:txBody>
      </p:sp>
      <p:pic>
        <p:nvPicPr>
          <p:cNvPr id="6146" name="Picture 2" descr="Importance of Effective Business Communication | by Tim Rowe | Medium">
            <a:extLst>
              <a:ext uri="{FF2B5EF4-FFF2-40B4-BE49-F238E27FC236}">
                <a16:creationId xmlns:a16="http://schemas.microsoft.com/office/drawing/2014/main" id="{406D3E5F-DE96-0DBC-6A6B-00656D9BAE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45381" y="2462213"/>
            <a:ext cx="5500255" cy="3457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66530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188C9-D3FC-8030-B31C-EF6A0E51EB8B}"/>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Continue </a:t>
            </a:r>
            <a:endParaRPr lang="en-US"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E4B114-1A56-C680-05CE-4099CDFC1369}"/>
              </a:ext>
            </a:extLst>
          </p:cNvPr>
          <p:cNvSpPr>
            <a:spLocks noGrp="1"/>
          </p:cNvSpPr>
          <p:nvPr>
            <p:ph idx="1"/>
          </p:nvPr>
        </p:nvSpPr>
        <p:spPr>
          <a:xfrm>
            <a:off x="5850384" y="1878634"/>
            <a:ext cx="5761608" cy="4351338"/>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The company came to a point where the currency crisis, fuel inflation, and post </a:t>
            </a:r>
            <a:r>
              <a:rPr lang="en-US" sz="1600" dirty="0" err="1">
                <a:latin typeface="Times New Roman" panose="02020603050405020304" pitchFamily="18" charset="0"/>
                <a:cs typeface="Times New Roman" panose="02020603050405020304" pitchFamily="18" charset="0"/>
              </a:rPr>
              <a:t>covid</a:t>
            </a:r>
            <a:r>
              <a:rPr lang="en-US" sz="1600" dirty="0">
                <a:latin typeface="Times New Roman" panose="02020603050405020304" pitchFamily="18" charset="0"/>
                <a:cs typeface="Times New Roman" panose="02020603050405020304" pitchFamily="18" charset="0"/>
              </a:rPr>
              <a:t> crises were the reason.</a:t>
            </a:r>
          </a:p>
          <a:p>
            <a:pPr algn="just">
              <a:lnSpc>
                <a:spcPct val="150000"/>
              </a:lnSpc>
            </a:pPr>
            <a:r>
              <a:rPr lang="en-US" sz="1600" dirty="0">
                <a:latin typeface="Times New Roman" panose="02020603050405020304" pitchFamily="18" charset="0"/>
                <a:cs typeface="Times New Roman" panose="02020603050405020304" pitchFamily="18" charset="0"/>
              </a:rPr>
              <a:t>The management of the company designed effective strategies that lead to a result of a rise in sales.</a:t>
            </a:r>
          </a:p>
          <a:p>
            <a:pPr algn="just">
              <a:lnSpc>
                <a:spcPct val="150000"/>
              </a:lnSpc>
            </a:pPr>
            <a:r>
              <a:rPr lang="en-US" sz="1600" dirty="0">
                <a:latin typeface="Times New Roman" panose="02020603050405020304" pitchFamily="18" charset="0"/>
                <a:cs typeface="Times New Roman" panose="02020603050405020304" pitchFamily="18" charset="0"/>
              </a:rPr>
              <a:t>This incident suggests that the company leaders and, the management team are situational. The situational leaders respond as per the demand of the situation (Thompson and </a:t>
            </a:r>
            <a:r>
              <a:rPr lang="en-US" sz="1600" dirty="0" err="1">
                <a:latin typeface="Times New Roman" panose="02020603050405020304" pitchFamily="18" charset="0"/>
                <a:cs typeface="Times New Roman" panose="02020603050405020304" pitchFamily="18" charset="0"/>
              </a:rPr>
              <a:t>Glasø</a:t>
            </a:r>
            <a:r>
              <a:rPr lang="en-US" sz="1600" dirty="0">
                <a:latin typeface="Times New Roman" panose="02020603050405020304" pitchFamily="18" charset="0"/>
                <a:cs typeface="Times New Roman" panose="02020603050405020304" pitchFamily="18" charset="0"/>
              </a:rPr>
              <a:t>, 2018). </a:t>
            </a:r>
          </a:p>
        </p:txBody>
      </p:sp>
      <p:pic>
        <p:nvPicPr>
          <p:cNvPr id="5" name="Picture 4">
            <a:extLst>
              <a:ext uri="{FF2B5EF4-FFF2-40B4-BE49-F238E27FC236}">
                <a16:creationId xmlns:a16="http://schemas.microsoft.com/office/drawing/2014/main" id="{338B86C0-9AAF-2BD0-6213-0285456C44EB}"/>
              </a:ext>
            </a:extLst>
          </p:cNvPr>
          <p:cNvPicPr>
            <a:picLocks noChangeAspect="1"/>
          </p:cNvPicPr>
          <p:nvPr/>
        </p:nvPicPr>
        <p:blipFill>
          <a:blip r:embed="rId3"/>
          <a:stretch>
            <a:fillRect/>
          </a:stretch>
        </p:blipFill>
        <p:spPr>
          <a:xfrm>
            <a:off x="492269" y="2324965"/>
            <a:ext cx="4976998" cy="4125913"/>
          </a:xfrm>
          <a:prstGeom prst="rect">
            <a:avLst/>
          </a:prstGeom>
        </p:spPr>
      </p:pic>
    </p:spTree>
    <p:extLst>
      <p:ext uri="{BB962C8B-B14F-4D97-AF65-F5344CB8AC3E}">
        <p14:creationId xmlns:p14="http://schemas.microsoft.com/office/powerpoint/2010/main" val="28188407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188C9-D3FC-8030-B31C-EF6A0E51EB8B}"/>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CONTINUE</a:t>
            </a:r>
          </a:p>
        </p:txBody>
      </p:sp>
      <p:sp>
        <p:nvSpPr>
          <p:cNvPr id="3" name="Content Placeholder 2">
            <a:extLst>
              <a:ext uri="{FF2B5EF4-FFF2-40B4-BE49-F238E27FC236}">
                <a16:creationId xmlns:a16="http://schemas.microsoft.com/office/drawing/2014/main" id="{FDE4B114-1A56-C680-05CE-4099CDFC1369}"/>
              </a:ext>
            </a:extLst>
          </p:cNvPr>
          <p:cNvSpPr>
            <a:spLocks noGrp="1"/>
          </p:cNvSpPr>
          <p:nvPr>
            <p:ph idx="1"/>
          </p:nvPr>
        </p:nvSpPr>
        <p:spPr>
          <a:xfrm>
            <a:off x="479395" y="1825625"/>
            <a:ext cx="5779362" cy="4351338"/>
          </a:xfrm>
        </p:spPr>
        <p:txBody>
          <a:bodyPr>
            <a:noAutofit/>
          </a:bodyPr>
          <a:lstStyle/>
          <a:p>
            <a:pPr algn="just">
              <a:lnSpc>
                <a:spcPct val="150000"/>
              </a:lnSpc>
            </a:pPr>
            <a:r>
              <a:rPr lang="en-US" sz="1600" dirty="0">
                <a:latin typeface="Times New Roman" panose="02020603050405020304" pitchFamily="18" charset="0"/>
                <a:cs typeface="Times New Roman" panose="02020603050405020304" pitchFamily="18" charset="0"/>
              </a:rPr>
              <a:t>The priority of the company can be to avoid cross-cultural issues while originating the desired joint venture.</a:t>
            </a:r>
          </a:p>
          <a:p>
            <a:pPr algn="just">
              <a:lnSpc>
                <a:spcPct val="150000"/>
              </a:lnSpc>
            </a:pPr>
            <a:r>
              <a:rPr lang="en-US" sz="1600" dirty="0">
                <a:latin typeface="Times New Roman" panose="02020603050405020304" pitchFamily="18" charset="0"/>
                <a:cs typeface="Times New Roman" panose="02020603050405020304" pitchFamily="18" charset="0"/>
              </a:rPr>
              <a:t>The management of the company can concentrate on what will be the international recruitment processes.</a:t>
            </a:r>
          </a:p>
          <a:p>
            <a:pPr algn="just">
              <a:lnSpc>
                <a:spcPct val="150000"/>
              </a:lnSpc>
            </a:pPr>
            <a:r>
              <a:rPr lang="en-US" sz="1600" dirty="0">
                <a:latin typeface="Times New Roman" panose="02020603050405020304" pitchFamily="18" charset="0"/>
                <a:cs typeface="Times New Roman" panose="02020603050405020304" pitchFamily="18" charset="0"/>
              </a:rPr>
              <a:t> There will be a demand to meet the cultural gap between the host country professionals and the home country professionals in the context of international business communication (</a:t>
            </a:r>
            <a:r>
              <a:rPr lang="en-US" sz="1600" dirty="0" err="1">
                <a:latin typeface="Times New Roman" panose="02020603050405020304" pitchFamily="18" charset="0"/>
                <a:cs typeface="Times New Roman" panose="02020603050405020304" pitchFamily="18" charset="0"/>
              </a:rPr>
              <a:t>Ihsan</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et al.</a:t>
            </a:r>
            <a:r>
              <a:rPr lang="en-US" sz="1600" dirty="0">
                <a:latin typeface="Times New Roman" panose="02020603050405020304" pitchFamily="18" charset="0"/>
                <a:cs typeface="Times New Roman" panose="02020603050405020304" pitchFamily="18" charset="0"/>
              </a:rPr>
              <a:t> 2021).</a:t>
            </a:r>
          </a:p>
        </p:txBody>
      </p:sp>
      <p:pic>
        <p:nvPicPr>
          <p:cNvPr id="7170" name="Picture 2" descr="What is Business Communication? | Nextiva Blog">
            <a:extLst>
              <a:ext uri="{FF2B5EF4-FFF2-40B4-BE49-F238E27FC236}">
                <a16:creationId xmlns:a16="http://schemas.microsoft.com/office/drawing/2014/main" id="{271F726E-DC17-049A-A493-B82FBC7A68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0836" y="2214694"/>
            <a:ext cx="5357092" cy="3590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55192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188C9-D3FC-8030-B31C-EF6A0E51EB8B}"/>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KOTLER MANAGEMENT THEORY </a:t>
            </a:r>
            <a:endParaRPr lang="en-US"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E4B114-1A56-C680-05CE-4099CDFC1369}"/>
              </a:ext>
            </a:extLst>
          </p:cNvPr>
          <p:cNvSpPr>
            <a:spLocks noGrp="1"/>
          </p:cNvSpPr>
          <p:nvPr>
            <p:ph idx="1"/>
          </p:nvPr>
        </p:nvSpPr>
        <p:spPr>
          <a:xfrm>
            <a:off x="5788241" y="2350688"/>
            <a:ext cx="5826817" cy="4351338"/>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While the company faced several challenges during the pandemic situation and inflation.</a:t>
            </a:r>
          </a:p>
          <a:p>
            <a:pPr algn="just">
              <a:lnSpc>
                <a:spcPct val="150000"/>
              </a:lnSpc>
            </a:pPr>
            <a:r>
              <a:rPr lang="en-US" sz="1600" dirty="0">
                <a:latin typeface="Times New Roman" panose="02020603050405020304" pitchFamily="18" charset="0"/>
                <a:cs typeface="Times New Roman" panose="02020603050405020304" pitchFamily="18" charset="0"/>
              </a:rPr>
              <a:t> Many other marketing factors the company followed the</a:t>
            </a:r>
            <a:r>
              <a:rPr lang="en-US" sz="1600" b="1" i="1" dirty="0">
                <a:latin typeface="Times New Roman" panose="02020603050405020304" pitchFamily="18" charset="0"/>
                <a:cs typeface="Times New Roman" panose="02020603050405020304" pitchFamily="18" charset="0"/>
              </a:rPr>
              <a:t> Kotler management theory </a:t>
            </a:r>
            <a:r>
              <a:rPr lang="en-US" sz="1600" dirty="0">
                <a:latin typeface="Times New Roman" panose="02020603050405020304" pitchFamily="18" charset="0"/>
                <a:cs typeface="Times New Roman" panose="02020603050405020304" pitchFamily="18" charset="0"/>
              </a:rPr>
              <a:t>to recover its profitability.</a:t>
            </a:r>
          </a:p>
          <a:p>
            <a:pPr algn="just">
              <a:lnSpc>
                <a:spcPct val="150000"/>
              </a:lnSpc>
            </a:pPr>
            <a:r>
              <a:rPr lang="en-US" sz="1600" dirty="0">
                <a:latin typeface="Times New Roman" panose="02020603050405020304" pitchFamily="18" charset="0"/>
                <a:cs typeface="Times New Roman" panose="02020603050405020304" pitchFamily="18" charset="0"/>
              </a:rPr>
              <a:t>The company emphasized the five levels of need of their customers. The company tried to design its product according to the varying needs of customers.</a:t>
            </a:r>
          </a:p>
        </p:txBody>
      </p:sp>
      <p:pic>
        <p:nvPicPr>
          <p:cNvPr id="3074" name="Picture 2" descr="Kotlers Five Product Level Mod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2286" y="2097029"/>
            <a:ext cx="4191000" cy="4191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00451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188C9-D3FC-8030-B31C-EF6A0E51EB8B}"/>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Practical Application and Deployment</a:t>
            </a:r>
          </a:p>
        </p:txBody>
      </p:sp>
      <p:sp>
        <p:nvSpPr>
          <p:cNvPr id="3" name="Content Placeholder 2">
            <a:extLst>
              <a:ext uri="{FF2B5EF4-FFF2-40B4-BE49-F238E27FC236}">
                <a16:creationId xmlns:a16="http://schemas.microsoft.com/office/drawing/2014/main" id="{FDE4B114-1A56-C680-05CE-4099CDFC1369}"/>
              </a:ext>
            </a:extLst>
          </p:cNvPr>
          <p:cNvSpPr>
            <a:spLocks noGrp="1"/>
          </p:cNvSpPr>
          <p:nvPr>
            <p:ph idx="1"/>
          </p:nvPr>
        </p:nvSpPr>
        <p:spPr>
          <a:xfrm>
            <a:off x="435428" y="2155196"/>
            <a:ext cx="5734049" cy="4351338"/>
          </a:xfrm>
        </p:spPr>
        <p:txBody>
          <a:bodyPr>
            <a:noAutofit/>
          </a:bodyPr>
          <a:lstStyle/>
          <a:p>
            <a:pPr algn="just">
              <a:lnSpc>
                <a:spcPct val="150000"/>
              </a:lnSpc>
            </a:pPr>
            <a:r>
              <a:rPr lang="en-US" sz="1600" b="1" i="1" dirty="0">
                <a:latin typeface="Times New Roman" panose="02020603050405020304" pitchFamily="18" charset="0"/>
                <a:cs typeface="Times New Roman" panose="02020603050405020304" pitchFamily="18" charset="0"/>
              </a:rPr>
              <a:t>Herzberg’s motivation theory </a:t>
            </a:r>
            <a:r>
              <a:rPr lang="en-US" sz="1600" dirty="0">
                <a:latin typeface="Times New Roman" panose="02020603050405020304" pitchFamily="18" charset="0"/>
                <a:cs typeface="Times New Roman" panose="02020603050405020304" pitchFamily="18" charset="0"/>
              </a:rPr>
              <a:t>prevails in work culture in the work culture in Next plc caters to the internal factor that motivates the employees.</a:t>
            </a:r>
          </a:p>
          <a:p>
            <a:pPr algn="just">
              <a:lnSpc>
                <a:spcPct val="150000"/>
              </a:lnSpc>
            </a:pPr>
            <a:r>
              <a:rPr lang="en-US" sz="1600" dirty="0">
                <a:latin typeface="Times New Roman" panose="02020603050405020304" pitchFamily="18" charset="0"/>
                <a:cs typeface="Times New Roman" panose="02020603050405020304" pitchFamily="18" charset="0"/>
              </a:rPr>
              <a:t>However, they managed to recover from that crisis and in 2022 the company generated a profit of 4.9 billion British pounds (statista.com, 2022).</a:t>
            </a:r>
          </a:p>
          <a:p>
            <a:pPr algn="just">
              <a:lnSpc>
                <a:spcPct val="150000"/>
              </a:lnSpc>
            </a:pPr>
            <a:r>
              <a:rPr lang="en-US" sz="1600" dirty="0">
                <a:latin typeface="Times New Roman" panose="02020603050405020304" pitchFamily="18" charset="0"/>
                <a:cs typeface="Times New Roman" panose="02020603050405020304" pitchFamily="18" charset="0"/>
              </a:rPr>
              <a:t>The golden period for this company was from 2012 to 2016 when it incorporated online marketing. It relatively experienced slow growth in the later years. </a:t>
            </a:r>
          </a:p>
        </p:txBody>
      </p:sp>
      <p:pic>
        <p:nvPicPr>
          <p:cNvPr id="9218" name="Picture 2">
            <a:extLst>
              <a:ext uri="{FF2B5EF4-FFF2-40B4-BE49-F238E27FC236}">
                <a16:creationId xmlns:a16="http://schemas.microsoft.com/office/drawing/2014/main" id="{08041835-6126-C282-32D0-BA5C5E6504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5303" y="2470834"/>
            <a:ext cx="5734050" cy="2971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7672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188C9-D3FC-8030-B31C-EF6A0E51EB8B}"/>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LEADERSHIP APPROACH </a:t>
            </a:r>
            <a:endParaRPr lang="en-US"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E4B114-1A56-C680-05CE-4099CDFC1369}"/>
              </a:ext>
            </a:extLst>
          </p:cNvPr>
          <p:cNvSpPr>
            <a:spLocks noGrp="1"/>
          </p:cNvSpPr>
          <p:nvPr>
            <p:ph idx="1"/>
          </p:nvPr>
        </p:nvSpPr>
        <p:spPr>
          <a:xfrm>
            <a:off x="5655076" y="2014310"/>
            <a:ext cx="5970867" cy="4351338"/>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The company follows a </a:t>
            </a:r>
            <a:r>
              <a:rPr lang="en-US" sz="1600" b="1" i="1" dirty="0">
                <a:latin typeface="Times New Roman" panose="02020603050405020304" pitchFamily="18" charset="0"/>
                <a:cs typeface="Times New Roman" panose="02020603050405020304" pitchFamily="18" charset="0"/>
              </a:rPr>
              <a:t>participative leadership approach</a:t>
            </a:r>
            <a:r>
              <a:rPr lang="en-US" sz="1600" dirty="0">
                <a:latin typeface="Times New Roman" panose="02020603050405020304" pitchFamily="18" charset="0"/>
                <a:cs typeface="Times New Roman" panose="02020603050405020304" pitchFamily="18" charset="0"/>
              </a:rPr>
              <a:t> that is witnessed in the internal structure of the organization. </a:t>
            </a:r>
          </a:p>
          <a:p>
            <a:pPr algn="just">
              <a:lnSpc>
                <a:spcPct val="150000"/>
              </a:lnSpc>
            </a:pPr>
            <a:r>
              <a:rPr lang="en-US" sz="1600" dirty="0">
                <a:latin typeface="Times New Roman" panose="02020603050405020304" pitchFamily="18" charset="0"/>
                <a:cs typeface="Times New Roman" panose="02020603050405020304" pitchFamily="18" charset="0"/>
              </a:rPr>
              <a:t>This process allows the management body to involve the employees in the decision-making process of the company. </a:t>
            </a:r>
          </a:p>
          <a:p>
            <a:pPr algn="just">
              <a:lnSpc>
                <a:spcPct val="150000"/>
              </a:lnSpc>
            </a:pPr>
            <a:r>
              <a:rPr lang="en-US" sz="1600" dirty="0">
                <a:latin typeface="Times New Roman" panose="02020603050405020304" pitchFamily="18" charset="0"/>
                <a:cs typeface="Times New Roman" panose="02020603050405020304" pitchFamily="18" charset="0"/>
              </a:rPr>
              <a:t>It has helped the company to enhance the motivation level of the employees which has been reflected in their work process as well.</a:t>
            </a:r>
          </a:p>
        </p:txBody>
      </p:sp>
      <p:pic>
        <p:nvPicPr>
          <p:cNvPr id="10242" name="Picture 2" descr="6 Tips for Improving Your Business Communication Skills – BroadVision Group">
            <a:extLst>
              <a:ext uri="{FF2B5EF4-FFF2-40B4-BE49-F238E27FC236}">
                <a16:creationId xmlns:a16="http://schemas.microsoft.com/office/drawing/2014/main" id="{1B530377-1F73-4E58-667C-5A7CA999EC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2014310"/>
            <a:ext cx="4081895" cy="4081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69291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188C9-D3FC-8030-B31C-EF6A0E51EB8B}"/>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Skills for Professional Practice</a:t>
            </a:r>
          </a:p>
        </p:txBody>
      </p:sp>
      <p:sp>
        <p:nvSpPr>
          <p:cNvPr id="3" name="Content Placeholder 2">
            <a:extLst>
              <a:ext uri="{FF2B5EF4-FFF2-40B4-BE49-F238E27FC236}">
                <a16:creationId xmlns:a16="http://schemas.microsoft.com/office/drawing/2014/main" id="{FDE4B114-1A56-C680-05CE-4099CDFC1369}"/>
              </a:ext>
            </a:extLst>
          </p:cNvPr>
          <p:cNvSpPr>
            <a:spLocks noGrp="1"/>
          </p:cNvSpPr>
          <p:nvPr>
            <p:ph idx="1"/>
          </p:nvPr>
        </p:nvSpPr>
        <p:spPr>
          <a:xfrm>
            <a:off x="489857" y="2071233"/>
            <a:ext cx="6310438" cy="4351338"/>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I have considered before choosing a company that is to be selected for this particular project. </a:t>
            </a:r>
          </a:p>
          <a:p>
            <a:pPr algn="just">
              <a:lnSpc>
                <a:spcPct val="150000"/>
              </a:lnSpc>
            </a:pPr>
            <a:r>
              <a:rPr lang="en-US" sz="1600" dirty="0">
                <a:latin typeface="Times New Roman" panose="02020603050405020304" pitchFamily="18" charset="0"/>
                <a:cs typeface="Times New Roman" panose="02020603050405020304" pitchFamily="18" charset="0"/>
              </a:rPr>
              <a:t>Next plc is one such company which has shown a brilliant rate of progress over time in the online marketing domain.</a:t>
            </a:r>
          </a:p>
          <a:p>
            <a:pPr algn="just">
              <a:lnSpc>
                <a:spcPct val="150000"/>
              </a:lnSpc>
            </a:pPr>
            <a:r>
              <a:rPr lang="en-US" sz="1600" dirty="0">
                <a:latin typeface="Times New Roman" panose="02020603050405020304" pitchFamily="18" charset="0"/>
                <a:cs typeface="Times New Roman" panose="02020603050405020304" pitchFamily="18" charset="0"/>
              </a:rPr>
              <a:t> A secondary approach to research was conducted where we worked as a team to collect necessary evidence regarding this particular topic.</a:t>
            </a:r>
          </a:p>
        </p:txBody>
      </p:sp>
      <p:pic>
        <p:nvPicPr>
          <p:cNvPr id="11266" name="Picture 2" descr="4 Types of Business Communication and How They Benefit Your Business |  Smith.ai">
            <a:extLst>
              <a:ext uri="{FF2B5EF4-FFF2-40B4-BE49-F238E27FC236}">
                <a16:creationId xmlns:a16="http://schemas.microsoft.com/office/drawing/2014/main" id="{52116395-2E9C-4C32-DF87-5F64DC15D49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85830" y="2071233"/>
            <a:ext cx="435133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06826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1CBA2D6B-CA4B-420E-84D1-3ECFD12B2721}"/>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a:t>
            </a:r>
            <a:endParaRPr lang="hu-HU" dirty="0"/>
          </a:p>
        </p:txBody>
      </p:sp>
      <p:sp>
        <p:nvSpPr>
          <p:cNvPr id="3" name="Tartalom helye 2">
            <a:extLst>
              <a:ext uri="{FF2B5EF4-FFF2-40B4-BE49-F238E27FC236}">
                <a16:creationId xmlns:a16="http://schemas.microsoft.com/office/drawing/2014/main" id="{3DB5307D-3F43-475B-9058-FBC18D0C4B58}"/>
              </a:ext>
            </a:extLst>
          </p:cNvPr>
          <p:cNvSpPr>
            <a:spLocks noGrp="1"/>
          </p:cNvSpPr>
          <p:nvPr>
            <p:ph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Times New Roman" panose="02020603050405020304" pitchFamily="18" charset="0"/>
                <a:cs typeface="Times New Roman" panose="02020603050405020304" pitchFamily="18" charset="0"/>
              </a:rPr>
              <a:t>Presentation talks about the cultural barriers that arises between UK and China while beginning a joint venture. It also talks about recommendations to resolve these differences. This summarizes the presentation.</a:t>
            </a:r>
            <a:endParaRPr lang="en-US" sz="1800" b="0" i="0" u="none" strike="noStrike" kern="1200" dirty="0">
              <a:solidFill>
                <a:schemeClr val="tx1"/>
              </a:solidFill>
              <a:effectLst/>
              <a:latin typeface="Times New Roman" panose="02020603050405020304" pitchFamily="18" charset="0"/>
              <a:cs typeface="Times New Roman" panose="02020603050405020304" pitchFamily="18" charset="0"/>
            </a:endParaRPr>
          </a:p>
          <a:p>
            <a:pPr marL="0" indent="0">
              <a:buNone/>
            </a:pP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In this study, it is concluded that the next plc company managers and leaders are responsible for their work and also motivate employees so they communicate with other cultures. Communication with other cultures is effective for business growth.</a:t>
            </a:r>
            <a:endParaRPr lang="en-US" sz="1800" dirty="0">
              <a:latin typeface="Times New Roman" panose="02020603050405020304" pitchFamily="18" charset="0"/>
              <a:cs typeface="Times New Roman" panose="02020603050405020304" pitchFamily="18" charset="0"/>
            </a:endParaRPr>
          </a:p>
          <a:p>
            <a:endParaRPr lang="hu-HU" dirty="0"/>
          </a:p>
        </p:txBody>
      </p:sp>
    </p:spTree>
    <p:extLst>
      <p:ext uri="{BB962C8B-B14F-4D97-AF65-F5344CB8AC3E}">
        <p14:creationId xmlns:p14="http://schemas.microsoft.com/office/powerpoint/2010/main" val="29316879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188C9-D3FC-8030-B31C-EF6A0E51EB8B}"/>
              </a:ext>
            </a:extLst>
          </p:cNvPr>
          <p:cNvSpPr>
            <a:spLocks noGrp="1"/>
          </p:cNvSpPr>
          <p:nvPr>
            <p:ph type="title"/>
          </p:nvPr>
        </p:nvSpPr>
        <p:spPr>
          <a:xfrm>
            <a:off x="913774" y="0"/>
            <a:ext cx="10364451" cy="989576"/>
          </a:xfrm>
        </p:spPr>
        <p:txBody>
          <a:bodyPr/>
          <a:lstStyle/>
          <a:p>
            <a:pPr algn="ctr"/>
            <a:r>
              <a:rPr lang="en-US" b="1"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FDE4B114-1A56-C680-05CE-4099CDFC1369}"/>
              </a:ext>
            </a:extLst>
          </p:cNvPr>
          <p:cNvSpPr>
            <a:spLocks noGrp="1"/>
          </p:cNvSpPr>
          <p:nvPr>
            <p:ph idx="1"/>
          </p:nvPr>
        </p:nvSpPr>
        <p:spPr>
          <a:xfrm>
            <a:off x="500987" y="767410"/>
            <a:ext cx="10515599" cy="5997374"/>
          </a:xfrm>
        </p:spPr>
        <p:txBody>
          <a:bodyPr>
            <a:noAutofit/>
          </a:bodyPr>
          <a:lstStyle/>
          <a:p>
            <a:pPr marL="0" indent="0">
              <a:buNone/>
            </a:pPr>
            <a:r>
              <a:rPr lang="en-US" sz="800" b="1" dirty="0">
                <a:latin typeface="Times New Roman" panose="02020603050405020304" pitchFamily="18" charset="0"/>
                <a:cs typeface="Times New Roman" panose="02020603050405020304" pitchFamily="18" charset="0"/>
              </a:rPr>
              <a:t>Journals</a:t>
            </a:r>
          </a:p>
          <a:p>
            <a:pPr algn="just">
              <a:lnSpc>
                <a:spcPct val="160000"/>
              </a:lnSpc>
            </a:pPr>
            <a:r>
              <a:rPr lang="en-US" sz="800" dirty="0" err="1">
                <a:latin typeface="Times New Roman" panose="02020603050405020304" pitchFamily="18" charset="0"/>
                <a:cs typeface="Times New Roman" panose="02020603050405020304" pitchFamily="18" charset="0"/>
              </a:rPr>
              <a:t>Bian</a:t>
            </a:r>
            <a:r>
              <a:rPr lang="en-US" sz="800" dirty="0">
                <a:latin typeface="Times New Roman" panose="02020603050405020304" pitchFamily="18" charset="0"/>
                <a:cs typeface="Times New Roman" panose="02020603050405020304" pitchFamily="18" charset="0"/>
              </a:rPr>
              <a:t>, X. and </a:t>
            </a:r>
            <a:r>
              <a:rPr lang="en-US" sz="800" dirty="0" err="1">
                <a:latin typeface="Times New Roman" panose="02020603050405020304" pitchFamily="18" charset="0"/>
                <a:cs typeface="Times New Roman" panose="02020603050405020304" pitchFamily="18" charset="0"/>
              </a:rPr>
              <a:t>Veloutsou</a:t>
            </a:r>
            <a:r>
              <a:rPr lang="en-US" sz="800" dirty="0">
                <a:latin typeface="Times New Roman" panose="02020603050405020304" pitchFamily="18" charset="0"/>
                <a:cs typeface="Times New Roman" panose="02020603050405020304" pitchFamily="18" charset="0"/>
              </a:rPr>
              <a:t>, C., (2017). Consumers’ attitudes regarding non-deceptive counterfeit brands in the UK and China. In </a:t>
            </a:r>
            <a:r>
              <a:rPr lang="en-US" sz="800" i="1" dirty="0">
                <a:latin typeface="Times New Roman" panose="02020603050405020304" pitchFamily="18" charset="0"/>
                <a:cs typeface="Times New Roman" panose="02020603050405020304" pitchFamily="18" charset="0"/>
              </a:rPr>
              <a:t>Advances in Chinese brand management</a:t>
            </a:r>
            <a:r>
              <a:rPr lang="en-US" sz="800" dirty="0">
                <a:latin typeface="Times New Roman" panose="02020603050405020304" pitchFamily="18" charset="0"/>
                <a:cs typeface="Times New Roman" panose="02020603050405020304" pitchFamily="18" charset="0"/>
              </a:rPr>
              <a:t> (pp. 331-350). Palgrave Macmillan, London.</a:t>
            </a:r>
          </a:p>
          <a:p>
            <a:pPr algn="just">
              <a:lnSpc>
                <a:spcPct val="160000"/>
              </a:lnSpc>
            </a:pPr>
            <a:r>
              <a:rPr lang="en-US" sz="800" dirty="0">
                <a:latin typeface="Times New Roman" panose="02020603050405020304" pitchFamily="18" charset="0"/>
                <a:cs typeface="Times New Roman" panose="02020603050405020304" pitchFamily="18" charset="0"/>
              </a:rPr>
              <a:t>Gold, N., Colman, A. and Pulford, B., (2015). Cultural differences in responses to real-life and hypothetical trolley problems. </a:t>
            </a:r>
            <a:r>
              <a:rPr lang="en-US" sz="800" i="1" dirty="0">
                <a:latin typeface="Times New Roman" panose="02020603050405020304" pitchFamily="18" charset="0"/>
                <a:cs typeface="Times New Roman" panose="02020603050405020304" pitchFamily="18" charset="0"/>
              </a:rPr>
              <a:t>Judgment and Decision making</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9</a:t>
            </a:r>
            <a:r>
              <a:rPr lang="en-US" sz="800" dirty="0">
                <a:latin typeface="Times New Roman" panose="02020603050405020304" pitchFamily="18" charset="0"/>
                <a:cs typeface="Times New Roman" panose="02020603050405020304" pitchFamily="18" charset="0"/>
              </a:rPr>
              <a:t>(1).</a:t>
            </a:r>
          </a:p>
          <a:p>
            <a:pPr algn="just">
              <a:lnSpc>
                <a:spcPct val="160000"/>
              </a:lnSpc>
            </a:pPr>
            <a:r>
              <a:rPr lang="en-US" sz="800" dirty="0">
                <a:latin typeface="Times New Roman" panose="02020603050405020304" pitchFamily="18" charset="0"/>
                <a:cs typeface="Times New Roman" panose="02020603050405020304" pitchFamily="18" charset="0"/>
              </a:rPr>
              <a:t>Liao, Y., </a:t>
            </a:r>
            <a:r>
              <a:rPr lang="en-US" sz="800" dirty="0" err="1">
                <a:latin typeface="Times New Roman" panose="02020603050405020304" pitchFamily="18" charset="0"/>
                <a:cs typeface="Times New Roman" panose="02020603050405020304" pitchFamily="18" charset="0"/>
              </a:rPr>
              <a:t>Dillenburger</a:t>
            </a:r>
            <a:r>
              <a:rPr lang="en-US" sz="800" dirty="0">
                <a:latin typeface="Times New Roman" panose="02020603050405020304" pitchFamily="18" charset="0"/>
                <a:cs typeface="Times New Roman" panose="02020603050405020304" pitchFamily="18" charset="0"/>
              </a:rPr>
              <a:t>, K. and Hu, X., (2022). Behavior analytic interventions for children with autism: Policy and practice in the United Kingdom and China. </a:t>
            </a:r>
            <a:r>
              <a:rPr lang="en-US" sz="800" i="1" dirty="0">
                <a:latin typeface="Times New Roman" panose="02020603050405020304" pitchFamily="18" charset="0"/>
                <a:cs typeface="Times New Roman" panose="02020603050405020304" pitchFamily="18" charset="0"/>
              </a:rPr>
              <a:t>Autism</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26</a:t>
            </a:r>
            <a:r>
              <a:rPr lang="en-US" sz="800" dirty="0">
                <a:latin typeface="Times New Roman" panose="02020603050405020304" pitchFamily="18" charset="0"/>
                <a:cs typeface="Times New Roman" panose="02020603050405020304" pitchFamily="18" charset="0"/>
              </a:rPr>
              <a:t>(1), pp.101-120.</a:t>
            </a:r>
          </a:p>
          <a:p>
            <a:pPr algn="just">
              <a:lnSpc>
                <a:spcPct val="160000"/>
              </a:lnSpc>
            </a:pPr>
            <a:r>
              <a:rPr lang="en-US" sz="800" dirty="0" err="1">
                <a:latin typeface="Times New Roman" panose="02020603050405020304" pitchFamily="18" charset="0"/>
                <a:cs typeface="Times New Roman" panose="02020603050405020304" pitchFamily="18" charset="0"/>
              </a:rPr>
              <a:t>Ogbu</a:t>
            </a:r>
            <a:r>
              <a:rPr lang="en-US" sz="800" dirty="0">
                <a:latin typeface="Times New Roman" panose="02020603050405020304" pitchFamily="18" charset="0"/>
                <a:cs typeface="Times New Roman" panose="02020603050405020304" pitchFamily="18" charset="0"/>
              </a:rPr>
              <a:t>, J.U., (2014). From cultural differences to differences in cultural frame of reference. In </a:t>
            </a:r>
            <a:r>
              <a:rPr lang="en-US" sz="800" i="1" dirty="0">
                <a:latin typeface="Times New Roman" panose="02020603050405020304" pitchFamily="18" charset="0"/>
                <a:cs typeface="Times New Roman" panose="02020603050405020304" pitchFamily="18" charset="0"/>
              </a:rPr>
              <a:t>Cross-cultural roots of minority child development</a:t>
            </a:r>
            <a:r>
              <a:rPr lang="en-US" sz="800" dirty="0">
                <a:latin typeface="Times New Roman" panose="02020603050405020304" pitchFamily="18" charset="0"/>
                <a:cs typeface="Times New Roman" panose="02020603050405020304" pitchFamily="18" charset="0"/>
              </a:rPr>
              <a:t> (pp. 363-389). Psychology Press.</a:t>
            </a:r>
          </a:p>
          <a:p>
            <a:pPr algn="just">
              <a:lnSpc>
                <a:spcPct val="160000"/>
              </a:lnSpc>
            </a:pPr>
            <a:r>
              <a:rPr lang="en-US" sz="800" dirty="0">
                <a:latin typeface="Times New Roman" panose="02020603050405020304" pitchFamily="18" charset="0"/>
                <a:cs typeface="Times New Roman" panose="02020603050405020304" pitchFamily="18" charset="0"/>
              </a:rPr>
              <a:t>Qu, Y. and </a:t>
            </a:r>
            <a:r>
              <a:rPr lang="en-US" sz="800" dirty="0" err="1">
                <a:latin typeface="Times New Roman" panose="02020603050405020304" pitchFamily="18" charset="0"/>
                <a:cs typeface="Times New Roman" panose="02020603050405020304" pitchFamily="18" charset="0"/>
              </a:rPr>
              <a:t>Telzer</a:t>
            </a:r>
            <a:r>
              <a:rPr lang="en-US" sz="800" dirty="0">
                <a:latin typeface="Times New Roman" panose="02020603050405020304" pitchFamily="18" charset="0"/>
                <a:cs typeface="Times New Roman" panose="02020603050405020304" pitchFamily="18" charset="0"/>
              </a:rPr>
              <a:t>, E.H., (2017). Cultural differences and similarities in beliefs, practices, and neural mechanisms of emotion regulation. </a:t>
            </a:r>
            <a:r>
              <a:rPr lang="en-US" sz="800" i="1" dirty="0">
                <a:latin typeface="Times New Roman" panose="02020603050405020304" pitchFamily="18" charset="0"/>
                <a:cs typeface="Times New Roman" panose="02020603050405020304" pitchFamily="18" charset="0"/>
              </a:rPr>
              <a:t>Cultural Diversity and Ethnic Minority Psychology</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23</a:t>
            </a:r>
            <a:r>
              <a:rPr lang="en-US" sz="800" dirty="0">
                <a:latin typeface="Times New Roman" panose="02020603050405020304" pitchFamily="18" charset="0"/>
                <a:cs typeface="Times New Roman" panose="02020603050405020304" pitchFamily="18" charset="0"/>
              </a:rPr>
              <a:t>(1), p.36</a:t>
            </a:r>
          </a:p>
          <a:p>
            <a:r>
              <a:rPr lang="en-US" sz="800" dirty="0" err="1">
                <a:latin typeface="Times New Roman" panose="02020603050405020304" pitchFamily="18" charset="0"/>
                <a:cs typeface="Times New Roman" panose="02020603050405020304" pitchFamily="18" charset="0"/>
              </a:rPr>
              <a:t>Akpoviroro</a:t>
            </a:r>
            <a:r>
              <a:rPr lang="en-US" sz="800" dirty="0">
                <a:latin typeface="Times New Roman" panose="02020603050405020304" pitchFamily="18" charset="0"/>
                <a:cs typeface="Times New Roman" panose="02020603050405020304" pitchFamily="18" charset="0"/>
              </a:rPr>
              <a:t>, K.S., </a:t>
            </a:r>
            <a:r>
              <a:rPr lang="en-US" sz="800" dirty="0" err="1">
                <a:latin typeface="Times New Roman" panose="02020603050405020304" pitchFamily="18" charset="0"/>
                <a:cs typeface="Times New Roman" panose="02020603050405020304" pitchFamily="18" charset="0"/>
              </a:rPr>
              <a:t>Kadiri</a:t>
            </a:r>
            <a:r>
              <a:rPr lang="en-US" sz="800" dirty="0">
                <a:latin typeface="Times New Roman" panose="02020603050405020304" pitchFamily="18" charset="0"/>
                <a:cs typeface="Times New Roman" panose="02020603050405020304" pitchFamily="18" charset="0"/>
              </a:rPr>
              <a:t>, B. and </a:t>
            </a:r>
            <a:r>
              <a:rPr lang="en-US" sz="800" dirty="0" err="1">
                <a:latin typeface="Times New Roman" panose="02020603050405020304" pitchFamily="18" charset="0"/>
                <a:cs typeface="Times New Roman" panose="02020603050405020304" pitchFamily="18" charset="0"/>
              </a:rPr>
              <a:t>Owotutu</a:t>
            </a:r>
            <a:r>
              <a:rPr lang="en-US" sz="800" dirty="0">
                <a:latin typeface="Times New Roman" panose="02020603050405020304" pitchFamily="18" charset="0"/>
                <a:cs typeface="Times New Roman" panose="02020603050405020304" pitchFamily="18" charset="0"/>
              </a:rPr>
              <a:t>, S.O., 2018. Effect of participative leadership style on employee’s productivity. International Journal of Economic Behavior (IJEB), 8(1), pp.47-60.</a:t>
            </a:r>
          </a:p>
          <a:p>
            <a:r>
              <a:rPr lang="en-US" sz="800" dirty="0" err="1">
                <a:latin typeface="Times New Roman" panose="02020603050405020304" pitchFamily="18" charset="0"/>
                <a:cs typeface="Times New Roman" panose="02020603050405020304" pitchFamily="18" charset="0"/>
              </a:rPr>
              <a:t>Allo</a:t>
            </a:r>
            <a:r>
              <a:rPr lang="en-US" sz="800" dirty="0">
                <a:latin typeface="Times New Roman" panose="02020603050405020304" pitchFamily="18" charset="0"/>
                <a:cs typeface="Times New Roman" panose="02020603050405020304" pitchFamily="18" charset="0"/>
              </a:rPr>
              <a:t>, M.D.G., 2018. Intercultural communication in EFL classrooms. </a:t>
            </a:r>
            <a:r>
              <a:rPr lang="en-US" sz="800" i="1" dirty="0">
                <a:latin typeface="Times New Roman" panose="02020603050405020304" pitchFamily="18" charset="0"/>
                <a:cs typeface="Times New Roman" panose="02020603050405020304" pitchFamily="18" charset="0"/>
              </a:rPr>
              <a:t>Ethical Lingua: Journal of Language Teaching and Literature</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5</a:t>
            </a:r>
            <a:r>
              <a:rPr lang="en-US" sz="800" dirty="0">
                <a:latin typeface="Times New Roman" panose="02020603050405020304" pitchFamily="18" charset="0"/>
                <a:cs typeface="Times New Roman" panose="02020603050405020304" pitchFamily="18" charset="0"/>
              </a:rPr>
              <a:t>(2), pp.159-170.</a:t>
            </a:r>
          </a:p>
          <a:p>
            <a:r>
              <a:rPr lang="en-US" sz="800" dirty="0" err="1">
                <a:latin typeface="Times New Roman" panose="02020603050405020304" pitchFamily="18" charset="0"/>
                <a:cs typeface="Times New Roman" panose="02020603050405020304" pitchFamily="18" charset="0"/>
              </a:rPr>
              <a:t>Ihsan</a:t>
            </a:r>
            <a:r>
              <a:rPr lang="en-US" sz="800" dirty="0">
                <a:latin typeface="Times New Roman" panose="02020603050405020304" pitchFamily="18" charset="0"/>
                <a:cs typeface="Times New Roman" panose="02020603050405020304" pitchFamily="18" charset="0"/>
              </a:rPr>
              <a:t>, M., Rahman, A.U. and Saeed, M., 2021. </a:t>
            </a:r>
            <a:r>
              <a:rPr lang="en-US" sz="800" dirty="0" err="1">
                <a:latin typeface="Times New Roman" panose="02020603050405020304" pitchFamily="18" charset="0"/>
                <a:cs typeface="Times New Roman" panose="02020603050405020304" pitchFamily="18" charset="0"/>
              </a:rPr>
              <a:t>Hypersoft</a:t>
            </a:r>
            <a:r>
              <a:rPr lang="en-US" sz="800" dirty="0">
                <a:latin typeface="Times New Roman" panose="02020603050405020304" pitchFamily="18" charset="0"/>
                <a:cs typeface="Times New Roman" panose="02020603050405020304" pitchFamily="18" charset="0"/>
              </a:rPr>
              <a:t> expert set with application in decision making for recruitment process. </a:t>
            </a:r>
            <a:r>
              <a:rPr lang="en-US" sz="800" dirty="0" err="1">
                <a:latin typeface="Times New Roman" panose="02020603050405020304" pitchFamily="18" charset="0"/>
                <a:cs typeface="Times New Roman" panose="02020603050405020304" pitchFamily="18" charset="0"/>
              </a:rPr>
              <a:t>Neutrosophic</a:t>
            </a:r>
            <a:r>
              <a:rPr lang="en-US" sz="800" dirty="0">
                <a:latin typeface="Times New Roman" panose="02020603050405020304" pitchFamily="18" charset="0"/>
                <a:cs typeface="Times New Roman" panose="02020603050405020304" pitchFamily="18" charset="0"/>
              </a:rPr>
              <a:t> Sets and Systems, 42(1), p.12.</a:t>
            </a:r>
          </a:p>
          <a:p>
            <a:r>
              <a:rPr lang="en-US" sz="800" dirty="0" err="1">
                <a:latin typeface="Times New Roman" panose="02020603050405020304" pitchFamily="18" charset="0"/>
                <a:cs typeface="Times New Roman" panose="02020603050405020304" pitchFamily="18" charset="0"/>
              </a:rPr>
              <a:t>Khanche</a:t>
            </a:r>
            <a:r>
              <a:rPr lang="en-US" sz="800" dirty="0">
                <a:latin typeface="Times New Roman" panose="02020603050405020304" pitchFamily="18" charset="0"/>
                <a:cs typeface="Times New Roman" panose="02020603050405020304" pitchFamily="18" charset="0"/>
              </a:rPr>
              <a:t>, H. and </a:t>
            </a:r>
            <a:r>
              <a:rPr lang="en-US" sz="800" dirty="0" err="1">
                <a:latin typeface="Times New Roman" panose="02020603050405020304" pitchFamily="18" charset="0"/>
                <a:cs typeface="Times New Roman" panose="02020603050405020304" pitchFamily="18" charset="0"/>
              </a:rPr>
              <a:t>Kahla</a:t>
            </a:r>
            <a:r>
              <a:rPr lang="en-US" sz="800" dirty="0">
                <a:latin typeface="Times New Roman" panose="02020603050405020304" pitchFamily="18" charset="0"/>
                <a:cs typeface="Times New Roman" panose="02020603050405020304" pitchFamily="18" charset="0"/>
              </a:rPr>
              <a:t>, K.B., 2018. Intercultural management between Tunisia and Europe. </a:t>
            </a:r>
            <a:r>
              <a:rPr lang="en-US" sz="800" i="1" dirty="0">
                <a:latin typeface="Times New Roman" panose="02020603050405020304" pitchFamily="18" charset="0"/>
                <a:cs typeface="Times New Roman" panose="02020603050405020304" pitchFamily="18" charset="0"/>
              </a:rPr>
              <a:t>Journal of Business Administration Research</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7</a:t>
            </a:r>
            <a:r>
              <a:rPr lang="en-US" sz="800" dirty="0">
                <a:latin typeface="Times New Roman" panose="02020603050405020304" pitchFamily="18" charset="0"/>
                <a:cs typeface="Times New Roman" panose="02020603050405020304" pitchFamily="18" charset="0"/>
              </a:rPr>
              <a:t>.</a:t>
            </a:r>
          </a:p>
          <a:p>
            <a:r>
              <a:rPr lang="en-US" sz="800" dirty="0">
                <a:latin typeface="Times New Roman" panose="02020603050405020304" pitchFamily="18" charset="0"/>
                <a:cs typeface="Times New Roman" panose="02020603050405020304" pitchFamily="18" charset="0"/>
              </a:rPr>
              <a:t>MacPherson, Allan. (2021). Motivating Millennials: the journey to project success. 10.13140/RG.2.2.29251.02087. </a:t>
            </a:r>
          </a:p>
          <a:p>
            <a:r>
              <a:rPr lang="en-US" sz="800" dirty="0">
                <a:latin typeface="Times New Roman" panose="02020603050405020304" pitchFamily="18" charset="0"/>
                <a:cs typeface="Times New Roman" panose="02020603050405020304" pitchFamily="18" charset="0"/>
              </a:rPr>
              <a:t>Ping, L., Jing, X., Othman, B., </a:t>
            </a:r>
            <a:r>
              <a:rPr lang="en-US" sz="800" dirty="0" err="1">
                <a:latin typeface="Times New Roman" panose="02020603050405020304" pitchFamily="18" charset="0"/>
                <a:cs typeface="Times New Roman" panose="02020603050405020304" pitchFamily="18" charset="0"/>
              </a:rPr>
              <a:t>Yuefei</a:t>
            </a:r>
            <a:r>
              <a:rPr lang="en-US" sz="800" dirty="0">
                <a:latin typeface="Times New Roman" panose="02020603050405020304" pitchFamily="18" charset="0"/>
                <a:cs typeface="Times New Roman" panose="02020603050405020304" pitchFamily="18" charset="0"/>
              </a:rPr>
              <a:t>, F., </a:t>
            </a:r>
            <a:r>
              <a:rPr lang="en-US" sz="800" dirty="0" err="1">
                <a:latin typeface="Times New Roman" panose="02020603050405020304" pitchFamily="18" charset="0"/>
                <a:cs typeface="Times New Roman" panose="02020603050405020304" pitchFamily="18" charset="0"/>
              </a:rPr>
              <a:t>Kadir</a:t>
            </a:r>
            <a:r>
              <a:rPr lang="en-US" sz="800" dirty="0">
                <a:latin typeface="Times New Roman" panose="02020603050405020304" pitchFamily="18" charset="0"/>
                <a:cs typeface="Times New Roman" panose="02020603050405020304" pitchFamily="18" charset="0"/>
              </a:rPr>
              <a:t>, Z.B.A. and Ping, X., 2019. An intercultural management perspective of foreign student’s adaptation in Chinese universities: A case study of China Three Gorges University. </a:t>
            </a:r>
            <a:r>
              <a:rPr lang="en-US" sz="800" i="1" dirty="0">
                <a:latin typeface="Times New Roman" panose="02020603050405020304" pitchFamily="18" charset="0"/>
                <a:cs typeface="Times New Roman" panose="02020603050405020304" pitchFamily="18" charset="0"/>
              </a:rPr>
              <a:t>Engineering, Technology &amp; Applied Science Research</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9</a:t>
            </a:r>
            <a:r>
              <a:rPr lang="en-US" sz="800" dirty="0">
                <a:latin typeface="Times New Roman" panose="02020603050405020304" pitchFamily="18" charset="0"/>
                <a:cs typeface="Times New Roman" panose="02020603050405020304" pitchFamily="18" charset="0"/>
              </a:rPr>
              <a:t>(2), pp.3971-3977.</a:t>
            </a:r>
          </a:p>
          <a:p>
            <a:r>
              <a:rPr lang="en-US" sz="800" dirty="0">
                <a:latin typeface="Times New Roman" panose="02020603050405020304" pitchFamily="18" charset="0"/>
                <a:cs typeface="Times New Roman" panose="02020603050405020304" pitchFamily="18" charset="0"/>
              </a:rPr>
              <a:t>Thompson, G. and </a:t>
            </a:r>
            <a:r>
              <a:rPr lang="en-US" sz="800" dirty="0" err="1">
                <a:latin typeface="Times New Roman" panose="02020603050405020304" pitchFamily="18" charset="0"/>
                <a:cs typeface="Times New Roman" panose="02020603050405020304" pitchFamily="18" charset="0"/>
              </a:rPr>
              <a:t>Glasø</a:t>
            </a:r>
            <a:r>
              <a:rPr lang="en-US" sz="800" dirty="0">
                <a:latin typeface="Times New Roman" panose="02020603050405020304" pitchFamily="18" charset="0"/>
                <a:cs typeface="Times New Roman" panose="02020603050405020304" pitchFamily="18" charset="0"/>
              </a:rPr>
              <a:t>, L., 2018. Situational leadership theory: a test from a leader-follower congruence approach. Leadership &amp; Organization Development Journal.</a:t>
            </a:r>
          </a:p>
          <a:p>
            <a:r>
              <a:rPr lang="en-US" sz="800" dirty="0" err="1">
                <a:latin typeface="Times New Roman" panose="02020603050405020304" pitchFamily="18" charset="0"/>
                <a:cs typeface="Times New Roman" panose="02020603050405020304" pitchFamily="18" charset="0"/>
              </a:rPr>
              <a:t>Uslu</a:t>
            </a:r>
            <a:r>
              <a:rPr lang="en-US" sz="800" dirty="0">
                <a:latin typeface="Times New Roman" panose="02020603050405020304" pitchFamily="18" charset="0"/>
                <a:cs typeface="Times New Roman" panose="02020603050405020304" pitchFamily="18" charset="0"/>
              </a:rPr>
              <a:t>, O., 2019. A general overview to leadership theories from a critical perspective. </a:t>
            </a:r>
            <a:r>
              <a:rPr lang="en-US" sz="800" dirty="0" err="1">
                <a:latin typeface="Times New Roman" panose="02020603050405020304" pitchFamily="18" charset="0"/>
                <a:cs typeface="Times New Roman" panose="02020603050405020304" pitchFamily="18" charset="0"/>
              </a:rPr>
              <a:t>Маркетинг</a:t>
            </a:r>
            <a:r>
              <a:rPr lang="en-US" sz="800" dirty="0">
                <a:latin typeface="Times New Roman" panose="02020603050405020304" pitchFamily="18" charset="0"/>
                <a:cs typeface="Times New Roman" panose="02020603050405020304" pitchFamily="18" charset="0"/>
              </a:rPr>
              <a:t> і </a:t>
            </a:r>
            <a:r>
              <a:rPr lang="en-US" sz="800" dirty="0" err="1">
                <a:latin typeface="Times New Roman" panose="02020603050405020304" pitchFamily="18" charset="0"/>
                <a:cs typeface="Times New Roman" panose="02020603050405020304" pitchFamily="18" charset="0"/>
              </a:rPr>
              <a:t>менеджмент</a:t>
            </a:r>
            <a:r>
              <a:rPr lang="en-US" sz="800" dirty="0">
                <a:latin typeface="Times New Roman" panose="02020603050405020304" pitchFamily="18" charset="0"/>
                <a:cs typeface="Times New Roman" panose="02020603050405020304" pitchFamily="18" charset="0"/>
              </a:rPr>
              <a:t> </a:t>
            </a:r>
            <a:r>
              <a:rPr lang="en-US" sz="800" dirty="0" err="1">
                <a:latin typeface="Times New Roman" panose="02020603050405020304" pitchFamily="18" charset="0"/>
                <a:cs typeface="Times New Roman" panose="02020603050405020304" pitchFamily="18" charset="0"/>
              </a:rPr>
              <a:t>інновацій</a:t>
            </a:r>
            <a:r>
              <a:rPr lang="en-US" sz="800" dirty="0">
                <a:latin typeface="Times New Roman" panose="02020603050405020304" pitchFamily="18" charset="0"/>
                <a:cs typeface="Times New Roman" panose="02020603050405020304" pitchFamily="18" charset="0"/>
              </a:rPr>
              <a:t>, (1), pp.161-172.</a:t>
            </a:r>
          </a:p>
          <a:p>
            <a:r>
              <a:rPr lang="en-US" sz="800" dirty="0">
                <a:latin typeface="Times New Roman" panose="02020603050405020304" pitchFamily="18" charset="0"/>
                <a:cs typeface="Times New Roman" panose="02020603050405020304" pitchFamily="18" charset="0"/>
              </a:rPr>
              <a:t>Yuan, Y.C., Liao, W. and </a:t>
            </a:r>
            <a:r>
              <a:rPr lang="en-US" sz="800" dirty="0" err="1">
                <a:latin typeface="Times New Roman" panose="02020603050405020304" pitchFamily="18" charset="0"/>
                <a:cs typeface="Times New Roman" panose="02020603050405020304" pitchFamily="18" charset="0"/>
              </a:rPr>
              <a:t>Bazarova</a:t>
            </a:r>
            <a:r>
              <a:rPr lang="en-US" sz="800" dirty="0">
                <a:latin typeface="Times New Roman" panose="02020603050405020304" pitchFamily="18" charset="0"/>
                <a:cs typeface="Times New Roman" panose="02020603050405020304" pitchFamily="18" charset="0"/>
              </a:rPr>
              <a:t>, N.N., 2019. Judging expertise through communication styles in intercultural collaboration. </a:t>
            </a:r>
            <a:r>
              <a:rPr lang="en-US" sz="800" i="1" dirty="0">
                <a:latin typeface="Times New Roman" panose="02020603050405020304" pitchFamily="18" charset="0"/>
                <a:cs typeface="Times New Roman" panose="02020603050405020304" pitchFamily="18" charset="0"/>
              </a:rPr>
              <a:t>Management Communication Quarterly</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33</a:t>
            </a:r>
            <a:r>
              <a:rPr lang="en-US" sz="800" dirty="0">
                <a:latin typeface="Times New Roman" panose="02020603050405020304" pitchFamily="18" charset="0"/>
                <a:cs typeface="Times New Roman" panose="02020603050405020304" pitchFamily="18" charset="0"/>
              </a:rPr>
              <a:t>(2), pp.238-271.</a:t>
            </a:r>
          </a:p>
        </p:txBody>
      </p:sp>
    </p:spTree>
    <p:extLst>
      <p:ext uri="{BB962C8B-B14F-4D97-AF65-F5344CB8AC3E}">
        <p14:creationId xmlns:p14="http://schemas.microsoft.com/office/powerpoint/2010/main" val="2264849444"/>
      </p:ext>
    </p:extLst>
  </p:cSld>
  <p:clrMapOvr>
    <a:masterClrMapping/>
  </p:clrMapOvr>
</p:sld>
</file>

<file path=ppt/theme/theme1.xml><?xml version="1.0" encoding="utf-8"?>
<a:theme xmlns:a="http://schemas.openxmlformats.org/drawingml/2006/main" name="Cseppecske">
  <a:themeElements>
    <a:clrScheme name="Cseppecske">
      <a:dk1>
        <a:sysClr val="windowText" lastClr="000000"/>
      </a:dk1>
      <a:lt1>
        <a:sysClr val="window" lastClr="FFFFFF"/>
      </a:lt1>
      <a:dk2>
        <a:srgbClr val="4B4B4B"/>
      </a:dk2>
      <a:lt2>
        <a:srgbClr val="B5B5B5"/>
      </a:lt2>
      <a:accent1>
        <a:srgbClr val="9AC43E"/>
      </a:accent1>
      <a:accent2>
        <a:srgbClr val="44BA98"/>
      </a:accent2>
      <a:accent3>
        <a:srgbClr val="43A9D9"/>
      </a:accent3>
      <a:accent4>
        <a:srgbClr val="6274D8"/>
      </a:accent4>
      <a:accent5>
        <a:srgbClr val="AB54D7"/>
      </a:accent5>
      <a:accent6>
        <a:srgbClr val="D15B37"/>
      </a:accent6>
      <a:hlink>
        <a:srgbClr val="BFE962"/>
      </a:hlink>
      <a:folHlink>
        <a:srgbClr val="C0D591"/>
      </a:folHlink>
    </a:clrScheme>
    <a:fontScheme name="Cseppecske">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seppecske">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892FADA9-420D-4323-A7A4-C1060166525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Cseppecske</Template>
  <TotalTime>240</TotalTime>
  <Words>4011</Words>
  <Application>Microsoft Office PowerPoint</Application>
  <PresentationFormat>Szélesvásznú</PresentationFormat>
  <Paragraphs>183</Paragraphs>
  <Slides>24</Slides>
  <Notes>20</Notes>
  <HiddenSlides>0</HiddenSlides>
  <MMClips>0</MMClips>
  <ScaleCrop>false</ScaleCrop>
  <HeadingPairs>
    <vt:vector size="4" baseType="variant">
      <vt:variant>
        <vt:lpstr>Téma</vt:lpstr>
      </vt:variant>
      <vt:variant>
        <vt:i4>1</vt:i4>
      </vt:variant>
      <vt:variant>
        <vt:lpstr>Diacímek</vt:lpstr>
      </vt:variant>
      <vt:variant>
        <vt:i4>24</vt:i4>
      </vt:variant>
    </vt:vector>
  </HeadingPairs>
  <TitlesOfParts>
    <vt:vector size="25" baseType="lpstr">
      <vt:lpstr>Cseppecske</vt:lpstr>
      <vt:lpstr>INTERNATIONAL BUSINESS COMMUNICATIONS (lcbb6001)  group presentation</vt:lpstr>
      <vt:lpstr>TABLE OF CONTENTS</vt:lpstr>
      <vt:lpstr>Introduction</vt:lpstr>
      <vt:lpstr>Cultural Barriers</vt:lpstr>
      <vt:lpstr>RECOMMENDATIONS</vt:lpstr>
      <vt:lpstr>BUSINESS COMMUNICATION SOLUTIONS</vt:lpstr>
      <vt:lpstr>PowerPoint-bemutató</vt:lpstr>
      <vt:lpstr>Introduction OF THE COMPANY </vt:lpstr>
      <vt:lpstr>FINANCE &amp; PERFORMANCE</vt:lpstr>
      <vt:lpstr>Obstacles</vt:lpstr>
      <vt:lpstr>Intercultural communication</vt:lpstr>
      <vt:lpstr>Business communication</vt:lpstr>
      <vt:lpstr>Performance management</vt:lpstr>
      <vt:lpstr>MARKETING STRATEGY</vt:lpstr>
      <vt:lpstr>MARKETING STRATEGY</vt:lpstr>
      <vt:lpstr>Analysis </vt:lpstr>
      <vt:lpstr>Continue </vt:lpstr>
      <vt:lpstr>CONTINUE</vt:lpstr>
      <vt:lpstr>KOTLER MANAGEMENT THEORY </vt:lpstr>
      <vt:lpstr>Practical Application and Deployment</vt:lpstr>
      <vt:lpstr>LEADERSHIP APPROACH </vt:lpstr>
      <vt:lpstr>Skills for Professional Practice</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Aniko Judit Pongo</cp:lastModifiedBy>
  <cp:revision>281</cp:revision>
  <dcterms:created xsi:type="dcterms:W3CDTF">2022-10-18T06:50:15Z</dcterms:created>
  <dcterms:modified xsi:type="dcterms:W3CDTF">2022-11-24T17:29:55Z</dcterms:modified>
</cp:coreProperties>
</file>