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8" r:id="rId1"/>
  </p:sldMasterIdLst>
  <p:notesMasterIdLst>
    <p:notesMasterId r:id="rId23"/>
  </p:notesMasterIdLst>
  <p:sldIdLst>
    <p:sldId id="256" r:id="rId2"/>
    <p:sldId id="257" r:id="rId3"/>
    <p:sldId id="279" r:id="rId4"/>
    <p:sldId id="269" r:id="rId5"/>
    <p:sldId id="258" r:id="rId6"/>
    <p:sldId id="259" r:id="rId7"/>
    <p:sldId id="261" r:id="rId8"/>
    <p:sldId id="278" r:id="rId9"/>
    <p:sldId id="262" r:id="rId10"/>
    <p:sldId id="263" r:id="rId11"/>
    <p:sldId id="265" r:id="rId12"/>
    <p:sldId id="273" r:id="rId13"/>
    <p:sldId id="274" r:id="rId14"/>
    <p:sldId id="275" r:id="rId15"/>
    <p:sldId id="280" r:id="rId16"/>
    <p:sldId id="270" r:id="rId17"/>
    <p:sldId id="266" r:id="rId18"/>
    <p:sldId id="267" r:id="rId19"/>
    <p:sldId id="268" r:id="rId20"/>
    <p:sldId id="276" r:id="rId21"/>
    <p:sldId id="277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33589"/>
    <p:restoredTop sz="89308"/>
  </p:normalViewPr>
  <p:slideViewPr>
    <p:cSldViewPr snapToGrid="0" snapToObjects="1">
      <p:cViewPr varScale="1">
        <p:scale>
          <a:sx n="95" d="100"/>
          <a:sy n="95" d="100"/>
        </p:scale>
        <p:origin x="184" y="2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1916DF-EE96-724E-8AF7-DF1ED8C11CF4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FFD561-AAA6-1146-95CD-5B2873EB67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333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Picture on left hand side by the door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FFD561-AAA6-1146-95CD-5B2873EB670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9959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Here is a closeup of the image itself, and as you can see it 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strongly resembles a person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FFD561-AAA6-1146-95CD-5B2873EB670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6389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To investigate the background of the photograph</a:t>
            </a:r>
          </a:p>
          <a:p>
            <a:pPr marL="0" lvl="0" indent="0">
              <a:buNone/>
            </a:pPr>
            <a:endParaRPr lang="en-GB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Determine whether the picture is real or fake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FFD561-AAA6-1146-95CD-5B2873EB670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8758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One of the most famous ghost pictures in existence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The picture was taken in 1976 in the Amityville house by Gene Campbell, professional photographer that worked demonologists Ed and Lorraine Warren.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Believed to be John </a:t>
            </a:r>
            <a:r>
              <a:rPr lang="en-GB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Matthew Defeo</a:t>
            </a:r>
            <a:endParaRPr lang="en-GB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ct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FFD561-AAA6-1146-95CD-5B2873EB670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449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Youngest child in the Defeo family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Died in the house where photograph was taken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Murdered by his eldest brother Ronald Defeo Jr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Tragically only 9 years old at the time of his death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FFD561-AAA6-1146-95CD-5B2873EB670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2944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Incident took place 1974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Ronald Defeo Jr., oldest son, shot and killed six family members while they slept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His parents, two sons and two daughters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FFD561-AAA6-1146-95CD-5B2873EB670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1985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 was the only family member to survive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Ronald claimed that ‘voices’ in the house told him to do it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He’s still alive and serving ‘six concurrent sentences of 25 years to life’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FFD561-AAA6-1146-95CD-5B2873EB670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8272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Lutz family moved into the infamous Amityville house in 1975, just over a year after the murders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Maintained that paranormal activity was going on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Father waking at 3:15am every night, ‘apparently at the exact time the murders occurred’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Youngest child began speaking to an imaginary friend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Mother claims she ‘levitated above her bed’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Physical – welts on Mothers chest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Left their house after 28 days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FFD561-AAA6-1146-95CD-5B2873EB670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1450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Demonologists &amp; paranormal investigators Ed and Lorraine Warren performed an investigation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Gene Campbell - He set up an automatic camera on the top floor landing during the night to take infrared pictures.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Captured the ‘Ghost Boy’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FFD561-AAA6-1146-95CD-5B2873EB670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4852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So, who really is the boy in the picture?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picture strongly resembles a person, particularly a young child.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FFD561-AAA6-1146-95CD-5B2873EB670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3515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Defeo child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Believed to be the ‘ghost child’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FFD561-AAA6-1146-95CD-5B2873EB670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39023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Christopher or Daniel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Possibility that they were present in the house during the Warrens’ investigation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FFD561-AAA6-1146-95CD-5B2873EB670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9212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Paranormal investigator working with the Warrens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FFD561-AAA6-1146-95CD-5B2873EB670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7591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Ronald told police that he heard voices in the house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Lutz family insist the house was haunted by an evil presence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 there a connection between Ronald hearing voices and the Lutz haunting?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 there really something evil in the house that caused RDJ to kill his whole family?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 the ‘ghost boy’ a demon?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FFD561-AAA6-1146-95CD-5B2873EB670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4199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Does it really capture the ghost of John Matthew Defeo?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Attempts to debunk the picture throughout the years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People are still divided – Sceptics v believers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FFD561-AAA6-1146-95CD-5B2873EB670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3710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This photograph is clear and there’s no disputing that it is a person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Does look like a young boy and resembles John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Technology wasn’t as advanced in the 70’s – therefore it’s unlikely to be altered or manipulated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Father Ralph Pecoraro blessed the house – Cold spots, blisters festering on hands, slapped in the face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FFD561-AAA6-1146-95CD-5B2873EB670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8102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Lutz family have been accused of making up the haunting for financial gain –RDJ lawyer William Weber claimed that himself and George &amp; Kathy Lutz made up the story over a glass of wine – Numerous books &amp; Films -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recanted some parts of their story.</a:t>
            </a:r>
            <a:endParaRPr lang="en-GB" dirty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/>
              <a:t>RDJ recounted the claim that he ‘hear voices’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noProof="0" dirty="0"/>
              <a:t>Warrens have also been accused of faking their investigations throughout the years by sceptics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noProof="0" dirty="0"/>
              <a:t>Current homeowners have reported that there has been no paranormal activity whatsoever since they moved in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Catholic Diocese of Rockville Centre and the Amityville Police Department debunked the ‘scam’. 	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Parapsychologist, Dr Stephen Kaplan, investigated and doubted the veracity – later wrote a book called ‘The Amityville Horror Conspiracy’.</a:t>
            </a:r>
            <a:endParaRPr lang="en-GB" noProof="0" dirty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noProof="0" dirty="0"/>
              <a:t>Paul Bartz quote which causes doubt for the authenticity of photograph - dubious: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en-GB" noProof="0" dirty="0"/>
          </a:p>
          <a:p>
            <a:pPr fontAlgn="base"/>
            <a:r>
              <a:rPr lang="en-GB" sz="1200" b="0" i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“I am the same Paul Bartz that took part in the séance in the Amityville home some 32 years ago.</a:t>
            </a:r>
          </a:p>
          <a:p>
            <a:pPr fontAlgn="base"/>
            <a:r>
              <a:rPr lang="en-GB" sz="1200" b="0" i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image in the photo you mention does resemble me and I know that Ed (now deceased) and Lorraine went on record (including national tv) stating it was a ghost. Because I have great respect and admiration for them, I will say no more on the issue, allowing the legend of the most haunted house in America, to continue.”</a:t>
            </a:r>
          </a:p>
          <a:p>
            <a:pPr fontAlgn="base"/>
            <a:endParaRPr lang="en-GB" sz="1200" b="0" i="1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FFD561-AAA6-1146-95CD-5B2873EB670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1551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Regardless of the authenticity, it is a tragic story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If it is the ghost of the little boy then the title of ’demon boy’ is rather sad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Dispute between believers and non-believers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Doubtful that we’ll ever come to a conclusion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Likely we will never know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Will remain unsolved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FFD561-AAA6-1146-95CD-5B2873EB6704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9982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FFD561-AAA6-1146-95CD-5B2873EB6704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625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EF7F0-26D0-DD4A-B139-5BBD5794024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F3DB3-689C-C34F-A1E9-198C885C73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3373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EF7F0-26D0-DD4A-B139-5BBD5794024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F3DB3-689C-C34F-A1E9-198C885C73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10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EF7F0-26D0-DD4A-B139-5BBD5794024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F3DB3-689C-C34F-A1E9-198C885C73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5878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EF7F0-26D0-DD4A-B139-5BBD5794024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F3DB3-689C-C34F-A1E9-198C885C73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798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EF7F0-26D0-DD4A-B139-5BBD5794024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F3DB3-689C-C34F-A1E9-198C885C737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141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EF7F0-26D0-DD4A-B139-5BBD5794024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F3DB3-689C-C34F-A1E9-198C885C73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059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EF7F0-26D0-DD4A-B139-5BBD5794024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F3DB3-689C-C34F-A1E9-198C885C73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63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EF7F0-26D0-DD4A-B139-5BBD5794024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F3DB3-689C-C34F-A1E9-198C885C73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522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3EDEF7F0-26D0-DD4A-B139-5BBD5794024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F3DB3-689C-C34F-A1E9-198C885C73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396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EF7F0-26D0-DD4A-B139-5BBD5794024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F3DB3-689C-C34F-A1E9-198C885C73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089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EF7F0-26D0-DD4A-B139-5BBD5794024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F3DB3-689C-C34F-A1E9-198C885C73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305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3EDEF7F0-26D0-DD4A-B139-5BBD5794024F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6AAF3DB3-689C-C34F-A1E9-198C885C73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198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2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2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2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5.jpe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2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6.jpe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7.m4a"/><Relationship Id="rId7" Type="http://schemas.openxmlformats.org/officeDocument/2006/relationships/image" Target="../media/image8.jpe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7.jpe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8.m4a"/><Relationship Id="rId7" Type="http://schemas.openxmlformats.org/officeDocument/2006/relationships/image" Target="../media/image10.jpe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9.jpe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7" Type="http://schemas.openxmlformats.org/officeDocument/2006/relationships/image" Target="../media/image2.pn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11.jpe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7" Type="http://schemas.openxmlformats.org/officeDocument/2006/relationships/image" Target="../media/image2.png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12.jpe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7" Type="http://schemas.openxmlformats.org/officeDocument/2006/relationships/image" Target="../media/image2.png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13.jpeg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2.m4a"/><Relationship Id="rId7" Type="http://schemas.openxmlformats.org/officeDocument/2006/relationships/image" Target="../media/image3.jpeg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14.jpeg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3.jpeg"/><Relationship Id="rId5" Type="http://schemas.openxmlformats.org/officeDocument/2006/relationships/image" Target="../media/image11.jpeg"/><Relationship Id="rId4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15.jpe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2.png"/><Relationship Id="rId5" Type="http://schemas.openxmlformats.org/officeDocument/2006/relationships/image" Target="../media/image16.jpeg"/><Relationship Id="rId4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2.png"/><Relationship Id="rId5" Type="http://schemas.openxmlformats.org/officeDocument/2006/relationships/image" Target="../media/image17.jpeg"/><Relationship Id="rId4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2.png"/><Relationship Id="rId5" Type="http://schemas.openxmlformats.org/officeDocument/2006/relationships/image" Target="../media/image18.jpeg"/><Relationship Id="rId4" Type="http://schemas.openxmlformats.org/officeDocument/2006/relationships/notesSlide" Target="../notesSlides/notesSl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2.png"/><Relationship Id="rId5" Type="http://schemas.openxmlformats.org/officeDocument/2006/relationships/image" Target="../media/image19.jpeg"/><Relationship Id="rId4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2.png"/><Relationship Id="rId5" Type="http://schemas.openxmlformats.org/officeDocument/2006/relationships/image" Target="../media/image20.jpeg"/><Relationship Id="rId4" Type="http://schemas.openxmlformats.org/officeDocument/2006/relationships/notesSlide" Target="../notesSlides/notesSlide18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oxygen.com/martinis-murder/amityville-horror-hoax-the-true-crime-story-behind-lutz-family-famous-haunted-house" TargetMode="External"/><Relationship Id="rId3" Type="http://schemas.openxmlformats.org/officeDocument/2006/relationships/slideLayout" Target="../slideLayouts/slideLayout6.xml"/><Relationship Id="rId7" Type="http://schemas.openxmlformats.org/officeDocument/2006/relationships/hyperlink" Target="https://www.snopes.com/fact-check/the-amityville-horror/" TargetMode="Externa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hyperlink" Target="https://www.findagrave.com/memorial/5066774/john-matthew-defeo" TargetMode="External"/><Relationship Id="rId5" Type="http://schemas.openxmlformats.org/officeDocument/2006/relationships/hyperlink" Target="https://newsfromthespiritworld.wordpress.com/2012/04/07/ghostly-pics-amityville-ghost-boy/" TargetMode="External"/><Relationship Id="rId10" Type="http://schemas.openxmlformats.org/officeDocument/2006/relationships/image" Target="../media/image2.png"/><Relationship Id="rId4" Type="http://schemas.openxmlformats.org/officeDocument/2006/relationships/hyperlink" Target="https://www.historyvshollywood.com/reelfaces/amityville-ghost-boy.php" TargetMode="External"/><Relationship Id="rId9" Type="http://schemas.openxmlformats.org/officeDocument/2006/relationships/hyperlink" Target="https://www.historyvshollywood.com/reelfaces/amityvillehorror1979.php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openlibrary.org/works/OL6437366W/The_Amityville_Horror" TargetMode="External"/><Relationship Id="rId13" Type="http://schemas.openxmlformats.org/officeDocument/2006/relationships/hyperlink" Target="https://www.google.com/url?sa=i&amp;url=https%3A%2F%2Fwww.pinterest.com%2Fpin%2F103019910211546009%2F&amp;psig=AOvVaw100T96unGUjM4ets0jing3&amp;ust=1606327650873000&amp;source=images&amp;cd=vfe&amp;ved=0CA0QjhxqFwoTCMCH047jm-0CFQAAAAAdAAAAABAb" TargetMode="External"/><Relationship Id="rId3" Type="http://schemas.openxmlformats.org/officeDocument/2006/relationships/slideLayout" Target="../slideLayouts/slideLayout6.xml"/><Relationship Id="rId7" Type="http://schemas.openxmlformats.org/officeDocument/2006/relationships/hyperlink" Target="https://newsfromthespiritworld.wordpress.com/2012/04/07/ghostly-pics-amityville-ghost-boy/" TargetMode="External"/><Relationship Id="rId12" Type="http://schemas.openxmlformats.org/officeDocument/2006/relationships/hyperlink" Target="https://www.google.com/url?sa=i&amp;url=https%3A%2F%2Freelgood.com%2Fmovie%2Fthe-amityville-horror-1979&amp;psig=AOvVaw0Ubg5u8Z5OOes5Mq8XpyWx&amp;ust=1606327286678000&amp;source=images&amp;cd=vfe&amp;ved=0CA0QjhxqFwoTCOi1idnhm-0CFQAAAAAdAAAAABAJ" TargetMode="Externa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hyperlink" Target="https://filmdaily.co/news/ed-and-lorraine-warren/" TargetMode="External"/><Relationship Id="rId11" Type="http://schemas.openxmlformats.org/officeDocument/2006/relationships/hyperlink" Target="https://www.google.com/url?sa=i&amp;url=https%3A%2F%2Fallthatsinteresting.com%2Famityville-murders-ronald-defeo-jr&amp;psig=AOvVaw1JWWZa8-mpvgax85SMEfTY&amp;ust=1606326754755000&amp;source=images&amp;cd=vfe&amp;ved=0CA0QjhxqFwoTCOjVq97fm-0CFQAAAAAdAAAAABAD" TargetMode="External"/><Relationship Id="rId5" Type="http://schemas.openxmlformats.org/officeDocument/2006/relationships/hyperlink" Target="https://www.pinterest.co.kr/pin/757801074777836492/" TargetMode="External"/><Relationship Id="rId15" Type="http://schemas.openxmlformats.org/officeDocument/2006/relationships/image" Target="../media/image2.png"/><Relationship Id="rId10" Type="http://schemas.openxmlformats.org/officeDocument/2006/relationships/hyperlink" Target="https://www.google.com/url?sa=i&amp;url=http%3A%2F%2Fwww.the13thfloor.tv%2F2016%2F03%2F31%2Fthe-real-life-story-of-the-amityville-horror%2F&amp;psig=AOvVaw3R1phoLadVEzyLIoVZQn9P&amp;ust=1606326433520000&amp;source=images&amp;cd=vfe&amp;ved=0CA0QjhxqFwoTCNCF9rbem-0CFQAAAAAdAAAAABAw" TargetMode="External"/><Relationship Id="rId4" Type="http://schemas.openxmlformats.org/officeDocument/2006/relationships/notesSlide" Target="../notesSlides/notesSlide19.xml"/><Relationship Id="rId9" Type="http://schemas.openxmlformats.org/officeDocument/2006/relationships/hyperlink" Target="https://www.google.com/url?sa=i&amp;url=https%3A%2F%2Fsue-s-odd-travels.webnode.com%2Fdefeo-family-grave-site-%2F&amp;psig=AOvVaw2UQiePYDPt8dc9F5lXUy81&amp;ust=1606326324151000&amp;source=images&amp;cd=vfe&amp;ved=0CA0QjhxqFwoTCIin04nem-0CFQAAAAAdAAAAABAD" TargetMode="External"/><Relationship Id="rId14" Type="http://schemas.openxmlformats.org/officeDocument/2006/relationships/hyperlink" Target="https://www.google.com/url?sa=i&amp;url=https%3A%2F%2Fwww.pinterest.com%2Fpin%2F443112050817712824%2F&amp;psig=AOvVaw20lm21t7hs9D68ftVPu-Ls&amp;ust=1606329662672000&amp;source=images&amp;cd=vfe&amp;ved=0CA0QjhxqFwoTCJD95bvqm-0CFQAAAAAdAAAAABA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0940D-502C-7541-9629-DF02A7C9A7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89214" y="1883824"/>
            <a:ext cx="5020055" cy="2562446"/>
          </a:xfrm>
        </p:spPr>
        <p:txBody>
          <a:bodyPr>
            <a:normAutofit/>
          </a:bodyPr>
          <a:lstStyle/>
          <a:p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The ghost of Amityville</a:t>
            </a:r>
            <a:br>
              <a:rPr lang="en-US" sz="24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</a:br>
            <a:br>
              <a:rPr lang="en-US" sz="24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Haunting or Hoax?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861C9F-1FB2-0243-BF77-C242CE5641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89321" y="6392037"/>
            <a:ext cx="3798770" cy="351663"/>
          </a:xfrm>
        </p:spPr>
        <p:txBody>
          <a:bodyPr>
            <a:normAutofit lnSpcReduction="10000"/>
          </a:bodyPr>
          <a:lstStyle/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Leah Johnson</a:t>
            </a:r>
          </a:p>
        </p:txBody>
      </p:sp>
      <p:pic>
        <p:nvPicPr>
          <p:cNvPr id="4" name="Picture 3" descr="The Real Amityville Horror House And The Story Behind It">
            <a:extLst>
              <a:ext uri="{FF2B5EF4-FFF2-40B4-BE49-F238E27FC236}">
                <a16:creationId xmlns:a16="http://schemas.microsoft.com/office/drawing/2014/main" id="{B96779AD-9ACD-F340-A759-97FE0B1F7A41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7" r="-2" b="1059"/>
          <a:stretch/>
        </p:blipFill>
        <p:spPr bwMode="auto">
          <a:xfrm>
            <a:off x="135434" y="354330"/>
            <a:ext cx="6247773" cy="5946267"/>
          </a:xfrm>
          <a:prstGeom prst="rect">
            <a:avLst/>
          </a:prstGeom>
          <a:noFill/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929AE58-E210-5C42-9B83-13DA60583C9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58285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86"/>
    </mc:Choice>
    <mc:Fallback>
      <p:transition spd="slow" advTm="113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23D9B6CF-87DD-47C7-B38D-7C5353D4D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280158-350A-4F44-B0F5-D4523D6B8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376" y="2322195"/>
            <a:ext cx="3209545" cy="1898904"/>
          </a:xfrm>
        </p:spPr>
        <p:txBody>
          <a:bodyPr vert="horz" lIns="274320" tIns="182880" rIns="274320" bIns="182880" rtlCol="0" anchor="ctr" anchorCtr="1">
            <a:normAutofit fontScale="90000"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Infamous photograph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FE2328B-DA12-4B90-BD82-3CCF13AF6C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640080"/>
            <a:ext cx="6897625" cy="5263134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77FF0B6-332F-4842-A5F8-EA360BD5F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20412" y="802767"/>
            <a:ext cx="6565392" cy="4937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bench in front of a building&#10;&#10;Description automatically generated">
            <a:extLst>
              <a:ext uri="{FF2B5EF4-FFF2-40B4-BE49-F238E27FC236}">
                <a16:creationId xmlns:a16="http://schemas.microsoft.com/office/drawing/2014/main" id="{D66F3C66-A26A-2F47-BE91-C6F6FF2171EB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92" r="-2" b="-2"/>
          <a:stretch/>
        </p:blipFill>
        <p:spPr bwMode="auto">
          <a:xfrm>
            <a:off x="5140459" y="1122807"/>
            <a:ext cx="5925298" cy="4297680"/>
          </a:xfrm>
          <a:prstGeom prst="rect">
            <a:avLst/>
          </a:prstGeom>
          <a:noFill/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7030E15-FA88-7C4F-A9F9-C5C6F260AF5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9589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85"/>
    </mc:Choice>
    <mc:Fallback xmlns="">
      <p:transition spd="slow" advTm="69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F7EAFAA4-859B-42B4-AC85-F32CFE6950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19085" y="-2"/>
            <a:ext cx="6072915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3855DB9-46C3-47FA-992C-FC2BE58A73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6966" y="640080"/>
            <a:ext cx="4818888" cy="5261170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2B401D5-BF67-49A4-8617-0C6BD886C7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0777" y="806357"/>
            <a:ext cx="4511266" cy="4928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bench in front of a building&#10;&#10;Description automatically generated">
            <a:extLst>
              <a:ext uri="{FF2B5EF4-FFF2-40B4-BE49-F238E27FC236}">
                <a16:creationId xmlns:a16="http://schemas.microsoft.com/office/drawing/2014/main" id="{CFD6B660-642A-7D49-B85C-1D92B11DBB5C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2" t="27861" r="57038" b="22320"/>
          <a:stretch/>
        </p:blipFill>
        <p:spPr bwMode="auto">
          <a:xfrm>
            <a:off x="810777" y="928325"/>
            <a:ext cx="4511266" cy="4684680"/>
          </a:xfrm>
          <a:prstGeom prst="rect">
            <a:avLst/>
          </a:prstGeom>
          <a:noFill/>
        </p:spPr>
      </p:pic>
      <p:sp>
        <p:nvSpPr>
          <p:cNvPr id="2" name="Doughnut 1">
            <a:extLst>
              <a:ext uri="{FF2B5EF4-FFF2-40B4-BE49-F238E27FC236}">
                <a16:creationId xmlns:a16="http://schemas.microsoft.com/office/drawing/2014/main" id="{FC2B7961-AF45-1841-90D5-03FA66E6A4F7}"/>
              </a:ext>
            </a:extLst>
          </p:cNvPr>
          <p:cNvSpPr/>
          <p:nvPr/>
        </p:nvSpPr>
        <p:spPr>
          <a:xfrm>
            <a:off x="1823508" y="2149763"/>
            <a:ext cx="1605492" cy="1695230"/>
          </a:xfrm>
          <a:prstGeom prst="donut">
            <a:avLst>
              <a:gd name="adj" fmla="val 6568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48CFF0DF-3BBD-B841-8002-830E987B7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4594" y="2321213"/>
            <a:ext cx="3044952" cy="1898904"/>
          </a:xfrm>
        </p:spPr>
        <p:txBody>
          <a:bodyPr vert="horz" lIns="274320" tIns="182880" rIns="274320" bIns="182880" rtlCol="0" anchor="ctr" anchorCtr="1"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Close up of image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1F26E59-3B0A-D94A-A61F-7125C0725EF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2771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11"/>
    </mc:Choice>
    <mc:Fallback xmlns="">
      <p:transition spd="slow" advTm="145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Rectangle 191">
            <a:extLst>
              <a:ext uri="{FF2B5EF4-FFF2-40B4-BE49-F238E27FC236}">
                <a16:creationId xmlns:a16="http://schemas.microsoft.com/office/drawing/2014/main" id="{BAAD0565-53CD-4D7C-A6AE-8DCFB6761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6876939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5BBB9C-FDD4-3D43-B71E-E5BB3FDEB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1" y="362390"/>
            <a:ext cx="5291327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r>
              <a:rPr lang="en-US" sz="1500" u="sng" dirty="0"/>
              <a:t>Aims and Objectives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798751-1D1C-E747-8AC6-F50736E365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1" y="2858703"/>
            <a:ext cx="5285791" cy="3042547"/>
          </a:xfrm>
        </p:spPr>
        <p:txBody>
          <a:bodyPr>
            <a:normAutofit/>
          </a:bodyPr>
          <a:lstStyle/>
          <a:p>
            <a:pPr>
              <a:buClr>
                <a:schemeClr val="bg1"/>
              </a:buClr>
            </a:pPr>
            <a:r>
              <a:rPr lang="en-GB" sz="3200" dirty="0">
                <a:solidFill>
                  <a:srgbClr val="FFFFFF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Background of photograph</a:t>
            </a:r>
          </a:p>
          <a:p>
            <a:pPr>
              <a:buClr>
                <a:schemeClr val="bg1"/>
              </a:buClr>
            </a:pPr>
            <a:endParaRPr lang="en-GB" sz="3200" dirty="0">
              <a:solidFill>
                <a:srgbClr val="FFFFFF"/>
              </a:solidFill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>
              <a:buClr>
                <a:schemeClr val="bg1"/>
              </a:buClr>
            </a:pPr>
            <a:r>
              <a:rPr lang="en-GB" sz="3200" dirty="0">
                <a:solidFill>
                  <a:srgbClr val="FFFFFF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Real or fake?</a:t>
            </a:r>
            <a:endParaRPr lang="en-US" sz="3200" dirty="0">
              <a:solidFill>
                <a:srgbClr val="FFFFFF"/>
              </a:solidFill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0B6CB841-CBA1-4DF4-8C19-4C7DDB03A1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640080"/>
            <a:ext cx="4017264" cy="5261170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83FD6306-603B-410E-AFCF-2EA2E06391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00772" y="806357"/>
            <a:ext cx="3685032" cy="4928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The Amityville Horror (1979) - Watch on Philo, fuboTV, AMC Premiere, AMC,  and Streaming Online | Reelgood">
            <a:extLst>
              <a:ext uri="{FF2B5EF4-FFF2-40B4-BE49-F238E27FC236}">
                <a16:creationId xmlns:a16="http://schemas.microsoft.com/office/drawing/2014/main" id="{4A01E0F1-340A-B147-BCBA-07661E7C02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5986"/>
          <a:stretch/>
        </p:blipFill>
        <p:spPr bwMode="auto">
          <a:xfrm>
            <a:off x="8020812" y="1126397"/>
            <a:ext cx="3044952" cy="428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1314428-C653-D349-BD1F-FAC952B6E7D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4922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76"/>
    </mc:Choice>
    <mc:Fallback xmlns="">
      <p:transition spd="slow" advTm="80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17">
            <a:extLst>
              <a:ext uri="{FF2B5EF4-FFF2-40B4-BE49-F238E27FC236}">
                <a16:creationId xmlns:a16="http://schemas.microsoft.com/office/drawing/2014/main" id="{F7EAFAA4-859B-42B4-AC85-F32CFE6950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19085" y="-2"/>
            <a:ext cx="6072915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B9BA38-9D16-7548-BF3A-C489872A9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3757" y="240631"/>
            <a:ext cx="4475892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r>
              <a:rPr lang="en-US" sz="1500" u="sng" dirty="0">
                <a:latin typeface="Arial" panose="020B0604020202020204" pitchFamily="34" charset="0"/>
                <a:cs typeface="Arial" panose="020B0604020202020204" pitchFamily="34" charset="0"/>
              </a:rPr>
              <a:t>When, where, who</a:t>
            </a:r>
          </a:p>
        </p:txBody>
      </p:sp>
      <p:sp>
        <p:nvSpPr>
          <p:cNvPr id="25" name="Rectangle 19">
            <a:extLst>
              <a:ext uri="{FF2B5EF4-FFF2-40B4-BE49-F238E27FC236}">
                <a16:creationId xmlns:a16="http://schemas.microsoft.com/office/drawing/2014/main" id="{B3855DB9-46C3-47FA-992C-FC2BE58A73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6966" y="640080"/>
            <a:ext cx="4818888" cy="5261170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1">
            <a:extLst>
              <a:ext uri="{FF2B5EF4-FFF2-40B4-BE49-F238E27FC236}">
                <a16:creationId xmlns:a16="http://schemas.microsoft.com/office/drawing/2014/main" id="{A2B401D5-BF67-49A4-8617-0C6BD886C7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0777" y="806357"/>
            <a:ext cx="4511266" cy="4928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The house where six members of an Amityville, L. I. family were found slain. November 14, 1974. (Photo by Nury Hernandez/New York Post Archives / (c) NYP Holdings, Inc. via Getty Images)">
            <a:extLst>
              <a:ext uri="{FF2B5EF4-FFF2-40B4-BE49-F238E27FC236}">
                <a16:creationId xmlns:a16="http://schemas.microsoft.com/office/drawing/2014/main" id="{00D2DE66-5B47-7A4D-B7A9-49EB8381B38C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94" r="20834"/>
          <a:stretch/>
        </p:blipFill>
        <p:spPr bwMode="auto">
          <a:xfrm>
            <a:off x="1132454" y="1126397"/>
            <a:ext cx="3867912" cy="4288536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C1A00D-42FF-B149-82CE-C9B1A58BA8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23757" y="1429351"/>
            <a:ext cx="4793626" cy="4937159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Extremely famous</a:t>
            </a:r>
          </a:p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Taken in 1976</a:t>
            </a:r>
          </a:p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 Amityville house </a:t>
            </a:r>
          </a:p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Gene Campbell - Photographer </a:t>
            </a:r>
          </a:p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Believed to be John Matthew Defeo</a:t>
            </a:r>
            <a:endParaRPr lang="en-US" sz="2400" dirty="0">
              <a:solidFill>
                <a:srgbClr val="FFFFFF"/>
              </a:solidFill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66923B3-FF4D-C448-9538-4827BAD4222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8106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96"/>
    </mc:Choice>
    <mc:Fallback xmlns="">
      <p:transition spd="slow" advTm="209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7EAFAA4-859B-42B4-AC85-F32CFE6950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19085" y="-2"/>
            <a:ext cx="6072915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10AF16-FA86-AE40-BDF5-AFF3717C2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3757" y="211997"/>
            <a:ext cx="4475892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b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500" u="sng" dirty="0">
                <a:latin typeface="Arial" panose="020B0604020202020204" pitchFamily="34" charset="0"/>
                <a:cs typeface="Arial" panose="020B0604020202020204" pitchFamily="34" charset="0"/>
              </a:rPr>
              <a:t>Who is John Matthew Defeo?</a:t>
            </a:r>
            <a:b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855DB9-46C3-47FA-992C-FC2BE58A73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6966" y="640080"/>
            <a:ext cx="4818888" cy="5261170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2B401D5-BF67-49A4-8617-0C6BD886C7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0777" y="806357"/>
            <a:ext cx="4511266" cy="4928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John Matthew DeFeo (1965 - 1974) - Genealogy">
            <a:extLst>
              <a:ext uri="{FF2B5EF4-FFF2-40B4-BE49-F238E27FC236}">
                <a16:creationId xmlns:a16="http://schemas.microsoft.com/office/drawing/2014/main" id="{6FBC18FA-14DD-E442-992E-5DC9C582DC4C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1902"/>
          <a:stretch/>
        </p:blipFill>
        <p:spPr bwMode="auto">
          <a:xfrm>
            <a:off x="1132454" y="1126397"/>
            <a:ext cx="3867912" cy="4288536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2E0AC8-D7E3-8A42-A929-A4E77B2400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23757" y="1919790"/>
            <a:ext cx="4911192" cy="4419136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  <a:buClr>
                <a:schemeClr val="bg1"/>
              </a:buClr>
              <a:buSzPct val="80000"/>
            </a:pPr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Youngest child in Defeo family</a:t>
            </a:r>
          </a:p>
          <a:p>
            <a:pPr>
              <a:lnSpc>
                <a:spcPct val="200000"/>
              </a:lnSpc>
              <a:buClr>
                <a:schemeClr val="bg1"/>
              </a:buClr>
              <a:buSzPct val="80000"/>
            </a:pPr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Died in house where photograph was taken</a:t>
            </a:r>
          </a:p>
          <a:p>
            <a:pPr>
              <a:lnSpc>
                <a:spcPct val="200000"/>
              </a:lnSpc>
              <a:buClr>
                <a:schemeClr val="bg1"/>
              </a:buClr>
              <a:buSzPct val="80000"/>
            </a:pPr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Killed by brother</a:t>
            </a:r>
          </a:p>
          <a:p>
            <a:pPr>
              <a:lnSpc>
                <a:spcPct val="200000"/>
              </a:lnSpc>
              <a:buClr>
                <a:schemeClr val="bg1"/>
              </a:buClr>
              <a:buSzPct val="80000"/>
            </a:pPr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 years old at time of death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95B5165-F040-014D-AE0A-13320994F25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75630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46"/>
    </mc:Choice>
    <mc:Fallback xmlns="">
      <p:transition spd="slow" advTm="155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70">
            <a:extLst>
              <a:ext uri="{FF2B5EF4-FFF2-40B4-BE49-F238E27FC236}">
                <a16:creationId xmlns:a16="http://schemas.microsoft.com/office/drawing/2014/main" id="{8E1D4842-F208-47E0-A3A4-6469A9F045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6876939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0AF554-A598-5449-8A01-3632009FDE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0941" y="240631"/>
            <a:ext cx="5291327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r>
              <a:rPr lang="en-US" sz="1500" u="sng" dirty="0">
                <a:latin typeface="Arial" panose="020B0604020202020204" pitchFamily="34" charset="0"/>
                <a:cs typeface="Arial" panose="020B0604020202020204" pitchFamily="34" charset="0"/>
              </a:rPr>
              <a:t>Defeo family murders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D0130-00CC-8D49-B427-55594E385A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0941" y="1657349"/>
            <a:ext cx="5285791" cy="3042547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210000"/>
              </a:lnSpc>
              <a:buClr>
                <a:schemeClr val="bg1"/>
              </a:buClr>
            </a:pPr>
            <a:r>
              <a:rPr lang="en-GB" sz="9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1974</a:t>
            </a:r>
          </a:p>
          <a:p>
            <a:pPr lvl="0">
              <a:lnSpc>
                <a:spcPct val="210000"/>
              </a:lnSpc>
              <a:buClr>
                <a:schemeClr val="bg1"/>
              </a:buClr>
            </a:pPr>
            <a:r>
              <a:rPr lang="en-GB" sz="9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Ronald Defeo Jr murdered his entire family</a:t>
            </a:r>
          </a:p>
          <a:p>
            <a:pPr lvl="0">
              <a:lnSpc>
                <a:spcPct val="210000"/>
              </a:lnSpc>
              <a:buClr>
                <a:schemeClr val="bg1"/>
              </a:buClr>
            </a:pPr>
            <a:r>
              <a:rPr lang="en-GB" sz="9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Shot them they slept </a:t>
            </a:r>
          </a:p>
          <a:p>
            <a:pPr lvl="0">
              <a:lnSpc>
                <a:spcPct val="210000"/>
              </a:lnSpc>
              <a:buClr>
                <a:schemeClr val="bg1"/>
              </a:buClr>
            </a:pPr>
            <a:r>
              <a:rPr lang="en-GB" sz="9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Parents, two brothers, two sisters</a:t>
            </a:r>
          </a:p>
          <a:p>
            <a:pPr lvl="0"/>
            <a:endParaRPr lang="en-GB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8" name="Picture 7" descr="Pin on True Story Horror">
            <a:extLst>
              <a:ext uri="{FF2B5EF4-FFF2-40B4-BE49-F238E27FC236}">
                <a16:creationId xmlns:a16="http://schemas.microsoft.com/office/drawing/2014/main" id="{64D473FE-1160-C940-8D3B-8CCCF8FE2D7B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11348"/>
          <a:stretch/>
        </p:blipFill>
        <p:spPr bwMode="auto">
          <a:xfrm>
            <a:off x="6983731" y="102869"/>
            <a:ext cx="5109210" cy="3108961"/>
          </a:xfrm>
          <a:prstGeom prst="rect">
            <a:avLst/>
          </a:prstGeom>
          <a:noFill/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50" name="Picture 2" descr="Amityville Murders: The True Story Of The Killings That Inspired The Movie">
            <a:extLst>
              <a:ext uri="{FF2B5EF4-FFF2-40B4-BE49-F238E27FC236}">
                <a16:creationId xmlns:a16="http://schemas.microsoft.com/office/drawing/2014/main" id="{CF4E18AB-49B9-8B42-8239-0AF3379C41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468" b="2"/>
          <a:stretch/>
        </p:blipFill>
        <p:spPr bwMode="auto">
          <a:xfrm>
            <a:off x="6983732" y="3314700"/>
            <a:ext cx="5109210" cy="344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FA05214-41E6-E548-A035-3132B279B26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00382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65"/>
    </mc:Choice>
    <mc:Fallback xmlns="">
      <p:transition spd="slow" advTm="194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Ronald DeFeo Jr | Amityville Horror Wiki | Fandom">
            <a:extLst>
              <a:ext uri="{FF2B5EF4-FFF2-40B4-BE49-F238E27FC236}">
                <a16:creationId xmlns:a16="http://schemas.microsoft.com/office/drawing/2014/main" id="{1A0FCE64-DD75-8E4C-AE5E-36072C52E2CD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21085"/>
          <a:stretch/>
        </p:blipFill>
        <p:spPr bwMode="auto">
          <a:xfrm>
            <a:off x="114299" y="3429001"/>
            <a:ext cx="5086351" cy="3302669"/>
          </a:xfrm>
          <a:prstGeom prst="rect">
            <a:avLst/>
          </a:prstGeom>
          <a:noFill/>
        </p:spPr>
      </p:pic>
      <p:sp>
        <p:nvSpPr>
          <p:cNvPr id="76" name="Rectangle 75">
            <a:extLst>
              <a:ext uri="{FF2B5EF4-FFF2-40B4-BE49-F238E27FC236}">
                <a16:creationId xmlns:a16="http://schemas.microsoft.com/office/drawing/2014/main" id="{8E1D4842-F208-47E0-A3A4-6469A9F045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15061" y="-2"/>
            <a:ext cx="6876939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00D4CE-957C-4B44-A5D6-B207DBE94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9732" y="126331"/>
            <a:ext cx="5291327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r>
              <a:rPr lang="en-US" sz="1500" u="sng" dirty="0">
                <a:latin typeface="Arial" panose="020B0604020202020204" pitchFamily="34" charset="0"/>
                <a:cs typeface="Arial" panose="020B0604020202020204" pitchFamily="34" charset="0"/>
              </a:rPr>
              <a:t>Ronald Defeo Conviction</a:t>
            </a:r>
          </a:p>
        </p:txBody>
      </p:sp>
      <p:pic>
        <p:nvPicPr>
          <p:cNvPr id="4098" name="Picture 2" descr="Pin on cases.interested.etc">
            <a:extLst>
              <a:ext uri="{FF2B5EF4-FFF2-40B4-BE49-F238E27FC236}">
                <a16:creationId xmlns:a16="http://schemas.microsoft.com/office/drawing/2014/main" id="{9AE4E6D7-D16C-3E44-A952-41253CC573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53" r="2" b="41417"/>
          <a:stretch/>
        </p:blipFill>
        <p:spPr bwMode="auto">
          <a:xfrm>
            <a:off x="114299" y="126330"/>
            <a:ext cx="5086351" cy="3228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F7E706-66C0-8849-8F88-5527BCA901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7297" y="2565252"/>
            <a:ext cx="5285791" cy="3042547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GB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Sole survivor </a:t>
            </a:r>
          </a:p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GB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‘Voices’ told him to do it</a:t>
            </a:r>
          </a:p>
          <a:p>
            <a:pPr lvl="0">
              <a:lnSpc>
                <a:spcPct val="200000"/>
              </a:lnSpc>
              <a:buClr>
                <a:schemeClr val="bg1"/>
              </a:buClr>
            </a:pPr>
            <a:r>
              <a:rPr lang="en-GB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Life in prison</a:t>
            </a:r>
          </a:p>
          <a:p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D364990-0370-6242-AC8A-328CFBD4BDC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188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996"/>
    </mc:Choice>
    <mc:Fallback xmlns="">
      <p:transition spd="slow" advTm="479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DCA398B-8CB4-4C0C-89C6-A8AB6F78D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6072915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2A2B4E-F503-7544-A5EA-34E51BA001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891" y="211997"/>
            <a:ext cx="4475892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r>
              <a:rPr lang="en-US" sz="1500" u="sng" dirty="0">
                <a:latin typeface="Arial" panose="020B0604020202020204" pitchFamily="34" charset="0"/>
                <a:cs typeface="Arial" panose="020B0604020202020204" pitchFamily="34" charset="0"/>
              </a:rPr>
              <a:t>Lutz family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D9EA04-5658-434A-B1A7-4684DB6274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890" y="2011681"/>
            <a:ext cx="4574943" cy="4167050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Moved into Amityville year after murders</a:t>
            </a:r>
          </a:p>
          <a:p>
            <a:pPr lvl="0">
              <a:lnSpc>
                <a:spcPct val="200000"/>
              </a:lnSpc>
              <a:buClr>
                <a:schemeClr val="bg1"/>
              </a:buClr>
            </a:pPr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Paranormal activity </a:t>
            </a:r>
          </a:p>
          <a:p>
            <a:pPr lvl="0">
              <a:lnSpc>
                <a:spcPct val="200000"/>
              </a:lnSpc>
              <a:buClr>
                <a:schemeClr val="bg1"/>
              </a:buClr>
            </a:pPr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Left house after 28 days </a:t>
            </a:r>
          </a:p>
          <a:p>
            <a:pPr marL="0" lvl="0" indent="0">
              <a:buNone/>
            </a:pPr>
            <a:endParaRPr lang="en-GB" dirty="0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E8345C6-0280-4226-BD83-7333BA6C3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33032" y="640080"/>
            <a:ext cx="4818888" cy="5261170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9823778-D290-4538-B146-1F73C3755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86843" y="806357"/>
            <a:ext cx="4511266" cy="4928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he Lutz family move into 112 Ocean Avenue. | Scena">
            <a:extLst>
              <a:ext uri="{FF2B5EF4-FFF2-40B4-BE49-F238E27FC236}">
                <a16:creationId xmlns:a16="http://schemas.microsoft.com/office/drawing/2014/main" id="{D7BC295D-A20D-264C-BC5D-DD1007B946D1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8066"/>
          <a:stretch/>
        </p:blipFill>
        <p:spPr bwMode="auto">
          <a:xfrm>
            <a:off x="7208520" y="1126397"/>
            <a:ext cx="3867912" cy="4288536"/>
          </a:xfrm>
          <a:prstGeom prst="rect">
            <a:avLst/>
          </a:prstGeom>
          <a:noFill/>
          <a:ln w="31750">
            <a:noFill/>
          </a:ln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A32B2B1-3CBF-654A-9BB2-E9340DE0D58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32730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737"/>
    </mc:Choice>
    <mc:Fallback xmlns="">
      <p:transition spd="slow" advTm="647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7EAFAA4-859B-42B4-AC85-F32CFE6950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19085" y="-2"/>
            <a:ext cx="6072915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1EACB4-917C-8E4B-84E3-A70897BBA8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9142" y="362390"/>
            <a:ext cx="4475892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r>
              <a:rPr lang="en-US" sz="1500" u="sng" dirty="0">
                <a:latin typeface="Arial" panose="020B0604020202020204" pitchFamily="34" charset="0"/>
                <a:cs typeface="Arial" panose="020B0604020202020204" pitchFamily="34" charset="0"/>
              </a:rPr>
              <a:t>Warren investigation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855DB9-46C3-47FA-992C-FC2BE58A73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6966" y="640080"/>
            <a:ext cx="4818888" cy="5261170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2B401D5-BF67-49A4-8617-0C6BD886C7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0777" y="806357"/>
            <a:ext cx="4511266" cy="4928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Ed and Lorraine Warren: Their real-life role in 'The Conjuring' – Film Daily">
            <a:extLst>
              <a:ext uri="{FF2B5EF4-FFF2-40B4-BE49-F238E27FC236}">
                <a16:creationId xmlns:a16="http://schemas.microsoft.com/office/drawing/2014/main" id="{2271DEB1-D03C-7F4D-993F-9D378048977E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4" r="33561"/>
          <a:stretch/>
        </p:blipFill>
        <p:spPr bwMode="auto">
          <a:xfrm>
            <a:off x="1132454" y="1126397"/>
            <a:ext cx="3867912" cy="4288536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57CC2A-3C38-7B41-B524-C5AF4BCD18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42" y="2228694"/>
            <a:ext cx="4475892" cy="3042547"/>
          </a:xfrm>
        </p:spPr>
        <p:txBody>
          <a:bodyPr>
            <a:normAutofit fontScale="25000" lnSpcReduction="20000"/>
          </a:bodyPr>
          <a:lstStyle/>
          <a:p>
            <a:pPr lvl="0">
              <a:lnSpc>
                <a:spcPct val="200000"/>
              </a:lnSpc>
              <a:buClr>
                <a:schemeClr val="bg1"/>
              </a:buClr>
            </a:pPr>
            <a:r>
              <a:rPr lang="en-GB" sz="9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Demonologists Ed and Lorraine Warren</a:t>
            </a:r>
          </a:p>
          <a:p>
            <a:pPr lvl="0">
              <a:lnSpc>
                <a:spcPct val="200000"/>
              </a:lnSpc>
              <a:buClr>
                <a:schemeClr val="bg1"/>
              </a:buClr>
            </a:pPr>
            <a:r>
              <a:rPr lang="en-GB" sz="9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Performed investigation  </a:t>
            </a:r>
          </a:p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GB" sz="9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 up automatic camera </a:t>
            </a:r>
          </a:p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GB" sz="9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Captured the ‘Ghost Boy’ </a:t>
            </a:r>
          </a:p>
          <a:p>
            <a:pPr marL="0" indent="0">
              <a:buNone/>
            </a:pP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C6330A6-3FE9-DB44-ACF5-37C6DE1BCB1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3828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215"/>
    </mc:Choice>
    <mc:Fallback xmlns="">
      <p:transition spd="slow" advTm="312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6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Rectangle 134">
            <a:extLst>
              <a:ext uri="{FF2B5EF4-FFF2-40B4-BE49-F238E27FC236}">
                <a16:creationId xmlns:a16="http://schemas.microsoft.com/office/drawing/2014/main" id="{CF4680D4-DEE2-49EE-AF90-EFEAF50AEC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6876939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6D4B9C-ECF1-EC44-8FE3-F17E6E0C2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438" y="211997"/>
            <a:ext cx="5291327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r>
              <a:rPr lang="en-US" sz="1500" u="sng" dirty="0">
                <a:latin typeface="Arial" panose="020B0604020202020204" pitchFamily="34" charset="0"/>
                <a:cs typeface="Arial" panose="020B0604020202020204" pitchFamily="34" charset="0"/>
              </a:rPr>
              <a:t>Who is the boy in the picture?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272E6A-5082-5041-987F-74AE84EB7F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6196" y="1410258"/>
            <a:ext cx="5528390" cy="2893802"/>
          </a:xfrm>
        </p:spPr>
        <p:txBody>
          <a:bodyPr>
            <a:noAutofit/>
          </a:bodyPr>
          <a:lstStyle/>
          <a:p>
            <a:pPr marL="0" indent="0">
              <a:lnSpc>
                <a:spcPct val="200000"/>
              </a:lnSpc>
              <a:buClr>
                <a:schemeClr val="bg1"/>
              </a:buClr>
              <a:buNone/>
            </a:pPr>
            <a:endParaRPr lang="en-GB" sz="32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200000"/>
              </a:lnSpc>
              <a:buClr>
                <a:schemeClr val="bg1"/>
              </a:buClr>
            </a:pPr>
            <a:r>
              <a:rPr lang="en-GB" sz="3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Picture resembles a person</a:t>
            </a:r>
          </a:p>
          <a:p>
            <a:pPr lvl="0">
              <a:lnSpc>
                <a:spcPct val="200000"/>
              </a:lnSpc>
              <a:buClr>
                <a:schemeClr val="bg1"/>
              </a:buClr>
            </a:pPr>
            <a:r>
              <a:rPr lang="en-GB" sz="3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Particularly a young child</a:t>
            </a:r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50C52EE1-5085-4960-AD29-A926E62E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640080"/>
            <a:ext cx="4017264" cy="5261170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CD15AA94-C237-4412-B37B-EB317D2B0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00772" y="806357"/>
            <a:ext cx="3685032" cy="4928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Eines seiner Lieblingsbeschäftigung beinhaltet das Fotografieren- am  liebsten mit seiner Polaroid-Kamera. | Photography camera, Vintage cameras,  Tumblr photography">
            <a:extLst>
              <a:ext uri="{FF2B5EF4-FFF2-40B4-BE49-F238E27FC236}">
                <a16:creationId xmlns:a16="http://schemas.microsoft.com/office/drawing/2014/main" id="{94616C21-A00E-3042-A616-879897040E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22662"/>
          <a:stretch/>
        </p:blipFill>
        <p:spPr bwMode="auto">
          <a:xfrm>
            <a:off x="7865364" y="1410258"/>
            <a:ext cx="3355848" cy="3720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A58300C-D3D9-F546-A017-FFD46AEBF5A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89707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67"/>
    </mc:Choice>
    <mc:Fallback xmlns="">
      <p:transition spd="slow" advTm="181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DE82E2-59FE-2C43-BCD4-438427470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5419507"/>
            <a:ext cx="8991600" cy="1264762"/>
          </a:xfrm>
        </p:spPr>
        <p:txBody>
          <a:bodyPr vert="horz" lIns="274320" tIns="182880" rIns="274320" bIns="182880" rtlCol="0" anchor="ctr" anchorCtr="1"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John Matthew Defeo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375D415B-13C1-41D4-8F3A-AD254AC7E8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640555"/>
            <a:ext cx="10911840" cy="3312058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492181BE-9559-4D09-BBB0-C413B310A4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6196" y="806112"/>
            <a:ext cx="10579608" cy="298094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John Matthew DeFeo (1965-1974) - Find A Grave Memorial">
            <a:extLst>
              <a:ext uri="{FF2B5EF4-FFF2-40B4-BE49-F238E27FC236}">
                <a16:creationId xmlns:a16="http://schemas.microsoft.com/office/drawing/2014/main" id="{A4F38909-68A0-8D4F-BC90-7E7A0B776B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62" r="-2" b="26384"/>
          <a:stretch/>
        </p:blipFill>
        <p:spPr bwMode="auto">
          <a:xfrm>
            <a:off x="1600201" y="912708"/>
            <a:ext cx="3686557" cy="2651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bench in front of a building&#10;&#10;Description automatically generated">
            <a:extLst>
              <a:ext uri="{FF2B5EF4-FFF2-40B4-BE49-F238E27FC236}">
                <a16:creationId xmlns:a16="http://schemas.microsoft.com/office/drawing/2014/main" id="{BC76BB71-3186-F34B-A153-59723D835B93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827" r="42491" b="9777"/>
          <a:stretch/>
        </p:blipFill>
        <p:spPr bwMode="auto">
          <a:xfrm>
            <a:off x="6905243" y="970704"/>
            <a:ext cx="3686557" cy="2663308"/>
          </a:xfrm>
          <a:prstGeom prst="rect">
            <a:avLst/>
          </a:prstGeom>
          <a:noFill/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FCA632D-C6BA-5B47-9A7A-50C7BA3B79C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27792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200"/>
    </mc:Choice>
    <mc:Fallback xmlns="">
      <p:transition spd="slow" advTm="38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4">
            <a:extLst>
              <a:ext uri="{FF2B5EF4-FFF2-40B4-BE49-F238E27FC236}">
                <a16:creationId xmlns:a16="http://schemas.microsoft.com/office/drawing/2014/main" id="{0F974576-6F9E-4B11-8273-A9F0AE188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47032" y="640555"/>
            <a:ext cx="9498768" cy="3312058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FECC3EF-DDFD-4B14-B98F-B6E732810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10700" y="806112"/>
            <a:ext cx="9171432" cy="298094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The Lutz family move into 112 Ocean Avenue. | Scena">
            <a:extLst>
              <a:ext uri="{FF2B5EF4-FFF2-40B4-BE49-F238E27FC236}">
                <a16:creationId xmlns:a16="http://schemas.microsoft.com/office/drawing/2014/main" id="{81C4CBAF-B46C-E84D-A38E-3B67DA1195F4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2" t="15124" r="65739" b="54428"/>
          <a:stretch/>
        </p:blipFill>
        <p:spPr bwMode="auto">
          <a:xfrm>
            <a:off x="1690532" y="925286"/>
            <a:ext cx="2338463" cy="2527521"/>
          </a:xfrm>
          <a:prstGeom prst="rect">
            <a:avLst/>
          </a:prstGeom>
          <a:noFill/>
        </p:spPr>
      </p:pic>
      <p:pic>
        <p:nvPicPr>
          <p:cNvPr id="7" name="Picture 6" descr="The Lutz family move into 112 Ocean Avenue. | Scena">
            <a:extLst>
              <a:ext uri="{FF2B5EF4-FFF2-40B4-BE49-F238E27FC236}">
                <a16:creationId xmlns:a16="http://schemas.microsoft.com/office/drawing/2014/main" id="{7E3DB7BE-8F63-A84A-AAB6-2E4D1A251540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41" t="60696" r="24219" b="2289"/>
          <a:stretch/>
        </p:blipFill>
        <p:spPr bwMode="auto">
          <a:xfrm>
            <a:off x="8163007" y="948075"/>
            <a:ext cx="2338462" cy="2527521"/>
          </a:xfrm>
          <a:prstGeom prst="rect">
            <a:avLst/>
          </a:prstGeom>
          <a:noFill/>
        </p:spPr>
      </p:pic>
      <p:pic>
        <p:nvPicPr>
          <p:cNvPr id="10" name="Picture 9" descr="A bench in front of a building&#10;&#10;Description automatically generated">
            <a:extLst>
              <a:ext uri="{FF2B5EF4-FFF2-40B4-BE49-F238E27FC236}">
                <a16:creationId xmlns:a16="http://schemas.microsoft.com/office/drawing/2014/main" id="{57A2DC8B-2263-1D4B-8965-B2694829C2F0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4" t="18500" r="60883" b="24564"/>
          <a:stretch/>
        </p:blipFill>
        <p:spPr bwMode="auto">
          <a:xfrm>
            <a:off x="4911117" y="925285"/>
            <a:ext cx="2550430" cy="2527521"/>
          </a:xfrm>
          <a:prstGeom prst="rect">
            <a:avLst/>
          </a:prstGeom>
          <a:noFill/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A5F49E93-3E1F-E444-9C79-7D6BBE27D72F}"/>
              </a:ext>
            </a:extLst>
          </p:cNvPr>
          <p:cNvSpPr txBox="1">
            <a:spLocks/>
          </p:cNvSpPr>
          <p:nvPr/>
        </p:nvSpPr>
        <p:spPr bwMode="black">
          <a:xfrm>
            <a:off x="1690532" y="5211059"/>
            <a:ext cx="8991600" cy="1364498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274320" tIns="182880" rIns="274320" bIns="182880" rtlCol="0" anchor="ctr" anchorCtr="1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/>
              <a:t>The Lutz Children:</a:t>
            </a:r>
            <a:br>
              <a:rPr lang="en-US" sz="3200" b="1" dirty="0"/>
            </a:br>
            <a:r>
              <a:rPr lang="en-US" sz="3300" b="1" dirty="0"/>
              <a:t>Christopher</a:t>
            </a:r>
            <a:r>
              <a:rPr lang="en-US" sz="3200" b="1" dirty="0"/>
              <a:t> or Daniel </a:t>
            </a:r>
            <a:endParaRPr lang="en-US" sz="2900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E3C11DB-8BD2-4144-88B0-DE4D2109C5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710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379"/>
    </mc:Choice>
    <mc:Fallback xmlns="">
      <p:transition spd="slow" advTm="293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ench in front of a building&#10;&#10;Description automatically generated">
            <a:extLst>
              <a:ext uri="{FF2B5EF4-FFF2-40B4-BE49-F238E27FC236}">
                <a16:creationId xmlns:a16="http://schemas.microsoft.com/office/drawing/2014/main" id="{35C5ACD2-D804-9F4A-AF20-4E75AFC8006B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8736" r="29098" b="-3"/>
          <a:stretch/>
        </p:blipFill>
        <p:spPr bwMode="auto">
          <a:xfrm>
            <a:off x="6263640" y="126823"/>
            <a:ext cx="4328161" cy="4005459"/>
          </a:xfrm>
          <a:prstGeom prst="rect">
            <a:avLst/>
          </a:prstGeom>
          <a:noFill/>
        </p:spPr>
      </p:pic>
      <p:pic>
        <p:nvPicPr>
          <p:cNvPr id="7" name="Picture 6" descr="Ghostly Pics: Amityville Ghost Boy | News From The Spirit World">
            <a:extLst>
              <a:ext uri="{FF2B5EF4-FFF2-40B4-BE49-F238E27FC236}">
                <a16:creationId xmlns:a16="http://schemas.microsoft.com/office/drawing/2014/main" id="{C29C8E0F-8D9D-F544-9C24-17A184DD4DDC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25" r="2" b="8116"/>
          <a:stretch/>
        </p:blipFill>
        <p:spPr bwMode="auto">
          <a:xfrm>
            <a:off x="1600199" y="132832"/>
            <a:ext cx="4228414" cy="3999450"/>
          </a:xfrm>
          <a:prstGeom prst="rect">
            <a:avLst/>
          </a:pr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8163027-DD3F-AD48-A9F3-C803952009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199" y="5164727"/>
            <a:ext cx="8991600" cy="1364498"/>
          </a:xfrm>
        </p:spPr>
        <p:txBody>
          <a:bodyPr vert="horz" lIns="274320" tIns="182880" rIns="274320" bIns="182880" rtlCol="0" anchor="ctr" anchorCtr="1">
            <a:normAutofit fontScale="90000"/>
          </a:bodyPr>
          <a:lstStyle/>
          <a:p>
            <a:br>
              <a:rPr lang="en-US" sz="2900" b="1" dirty="0"/>
            </a:br>
            <a:br>
              <a:rPr lang="en-US" sz="2900" b="1" dirty="0"/>
            </a:br>
            <a:r>
              <a:rPr lang="en-US" sz="3600" b="1" dirty="0"/>
              <a:t>Paul Bartz</a:t>
            </a:r>
            <a:r>
              <a:rPr lang="en-US" sz="3600" dirty="0"/>
              <a:t> </a:t>
            </a:r>
            <a:br>
              <a:rPr lang="en-US" sz="2900" dirty="0"/>
            </a:br>
            <a:br>
              <a:rPr lang="en-US" sz="2900" dirty="0"/>
            </a:br>
            <a:endParaRPr lang="en-US" sz="2900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3025393-4696-B84B-B842-1561DDA912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96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90"/>
    </mc:Choice>
    <mc:Fallback xmlns="">
      <p:transition spd="slow" advTm="338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CF4680D4-DEE2-49EE-AF90-EFEAF50AEC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6876939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67F7A5-EC0E-DE44-9A79-58E3C69F7B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1" y="211997"/>
            <a:ext cx="5291327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r>
              <a:rPr lang="en-US" sz="1500" u="sng" dirty="0"/>
              <a:t>The haunting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825925-50ED-674C-9863-AD98ADA893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1" y="2262200"/>
            <a:ext cx="5484267" cy="363905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Ronald ‘heard voices’ in the house </a:t>
            </a:r>
          </a:p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Lutz family haunting</a:t>
            </a:r>
          </a:p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Connection?</a:t>
            </a:r>
          </a:p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Evil presence?</a:t>
            </a:r>
          </a:p>
          <a:p>
            <a:endParaRPr lang="en-US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50C52EE1-5085-4960-AD29-A926E62E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640080"/>
            <a:ext cx="4017264" cy="5261170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CD15AA94-C237-4412-B37B-EB317D2B0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00772" y="806357"/>
            <a:ext cx="3685032" cy="4928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The Amityville Horror (1979 film) - Wikipedia">
            <a:extLst>
              <a:ext uri="{FF2B5EF4-FFF2-40B4-BE49-F238E27FC236}">
                <a16:creationId xmlns:a16="http://schemas.microsoft.com/office/drawing/2014/main" id="{6C5A5CE4-A4A5-144B-B6B0-AEA0735C33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45524" y="970949"/>
            <a:ext cx="2995527" cy="4599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0E35DEB-174C-4544-9334-CED7A7E4BB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95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701"/>
    </mc:Choice>
    <mc:Fallback xmlns="">
      <p:transition spd="slow" advTm="387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F7EAFAA4-859B-42B4-AC85-F32CFE6950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19085" y="-2"/>
            <a:ext cx="6072915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FED1CB-1F31-9648-8AC6-EC2293F738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5331" y="240631"/>
            <a:ext cx="4475892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r>
              <a:rPr lang="en-US" sz="1500" u="sng" dirty="0">
                <a:latin typeface="Arial" panose="020B0604020202020204" pitchFamily="34" charset="0"/>
                <a:cs typeface="Arial" panose="020B0604020202020204" pitchFamily="34" charset="0"/>
              </a:rPr>
              <a:t>Authenticity of the photograph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3855DB9-46C3-47FA-992C-FC2BE58A73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6966" y="640080"/>
            <a:ext cx="4818888" cy="5261170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2B401D5-BF67-49A4-8617-0C6BD886C7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0777" y="806357"/>
            <a:ext cx="4511266" cy="4928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The Amityville Horror (1977 edition) | Open Library">
            <a:extLst>
              <a:ext uri="{FF2B5EF4-FFF2-40B4-BE49-F238E27FC236}">
                <a16:creationId xmlns:a16="http://schemas.microsoft.com/office/drawing/2014/main" id="{1D3373B9-AA11-2641-A5FF-D0EB9472FD01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68" b="16100"/>
          <a:stretch/>
        </p:blipFill>
        <p:spPr bwMode="auto">
          <a:xfrm>
            <a:off x="1132454" y="1126397"/>
            <a:ext cx="3867912" cy="4288536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60AB0-970B-B245-9A4B-B350FC5455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05331" y="1885521"/>
            <a:ext cx="4611277" cy="3324383"/>
          </a:xfrm>
        </p:spPr>
        <p:txBody>
          <a:bodyPr>
            <a:normAutofit fontScale="25000" lnSpcReduction="20000"/>
          </a:bodyPr>
          <a:lstStyle/>
          <a:p>
            <a:pPr lvl="0">
              <a:lnSpc>
                <a:spcPct val="220000"/>
              </a:lnSpc>
              <a:buClr>
                <a:schemeClr val="bg1"/>
              </a:buClr>
            </a:pPr>
            <a:r>
              <a:rPr lang="en-GB" sz="9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Does it really capture the ghost of JMD?</a:t>
            </a:r>
          </a:p>
          <a:p>
            <a:pPr lvl="0">
              <a:lnSpc>
                <a:spcPct val="220000"/>
              </a:lnSpc>
              <a:buClr>
                <a:schemeClr val="bg1"/>
              </a:buClr>
            </a:pPr>
            <a:r>
              <a:rPr lang="en-GB" sz="9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Debunking photo </a:t>
            </a:r>
          </a:p>
          <a:p>
            <a:pPr lvl="0">
              <a:lnSpc>
                <a:spcPct val="220000"/>
              </a:lnSpc>
              <a:buClr>
                <a:schemeClr val="bg1"/>
              </a:buClr>
            </a:pPr>
            <a:r>
              <a:rPr lang="en-GB" sz="9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 still divided</a:t>
            </a:r>
          </a:p>
          <a:p>
            <a:pPr lvl="0">
              <a:lnSpc>
                <a:spcPct val="220000"/>
              </a:lnSpc>
              <a:buClr>
                <a:schemeClr val="bg1"/>
              </a:buClr>
            </a:pPr>
            <a:r>
              <a:rPr lang="en-GB" sz="9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Sceptics v believers</a:t>
            </a:r>
          </a:p>
          <a:p>
            <a:pPr marL="0" indent="0">
              <a:buNone/>
            </a:pP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C0C485D-821A-9E40-B34A-50BB4B2369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98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83"/>
    </mc:Choice>
    <mc:Fallback xmlns="">
      <p:transition spd="slow" advTm="216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Rectangle 134">
            <a:extLst>
              <a:ext uri="{FF2B5EF4-FFF2-40B4-BE49-F238E27FC236}">
                <a16:creationId xmlns:a16="http://schemas.microsoft.com/office/drawing/2014/main" id="{BAAD0565-53CD-4D7C-A6AE-8DCFB6761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6876939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5ABAB8-FDE0-5144-8890-66D2F33985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2805" y="240631"/>
            <a:ext cx="5291327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r>
              <a:rPr lang="en-US" sz="1500" u="sng" dirty="0">
                <a:latin typeface="Arial" panose="020B0604020202020204" pitchFamily="34" charset="0"/>
                <a:cs typeface="Arial" panose="020B0604020202020204" pitchFamily="34" charset="0"/>
              </a:rPr>
              <a:t>Authentic?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5CBC4C-D7B3-B24B-BDB9-1D460AC45D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2805" y="1725361"/>
            <a:ext cx="5372102" cy="4622132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Clear photo</a:t>
            </a:r>
          </a:p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Does look like a young boy </a:t>
            </a:r>
          </a:p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 a resemblance to John</a:t>
            </a:r>
          </a:p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Technology in the 70’s  </a:t>
            </a:r>
          </a:p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Father Ralph Pecoraro </a:t>
            </a:r>
          </a:p>
          <a:p>
            <a:pPr>
              <a:lnSpc>
                <a:spcPct val="200000"/>
              </a:lnSpc>
              <a:buClr>
                <a:schemeClr val="bg1"/>
              </a:buClr>
            </a:pPr>
            <a:endParaRPr lang="en-GB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0B6CB841-CBA1-4DF4-8C19-4C7DDB03A1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640080"/>
            <a:ext cx="4017264" cy="5261170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83FD6306-603B-410E-AFCF-2EA2E06391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00772" y="806357"/>
            <a:ext cx="3685032" cy="4928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The REAL Life Story of the Amityville Horror! – The 13th Floor">
            <a:extLst>
              <a:ext uri="{FF2B5EF4-FFF2-40B4-BE49-F238E27FC236}">
                <a16:creationId xmlns:a16="http://schemas.microsoft.com/office/drawing/2014/main" id="{BF3F3C83-E0FE-7A4D-B9F6-19E0D4ABD599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4480" y="2235869"/>
            <a:ext cx="3761324" cy="214410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5146F38-8A77-664D-AD75-5BFBE1A90E7A}"/>
              </a:ext>
            </a:extLst>
          </p:cNvPr>
          <p:cNvSpPr txBox="1"/>
          <p:nvPr/>
        </p:nvSpPr>
        <p:spPr>
          <a:xfrm>
            <a:off x="9997440" y="57790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07AAB2E-0A99-914A-9772-5133EBE0F9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680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539"/>
    </mc:Choice>
    <mc:Fallback xmlns="">
      <p:transition spd="slow" advTm="1745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43EE4E4-4F6E-4D0C-8241-7422485C59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19085" y="-2"/>
            <a:ext cx="6072915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09554A-6470-A74C-B862-C87E836B3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3757" y="211997"/>
            <a:ext cx="4475892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r>
              <a:rPr lang="en-US" sz="1500" u="sng" dirty="0">
                <a:latin typeface="Arial" panose="020B0604020202020204" pitchFamily="34" charset="0"/>
                <a:cs typeface="Arial" panose="020B0604020202020204" pitchFamily="34" charset="0"/>
              </a:rPr>
              <a:t>Unauthentic?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9CDFF21-67C6-4C4C-9A1C-C7726D3D3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6966" y="640080"/>
            <a:ext cx="4818888" cy="5261170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98F8D60-BC6F-4B41-9481-5F49C96A10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1520" y="806357"/>
            <a:ext cx="4511266" cy="4928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The Haunting - The Amityville Files The Amityville Files - America's Most  Famous Haunted House Controversy">
            <a:extLst>
              <a:ext uri="{FF2B5EF4-FFF2-40B4-BE49-F238E27FC236}">
                <a16:creationId xmlns:a16="http://schemas.microsoft.com/office/drawing/2014/main" id="{65DA1C13-59B5-8540-B267-A54F5E5F2DAA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8626" y="1836331"/>
            <a:ext cx="4159568" cy="2868667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8AA6EF-2C5D-CA4A-849D-4668EB8B4F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9467" y="1727200"/>
            <a:ext cx="4795567" cy="4549422"/>
          </a:xfrm>
        </p:spPr>
        <p:txBody>
          <a:bodyPr>
            <a:normAutofit fontScale="70000" lnSpcReduction="20000"/>
          </a:bodyPr>
          <a:lstStyle/>
          <a:p>
            <a:pPr lvl="0">
              <a:lnSpc>
                <a:spcPct val="200000"/>
              </a:lnSpc>
              <a:buClr>
                <a:schemeClr val="bg1"/>
              </a:buClr>
            </a:pP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Fabricated by Lutz family </a:t>
            </a:r>
          </a:p>
          <a:p>
            <a:pPr lvl="0">
              <a:lnSpc>
                <a:spcPct val="200000"/>
              </a:lnSpc>
              <a:buClr>
                <a:schemeClr val="bg1"/>
              </a:buClr>
            </a:pP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Warrens - fraudsters</a:t>
            </a:r>
          </a:p>
          <a:p>
            <a:pPr lvl="0">
              <a:lnSpc>
                <a:spcPct val="200000"/>
              </a:lnSpc>
              <a:buClr>
                <a:schemeClr val="bg1"/>
              </a:buClr>
            </a:pP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 homeowners report no activity</a:t>
            </a:r>
          </a:p>
          <a:p>
            <a:pPr lvl="0">
              <a:lnSpc>
                <a:spcPct val="200000"/>
              </a:lnSpc>
              <a:buClr>
                <a:schemeClr val="bg1"/>
              </a:buClr>
            </a:pP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Paul Bartz quote</a:t>
            </a:r>
          </a:p>
          <a:p>
            <a:pPr lvl="0">
              <a:lnSpc>
                <a:spcPct val="200000"/>
              </a:lnSpc>
              <a:buClr>
                <a:schemeClr val="bg1"/>
              </a:buClr>
            </a:pPr>
            <a:r>
              <a:rPr lang="en-GB" sz="2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Catholic Centre and police department debunked ’scam’</a:t>
            </a:r>
          </a:p>
          <a:p>
            <a:pPr lvl="0"/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05AD943-9CDF-B846-87E7-5F8E16B0CF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63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365"/>
    </mc:Choice>
    <mc:Fallback xmlns="">
      <p:transition spd="slow" advTm="1473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8DCA398B-8CB4-4C0C-89C6-A8AB6F78D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6072915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9FE471-6932-5643-BF23-DC8C8685A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0487" y="211997"/>
            <a:ext cx="4475892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r>
              <a:rPr lang="en-US" sz="1500" u="sng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49F117-36E6-8740-BDDD-0052D1E92B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060448"/>
            <a:ext cx="4475892" cy="4105221"/>
          </a:xfrm>
        </p:spPr>
        <p:txBody>
          <a:bodyPr>
            <a:normAutofit lnSpcReduction="10000"/>
          </a:bodyPr>
          <a:lstStyle/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Tragic story </a:t>
            </a:r>
          </a:p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Believers v non-believers</a:t>
            </a:r>
          </a:p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Doubtful conclusion</a:t>
            </a:r>
          </a:p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will never know</a:t>
            </a:r>
          </a:p>
          <a:p>
            <a:pPr>
              <a:lnSpc>
                <a:spcPct val="200000"/>
              </a:lnSpc>
              <a:buClr>
                <a:schemeClr val="bg1"/>
              </a:buClr>
            </a:pPr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Unsolved </a:t>
            </a:r>
          </a:p>
          <a:p>
            <a:endParaRPr lang="en-GB" dirty="0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9E8345C6-0280-4226-BD83-7333BA6C3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33032" y="640080"/>
            <a:ext cx="4818888" cy="5261170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99823778-D290-4538-B146-1F73C3755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86843" y="806357"/>
            <a:ext cx="4511266" cy="4928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410E4A26-D8A6-3249-B022-8AF04C688E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7" r="17419" b="-1"/>
          <a:stretch/>
        </p:blipFill>
        <p:spPr bwMode="auto">
          <a:xfrm>
            <a:off x="7208520" y="1126397"/>
            <a:ext cx="3867912" cy="4288536"/>
          </a:xfrm>
          <a:prstGeom prst="rect">
            <a:avLst/>
          </a:prstGeom>
          <a:noFill/>
          <a:ln w="3175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C34A696-055F-9A48-AB87-9AED6340D3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83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08"/>
    </mc:Choice>
    <mc:Fallback xmlns="">
      <p:transition spd="slow" advTm="21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1BAC0-56D7-7043-B87C-A9D02C4B4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24834" y="226536"/>
            <a:ext cx="2158945" cy="45126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>
                <a:latin typeface="Arial" panose="020B0604020202020204" pitchFamily="34" charset="0"/>
                <a:cs typeface="Arial" panose="020B0604020202020204" pitchFamily="34" charset="0"/>
              </a:rPr>
              <a:t>Reference list 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4BEF8CD-12F4-814F-B3FE-B4CCA711177E}"/>
              </a:ext>
            </a:extLst>
          </p:cNvPr>
          <p:cNvSpPr txBox="1"/>
          <p:nvPr/>
        </p:nvSpPr>
        <p:spPr>
          <a:xfrm>
            <a:off x="0" y="1628507"/>
            <a:ext cx="1068125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Accessed 20/11/2020</a:t>
            </a:r>
          </a:p>
          <a:p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https://www.historyvshollywood.com/reelfaces/amityville-ghost-boy.php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https://newsfromthespiritworld.wordpress.com/2012/04/07/ghostly-pics-amityville-ghost-boy/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https://www.findagrave.com/memorial/5066774/john-matthew-defeo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https://www.historyvshollywood.com/reelfaces/amityville-ghost-boy.php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i="1" u="sng" dirty="0">
                <a:latin typeface="Arial" panose="020B0604020202020204" pitchFamily="34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https://www.snopes.com/fact-check/the-amityville-horror/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i="1" u="sng" dirty="0">
                <a:latin typeface="Arial" panose="020B0604020202020204" pitchFamily="34" charset="0"/>
                <a:cs typeface="Arial" panose="020B0604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https://www.oxygen.com/martinis-murder/amityville-horror-hoax-the-true-crime-story-behind-lutz-family-famous-haunted-house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https://www.oxygen.com/martinis-murder/amityville-horror-hoax-the-true-crime-story-behind-lutz-family-famous-haunted-house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https://www.findagrave.com/memorial/5066774/john-matthew-defeo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https://newsfromthespiritworld.wordpress.com/2012/04/07/ghostly-pics-amityville-ghost-boy/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Accessed 27/11/2020</a:t>
            </a:r>
          </a:p>
          <a:p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https://www.historyvshollywood.com/reelfaces/amityvillehorror1979.php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/>
              <a:t> https://</a:t>
            </a:r>
            <a:r>
              <a:rPr lang="en-GB" dirty="0" err="1"/>
              <a:t>decodedpast.com</a:t>
            </a:r>
            <a:r>
              <a:rPr lang="en-GB" dirty="0"/>
              <a:t>/the-</a:t>
            </a:r>
            <a:r>
              <a:rPr lang="en-GB" dirty="0" err="1"/>
              <a:t>amityville</a:t>
            </a:r>
            <a:r>
              <a:rPr lang="en-GB" dirty="0"/>
              <a:t>-horror-a-scam-debunked/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F867D25-6061-3543-9273-B440EB0D18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993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53"/>
    </mc:Choice>
    <mc:Fallback xmlns="">
      <p:transition spd="slow" advTm="31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E4D705-3D90-AC4F-B2F5-B9D77304F0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7348" y="41961"/>
            <a:ext cx="2342322" cy="55170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Picture references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A161082-3740-6341-922F-3B1A5C9A510A}"/>
              </a:ext>
            </a:extLst>
          </p:cNvPr>
          <p:cNvSpPr txBox="1"/>
          <p:nvPr/>
        </p:nvSpPr>
        <p:spPr>
          <a:xfrm>
            <a:off x="178904" y="906491"/>
            <a:ext cx="11834191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Acessed</a:t>
            </a:r>
            <a:r>
              <a:rPr lang="en-GB" sz="14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 20/11/2020</a:t>
            </a:r>
            <a:endParaRPr lang="en-US" sz="1400" b="1" i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https://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amityville-horror.fandom.com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/wiki/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Ronald_DeFeo_Jr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https://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nationalpost.com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/news/marcelo-pesseghini-13-year-old-who-allegedly-killed-his-family-may-have-been-inspired-by-amityville-horror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https://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www.geni.com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/people/John-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DeFeo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/6000000012914212379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https://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www.pinterest.co.uk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/pin/498844096196845501/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https://www.pinterest.co.kr/pin/757801074777836492/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https://filmdaily.co/news/ed-and-lorraine-warren/\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https://newsfromthespiritworld.wordpress.com/2012/04/07/ghostly-pics-amityville-ghost-boy/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https://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www.findagrave.com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/memorial/5066774/john-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matthew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defeo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Accessed 24/11/2020</a:t>
            </a:r>
            <a:endParaRPr lang="en-GB" sz="1100" b="1" i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https://openlibrary.org/works/OL6437366W/The_Amityville_Horror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https://www.google.com/url?sa=i&amp;url=https%3A%2F%2Fsue-s-odd-travels.webnode.com%2Fdefeo-family-grave-site-%2F&amp;psig=AOvVaw2UQiePYDPt8dc9F5lXUy81&amp;ust=1606326324151000&amp;source=images&amp;cd=vfe&amp;ved=0CA0QjhxqFwoTCIin04nem-0CFQAAAAAdAAAAABAD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https://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www.google.com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url?sa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i&amp;url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=http%3A%2F%2Fwww.amityvillefiles.com%2Fhaunting%2F&amp;psig=AOvVaw3R1phoLadVEzyLIoVZQn9P&amp;ust=1606326433520000&amp;source=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images&amp;cd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vfe&amp;ved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=0CA0QjhxqFwoTCNCF9rbem-0CFQAAAAAdAAAAABAe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ogle.com/url?sa=i&amp;url=http%3A%2F%2Fwww.the13thfloor.tv%2F2016%2F03%2F31%2Fthe-real-life-story-of-the-amityville-horror%2F&amp;psig=AOvVaw3R1phoLadVEzyLIoVZQn9P&amp;ust=1606326433520000&amp;source=images&amp;cd=vfe&amp;ved=0CA0QjhxqFwoTCNCF9rbem-0CFQAAAAAdAAAAABAw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https://www.google.com/url?sa=i&amp;url=https%3A%2F%2Fallthatsinteresting.com%2Famityville-murders-ronald-defeo-jr&amp;psig=AOvVaw1JWWZa8-mpvgax85SMEfTY&amp;ust=1606326754755000&amp;source=images&amp;cd=vfe&amp;ved=0CA0QjhxqFwoTCOjVq97fm-0CFQAAAAAdAAAAABAD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https://www.google.com/url?sa=i&amp;url=https%3A%2F%2Freelgood.com%2Fmovie%2Fthe-amityville-horror-1979&amp;psig=AOvVaw0Ubg5u8Z5OOes5Mq8XpyWx&amp;ust=1606327286678000&amp;source=images&amp;cd=vfe&amp;ved=0CA0QjhxqFwoTCOi1idnhm-0CFQAAAAAdAAAAABAJ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https://www.google.com/url?sa=i&amp;url=https%3A%2F%2Fwww.pinterest.com%2Fpin%2F103019910211546009%2F&amp;psig=AOvVaw100T96unGUjM4ets0jing3&amp;ust=1606327650873000&amp;source=images&amp;cd=vfe&amp;ved=0CA0QjhxqFwoTCMCH047jm-0CFQAAAAAdAAAAABAb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https://www.google.com/url?sa=i&amp;url=https%3A%2F%2Fwww.pinterest.com%2Fpin%2F443112050817712824%2F&amp;psig=AOvVaw20lm21t7hs9D68ftVPu-Ls&amp;ust=1606329662672000&amp;source=images&amp;cd=vfe&amp;ved=0CA0QjhxqFwoTCJD95bvqm-0CFQAAAAAdAAAAABAD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https://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www.google.com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url?sa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i&amp;url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=https%3A%2F%2Fen.wikipedia.org%2Fwiki%2FThe_Amityville_Horror_(1979_film)&amp;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psig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=AOvVaw0EscUtOTfDoNU3dl1Akxu2&amp;ust=1606408324933000&amp;source=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images&amp;cd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vfe&amp;ved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=0CA0QjhxqFwoTCNDQlNCPnu0CFQAAAAAdAAAAABAg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42208B3-A382-7343-B39C-A89513C480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81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0"/>
    </mc:Choice>
    <mc:Fallback xmlns="">
      <p:transition spd="slow" advTm="13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3.6|3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1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6|2.8|4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1|4.1|0.8|1.4|2.4|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7|1.1|1.2|5.5|2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6|0.7|1.1|6.5|1|2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7|0.8|0.9|3|4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|1.9|4.9|24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|1.7|5.4|10.3|0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0.8|0.8|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4|1.1"/>
</p:tagLst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1634</TotalTime>
  <Words>1751</Words>
  <Application>Microsoft Macintosh PowerPoint</Application>
  <PresentationFormat>Widescreen</PresentationFormat>
  <Paragraphs>192</Paragraphs>
  <Slides>21</Slides>
  <Notes>19</Notes>
  <HiddenSlides>0</HiddenSlides>
  <MMClips>21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Gill Sans MT</vt:lpstr>
      <vt:lpstr>Parcel</vt:lpstr>
      <vt:lpstr> The ghost of Amityville  Haunting or Hoax?</vt:lpstr>
      <vt:lpstr>The Infamous photograph</vt:lpstr>
      <vt:lpstr>Close up of image</vt:lpstr>
      <vt:lpstr>Aims and Objectives </vt:lpstr>
      <vt:lpstr>When, where, who</vt:lpstr>
      <vt:lpstr> Who is John Matthew Defeo? </vt:lpstr>
      <vt:lpstr>Defeo family murders</vt:lpstr>
      <vt:lpstr>Ronald Defeo Conviction</vt:lpstr>
      <vt:lpstr>Lutz family </vt:lpstr>
      <vt:lpstr>Warren investigation</vt:lpstr>
      <vt:lpstr>Who is the boy in the picture?</vt:lpstr>
      <vt:lpstr>John Matthew Defeo  </vt:lpstr>
      <vt:lpstr>PowerPoint Presentation</vt:lpstr>
      <vt:lpstr>  Paul Bartz   </vt:lpstr>
      <vt:lpstr>The haunting</vt:lpstr>
      <vt:lpstr>Authenticity of the photograph</vt:lpstr>
      <vt:lpstr>Authentic? </vt:lpstr>
      <vt:lpstr>Unauthentic? </vt:lpstr>
      <vt:lpstr>Conclusion</vt:lpstr>
      <vt:lpstr>Reference list </vt:lpstr>
      <vt:lpstr>Picture 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The ghost of Amityville  Haunting or Hoax?</dc:title>
  <dc:creator>Leah Ashley Johnson (2010117)</dc:creator>
  <cp:lastModifiedBy>Leah Ashley Johnson (2010117)</cp:lastModifiedBy>
  <cp:revision>15</cp:revision>
  <dcterms:created xsi:type="dcterms:W3CDTF">2020-11-25T16:35:16Z</dcterms:created>
  <dcterms:modified xsi:type="dcterms:W3CDTF">2020-12-11T22:39:43Z</dcterms:modified>
</cp:coreProperties>
</file>