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1"/>
  </p:sldMasterIdLst>
  <p:sldIdLst>
    <p:sldId id="256" r:id="rId2"/>
    <p:sldId id="260" r:id="rId3"/>
    <p:sldId id="257" r:id="rId4"/>
    <p:sldId id="258" r:id="rId5"/>
    <p:sldId id="259" r:id="rId6"/>
    <p:sldId id="262" r:id="rId7"/>
    <p:sldId id="263" r:id="rId8"/>
    <p:sldId id="261" r:id="rId9"/>
    <p:sldId id="264" r:id="rId10"/>
    <p:sldId id="265" r:id="rId11"/>
    <p:sldId id="266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67" r:id="rId20"/>
    <p:sldId id="27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672" y="10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3" Type="http://schemas.openxmlformats.org/officeDocument/2006/relationships/slide" Target="slides/slide2.xml" /><Relationship Id="rId21" Type="http://schemas.openxmlformats.org/officeDocument/2006/relationships/slide" Target="slides/slide20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5" Type="http://schemas.openxmlformats.org/officeDocument/2006/relationships/tableStyles" Target="tableStyles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slide" Target="slides/slide19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theme" Target="theme/theme1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viewProps" Target="viewProps.xml" /><Relationship Id="rId10" Type="http://schemas.openxmlformats.org/officeDocument/2006/relationships/slide" Target="slides/slide9.xml" /><Relationship Id="rId19" Type="http://schemas.openxmlformats.org/officeDocument/2006/relationships/slide" Target="slides/slide18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image" Target="../media/image5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595BDCDD-A51F-4B3C-9298-4B91AC77BA2C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7804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5759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3574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361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4109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2694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6596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28005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230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232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76722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21419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0484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44457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15312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65266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88080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8515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slideLayout" Target="../slideLayouts/slideLayout18.xml" /><Relationship Id="rId3" Type="http://schemas.openxmlformats.org/officeDocument/2006/relationships/slideLayout" Target="../slideLayouts/slideLayout3.xml" /><Relationship Id="rId21" Type="http://schemas.openxmlformats.org/officeDocument/2006/relationships/image" Target="../media/image4.png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20" Type="http://schemas.openxmlformats.org/officeDocument/2006/relationships/image" Target="../media/image3.png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theme" Target="../theme/theme1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95BDCDD-A51F-4B3C-9298-4B91AC77BA2C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01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  <p:sldLayoutId id="2147483695" r:id="rId16"/>
    <p:sldLayoutId id="2147483696" r:id="rId17"/>
    <p:sldLayoutId id="2147483697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18.xml" 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 /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2.xml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 /><Relationship Id="rId2" Type="http://schemas.openxmlformats.org/officeDocument/2006/relationships/image" Target="../media/image11.emf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13.emf" 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 /><Relationship Id="rId1" Type="http://schemas.openxmlformats.org/officeDocument/2006/relationships/slideLayout" Target="../slideLayouts/slideLayout2.xml" 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 /><Relationship Id="rId1" Type="http://schemas.openxmlformats.org/officeDocument/2006/relationships/slideLayout" Target="../slideLayouts/slideLayout2.xml" 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professional-development/professional-standards/" TargetMode="External" /><Relationship Id="rId1" Type="http://schemas.openxmlformats.org/officeDocument/2006/relationships/slideLayout" Target="../slideLayouts/slideLayout18.xml" 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Evaluation &amp; Reflection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Lesson Plans </a:t>
            </a:r>
          </a:p>
        </p:txBody>
      </p:sp>
    </p:spTree>
    <p:extLst>
      <p:ext uri="{BB962C8B-B14F-4D97-AF65-F5344CB8AC3E}">
        <p14:creationId xmlns:p14="http://schemas.microsoft.com/office/powerpoint/2010/main" val="1264805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Expectations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After </a:t>
            </a:r>
            <a:r>
              <a:rPr lang="en-GB" dirty="0">
                <a:solidFill>
                  <a:srgbClr val="FF0000"/>
                </a:solidFill>
              </a:rPr>
              <a:t>ALL</a:t>
            </a:r>
            <a:r>
              <a:rPr lang="en-GB" dirty="0"/>
              <a:t> teaching opportunities that you have planned for, you need to:</a:t>
            </a:r>
          </a:p>
          <a:p>
            <a:r>
              <a:rPr lang="en-GB" dirty="0">
                <a:solidFill>
                  <a:srgbClr val="FF0000"/>
                </a:solidFill>
              </a:rPr>
              <a:t>Evaluate</a:t>
            </a:r>
            <a:r>
              <a:rPr lang="en-GB" dirty="0"/>
              <a:t> the </a:t>
            </a:r>
            <a:r>
              <a:rPr lang="en-GB" dirty="0">
                <a:solidFill>
                  <a:srgbClr val="00B050"/>
                </a:solidFill>
              </a:rPr>
              <a:t>learning</a:t>
            </a:r>
            <a:r>
              <a:rPr lang="en-GB" dirty="0"/>
              <a:t> – how well have the pupils learned during your lesson? </a:t>
            </a:r>
          </a:p>
          <a:p>
            <a:r>
              <a:rPr lang="en-GB" dirty="0">
                <a:solidFill>
                  <a:srgbClr val="FF0000"/>
                </a:solidFill>
              </a:rPr>
              <a:t>Reflect</a:t>
            </a:r>
            <a:r>
              <a:rPr lang="en-GB" dirty="0"/>
              <a:t> on the </a:t>
            </a:r>
            <a:r>
              <a:rPr lang="en-GB" dirty="0">
                <a:solidFill>
                  <a:srgbClr val="00B050"/>
                </a:solidFill>
              </a:rPr>
              <a:t>teaching</a:t>
            </a:r>
            <a:r>
              <a:rPr lang="en-GB" dirty="0"/>
              <a:t> – what impact have your strategies/approaches had on the learning &amp; learners?</a:t>
            </a:r>
          </a:p>
          <a:p>
            <a:r>
              <a:rPr lang="en-GB" dirty="0">
                <a:solidFill>
                  <a:srgbClr val="FF0000"/>
                </a:solidFill>
              </a:rPr>
              <a:t>Devise</a:t>
            </a:r>
            <a:r>
              <a:rPr lang="en-GB" dirty="0"/>
              <a:t> clear, concise and achievable </a:t>
            </a:r>
            <a:r>
              <a:rPr lang="en-GB" dirty="0">
                <a:solidFill>
                  <a:srgbClr val="00B050"/>
                </a:solidFill>
              </a:rPr>
              <a:t>targets</a:t>
            </a:r>
            <a:r>
              <a:rPr lang="en-GB" dirty="0"/>
              <a:t> to be implemented in future lessons.</a:t>
            </a:r>
          </a:p>
        </p:txBody>
      </p:sp>
    </p:spTree>
    <p:extLst>
      <p:ext uri="{BB962C8B-B14F-4D97-AF65-F5344CB8AC3E}">
        <p14:creationId xmlns:p14="http://schemas.microsoft.com/office/powerpoint/2010/main" val="4096171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0764" y="910827"/>
            <a:ext cx="9601196" cy="1303867"/>
          </a:xfrm>
        </p:spPr>
        <p:txBody>
          <a:bodyPr/>
          <a:lstStyle/>
          <a:p>
            <a:pPr algn="l"/>
            <a:r>
              <a:rPr lang="en-GB" dirty="0"/>
              <a:t>Evaluation of Pupils’ Learning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7377929"/>
              </p:ext>
            </p:extLst>
          </p:nvPr>
        </p:nvGraphicFramePr>
        <p:xfrm>
          <a:off x="4484077" y="1986094"/>
          <a:ext cx="6831623" cy="39319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1289">
                  <a:extLst>
                    <a:ext uri="{9D8B030D-6E8A-4147-A177-3AD203B41FA5}">
                      <a16:colId xmlns:a16="http://schemas.microsoft.com/office/drawing/2014/main" val="307692334"/>
                    </a:ext>
                  </a:extLst>
                </a:gridCol>
                <a:gridCol w="5330334">
                  <a:extLst>
                    <a:ext uri="{9D8B030D-6E8A-4147-A177-3AD203B41FA5}">
                      <a16:colId xmlns:a16="http://schemas.microsoft.com/office/drawing/2014/main" val="1308470656"/>
                    </a:ext>
                  </a:extLst>
                </a:gridCol>
              </a:tblGrid>
              <a:tr h="517140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Evaluation of Pupil Learning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2103552"/>
                  </a:ext>
                </a:extLst>
              </a:tr>
              <a:tr h="18805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Evidence of Learning (including attitude to learning over time)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WHO - Whose learning will you evaluate? Individual learners/groups/whole class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HOW - How will you evaluate? Observation/learner tracking/speaking with learners/marking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WHAT - What attitudes will you be looking for? Independence/confidence/perseverance/engagement/sustained concentration/collaboration/effective communication 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WHY – Does the evidence I have gathered support my judgements? Are my judgements reliable?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36550451"/>
                  </a:ext>
                </a:extLst>
              </a:tr>
              <a:tr h="141038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Next Steps for Progress</a:t>
                      </a:r>
                      <a:endParaRPr lang="en-GB" sz="20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WHO – which learner/s are you considering? (Individuals/groups/whole class)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HOW - How will you aim to implement them?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WHAT – which targets will improve optimum opportunity for learning? (Consider individuals/groups/whole class) 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WHY- Do I understand how the next steps fit into a continuum of progression? Have I got a long term view?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196906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78252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4000" dirty="0"/>
              <a:t>Reflection of Teaching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9831278"/>
              </p:ext>
            </p:extLst>
          </p:nvPr>
        </p:nvGraphicFramePr>
        <p:xfrm>
          <a:off x="6096000" y="1230924"/>
          <a:ext cx="5205046" cy="44805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61806">
                  <a:extLst>
                    <a:ext uri="{9D8B030D-6E8A-4147-A177-3AD203B41FA5}">
                      <a16:colId xmlns:a16="http://schemas.microsoft.com/office/drawing/2014/main" val="4212723832"/>
                    </a:ext>
                  </a:extLst>
                </a:gridCol>
                <a:gridCol w="4143240">
                  <a:extLst>
                    <a:ext uri="{9D8B030D-6E8A-4147-A177-3AD203B41FA5}">
                      <a16:colId xmlns:a16="http://schemas.microsoft.com/office/drawing/2014/main" val="4188544981"/>
                    </a:ext>
                  </a:extLst>
                </a:gridCol>
              </a:tblGrid>
              <a:tr h="861754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Reflective Analysis of Teaching and Strategies For Development – including justification/rationale for pedagogical choices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0486185"/>
                  </a:ext>
                </a:extLst>
              </a:tr>
              <a:tr h="12534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Evidence of my Effective Practice </a:t>
                      </a:r>
                      <a:endParaRPr lang="en-GB" sz="18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8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What went well?  WWW</a:t>
                      </a:r>
                      <a:endParaRPr lang="en-GB" sz="1800" b="1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Which aspect/s proved effective?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Did particular strategies/approaches prove successful? 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Have I made progress in longer term targets? (Is a particular aspect of my teaching getting better?)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Can I justify the decisions made in the classroom using research and professional experience?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63822772"/>
                  </a:ext>
                </a:extLst>
              </a:tr>
              <a:tr h="17235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Areas for my Development</a:t>
                      </a:r>
                      <a:endParaRPr lang="en-GB" sz="18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8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Personal Targets for Progress</a:t>
                      </a:r>
                      <a:endParaRPr lang="en-GB" sz="18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Even better if… EBI</a:t>
                      </a:r>
                      <a:endParaRPr lang="en-GB" sz="1800" b="1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What element/s of the learning needs development? (Consider different sections/aspects of the lesson, e.g. introduction, plenary, giving instructions, monitoring progress, dealing with misconceptions)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Do my personal targets focus on teaching and learning?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Do they reflect the outcomes of the evaluation of learning and personal reflection?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How will I address my personal target (e.g. reading, observation, mentoring, advice on planning etc.)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Am I showing progress over time?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694470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34476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9025" y="1008509"/>
            <a:ext cx="9601196" cy="1303867"/>
          </a:xfrm>
        </p:spPr>
        <p:txBody>
          <a:bodyPr/>
          <a:lstStyle/>
          <a:p>
            <a:pPr algn="l"/>
            <a:r>
              <a:rPr lang="en-GB" dirty="0"/>
              <a:t>Personal Targets </a:t>
            </a:r>
            <a:br>
              <a:rPr lang="en-GB" dirty="0"/>
            </a:br>
            <a:r>
              <a:rPr lang="en-GB" sz="2400" dirty="0"/>
              <a:t>(top section of lesson plan format)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4978796"/>
              </p:ext>
            </p:extLst>
          </p:nvPr>
        </p:nvGraphicFramePr>
        <p:xfrm>
          <a:off x="4360985" y="2212487"/>
          <a:ext cx="7104184" cy="38355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104184">
                  <a:extLst>
                    <a:ext uri="{9D8B030D-6E8A-4147-A177-3AD203B41FA5}">
                      <a16:colId xmlns:a16="http://schemas.microsoft.com/office/drawing/2014/main" val="1016380816"/>
                    </a:ext>
                  </a:extLst>
                </a:gridCol>
              </a:tblGrid>
              <a:tr h="456498"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Personal Targets (Linked to QTS and identified in weekly review)</a:t>
                      </a:r>
                    </a:p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2493610"/>
                  </a:ext>
                </a:extLst>
              </a:tr>
              <a:tr h="319548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 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04764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70574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Reflecting with Mentor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Learning Journal</a:t>
            </a:r>
          </a:p>
          <a:p>
            <a:r>
              <a:rPr lang="en-GB" dirty="0"/>
              <a:t>Weekly Reflection</a:t>
            </a:r>
          </a:p>
        </p:txBody>
      </p:sp>
    </p:spTree>
    <p:extLst>
      <p:ext uri="{BB962C8B-B14F-4D97-AF65-F5344CB8AC3E}">
        <p14:creationId xmlns:p14="http://schemas.microsoft.com/office/powerpoint/2010/main" val="3897448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Expectations </a:t>
            </a:r>
            <a:br>
              <a:rPr lang="en-GB" dirty="0"/>
            </a:br>
            <a:r>
              <a:rPr lang="en-GB" dirty="0"/>
              <a:t>Learning Journal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are expected to complete the Journal </a:t>
            </a:r>
            <a:r>
              <a:rPr lang="en-GB" dirty="0">
                <a:solidFill>
                  <a:srgbClr val="00B050"/>
                </a:solidFill>
              </a:rPr>
              <a:t>daily</a:t>
            </a:r>
            <a:r>
              <a:rPr lang="en-GB" dirty="0"/>
              <a:t>, including informal comments, reflections and queries that come to mind as you </a:t>
            </a:r>
            <a:r>
              <a:rPr lang="en-GB" dirty="0">
                <a:solidFill>
                  <a:srgbClr val="FF0000"/>
                </a:solidFill>
              </a:rPr>
              <a:t>reflect</a:t>
            </a:r>
            <a:r>
              <a:rPr lang="en-GB" dirty="0"/>
              <a:t> on your engagement with the teacher role.</a:t>
            </a:r>
          </a:p>
          <a:p>
            <a:r>
              <a:rPr lang="en-GB" dirty="0"/>
              <a:t>Your journal </a:t>
            </a:r>
            <a:r>
              <a:rPr lang="en-GB" dirty="0">
                <a:solidFill>
                  <a:srgbClr val="00B050"/>
                </a:solidFill>
              </a:rPr>
              <a:t>must be available </a:t>
            </a:r>
            <a:r>
              <a:rPr lang="en-GB" dirty="0"/>
              <a:t>to your mentor and other staff members at all times – but </a:t>
            </a:r>
            <a:r>
              <a:rPr lang="en-GB" dirty="0">
                <a:solidFill>
                  <a:srgbClr val="FF0000"/>
                </a:solidFill>
              </a:rPr>
              <a:t>not accessible to the pupils </a:t>
            </a:r>
            <a:r>
              <a:rPr lang="en-GB" dirty="0"/>
              <a:t>in your class.</a:t>
            </a:r>
          </a:p>
          <a:p>
            <a:r>
              <a:rPr lang="en-GB" dirty="0"/>
              <a:t>As the journal is a professional document, although not ‘formal’, you still need to ensure that your </a:t>
            </a:r>
            <a:r>
              <a:rPr lang="en-GB" dirty="0">
                <a:solidFill>
                  <a:srgbClr val="00B050"/>
                </a:solidFill>
              </a:rPr>
              <a:t>language use is appropriate</a:t>
            </a:r>
            <a:r>
              <a:rPr lang="en-GB" dirty="0"/>
              <a:t> and that all individuals mentioned are kept </a:t>
            </a:r>
            <a:r>
              <a:rPr lang="en-GB" dirty="0">
                <a:solidFill>
                  <a:srgbClr val="FF0000"/>
                </a:solidFill>
              </a:rPr>
              <a:t>confidential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364877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Journal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Use as an opportunity to make a note any </a:t>
            </a:r>
            <a:r>
              <a:rPr lang="en-GB" dirty="0">
                <a:solidFill>
                  <a:srgbClr val="00B050"/>
                </a:solidFill>
              </a:rPr>
              <a:t>reflective conversations </a:t>
            </a:r>
            <a:r>
              <a:rPr lang="en-GB" dirty="0"/>
              <a:t>with mentors/other staff (to help you remember the pertinent points)</a:t>
            </a:r>
          </a:p>
          <a:p>
            <a:r>
              <a:rPr lang="en-GB" dirty="0">
                <a:solidFill>
                  <a:srgbClr val="00B050"/>
                </a:solidFill>
              </a:rPr>
              <a:t>Mentors</a:t>
            </a:r>
            <a:r>
              <a:rPr lang="en-GB" dirty="0"/>
              <a:t> may add </a:t>
            </a:r>
            <a:r>
              <a:rPr lang="en-GB" dirty="0">
                <a:solidFill>
                  <a:srgbClr val="00B050"/>
                </a:solidFill>
              </a:rPr>
              <a:t>comments/suggestions</a:t>
            </a:r>
            <a:r>
              <a:rPr lang="en-GB" dirty="0"/>
              <a:t> whilst you are teaching – </a:t>
            </a:r>
            <a:r>
              <a:rPr lang="en-GB" dirty="0">
                <a:solidFill>
                  <a:srgbClr val="00B050"/>
                </a:solidFill>
              </a:rPr>
              <a:t>engage</a:t>
            </a:r>
            <a:r>
              <a:rPr lang="en-GB" dirty="0"/>
              <a:t> with these and </a:t>
            </a:r>
            <a:r>
              <a:rPr lang="en-GB" dirty="0">
                <a:solidFill>
                  <a:srgbClr val="00B050"/>
                </a:solidFill>
              </a:rPr>
              <a:t>check your understanding </a:t>
            </a:r>
            <a:r>
              <a:rPr lang="en-GB" dirty="0"/>
              <a:t>if you are not sure</a:t>
            </a:r>
          </a:p>
          <a:p>
            <a:r>
              <a:rPr lang="en-GB" dirty="0"/>
              <a:t>Note any </a:t>
            </a:r>
            <a:r>
              <a:rPr lang="en-GB" dirty="0">
                <a:solidFill>
                  <a:srgbClr val="00B050"/>
                </a:solidFill>
              </a:rPr>
              <a:t>queries/questions</a:t>
            </a:r>
            <a:r>
              <a:rPr lang="en-GB" dirty="0"/>
              <a:t> you may want to ask your mentor relating to your professional progress</a:t>
            </a:r>
          </a:p>
          <a:p>
            <a:endParaRPr lang="en-GB" dirty="0"/>
          </a:p>
          <a:p>
            <a:r>
              <a:rPr lang="en-GB" dirty="0"/>
              <a:t>The Learning Journal is </a:t>
            </a:r>
            <a:r>
              <a:rPr lang="en-GB" dirty="0">
                <a:solidFill>
                  <a:srgbClr val="FF0000"/>
                </a:solidFill>
              </a:rPr>
              <a:t>NOT</a:t>
            </a:r>
            <a:r>
              <a:rPr lang="en-GB" dirty="0"/>
              <a:t> a </a:t>
            </a:r>
            <a:r>
              <a:rPr lang="en-GB" dirty="0">
                <a:solidFill>
                  <a:srgbClr val="FF0000"/>
                </a:solidFill>
              </a:rPr>
              <a:t>‘To Do List’ </a:t>
            </a:r>
            <a:r>
              <a:rPr lang="en-GB" dirty="0"/>
              <a:t>– if you need to make lists, do this in another book!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0761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Expectations</a:t>
            </a:r>
            <a:br>
              <a:rPr lang="en-GB" dirty="0"/>
            </a:br>
            <a:r>
              <a:rPr lang="en-GB" dirty="0"/>
              <a:t>Weekly 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Apart from the preparation week and the final week of each block, you need to complete the weekly reflection on the Professional Learning Passport (PLP) </a:t>
            </a:r>
            <a:r>
              <a:rPr lang="en-GB" dirty="0">
                <a:solidFill>
                  <a:srgbClr val="FF0000"/>
                </a:solidFill>
              </a:rPr>
              <a:t>every week</a:t>
            </a:r>
            <a:r>
              <a:rPr lang="en-GB" dirty="0"/>
              <a:t>.</a:t>
            </a:r>
          </a:p>
          <a:p>
            <a:r>
              <a:rPr lang="en-GB" dirty="0"/>
              <a:t>You </a:t>
            </a:r>
            <a:r>
              <a:rPr lang="en-GB" dirty="0">
                <a:solidFill>
                  <a:srgbClr val="FF0000"/>
                </a:solidFill>
              </a:rPr>
              <a:t>don’t</a:t>
            </a:r>
            <a:r>
              <a:rPr lang="en-GB" dirty="0"/>
              <a:t> need to reflect on a Friday – complete the form after </a:t>
            </a:r>
            <a:r>
              <a:rPr lang="en-GB" dirty="0">
                <a:solidFill>
                  <a:srgbClr val="00B050"/>
                </a:solidFill>
              </a:rPr>
              <a:t>your weekly meeting with your mentor</a:t>
            </a:r>
            <a:r>
              <a:rPr lang="en-GB" dirty="0"/>
              <a:t>.</a:t>
            </a:r>
          </a:p>
          <a:p>
            <a:r>
              <a:rPr lang="en-GB" dirty="0">
                <a:solidFill>
                  <a:srgbClr val="00B050"/>
                </a:solidFill>
              </a:rPr>
              <a:t>Share the access link </a:t>
            </a:r>
            <a:r>
              <a:rPr lang="en-GB" dirty="0"/>
              <a:t>to your up-to-date weekly reflection with your class/subject mentor, your senior mentor and the university tutor (professional).</a:t>
            </a:r>
          </a:p>
        </p:txBody>
      </p:sp>
    </p:spTree>
    <p:extLst>
      <p:ext uri="{BB962C8B-B14F-4D97-AF65-F5344CB8AC3E}">
        <p14:creationId xmlns:p14="http://schemas.microsoft.com/office/powerpoint/2010/main" val="39984762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Weekly Reflection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5289221"/>
              </p:ext>
            </p:extLst>
          </p:nvPr>
        </p:nvGraphicFramePr>
        <p:xfrm>
          <a:off x="3701561" y="2588287"/>
          <a:ext cx="4941278" cy="3189020"/>
        </p:xfrm>
        <a:graphic>
          <a:graphicData uri="http://schemas.openxmlformats.org/drawingml/2006/table">
            <a:tbl>
              <a:tblPr firstRow="1" firstCol="1" bandRow="1"/>
              <a:tblGrid>
                <a:gridCol w="2470639">
                  <a:extLst>
                    <a:ext uri="{9D8B030D-6E8A-4147-A177-3AD203B41FA5}">
                      <a16:colId xmlns:a16="http://schemas.microsoft.com/office/drawing/2014/main" val="2336315142"/>
                    </a:ext>
                  </a:extLst>
                </a:gridCol>
                <a:gridCol w="2470639">
                  <a:extLst>
                    <a:ext uri="{9D8B030D-6E8A-4147-A177-3AD203B41FA5}">
                      <a16:colId xmlns:a16="http://schemas.microsoft.com/office/drawing/2014/main" val="825136776"/>
                    </a:ext>
                  </a:extLst>
                </a:gridCol>
              </a:tblGrid>
              <a:tr h="11003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u="sng" dirty="0">
                          <a:solidFill>
                            <a:srgbClr val="2E74B5"/>
                          </a:solidFill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Meet</a:t>
                      </a:r>
                      <a:r>
                        <a:rPr lang="en-GB" sz="1800" b="1" u="sng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– identify your target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	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92" marR="547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2E74B5"/>
                          </a:solidFill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Think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– develop your strategy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92" marR="547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7477097"/>
                  </a:ext>
                </a:extLst>
              </a:tr>
              <a:tr h="6668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u="sng" dirty="0">
                          <a:solidFill>
                            <a:srgbClr val="2E74B5"/>
                          </a:solidFill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Test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– implementation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				 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92" marR="547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2E74B5"/>
                          </a:solidFill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Think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– reflect on your implementation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92" marR="547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27851583"/>
                  </a:ext>
                </a:extLst>
              </a:tr>
              <a:tr h="1315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u="sng" dirty="0">
                          <a:solidFill>
                            <a:srgbClr val="2E74B5"/>
                          </a:solidFill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Share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– what reflections did you share with your teacher or mentor?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92" marR="547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2E74B5"/>
                          </a:solidFill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Think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– are you carrying this target forward or developing a new target?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92" marR="547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516818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63072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Reflection on personal professional progress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Professional Learning Profile</a:t>
            </a:r>
          </a:p>
          <a:p>
            <a:r>
              <a:rPr lang="en-GB" dirty="0"/>
              <a:t>(EWC)</a:t>
            </a:r>
          </a:p>
        </p:txBody>
      </p:sp>
    </p:spTree>
    <p:extLst>
      <p:ext uri="{BB962C8B-B14F-4D97-AF65-F5344CB8AC3E}">
        <p14:creationId xmlns:p14="http://schemas.microsoft.com/office/powerpoint/2010/main" val="34387849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 of Workbook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484" y="2285999"/>
            <a:ext cx="9241629" cy="293502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/>
              <a:t>Section 1: </a:t>
            </a:r>
            <a:r>
              <a:rPr lang="en-GB">
                <a:solidFill>
                  <a:srgbClr val="00B050"/>
                </a:solidFill>
              </a:rPr>
              <a:t>PTE file: </a:t>
            </a:r>
            <a:r>
              <a:rPr lang="en-GB"/>
              <a:t>share a link to your file ahead of each PTE block</a:t>
            </a:r>
          </a:p>
          <a:p>
            <a:pPr marL="0" indent="0">
              <a:buNone/>
            </a:pPr>
            <a:r>
              <a:rPr lang="en-GB"/>
              <a:t>Section 2: </a:t>
            </a:r>
            <a:r>
              <a:rPr lang="en-GB">
                <a:solidFill>
                  <a:srgbClr val="00B050"/>
                </a:solidFill>
              </a:rPr>
              <a:t>Weekly Reflection: </a:t>
            </a:r>
            <a:r>
              <a:rPr lang="en-GB"/>
              <a:t>weekly, complete a template and save using the date to show progress over time</a:t>
            </a:r>
          </a:p>
          <a:p>
            <a:pPr marL="0" indent="0">
              <a:buNone/>
            </a:pPr>
            <a:r>
              <a:rPr lang="en-GB"/>
              <a:t>Section 3: </a:t>
            </a:r>
            <a:r>
              <a:rPr lang="en-GB">
                <a:solidFill>
                  <a:srgbClr val="00B050"/>
                </a:solidFill>
              </a:rPr>
              <a:t>Professional Progress: </a:t>
            </a:r>
            <a:r>
              <a:rPr lang="en-GB"/>
              <a:t>at three milestones throughout your programme (December, February, May), complete the grid to show areas of strength and areas for further development</a:t>
            </a:r>
          </a:p>
          <a:p>
            <a:pPr marL="0" indent="0">
              <a:buNone/>
            </a:pPr>
            <a:r>
              <a:rPr lang="en-GB"/>
              <a:t>Section 4: </a:t>
            </a:r>
            <a:r>
              <a:rPr lang="en-GB">
                <a:solidFill>
                  <a:srgbClr val="00B050"/>
                </a:solidFill>
              </a:rPr>
              <a:t>Research: </a:t>
            </a:r>
            <a:r>
              <a:rPr lang="en-GB"/>
              <a:t>during the programme, complete a reflection template to demonstrate your learning through experience (e.g. bridging, alternative settings)</a:t>
            </a:r>
          </a:p>
          <a:p>
            <a:pPr marL="0" indent="0">
              <a:buNone/>
            </a:pPr>
            <a:r>
              <a:rPr lang="en-GB"/>
              <a:t>Section 5: </a:t>
            </a:r>
            <a:r>
              <a:rPr lang="en-GB">
                <a:solidFill>
                  <a:srgbClr val="00B050"/>
                </a:solidFill>
              </a:rPr>
              <a:t>Subject Knowledge Development: </a:t>
            </a:r>
            <a:r>
              <a:rPr lang="en-GB"/>
              <a:t>regularly demonstrate that you are enhancing your subject knowledge by adding appropriate evidence of personal study</a:t>
            </a:r>
          </a:p>
          <a:p>
            <a:pPr marL="0" indent="0">
              <a:buNone/>
            </a:pPr>
            <a:r>
              <a:rPr lang="en-GB"/>
              <a:t>Section 6: </a:t>
            </a:r>
            <a:r>
              <a:rPr lang="en-GB">
                <a:solidFill>
                  <a:srgbClr val="00B050"/>
                </a:solidFill>
              </a:rPr>
              <a:t>Above and Beyond: </a:t>
            </a:r>
            <a:r>
              <a:rPr lang="en-GB"/>
              <a:t>add anything that you are particularly proud of or want to celebrate (e.g. a specific event that you have organised, a presentation to others, participating in a conference, coaching the school netball team)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33133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cy-GB" dirty="0"/>
            </a:br>
            <a:br>
              <a:rPr lang="cy-GB" dirty="0"/>
            </a:br>
            <a:r>
              <a:rPr lang="en-GB" dirty="0"/>
              <a:t>Section 1: </a:t>
            </a:r>
            <a:r>
              <a:rPr lang="en-GB" dirty="0">
                <a:solidFill>
                  <a:srgbClr val="00B050"/>
                </a:solidFill>
              </a:rPr>
              <a:t>PTE file: </a:t>
            </a:r>
            <a:br>
              <a:rPr lang="en-GB" dirty="0">
                <a:solidFill>
                  <a:srgbClr val="00B050"/>
                </a:solidFill>
              </a:rPr>
            </a:br>
            <a:r>
              <a:rPr lang="en-GB" dirty="0"/>
              <a:t>Share a link to your file ahead of each PTE block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3424765" y="2366963"/>
            <a:ext cx="5342469" cy="3424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72668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Section 2: </a:t>
            </a:r>
            <a:r>
              <a:rPr lang="en-GB" dirty="0">
                <a:solidFill>
                  <a:srgbClr val="00B050"/>
                </a:solidFill>
              </a:rPr>
              <a:t>Weekly Reflection: </a:t>
            </a:r>
            <a:br>
              <a:rPr lang="en-GB" dirty="0">
                <a:solidFill>
                  <a:srgbClr val="00B050"/>
                </a:solidFill>
              </a:rPr>
            </a:br>
            <a:r>
              <a:rPr lang="en-GB" sz="2700" dirty="0"/>
              <a:t>Weekly, complete a template and save using the date to show progress over time</a:t>
            </a:r>
            <a:br>
              <a:rPr lang="en-GB" sz="2700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19560" y="2557463"/>
            <a:ext cx="5152879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2510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Section 3: </a:t>
            </a:r>
            <a:r>
              <a:rPr lang="en-GB" dirty="0">
                <a:solidFill>
                  <a:srgbClr val="00B050"/>
                </a:solidFill>
              </a:rPr>
              <a:t>Professional Progress: </a:t>
            </a:r>
            <a:br>
              <a:rPr lang="en-GB" dirty="0">
                <a:solidFill>
                  <a:srgbClr val="00B050"/>
                </a:solidFill>
              </a:rPr>
            </a:br>
            <a:r>
              <a:rPr lang="en-GB" sz="2200" dirty="0"/>
              <a:t>At three milestones throughout your programme (December, February, May), complete the grid to show areas of strength and areas for further development</a:t>
            </a:r>
            <a:br>
              <a:rPr lang="en-GB" dirty="0"/>
            </a:b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4338" y="2487124"/>
            <a:ext cx="3193894" cy="212718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6253" y="2487124"/>
            <a:ext cx="5231423" cy="2864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4063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Section 4: </a:t>
            </a:r>
            <a:r>
              <a:rPr lang="en-GB" dirty="0">
                <a:solidFill>
                  <a:srgbClr val="00B050"/>
                </a:solidFill>
              </a:rPr>
              <a:t>Research: </a:t>
            </a:r>
            <a:br>
              <a:rPr lang="en-GB" dirty="0">
                <a:solidFill>
                  <a:srgbClr val="00B050"/>
                </a:solidFill>
              </a:rPr>
            </a:br>
            <a:r>
              <a:rPr lang="en-GB" sz="2200" dirty="0"/>
              <a:t>During the programme, complete a reflection template to demonstrate your learning through experience (e.g. bridging, alternative settings)</a:t>
            </a:r>
            <a:br>
              <a:rPr lang="en-GB" sz="2200" dirty="0"/>
            </a:b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6104" y="2970701"/>
            <a:ext cx="2898530" cy="1928707"/>
          </a:xfrm>
          <a:prstGeom prst="rect">
            <a:avLst/>
          </a:prstGeom>
        </p:spPr>
      </p:pic>
      <p:pic>
        <p:nvPicPr>
          <p:cNvPr id="10" name="Content Placeholder 9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295402" y="2970702"/>
            <a:ext cx="2898529" cy="192870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0631" y="2975887"/>
            <a:ext cx="2890737" cy="1923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9901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Section 5: </a:t>
            </a:r>
            <a:r>
              <a:rPr lang="en-GB" dirty="0">
                <a:solidFill>
                  <a:srgbClr val="00B050"/>
                </a:solidFill>
              </a:rPr>
              <a:t>Subject Knowledge Development: </a:t>
            </a:r>
            <a:r>
              <a:rPr lang="en-GB" sz="2200" dirty="0"/>
              <a:t>Regularly demonstrate that you are enhancing your subject knowledge by adding appropriate evidence of personal study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93016" y="2557463"/>
            <a:ext cx="4005968" cy="3317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343900" y="3112476"/>
            <a:ext cx="314764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 err="1"/>
              <a:t>Literacy</a:t>
            </a:r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 err="1"/>
              <a:t>Numeracy</a:t>
            </a:r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 err="1"/>
              <a:t>Digital</a:t>
            </a:r>
            <a:r>
              <a:rPr lang="cy-GB" dirty="0"/>
              <a:t> </a:t>
            </a:r>
            <a:r>
              <a:rPr lang="cy-GB" dirty="0" err="1"/>
              <a:t>Competence</a:t>
            </a:r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Welsh </a:t>
            </a:r>
            <a:r>
              <a:rPr lang="cy-GB" dirty="0" err="1"/>
              <a:t>language</a:t>
            </a:r>
            <a:r>
              <a:rPr lang="cy-GB" dirty="0"/>
              <a:t>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 err="1"/>
              <a:t>Subject</a:t>
            </a:r>
            <a:r>
              <a:rPr lang="cy-GB" dirty="0"/>
              <a:t> </a:t>
            </a:r>
            <a:r>
              <a:rPr lang="cy-GB" dirty="0" err="1"/>
              <a:t>Knowledge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8315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Section 6: </a:t>
            </a:r>
            <a:r>
              <a:rPr lang="en-GB" dirty="0">
                <a:solidFill>
                  <a:srgbClr val="00B050"/>
                </a:solidFill>
              </a:rPr>
              <a:t>Above and Beyond: </a:t>
            </a:r>
            <a:br>
              <a:rPr lang="en-GB" dirty="0">
                <a:solidFill>
                  <a:srgbClr val="00B050"/>
                </a:solidFill>
              </a:rPr>
            </a:br>
            <a:r>
              <a:rPr lang="en-GB" sz="2000" dirty="0">
                <a:solidFill>
                  <a:schemeClr val="tx1"/>
                </a:solidFill>
              </a:rPr>
              <a:t>A</a:t>
            </a:r>
            <a:r>
              <a:rPr lang="en-GB" sz="2000" dirty="0"/>
              <a:t>dd anything that you are particularly proud of or want to celebrate (e.g. a specific event that you have organised, a presentation to others, participating in a conference, coaching the school netball team)</a:t>
            </a:r>
            <a:br>
              <a:rPr lang="en-GB" sz="2000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51882" y="2557463"/>
            <a:ext cx="4288236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7661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Expectations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Share the link </a:t>
            </a:r>
            <a:r>
              <a:rPr lang="en-GB" dirty="0"/>
              <a:t>to your </a:t>
            </a:r>
            <a:r>
              <a:rPr lang="en-GB" dirty="0">
                <a:solidFill>
                  <a:srgbClr val="00B050"/>
                </a:solidFill>
              </a:rPr>
              <a:t>teaching file </a:t>
            </a:r>
            <a:r>
              <a:rPr lang="en-GB" dirty="0"/>
              <a:t>in Section 1</a:t>
            </a:r>
          </a:p>
          <a:p>
            <a:r>
              <a:rPr lang="en-GB" dirty="0"/>
              <a:t>Complete a </a:t>
            </a:r>
            <a:r>
              <a:rPr lang="en-GB" dirty="0">
                <a:solidFill>
                  <a:srgbClr val="00B050"/>
                </a:solidFill>
              </a:rPr>
              <a:t>weekly reflection template </a:t>
            </a:r>
            <a:r>
              <a:rPr lang="en-GB" dirty="0">
                <a:solidFill>
                  <a:srgbClr val="FF0000"/>
                </a:solidFill>
              </a:rPr>
              <a:t>every week</a:t>
            </a:r>
            <a:r>
              <a:rPr lang="en-GB" dirty="0"/>
              <a:t>, and save it using the date to build up a collection that demonstrates your professional progress over PTE</a:t>
            </a:r>
          </a:p>
          <a:p>
            <a:r>
              <a:rPr lang="en-GB" dirty="0"/>
              <a:t>Complete a </a:t>
            </a:r>
            <a:r>
              <a:rPr lang="en-GB" dirty="0">
                <a:solidFill>
                  <a:srgbClr val="00B050"/>
                </a:solidFill>
              </a:rPr>
              <a:t>research reflection template </a:t>
            </a:r>
            <a:r>
              <a:rPr lang="en-GB" dirty="0"/>
              <a:t>when appropriate (e.g. during Test period of Bridging)</a:t>
            </a:r>
          </a:p>
          <a:p>
            <a:r>
              <a:rPr lang="en-GB" dirty="0"/>
              <a:t>Throughout your school and university experiences, </a:t>
            </a:r>
            <a:r>
              <a:rPr lang="en-GB" dirty="0">
                <a:solidFill>
                  <a:srgbClr val="FF0000"/>
                </a:solidFill>
              </a:rPr>
              <a:t>collect evidence </a:t>
            </a:r>
            <a:r>
              <a:rPr lang="en-GB" dirty="0"/>
              <a:t>against the professional standards for </a:t>
            </a:r>
            <a:r>
              <a:rPr lang="en-GB" dirty="0">
                <a:solidFill>
                  <a:srgbClr val="00B050"/>
                </a:solidFill>
              </a:rPr>
              <a:t>Qualified Teacher Status </a:t>
            </a:r>
            <a:r>
              <a:rPr lang="en-GB" sz="1000" dirty="0">
                <a:hlinkClick r:id="rId2"/>
              </a:rPr>
              <a:t>https://hwb.gov.wales/professional-development/professional-standards/</a:t>
            </a:r>
            <a:endParaRPr lang="en-GB" sz="1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3587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err="1"/>
              <a:t>Examples</a:t>
            </a:r>
            <a:r>
              <a:rPr lang="cy-GB" dirty="0"/>
              <a:t> of </a:t>
            </a:r>
            <a:r>
              <a:rPr lang="cy-GB" dirty="0" err="1"/>
              <a:t>Evidence</a:t>
            </a:r>
            <a:r>
              <a:rPr lang="cy-GB" dirty="0"/>
              <a:t> 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 err="1"/>
              <a:t>Evidence</a:t>
            </a:r>
            <a:r>
              <a:rPr lang="cy-GB" dirty="0"/>
              <a:t> </a:t>
            </a:r>
            <a:r>
              <a:rPr lang="cy-GB" dirty="0" err="1"/>
              <a:t>collected</a:t>
            </a:r>
            <a:r>
              <a:rPr lang="cy-GB" dirty="0"/>
              <a:t> </a:t>
            </a:r>
            <a:r>
              <a:rPr lang="cy-GB" dirty="0" err="1"/>
              <a:t>through</a:t>
            </a:r>
            <a:r>
              <a:rPr lang="cy-GB" dirty="0"/>
              <a:t> </a:t>
            </a:r>
            <a:r>
              <a:rPr lang="cy-GB" dirty="0" err="1"/>
              <a:t>observations</a:t>
            </a:r>
            <a:r>
              <a:rPr lang="cy-GB" dirty="0"/>
              <a:t>/</a:t>
            </a:r>
            <a:r>
              <a:rPr lang="cy-GB" dirty="0" err="1"/>
              <a:t>feedback</a:t>
            </a:r>
            <a:endParaRPr lang="cy-GB" dirty="0"/>
          </a:p>
          <a:p>
            <a:r>
              <a:rPr lang="cy-GB" dirty="0" err="1"/>
              <a:t>Evidence</a:t>
            </a:r>
            <a:r>
              <a:rPr lang="cy-GB" dirty="0"/>
              <a:t> of </a:t>
            </a:r>
            <a:r>
              <a:rPr lang="cy-GB" dirty="0" err="1"/>
              <a:t>planning</a:t>
            </a:r>
            <a:r>
              <a:rPr lang="cy-GB" dirty="0"/>
              <a:t> </a:t>
            </a:r>
            <a:r>
              <a:rPr lang="cy-GB" dirty="0" err="1"/>
              <a:t>for</a:t>
            </a:r>
            <a:r>
              <a:rPr lang="cy-GB" dirty="0"/>
              <a:t> </a:t>
            </a:r>
            <a:r>
              <a:rPr lang="cy-GB" dirty="0" err="1"/>
              <a:t>teaching</a:t>
            </a:r>
            <a:r>
              <a:rPr lang="cy-GB" dirty="0"/>
              <a:t> and </a:t>
            </a:r>
            <a:r>
              <a:rPr lang="cy-GB" dirty="0" err="1"/>
              <a:t>learning</a:t>
            </a:r>
            <a:endParaRPr lang="cy-GB" dirty="0"/>
          </a:p>
          <a:p>
            <a:r>
              <a:rPr lang="cy-GB" dirty="0" err="1"/>
              <a:t>Evidence</a:t>
            </a:r>
            <a:r>
              <a:rPr lang="cy-GB" dirty="0"/>
              <a:t> of </a:t>
            </a:r>
            <a:r>
              <a:rPr lang="cy-GB" dirty="0" err="1"/>
              <a:t>your</a:t>
            </a:r>
            <a:r>
              <a:rPr lang="cy-GB" dirty="0"/>
              <a:t> </a:t>
            </a:r>
            <a:r>
              <a:rPr lang="cy-GB" dirty="0" err="1"/>
              <a:t>engagement</a:t>
            </a:r>
            <a:r>
              <a:rPr lang="cy-GB" dirty="0"/>
              <a:t> </a:t>
            </a:r>
            <a:r>
              <a:rPr lang="cy-GB" dirty="0" err="1"/>
              <a:t>with</a:t>
            </a:r>
            <a:r>
              <a:rPr lang="cy-GB" dirty="0"/>
              <a:t> the ‘</a:t>
            </a:r>
            <a:r>
              <a:rPr lang="cy-GB" dirty="0" err="1"/>
              <a:t>teacher</a:t>
            </a:r>
            <a:r>
              <a:rPr lang="cy-GB" dirty="0"/>
              <a:t>’ </a:t>
            </a:r>
            <a:r>
              <a:rPr lang="cy-GB" dirty="0" err="1"/>
              <a:t>role</a:t>
            </a:r>
            <a:endParaRPr lang="cy-GB" dirty="0"/>
          </a:p>
          <a:p>
            <a:pPr marL="0" indent="0">
              <a:buNone/>
            </a:pPr>
            <a:r>
              <a:rPr lang="cy-GB" dirty="0"/>
              <a:t>	(</a:t>
            </a:r>
            <a:r>
              <a:rPr lang="cy-GB" dirty="0" err="1"/>
              <a:t>See</a:t>
            </a:r>
            <a:r>
              <a:rPr lang="cy-GB" dirty="0"/>
              <a:t> </a:t>
            </a:r>
            <a:r>
              <a:rPr lang="cy-GB" dirty="0" err="1"/>
              <a:t>examples</a:t>
            </a:r>
            <a:r>
              <a:rPr lang="cy-GB" dirty="0"/>
              <a:t> </a:t>
            </a:r>
            <a:r>
              <a:rPr lang="cy-GB" dirty="0" err="1"/>
              <a:t>on</a:t>
            </a:r>
            <a:r>
              <a:rPr lang="cy-GB" dirty="0"/>
              <a:t> </a:t>
            </a:r>
            <a:r>
              <a:rPr lang="cy-GB" dirty="0" err="1"/>
              <a:t>handout</a:t>
            </a:r>
            <a:r>
              <a:rPr lang="cy-GB" dirty="0"/>
              <a:t>.)</a:t>
            </a:r>
          </a:p>
          <a:p>
            <a:endParaRPr lang="cy-GB" dirty="0"/>
          </a:p>
          <a:p>
            <a:r>
              <a:rPr lang="cy-GB" dirty="0"/>
              <a:t>You can </a:t>
            </a:r>
            <a:r>
              <a:rPr lang="cy-GB" dirty="0" err="1"/>
              <a:t>link</a:t>
            </a:r>
            <a:r>
              <a:rPr lang="cy-GB" dirty="0"/>
              <a:t> </a:t>
            </a:r>
            <a:r>
              <a:rPr lang="cy-GB" dirty="0" err="1"/>
              <a:t>any</a:t>
            </a:r>
            <a:r>
              <a:rPr lang="cy-GB" dirty="0"/>
              <a:t> </a:t>
            </a:r>
            <a:r>
              <a:rPr lang="cy-GB" dirty="0" err="1"/>
              <a:t>form</a:t>
            </a:r>
            <a:r>
              <a:rPr lang="cy-GB" dirty="0"/>
              <a:t> of </a:t>
            </a:r>
            <a:r>
              <a:rPr lang="cy-GB" dirty="0" err="1"/>
              <a:t>evidence</a:t>
            </a:r>
            <a:r>
              <a:rPr lang="cy-GB" dirty="0"/>
              <a:t> - </a:t>
            </a:r>
            <a:r>
              <a:rPr lang="cy-GB" dirty="0" err="1"/>
              <a:t>documents</a:t>
            </a:r>
            <a:r>
              <a:rPr lang="cy-GB" dirty="0"/>
              <a:t>, </a:t>
            </a:r>
            <a:r>
              <a:rPr lang="cy-GB" dirty="0" err="1"/>
              <a:t>images</a:t>
            </a:r>
            <a:r>
              <a:rPr lang="cy-GB" dirty="0"/>
              <a:t>, </a:t>
            </a:r>
            <a:r>
              <a:rPr lang="cy-GB" dirty="0" err="1"/>
              <a:t>films</a:t>
            </a:r>
            <a:r>
              <a:rPr lang="cy-GB" dirty="0"/>
              <a:t>, </a:t>
            </a:r>
            <a:r>
              <a:rPr lang="cy-GB" dirty="0" err="1"/>
              <a:t>sound</a:t>
            </a:r>
            <a:r>
              <a:rPr lang="cy-GB" dirty="0"/>
              <a:t> </a:t>
            </a:r>
            <a:r>
              <a:rPr lang="cy-GB" dirty="0" err="1"/>
              <a:t>files</a:t>
            </a:r>
            <a:r>
              <a:rPr lang="cy-GB" dirty="0"/>
              <a:t> – to </a:t>
            </a:r>
            <a:r>
              <a:rPr lang="cy-GB" dirty="0" err="1"/>
              <a:t>your</a:t>
            </a:r>
            <a:r>
              <a:rPr lang="cy-GB" dirty="0"/>
              <a:t> </a:t>
            </a:r>
            <a:r>
              <a:rPr lang="cy-GB" dirty="0" err="1"/>
              <a:t>workbook</a:t>
            </a:r>
            <a:r>
              <a:rPr lang="cy-GB" dirty="0"/>
              <a:t> and/or the QTS </a:t>
            </a:r>
            <a:r>
              <a:rPr lang="cy-GB" dirty="0" err="1"/>
              <a:t>standards</a:t>
            </a:r>
            <a:r>
              <a:rPr lang="cy-GB" dirty="0"/>
              <a:t>.</a:t>
            </a:r>
          </a:p>
          <a:p>
            <a:r>
              <a:rPr lang="cy-GB" dirty="0" err="1"/>
              <a:t>PebblePocket</a:t>
            </a:r>
            <a:r>
              <a:rPr lang="cy-GB" dirty="0"/>
              <a:t> </a:t>
            </a:r>
            <a:r>
              <a:rPr lang="cy-GB" dirty="0" err="1"/>
              <a:t>app</a:t>
            </a:r>
            <a:r>
              <a:rPr lang="cy-GB" dirty="0"/>
              <a:t> </a:t>
            </a:r>
            <a:r>
              <a:rPr lang="cy-GB" dirty="0" err="1"/>
              <a:t>allows</a:t>
            </a:r>
            <a:r>
              <a:rPr lang="cy-GB" dirty="0"/>
              <a:t> </a:t>
            </a:r>
            <a:r>
              <a:rPr lang="cy-GB" dirty="0" err="1"/>
              <a:t>you</a:t>
            </a:r>
            <a:r>
              <a:rPr lang="cy-GB" dirty="0"/>
              <a:t> to </a:t>
            </a:r>
            <a:r>
              <a:rPr lang="cy-GB" dirty="0" err="1"/>
              <a:t>collect</a:t>
            </a:r>
            <a:r>
              <a:rPr lang="cy-GB" dirty="0"/>
              <a:t> </a:t>
            </a:r>
            <a:r>
              <a:rPr lang="cy-GB" dirty="0" err="1"/>
              <a:t>evidence</a:t>
            </a:r>
            <a:r>
              <a:rPr lang="cy-GB" dirty="0"/>
              <a:t> </a:t>
            </a:r>
            <a:r>
              <a:rPr lang="cy-GB" dirty="0" err="1"/>
              <a:t>on</a:t>
            </a:r>
            <a:r>
              <a:rPr lang="cy-GB" dirty="0"/>
              <a:t> </a:t>
            </a:r>
            <a:r>
              <a:rPr lang="cy-GB" dirty="0" err="1"/>
              <a:t>your</a:t>
            </a:r>
            <a:r>
              <a:rPr lang="cy-GB" dirty="0"/>
              <a:t> </a:t>
            </a:r>
            <a:r>
              <a:rPr lang="cy-GB" dirty="0" err="1"/>
              <a:t>mobile</a:t>
            </a:r>
            <a:r>
              <a:rPr lang="cy-GB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69284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354</TotalTime>
  <Words>981</Words>
  <Application>Microsoft Office PowerPoint</Application>
  <PresentationFormat>Widescreen</PresentationFormat>
  <Paragraphs>118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Organic</vt:lpstr>
      <vt:lpstr>Evaluation &amp; Reflection</vt:lpstr>
      <vt:lpstr>Expectations</vt:lpstr>
      <vt:lpstr>Evaluation of Pupils’ Learning</vt:lpstr>
      <vt:lpstr>Reflection of Teaching</vt:lpstr>
      <vt:lpstr>Personal Targets  (top section of lesson plan format)</vt:lpstr>
      <vt:lpstr>Reflecting with Mentor</vt:lpstr>
      <vt:lpstr>Expectations  Learning Journal</vt:lpstr>
      <vt:lpstr>Learning Journal</vt:lpstr>
      <vt:lpstr>Expectations Weekly Reflection</vt:lpstr>
      <vt:lpstr>Weekly Reflection</vt:lpstr>
      <vt:lpstr>Reflection on personal professional progress</vt:lpstr>
      <vt:lpstr>Contents of Workbook</vt:lpstr>
      <vt:lpstr>  Section 1: PTE file:  Share a link to your file ahead of each PTE block </vt:lpstr>
      <vt:lpstr> Section 2: Weekly Reflection:  Weekly, complete a template and save using the date to show progress over time </vt:lpstr>
      <vt:lpstr> Section 3: Professional Progress:  At three milestones throughout your programme (December, February, May), complete the grid to show areas of strength and areas for further development </vt:lpstr>
      <vt:lpstr> Section 4: Research:  During the programme, complete a reflection template to demonstrate your learning through experience (e.g. bridging, alternative settings) </vt:lpstr>
      <vt:lpstr> Section 5: Subject Knowledge Development: Regularly demonstrate that you are enhancing your subject knowledge by adding appropriate evidence of personal study </vt:lpstr>
      <vt:lpstr> Section 6: Above and Beyond:  Add anything that you are particularly proud of or want to celebrate (e.g. a specific event that you have organised, a presentation to others, participating in a conference, coaching the school netball team) </vt:lpstr>
      <vt:lpstr>Expectations</vt:lpstr>
      <vt:lpstr>Examples of Evidence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Evaluation &amp; Reflection</dc:title>
  <dc:creator>Catharine Bleasdale</dc:creator>
  <cp:lastModifiedBy>Rachel Thomas</cp:lastModifiedBy>
  <cp:revision>20</cp:revision>
  <dcterms:created xsi:type="dcterms:W3CDTF">2019-10-28T19:11:09Z</dcterms:created>
  <dcterms:modified xsi:type="dcterms:W3CDTF">2019-11-01T00:10:04Z</dcterms:modified>
</cp:coreProperties>
</file>