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0909" autoAdjust="0"/>
  </p:normalViewPr>
  <p:slideViewPr>
    <p:cSldViewPr snapToGrid="0">
      <p:cViewPr varScale="1">
        <p:scale>
          <a:sx n="58" d="100"/>
          <a:sy n="58" d="100"/>
        </p:scale>
        <p:origin x="10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BE5994-E1B7-4C5E-90E5-9FA2ED61628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89EA7C-2D16-4838-A03E-A55F5C89005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No healthy and nutritious diet</a:t>
          </a:r>
        </a:p>
      </dgm:t>
    </dgm:pt>
    <dgm:pt modelId="{15900139-BA3B-4DA3-9AFA-474E2A87D9B3}" type="parTrans" cxnId="{36AE2BCB-5ED8-4A1C-B537-027416D17F01}">
      <dgm:prSet/>
      <dgm:spPr/>
      <dgm:t>
        <a:bodyPr/>
        <a:lstStyle/>
        <a:p>
          <a:endParaRPr lang="en-US"/>
        </a:p>
      </dgm:t>
    </dgm:pt>
    <dgm:pt modelId="{FAC042A5-C262-4F71-A3BF-CBA627C755E5}" type="sibTrans" cxnId="{36AE2BCB-5ED8-4A1C-B537-027416D17F01}">
      <dgm:prSet/>
      <dgm:spPr/>
      <dgm:t>
        <a:bodyPr/>
        <a:lstStyle/>
        <a:p>
          <a:endParaRPr lang="en-US"/>
        </a:p>
      </dgm:t>
    </dgm:pt>
    <dgm:pt modelId="{CC2DABEE-B3D1-44FF-89C6-FF2FB6AA75C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Since he was a construction worker so he had a poor financial condition. </a:t>
          </a:r>
        </a:p>
      </dgm:t>
    </dgm:pt>
    <dgm:pt modelId="{D9861DA8-AFFE-4B0C-8874-A7F3C792833E}" type="parTrans" cxnId="{80B9ECA2-80BB-4B28-9E0D-289226AD5D73}">
      <dgm:prSet/>
      <dgm:spPr/>
      <dgm:t>
        <a:bodyPr/>
        <a:lstStyle/>
        <a:p>
          <a:endParaRPr lang="en-US"/>
        </a:p>
      </dgm:t>
    </dgm:pt>
    <dgm:pt modelId="{555D2624-EDE8-4641-BB1C-801A6355223D}" type="sibTrans" cxnId="{80B9ECA2-80BB-4B28-9E0D-289226AD5D73}">
      <dgm:prSet/>
      <dgm:spPr/>
      <dgm:t>
        <a:bodyPr/>
        <a:lstStyle/>
        <a:p>
          <a:endParaRPr lang="en-US"/>
        </a:p>
      </dgm:t>
    </dgm:pt>
    <dgm:pt modelId="{57367F4D-BFD0-432F-9708-BB2D12D0098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Exposure to dust and smoke. </a:t>
          </a:r>
        </a:p>
      </dgm:t>
    </dgm:pt>
    <dgm:pt modelId="{8AA15B0E-7F12-443D-BDB4-92E168789A42}" type="parTrans" cxnId="{7EFCD4C4-BC10-48A6-90F7-4CF73281D71C}">
      <dgm:prSet/>
      <dgm:spPr/>
      <dgm:t>
        <a:bodyPr/>
        <a:lstStyle/>
        <a:p>
          <a:endParaRPr lang="en-US"/>
        </a:p>
      </dgm:t>
    </dgm:pt>
    <dgm:pt modelId="{12D35C97-2B1A-4B63-AC0A-55015AC26824}" type="sibTrans" cxnId="{7EFCD4C4-BC10-48A6-90F7-4CF73281D71C}">
      <dgm:prSet/>
      <dgm:spPr/>
      <dgm:t>
        <a:bodyPr/>
        <a:lstStyle/>
        <a:p>
          <a:endParaRPr lang="en-US"/>
        </a:p>
      </dgm:t>
    </dgm:pt>
    <dgm:pt modelId="{F144841C-8A78-4D7B-9BFE-EAA285378B1B}" type="pres">
      <dgm:prSet presAssocID="{08BE5994-E1B7-4C5E-90E5-9FA2ED616289}" presName="root" presStyleCnt="0">
        <dgm:presLayoutVars>
          <dgm:dir/>
          <dgm:resizeHandles val="exact"/>
        </dgm:presLayoutVars>
      </dgm:prSet>
      <dgm:spPr/>
    </dgm:pt>
    <dgm:pt modelId="{FCFE623A-125D-404C-B2AF-1F41AE37F373}" type="pres">
      <dgm:prSet presAssocID="{7F89EA7C-2D16-4838-A03E-A55F5C890050}" presName="compNode" presStyleCnt="0"/>
      <dgm:spPr/>
    </dgm:pt>
    <dgm:pt modelId="{1567221F-B84E-47EC-ADA9-1C764E002101}" type="pres">
      <dgm:prSet presAssocID="{7F89EA7C-2D16-4838-A03E-A55F5C890050}" presName="iconBgRect" presStyleLbl="bgShp" presStyleIdx="0" presStyleCnt="3"/>
      <dgm:spPr/>
    </dgm:pt>
    <dgm:pt modelId="{C720D6F4-684B-405B-BCED-56322E9FBAD8}" type="pres">
      <dgm:prSet presAssocID="{7F89EA7C-2D16-4838-A03E-A55F5C89005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8E5CA0F7-D081-4C64-82D7-AF740CF98314}" type="pres">
      <dgm:prSet presAssocID="{7F89EA7C-2D16-4838-A03E-A55F5C890050}" presName="spaceRect" presStyleCnt="0"/>
      <dgm:spPr/>
    </dgm:pt>
    <dgm:pt modelId="{23E9A893-AFF2-4964-A65E-AD66A76E88DF}" type="pres">
      <dgm:prSet presAssocID="{7F89EA7C-2D16-4838-A03E-A55F5C890050}" presName="textRect" presStyleLbl="revTx" presStyleIdx="0" presStyleCnt="3">
        <dgm:presLayoutVars>
          <dgm:chMax val="1"/>
          <dgm:chPref val="1"/>
        </dgm:presLayoutVars>
      </dgm:prSet>
      <dgm:spPr/>
    </dgm:pt>
    <dgm:pt modelId="{88C9E653-8E2A-4156-8D79-18754911D869}" type="pres">
      <dgm:prSet presAssocID="{FAC042A5-C262-4F71-A3BF-CBA627C755E5}" presName="sibTrans" presStyleCnt="0"/>
      <dgm:spPr/>
    </dgm:pt>
    <dgm:pt modelId="{76C7DFFF-FF18-4CE3-9199-3BE95CDCA414}" type="pres">
      <dgm:prSet presAssocID="{CC2DABEE-B3D1-44FF-89C6-FF2FB6AA75C3}" presName="compNode" presStyleCnt="0"/>
      <dgm:spPr/>
    </dgm:pt>
    <dgm:pt modelId="{5AAF844D-9B06-4591-A87A-8BE180F3C348}" type="pres">
      <dgm:prSet presAssocID="{CC2DABEE-B3D1-44FF-89C6-FF2FB6AA75C3}" presName="iconBgRect" presStyleLbl="bgShp" presStyleIdx="1" presStyleCnt="3"/>
      <dgm:spPr/>
    </dgm:pt>
    <dgm:pt modelId="{A5B9CAB1-38AA-4C11-A63E-946683DD3EA8}" type="pres">
      <dgm:prSet presAssocID="{CC2DABEE-B3D1-44FF-89C6-FF2FB6AA75C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68A60F8A-3CA0-4ADE-9AB9-637E4E585BE0}" type="pres">
      <dgm:prSet presAssocID="{CC2DABEE-B3D1-44FF-89C6-FF2FB6AA75C3}" presName="spaceRect" presStyleCnt="0"/>
      <dgm:spPr/>
    </dgm:pt>
    <dgm:pt modelId="{9DDFC389-F559-458B-AC71-0DE93B6ECDBB}" type="pres">
      <dgm:prSet presAssocID="{CC2DABEE-B3D1-44FF-89C6-FF2FB6AA75C3}" presName="textRect" presStyleLbl="revTx" presStyleIdx="1" presStyleCnt="3">
        <dgm:presLayoutVars>
          <dgm:chMax val="1"/>
          <dgm:chPref val="1"/>
        </dgm:presLayoutVars>
      </dgm:prSet>
      <dgm:spPr/>
    </dgm:pt>
    <dgm:pt modelId="{CE6F6B8A-0809-4ECF-B70A-8AD298C25093}" type="pres">
      <dgm:prSet presAssocID="{555D2624-EDE8-4641-BB1C-801A6355223D}" presName="sibTrans" presStyleCnt="0"/>
      <dgm:spPr/>
    </dgm:pt>
    <dgm:pt modelId="{15B61074-36B9-404B-9F8F-B9C2DE5A546C}" type="pres">
      <dgm:prSet presAssocID="{57367F4D-BFD0-432F-9708-BB2D12D0098C}" presName="compNode" presStyleCnt="0"/>
      <dgm:spPr/>
    </dgm:pt>
    <dgm:pt modelId="{3B4E55E2-389E-455B-A708-D4112ACDA019}" type="pres">
      <dgm:prSet presAssocID="{57367F4D-BFD0-432F-9708-BB2D12D0098C}" presName="iconBgRect" presStyleLbl="bgShp" presStyleIdx="2" presStyleCnt="3"/>
      <dgm:spPr/>
    </dgm:pt>
    <dgm:pt modelId="{B999C18A-69EA-43C5-8DE2-476531C1DAED}" type="pres">
      <dgm:prSet presAssocID="{57367F4D-BFD0-432F-9708-BB2D12D0098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moking"/>
        </a:ext>
      </dgm:extLst>
    </dgm:pt>
    <dgm:pt modelId="{844D2B79-834D-420D-9B2F-E5E14A0ADD90}" type="pres">
      <dgm:prSet presAssocID="{57367F4D-BFD0-432F-9708-BB2D12D0098C}" presName="spaceRect" presStyleCnt="0"/>
      <dgm:spPr/>
    </dgm:pt>
    <dgm:pt modelId="{7DB15D20-298B-43F2-AC08-412E9F0D81BD}" type="pres">
      <dgm:prSet presAssocID="{57367F4D-BFD0-432F-9708-BB2D12D0098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0B9ECA2-80BB-4B28-9E0D-289226AD5D73}" srcId="{08BE5994-E1B7-4C5E-90E5-9FA2ED616289}" destId="{CC2DABEE-B3D1-44FF-89C6-FF2FB6AA75C3}" srcOrd="1" destOrd="0" parTransId="{D9861DA8-AFFE-4B0C-8874-A7F3C792833E}" sibTransId="{555D2624-EDE8-4641-BB1C-801A6355223D}"/>
    <dgm:cxn modelId="{7EFCD4C4-BC10-48A6-90F7-4CF73281D71C}" srcId="{08BE5994-E1B7-4C5E-90E5-9FA2ED616289}" destId="{57367F4D-BFD0-432F-9708-BB2D12D0098C}" srcOrd="2" destOrd="0" parTransId="{8AA15B0E-7F12-443D-BDB4-92E168789A42}" sibTransId="{12D35C97-2B1A-4B63-AC0A-55015AC26824}"/>
    <dgm:cxn modelId="{7A2EEFC5-ED67-470D-A34C-4AF5FD53DB23}" type="presOf" srcId="{7F89EA7C-2D16-4838-A03E-A55F5C890050}" destId="{23E9A893-AFF2-4964-A65E-AD66A76E88DF}" srcOrd="0" destOrd="0" presId="urn:microsoft.com/office/officeart/2018/5/layout/IconCircleLabelList"/>
    <dgm:cxn modelId="{36AE2BCB-5ED8-4A1C-B537-027416D17F01}" srcId="{08BE5994-E1B7-4C5E-90E5-9FA2ED616289}" destId="{7F89EA7C-2D16-4838-A03E-A55F5C890050}" srcOrd="0" destOrd="0" parTransId="{15900139-BA3B-4DA3-9AFA-474E2A87D9B3}" sibTransId="{FAC042A5-C262-4F71-A3BF-CBA627C755E5}"/>
    <dgm:cxn modelId="{4B0B8BD4-CB4F-4768-A21B-F20DFE993165}" type="presOf" srcId="{08BE5994-E1B7-4C5E-90E5-9FA2ED616289}" destId="{F144841C-8A78-4D7B-9BFE-EAA285378B1B}" srcOrd="0" destOrd="0" presId="urn:microsoft.com/office/officeart/2018/5/layout/IconCircleLabelList"/>
    <dgm:cxn modelId="{2C9E5DD8-F9AD-43BA-944D-08905B5A4AD3}" type="presOf" srcId="{57367F4D-BFD0-432F-9708-BB2D12D0098C}" destId="{7DB15D20-298B-43F2-AC08-412E9F0D81BD}" srcOrd="0" destOrd="0" presId="urn:microsoft.com/office/officeart/2018/5/layout/IconCircleLabelList"/>
    <dgm:cxn modelId="{C74F94F7-39ED-4178-B7D1-0B49B966CF69}" type="presOf" srcId="{CC2DABEE-B3D1-44FF-89C6-FF2FB6AA75C3}" destId="{9DDFC389-F559-458B-AC71-0DE93B6ECDBB}" srcOrd="0" destOrd="0" presId="urn:microsoft.com/office/officeart/2018/5/layout/IconCircleLabelList"/>
    <dgm:cxn modelId="{46BEC3E2-CBE5-4FB2-8B33-01FE533617EE}" type="presParOf" srcId="{F144841C-8A78-4D7B-9BFE-EAA285378B1B}" destId="{FCFE623A-125D-404C-B2AF-1F41AE37F373}" srcOrd="0" destOrd="0" presId="urn:microsoft.com/office/officeart/2018/5/layout/IconCircleLabelList"/>
    <dgm:cxn modelId="{60D34035-F86F-4739-A916-533C434B4390}" type="presParOf" srcId="{FCFE623A-125D-404C-B2AF-1F41AE37F373}" destId="{1567221F-B84E-47EC-ADA9-1C764E002101}" srcOrd="0" destOrd="0" presId="urn:microsoft.com/office/officeart/2018/5/layout/IconCircleLabelList"/>
    <dgm:cxn modelId="{2A3E507E-D852-4BDC-BE5C-01284B9B4DE4}" type="presParOf" srcId="{FCFE623A-125D-404C-B2AF-1F41AE37F373}" destId="{C720D6F4-684B-405B-BCED-56322E9FBAD8}" srcOrd="1" destOrd="0" presId="urn:microsoft.com/office/officeart/2018/5/layout/IconCircleLabelList"/>
    <dgm:cxn modelId="{94E78A4D-2C66-4501-9F67-B4B6D1BB92F6}" type="presParOf" srcId="{FCFE623A-125D-404C-B2AF-1F41AE37F373}" destId="{8E5CA0F7-D081-4C64-82D7-AF740CF98314}" srcOrd="2" destOrd="0" presId="urn:microsoft.com/office/officeart/2018/5/layout/IconCircleLabelList"/>
    <dgm:cxn modelId="{6B42431F-6E76-4A93-AEFA-2BC6A5A76508}" type="presParOf" srcId="{FCFE623A-125D-404C-B2AF-1F41AE37F373}" destId="{23E9A893-AFF2-4964-A65E-AD66A76E88DF}" srcOrd="3" destOrd="0" presId="urn:microsoft.com/office/officeart/2018/5/layout/IconCircleLabelList"/>
    <dgm:cxn modelId="{65A174D7-A49B-47DE-BDB3-5854DDC750CA}" type="presParOf" srcId="{F144841C-8A78-4D7B-9BFE-EAA285378B1B}" destId="{88C9E653-8E2A-4156-8D79-18754911D869}" srcOrd="1" destOrd="0" presId="urn:microsoft.com/office/officeart/2018/5/layout/IconCircleLabelList"/>
    <dgm:cxn modelId="{E2E22937-D1E4-4E32-B420-54DE54D95669}" type="presParOf" srcId="{F144841C-8A78-4D7B-9BFE-EAA285378B1B}" destId="{76C7DFFF-FF18-4CE3-9199-3BE95CDCA414}" srcOrd="2" destOrd="0" presId="urn:microsoft.com/office/officeart/2018/5/layout/IconCircleLabelList"/>
    <dgm:cxn modelId="{47150F46-0D27-4B02-A383-047D6344CCA8}" type="presParOf" srcId="{76C7DFFF-FF18-4CE3-9199-3BE95CDCA414}" destId="{5AAF844D-9B06-4591-A87A-8BE180F3C348}" srcOrd="0" destOrd="0" presId="urn:microsoft.com/office/officeart/2018/5/layout/IconCircleLabelList"/>
    <dgm:cxn modelId="{8D440512-B819-4795-8F22-511317B79EC5}" type="presParOf" srcId="{76C7DFFF-FF18-4CE3-9199-3BE95CDCA414}" destId="{A5B9CAB1-38AA-4C11-A63E-946683DD3EA8}" srcOrd="1" destOrd="0" presId="urn:microsoft.com/office/officeart/2018/5/layout/IconCircleLabelList"/>
    <dgm:cxn modelId="{9989E9BD-14E9-46B9-AE2B-F28B630ACF8D}" type="presParOf" srcId="{76C7DFFF-FF18-4CE3-9199-3BE95CDCA414}" destId="{68A60F8A-3CA0-4ADE-9AB9-637E4E585BE0}" srcOrd="2" destOrd="0" presId="urn:microsoft.com/office/officeart/2018/5/layout/IconCircleLabelList"/>
    <dgm:cxn modelId="{C5AE7FAA-6F3E-4A41-98C8-B2325A2CABA4}" type="presParOf" srcId="{76C7DFFF-FF18-4CE3-9199-3BE95CDCA414}" destId="{9DDFC389-F559-458B-AC71-0DE93B6ECDBB}" srcOrd="3" destOrd="0" presId="urn:microsoft.com/office/officeart/2018/5/layout/IconCircleLabelList"/>
    <dgm:cxn modelId="{66D415E7-1C49-46A3-AB99-7854F5785D25}" type="presParOf" srcId="{F144841C-8A78-4D7B-9BFE-EAA285378B1B}" destId="{CE6F6B8A-0809-4ECF-B70A-8AD298C25093}" srcOrd="3" destOrd="0" presId="urn:microsoft.com/office/officeart/2018/5/layout/IconCircleLabelList"/>
    <dgm:cxn modelId="{0D095A92-4F63-472C-953A-B4870DD05DB9}" type="presParOf" srcId="{F144841C-8A78-4D7B-9BFE-EAA285378B1B}" destId="{15B61074-36B9-404B-9F8F-B9C2DE5A546C}" srcOrd="4" destOrd="0" presId="urn:microsoft.com/office/officeart/2018/5/layout/IconCircleLabelList"/>
    <dgm:cxn modelId="{F568E8C4-D0E6-47FF-BBD7-15F33FF3D8E8}" type="presParOf" srcId="{15B61074-36B9-404B-9F8F-B9C2DE5A546C}" destId="{3B4E55E2-389E-455B-A708-D4112ACDA019}" srcOrd="0" destOrd="0" presId="urn:microsoft.com/office/officeart/2018/5/layout/IconCircleLabelList"/>
    <dgm:cxn modelId="{A4B54B26-F862-4C4F-9A34-06D01C7E3A89}" type="presParOf" srcId="{15B61074-36B9-404B-9F8F-B9C2DE5A546C}" destId="{B999C18A-69EA-43C5-8DE2-476531C1DAED}" srcOrd="1" destOrd="0" presId="urn:microsoft.com/office/officeart/2018/5/layout/IconCircleLabelList"/>
    <dgm:cxn modelId="{6F282BAF-BAA6-4E5D-A19C-4A00F54D3649}" type="presParOf" srcId="{15B61074-36B9-404B-9F8F-B9C2DE5A546C}" destId="{844D2B79-834D-420D-9B2F-E5E14A0ADD90}" srcOrd="2" destOrd="0" presId="urn:microsoft.com/office/officeart/2018/5/layout/IconCircleLabelList"/>
    <dgm:cxn modelId="{05F7829C-2C78-4082-8334-E6651020317D}" type="presParOf" srcId="{15B61074-36B9-404B-9F8F-B9C2DE5A546C}" destId="{7DB15D20-298B-43F2-AC08-412E9F0D81B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86EF85-E871-43F5-9C7E-0C834C70442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0C70D71-DD50-497F-AB1D-D12DF419D2CD}">
      <dgm:prSet/>
      <dgm:spPr/>
      <dgm:t>
        <a:bodyPr/>
        <a:lstStyle/>
        <a:p>
          <a:pPr>
            <a:lnSpc>
              <a:spcPct val="150000"/>
            </a:lnSpc>
            <a:defRPr cap="all"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Exposed to tiny bits of silica, a type of mineral present in sand (American Lung Association, 2025). </a:t>
          </a:r>
        </a:p>
      </dgm:t>
    </dgm:pt>
    <dgm:pt modelId="{A1AAF965-51F3-470C-8A57-6C5C08436CE4}" type="parTrans" cxnId="{AFFDF0F2-F711-4A51-BD16-DD675E42A5A7}">
      <dgm:prSet/>
      <dgm:spPr/>
      <dgm:t>
        <a:bodyPr/>
        <a:lstStyle/>
        <a:p>
          <a:endParaRPr lang="en-US"/>
        </a:p>
      </dgm:t>
    </dgm:pt>
    <dgm:pt modelId="{639BFE6B-2FAF-43DE-99C0-41775B639A5C}" type="sibTrans" cxnId="{AFFDF0F2-F711-4A51-BD16-DD675E42A5A7}">
      <dgm:prSet/>
      <dgm:spPr/>
      <dgm:t>
        <a:bodyPr/>
        <a:lstStyle/>
        <a:p>
          <a:endParaRPr lang="en-US"/>
        </a:p>
      </dgm:t>
    </dgm:pt>
    <dgm:pt modelId="{E01D4CB7-4C5F-43BD-B29C-EE7D059DDD7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 the construction site, exposed to smoke and irritants. </a:t>
          </a:r>
        </a:p>
      </dgm:t>
    </dgm:pt>
    <dgm:pt modelId="{6E313593-FC68-4BA0-875D-BF826D300B26}" type="parTrans" cxnId="{C47A6CF2-829A-45D7-A292-FE75B01F956A}">
      <dgm:prSet/>
      <dgm:spPr/>
      <dgm:t>
        <a:bodyPr/>
        <a:lstStyle/>
        <a:p>
          <a:endParaRPr lang="en-US"/>
        </a:p>
      </dgm:t>
    </dgm:pt>
    <dgm:pt modelId="{258799F6-B7C8-499C-A401-B320D3018550}" type="sibTrans" cxnId="{C47A6CF2-829A-45D7-A292-FE75B01F956A}">
      <dgm:prSet/>
      <dgm:spPr/>
      <dgm:t>
        <a:bodyPr/>
        <a:lstStyle/>
        <a:p>
          <a:endParaRPr lang="en-US"/>
        </a:p>
      </dgm:t>
    </dgm:pt>
    <dgm:pt modelId="{C76277CF-9F1C-4713-A0FC-11B8D99CD76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Frequent smoking. </a:t>
          </a:r>
        </a:p>
      </dgm:t>
    </dgm:pt>
    <dgm:pt modelId="{F75431CA-7C9F-43CB-991D-C8E9E80C55E3}" type="parTrans" cxnId="{5CEF1870-65C5-4FD5-8596-ADB3855A58F6}">
      <dgm:prSet/>
      <dgm:spPr/>
      <dgm:t>
        <a:bodyPr/>
        <a:lstStyle/>
        <a:p>
          <a:endParaRPr lang="en-US"/>
        </a:p>
      </dgm:t>
    </dgm:pt>
    <dgm:pt modelId="{8A9A140C-157B-429D-95F6-5D820F3EFC02}" type="sibTrans" cxnId="{5CEF1870-65C5-4FD5-8596-ADB3855A58F6}">
      <dgm:prSet/>
      <dgm:spPr/>
      <dgm:t>
        <a:bodyPr/>
        <a:lstStyle/>
        <a:p>
          <a:endParaRPr lang="en-US"/>
        </a:p>
      </dgm:t>
    </dgm:pt>
    <dgm:pt modelId="{A09FD89B-41CE-4A06-8465-63512AE927FB}" type="pres">
      <dgm:prSet presAssocID="{B786EF85-E871-43F5-9C7E-0C834C704428}" presName="root" presStyleCnt="0">
        <dgm:presLayoutVars>
          <dgm:dir/>
          <dgm:resizeHandles val="exact"/>
        </dgm:presLayoutVars>
      </dgm:prSet>
      <dgm:spPr/>
    </dgm:pt>
    <dgm:pt modelId="{34CA84C2-061C-4F2B-B4E2-E9074692F48D}" type="pres">
      <dgm:prSet presAssocID="{50C70D71-DD50-497F-AB1D-D12DF419D2CD}" presName="compNode" presStyleCnt="0"/>
      <dgm:spPr/>
    </dgm:pt>
    <dgm:pt modelId="{E5716BA4-4076-487D-8098-442BD8A5ED7A}" type="pres">
      <dgm:prSet presAssocID="{50C70D71-DD50-497F-AB1D-D12DF419D2CD}" presName="iconBgRect" presStyleLbl="bgShp" presStyleIdx="0" presStyleCnt="3"/>
      <dgm:spPr/>
    </dgm:pt>
    <dgm:pt modelId="{ABA8991D-8B4A-4803-8AFE-28743471AC9F}" type="pres">
      <dgm:prSet presAssocID="{50C70D71-DD50-497F-AB1D-D12DF419D2C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06E75A73-3BD4-420C-A329-071A080DBFD5}" type="pres">
      <dgm:prSet presAssocID="{50C70D71-DD50-497F-AB1D-D12DF419D2CD}" presName="spaceRect" presStyleCnt="0"/>
      <dgm:spPr/>
    </dgm:pt>
    <dgm:pt modelId="{0168F68E-1C40-40B9-9050-E9735BBCEE70}" type="pres">
      <dgm:prSet presAssocID="{50C70D71-DD50-497F-AB1D-D12DF419D2CD}" presName="textRect" presStyleLbl="revTx" presStyleIdx="0" presStyleCnt="3">
        <dgm:presLayoutVars>
          <dgm:chMax val="1"/>
          <dgm:chPref val="1"/>
        </dgm:presLayoutVars>
      </dgm:prSet>
      <dgm:spPr/>
    </dgm:pt>
    <dgm:pt modelId="{B3A4C145-55DC-41BD-B079-5D634769EB65}" type="pres">
      <dgm:prSet presAssocID="{639BFE6B-2FAF-43DE-99C0-41775B639A5C}" presName="sibTrans" presStyleCnt="0"/>
      <dgm:spPr/>
    </dgm:pt>
    <dgm:pt modelId="{BA2C50C6-852D-422B-AC59-948E07FA7AC0}" type="pres">
      <dgm:prSet presAssocID="{E01D4CB7-4C5F-43BD-B29C-EE7D059DDD76}" presName="compNode" presStyleCnt="0"/>
      <dgm:spPr/>
    </dgm:pt>
    <dgm:pt modelId="{B0DE59AA-59DB-4555-BE3B-DC5BD4DC67AA}" type="pres">
      <dgm:prSet presAssocID="{E01D4CB7-4C5F-43BD-B29C-EE7D059DDD76}" presName="iconBgRect" presStyleLbl="bgShp" presStyleIdx="1" presStyleCnt="3"/>
      <dgm:spPr/>
    </dgm:pt>
    <dgm:pt modelId="{D50D962C-BDBD-4A21-A7AB-498A408DFD34}" type="pres">
      <dgm:prSet presAssocID="{E01D4CB7-4C5F-43BD-B29C-EE7D059DDD7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7EF46DB2-A6C6-4BE2-81AD-95A021087C6F}" type="pres">
      <dgm:prSet presAssocID="{E01D4CB7-4C5F-43BD-B29C-EE7D059DDD76}" presName="spaceRect" presStyleCnt="0"/>
      <dgm:spPr/>
    </dgm:pt>
    <dgm:pt modelId="{88494889-17A4-4F07-8280-8BE8F5B12ADB}" type="pres">
      <dgm:prSet presAssocID="{E01D4CB7-4C5F-43BD-B29C-EE7D059DDD76}" presName="textRect" presStyleLbl="revTx" presStyleIdx="1" presStyleCnt="3">
        <dgm:presLayoutVars>
          <dgm:chMax val="1"/>
          <dgm:chPref val="1"/>
        </dgm:presLayoutVars>
      </dgm:prSet>
      <dgm:spPr/>
    </dgm:pt>
    <dgm:pt modelId="{F0B6B699-518D-4218-9DB2-B1A2DEB6B9E9}" type="pres">
      <dgm:prSet presAssocID="{258799F6-B7C8-499C-A401-B320D3018550}" presName="sibTrans" presStyleCnt="0"/>
      <dgm:spPr/>
    </dgm:pt>
    <dgm:pt modelId="{40310837-79A5-4940-9AFB-E3589BCC3652}" type="pres">
      <dgm:prSet presAssocID="{C76277CF-9F1C-4713-A0FC-11B8D99CD764}" presName="compNode" presStyleCnt="0"/>
      <dgm:spPr/>
    </dgm:pt>
    <dgm:pt modelId="{E323006C-89E9-4305-B1B8-D39FB985FEB2}" type="pres">
      <dgm:prSet presAssocID="{C76277CF-9F1C-4713-A0FC-11B8D99CD764}" presName="iconBgRect" presStyleLbl="bgShp" presStyleIdx="2" presStyleCnt="3"/>
      <dgm:spPr/>
    </dgm:pt>
    <dgm:pt modelId="{A5B8CA79-BA69-45CF-A912-DD2596318DED}" type="pres">
      <dgm:prSet presAssocID="{C76277CF-9F1C-4713-A0FC-11B8D99CD7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6CAE4D3D-CD2C-45D0-9781-B6BC031F7D96}" type="pres">
      <dgm:prSet presAssocID="{C76277CF-9F1C-4713-A0FC-11B8D99CD764}" presName="spaceRect" presStyleCnt="0"/>
      <dgm:spPr/>
    </dgm:pt>
    <dgm:pt modelId="{0C4AE62C-737B-4269-920E-7CBDE2386775}" type="pres">
      <dgm:prSet presAssocID="{C76277CF-9F1C-4713-A0FC-11B8D99CD76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2422D1E-42AC-4640-886F-ADBF46A07A67}" type="presOf" srcId="{50C70D71-DD50-497F-AB1D-D12DF419D2CD}" destId="{0168F68E-1C40-40B9-9050-E9735BBCEE70}" srcOrd="0" destOrd="0" presId="urn:microsoft.com/office/officeart/2018/5/layout/IconCircleLabelList"/>
    <dgm:cxn modelId="{F4B1286C-6329-447D-A1C0-EC0414C14A3C}" type="presOf" srcId="{B786EF85-E871-43F5-9C7E-0C834C704428}" destId="{A09FD89B-41CE-4A06-8465-63512AE927FB}" srcOrd="0" destOrd="0" presId="urn:microsoft.com/office/officeart/2018/5/layout/IconCircleLabelList"/>
    <dgm:cxn modelId="{5CEF1870-65C5-4FD5-8596-ADB3855A58F6}" srcId="{B786EF85-E871-43F5-9C7E-0C834C704428}" destId="{C76277CF-9F1C-4713-A0FC-11B8D99CD764}" srcOrd="2" destOrd="0" parTransId="{F75431CA-7C9F-43CB-991D-C8E9E80C55E3}" sibTransId="{8A9A140C-157B-429D-95F6-5D820F3EFC02}"/>
    <dgm:cxn modelId="{ADF09DBD-7590-43FD-B82C-8C18747D78D8}" type="presOf" srcId="{C76277CF-9F1C-4713-A0FC-11B8D99CD764}" destId="{0C4AE62C-737B-4269-920E-7CBDE2386775}" srcOrd="0" destOrd="0" presId="urn:microsoft.com/office/officeart/2018/5/layout/IconCircleLabelList"/>
    <dgm:cxn modelId="{C47A6CF2-829A-45D7-A292-FE75B01F956A}" srcId="{B786EF85-E871-43F5-9C7E-0C834C704428}" destId="{E01D4CB7-4C5F-43BD-B29C-EE7D059DDD76}" srcOrd="1" destOrd="0" parTransId="{6E313593-FC68-4BA0-875D-BF826D300B26}" sibTransId="{258799F6-B7C8-499C-A401-B320D3018550}"/>
    <dgm:cxn modelId="{AFFDF0F2-F711-4A51-BD16-DD675E42A5A7}" srcId="{B786EF85-E871-43F5-9C7E-0C834C704428}" destId="{50C70D71-DD50-497F-AB1D-D12DF419D2CD}" srcOrd="0" destOrd="0" parTransId="{A1AAF965-51F3-470C-8A57-6C5C08436CE4}" sibTransId="{639BFE6B-2FAF-43DE-99C0-41775B639A5C}"/>
    <dgm:cxn modelId="{DF14AAFE-F49D-4552-8347-A421E28615D8}" type="presOf" srcId="{E01D4CB7-4C5F-43BD-B29C-EE7D059DDD76}" destId="{88494889-17A4-4F07-8280-8BE8F5B12ADB}" srcOrd="0" destOrd="0" presId="urn:microsoft.com/office/officeart/2018/5/layout/IconCircleLabelList"/>
    <dgm:cxn modelId="{37D5F00E-F74D-4BC5-86C6-2AB090E4740C}" type="presParOf" srcId="{A09FD89B-41CE-4A06-8465-63512AE927FB}" destId="{34CA84C2-061C-4F2B-B4E2-E9074692F48D}" srcOrd="0" destOrd="0" presId="urn:microsoft.com/office/officeart/2018/5/layout/IconCircleLabelList"/>
    <dgm:cxn modelId="{E08E1E79-8AE0-4F5D-B8DC-D88D475F906E}" type="presParOf" srcId="{34CA84C2-061C-4F2B-B4E2-E9074692F48D}" destId="{E5716BA4-4076-487D-8098-442BD8A5ED7A}" srcOrd="0" destOrd="0" presId="urn:microsoft.com/office/officeart/2018/5/layout/IconCircleLabelList"/>
    <dgm:cxn modelId="{CA5CF293-865D-47B5-A14A-C4058C234411}" type="presParOf" srcId="{34CA84C2-061C-4F2B-B4E2-E9074692F48D}" destId="{ABA8991D-8B4A-4803-8AFE-28743471AC9F}" srcOrd="1" destOrd="0" presId="urn:microsoft.com/office/officeart/2018/5/layout/IconCircleLabelList"/>
    <dgm:cxn modelId="{E96CE0D5-1131-4FDB-B5D1-9147138B04AD}" type="presParOf" srcId="{34CA84C2-061C-4F2B-B4E2-E9074692F48D}" destId="{06E75A73-3BD4-420C-A329-071A080DBFD5}" srcOrd="2" destOrd="0" presId="urn:microsoft.com/office/officeart/2018/5/layout/IconCircleLabelList"/>
    <dgm:cxn modelId="{154DA80D-7501-4D07-A580-0B0EB1C99A48}" type="presParOf" srcId="{34CA84C2-061C-4F2B-B4E2-E9074692F48D}" destId="{0168F68E-1C40-40B9-9050-E9735BBCEE70}" srcOrd="3" destOrd="0" presId="urn:microsoft.com/office/officeart/2018/5/layout/IconCircleLabelList"/>
    <dgm:cxn modelId="{79302BE3-140D-41BD-97B0-34881DEA0073}" type="presParOf" srcId="{A09FD89B-41CE-4A06-8465-63512AE927FB}" destId="{B3A4C145-55DC-41BD-B079-5D634769EB65}" srcOrd="1" destOrd="0" presId="urn:microsoft.com/office/officeart/2018/5/layout/IconCircleLabelList"/>
    <dgm:cxn modelId="{79DF2653-63EE-4464-A9ED-6609CA6CD230}" type="presParOf" srcId="{A09FD89B-41CE-4A06-8465-63512AE927FB}" destId="{BA2C50C6-852D-422B-AC59-948E07FA7AC0}" srcOrd="2" destOrd="0" presId="urn:microsoft.com/office/officeart/2018/5/layout/IconCircleLabelList"/>
    <dgm:cxn modelId="{7A5EABD2-02CF-47D5-A6FB-B2BF90273060}" type="presParOf" srcId="{BA2C50C6-852D-422B-AC59-948E07FA7AC0}" destId="{B0DE59AA-59DB-4555-BE3B-DC5BD4DC67AA}" srcOrd="0" destOrd="0" presId="urn:microsoft.com/office/officeart/2018/5/layout/IconCircleLabelList"/>
    <dgm:cxn modelId="{3D0597A8-E7ED-4493-9C64-94D27DA2EAD5}" type="presParOf" srcId="{BA2C50C6-852D-422B-AC59-948E07FA7AC0}" destId="{D50D962C-BDBD-4A21-A7AB-498A408DFD34}" srcOrd="1" destOrd="0" presId="urn:microsoft.com/office/officeart/2018/5/layout/IconCircleLabelList"/>
    <dgm:cxn modelId="{06096297-3EF7-434D-B9A8-270CC0D4D891}" type="presParOf" srcId="{BA2C50C6-852D-422B-AC59-948E07FA7AC0}" destId="{7EF46DB2-A6C6-4BE2-81AD-95A021087C6F}" srcOrd="2" destOrd="0" presId="urn:microsoft.com/office/officeart/2018/5/layout/IconCircleLabelList"/>
    <dgm:cxn modelId="{7E9A9D72-D48B-46E1-8E63-2412B1B12D48}" type="presParOf" srcId="{BA2C50C6-852D-422B-AC59-948E07FA7AC0}" destId="{88494889-17A4-4F07-8280-8BE8F5B12ADB}" srcOrd="3" destOrd="0" presId="urn:microsoft.com/office/officeart/2018/5/layout/IconCircleLabelList"/>
    <dgm:cxn modelId="{ADE533B4-D185-4392-A9D4-53ECC0527E3F}" type="presParOf" srcId="{A09FD89B-41CE-4A06-8465-63512AE927FB}" destId="{F0B6B699-518D-4218-9DB2-B1A2DEB6B9E9}" srcOrd="3" destOrd="0" presId="urn:microsoft.com/office/officeart/2018/5/layout/IconCircleLabelList"/>
    <dgm:cxn modelId="{C6A8DDA7-10A9-4FE1-8EB3-C9E3FAF47058}" type="presParOf" srcId="{A09FD89B-41CE-4A06-8465-63512AE927FB}" destId="{40310837-79A5-4940-9AFB-E3589BCC3652}" srcOrd="4" destOrd="0" presId="urn:microsoft.com/office/officeart/2018/5/layout/IconCircleLabelList"/>
    <dgm:cxn modelId="{FA10D042-328F-461C-9CB4-412C77702167}" type="presParOf" srcId="{40310837-79A5-4940-9AFB-E3589BCC3652}" destId="{E323006C-89E9-4305-B1B8-D39FB985FEB2}" srcOrd="0" destOrd="0" presId="urn:microsoft.com/office/officeart/2018/5/layout/IconCircleLabelList"/>
    <dgm:cxn modelId="{202B3D12-EA06-4343-93D9-043D1E96033B}" type="presParOf" srcId="{40310837-79A5-4940-9AFB-E3589BCC3652}" destId="{A5B8CA79-BA69-45CF-A912-DD2596318DED}" srcOrd="1" destOrd="0" presId="urn:microsoft.com/office/officeart/2018/5/layout/IconCircleLabelList"/>
    <dgm:cxn modelId="{0639A771-9CB9-4BA2-A42F-DF299B52AD25}" type="presParOf" srcId="{40310837-79A5-4940-9AFB-E3589BCC3652}" destId="{6CAE4D3D-CD2C-45D0-9781-B6BC031F7D96}" srcOrd="2" destOrd="0" presId="urn:microsoft.com/office/officeart/2018/5/layout/IconCircleLabelList"/>
    <dgm:cxn modelId="{D159D50B-ADE0-4D9E-A6A9-D10942F351FA}" type="presParOf" srcId="{40310837-79A5-4940-9AFB-E3589BCC3652}" destId="{0C4AE62C-737B-4269-920E-7CBDE238677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80C5ED-6E9F-404E-99D2-EB7124BE942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59B5452-EA20-4D66-9D3E-512B36F3862C}">
      <dgm:prSet/>
      <dgm:spPr/>
      <dgm:t>
        <a:bodyPr/>
        <a:lstStyle/>
        <a:p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Taking prescribed medicines on time, quitting smoking, regular physical exercise and maintaining a healthy diet. </a:t>
          </a:r>
        </a:p>
      </dgm:t>
    </dgm:pt>
    <dgm:pt modelId="{58930C13-4FAD-4F6F-9C3D-9BE25651F04E}" type="parTrans" cxnId="{8B4177F8-F88B-4FC3-A136-2A067660D813}">
      <dgm:prSet/>
      <dgm:spPr/>
      <dgm:t>
        <a:bodyPr/>
        <a:lstStyle/>
        <a:p>
          <a:endParaRPr lang="en-US"/>
        </a:p>
      </dgm:t>
    </dgm:pt>
    <dgm:pt modelId="{82FBABDC-91AB-49D2-96A8-F0A1EF44174B}" type="sibTrans" cxnId="{8B4177F8-F88B-4FC3-A136-2A067660D813}">
      <dgm:prSet/>
      <dgm:spPr/>
      <dgm:t>
        <a:bodyPr/>
        <a:lstStyle/>
        <a:p>
          <a:endParaRPr lang="en-US"/>
        </a:p>
      </dgm:t>
    </dgm:pt>
    <dgm:pt modelId="{42E4A4A3-C04F-4203-8C4B-1FF142212AED}">
      <dgm:prSet/>
      <dgm:spPr/>
      <dgm:t>
        <a:bodyPr/>
        <a:lstStyle/>
        <a:p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Regular monitoring of the patient's condition by the health care team (NHS, 2023). </a:t>
          </a:r>
        </a:p>
      </dgm:t>
    </dgm:pt>
    <dgm:pt modelId="{BEB1C1DC-F393-4FBA-82BB-9FECB0CBBA29}" type="parTrans" cxnId="{D365E73A-A07D-4F18-8DF0-C5A7ABE1D1B9}">
      <dgm:prSet/>
      <dgm:spPr/>
      <dgm:t>
        <a:bodyPr/>
        <a:lstStyle/>
        <a:p>
          <a:endParaRPr lang="en-US"/>
        </a:p>
      </dgm:t>
    </dgm:pt>
    <dgm:pt modelId="{FECA7D50-0E7D-46F1-AC56-0123F6AFE219}" type="sibTrans" cxnId="{D365E73A-A07D-4F18-8DF0-C5A7ABE1D1B9}">
      <dgm:prSet/>
      <dgm:spPr/>
      <dgm:t>
        <a:bodyPr/>
        <a:lstStyle/>
        <a:p>
          <a:endParaRPr lang="en-US"/>
        </a:p>
      </dgm:t>
    </dgm:pt>
    <dgm:pt modelId="{CB09F77B-13AB-4A01-8102-84EDA8E98A97}">
      <dgm:prSet/>
      <dgm:spPr/>
      <dgm:t>
        <a:bodyPr/>
        <a:lstStyle/>
        <a:p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treatment plan must be </a:t>
          </a:r>
          <a:r>
            <a:rPr lang="en-US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personalised</a:t>
          </a:r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.</a:t>
          </a:r>
        </a:p>
      </dgm:t>
    </dgm:pt>
    <dgm:pt modelId="{1853B500-1A6E-4962-8398-78E0B2A84166}" type="parTrans" cxnId="{CE480B22-5FBE-47E4-89C3-F43984FF3C0B}">
      <dgm:prSet/>
      <dgm:spPr/>
      <dgm:t>
        <a:bodyPr/>
        <a:lstStyle/>
        <a:p>
          <a:endParaRPr lang="en-US"/>
        </a:p>
      </dgm:t>
    </dgm:pt>
    <dgm:pt modelId="{EDCDF695-1B4B-48B8-9C2E-2EC947FBFE08}" type="sibTrans" cxnId="{CE480B22-5FBE-47E4-89C3-F43984FF3C0B}">
      <dgm:prSet/>
      <dgm:spPr/>
      <dgm:t>
        <a:bodyPr/>
        <a:lstStyle/>
        <a:p>
          <a:endParaRPr lang="en-US"/>
        </a:p>
      </dgm:t>
    </dgm:pt>
    <dgm:pt modelId="{45D0E85B-E629-4349-8BE5-89F16C78422F}">
      <dgm:prSet/>
      <dgm:spPr/>
      <dgm:t>
        <a:bodyPr/>
        <a:lstStyle/>
        <a:p>
          <a:r>
            <a: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Risk of exacerbation, symptoms, medical condition, affordability of medicines and responses of the patient must be considered (De Miguel-Díez et al., 2024). </a:t>
          </a:r>
        </a:p>
      </dgm:t>
    </dgm:pt>
    <dgm:pt modelId="{F15D82E6-9964-43C0-8199-A56289166963}" type="parTrans" cxnId="{BBA64062-BCEE-452A-8BA1-7F833877F043}">
      <dgm:prSet/>
      <dgm:spPr/>
      <dgm:t>
        <a:bodyPr/>
        <a:lstStyle/>
        <a:p>
          <a:endParaRPr lang="en-US"/>
        </a:p>
      </dgm:t>
    </dgm:pt>
    <dgm:pt modelId="{5E26F021-2B2C-4242-8554-5B5CFFF723A7}" type="sibTrans" cxnId="{BBA64062-BCEE-452A-8BA1-7F833877F043}">
      <dgm:prSet/>
      <dgm:spPr/>
      <dgm:t>
        <a:bodyPr/>
        <a:lstStyle/>
        <a:p>
          <a:endParaRPr lang="en-US"/>
        </a:p>
      </dgm:t>
    </dgm:pt>
    <dgm:pt modelId="{82F980D5-7BB6-405F-A583-E3DC0B48C36E}" type="pres">
      <dgm:prSet presAssocID="{A080C5ED-6E9F-404E-99D2-EB7124BE9428}" presName="vert0" presStyleCnt="0">
        <dgm:presLayoutVars>
          <dgm:dir/>
          <dgm:animOne val="branch"/>
          <dgm:animLvl val="lvl"/>
        </dgm:presLayoutVars>
      </dgm:prSet>
      <dgm:spPr/>
    </dgm:pt>
    <dgm:pt modelId="{510FE768-1838-48F0-A399-3879F0722AE2}" type="pres">
      <dgm:prSet presAssocID="{B59B5452-EA20-4D66-9D3E-512B36F3862C}" presName="thickLine" presStyleLbl="alignNode1" presStyleIdx="0" presStyleCnt="4"/>
      <dgm:spPr/>
    </dgm:pt>
    <dgm:pt modelId="{614279D3-C54D-4C98-9C74-52299097385C}" type="pres">
      <dgm:prSet presAssocID="{B59B5452-EA20-4D66-9D3E-512B36F3862C}" presName="horz1" presStyleCnt="0"/>
      <dgm:spPr/>
    </dgm:pt>
    <dgm:pt modelId="{4C2576D3-7828-4553-9A38-FD9B2E197373}" type="pres">
      <dgm:prSet presAssocID="{B59B5452-EA20-4D66-9D3E-512B36F3862C}" presName="tx1" presStyleLbl="revTx" presStyleIdx="0" presStyleCnt="4"/>
      <dgm:spPr/>
    </dgm:pt>
    <dgm:pt modelId="{C352F375-17A0-413B-AF82-462B4705B11B}" type="pres">
      <dgm:prSet presAssocID="{B59B5452-EA20-4D66-9D3E-512B36F3862C}" presName="vert1" presStyleCnt="0"/>
      <dgm:spPr/>
    </dgm:pt>
    <dgm:pt modelId="{2EA1C8E9-3473-442E-82C7-472250C62093}" type="pres">
      <dgm:prSet presAssocID="{42E4A4A3-C04F-4203-8C4B-1FF142212AED}" presName="thickLine" presStyleLbl="alignNode1" presStyleIdx="1" presStyleCnt="4"/>
      <dgm:spPr/>
    </dgm:pt>
    <dgm:pt modelId="{C0D620ED-92CC-4097-86A8-E72B5C044155}" type="pres">
      <dgm:prSet presAssocID="{42E4A4A3-C04F-4203-8C4B-1FF142212AED}" presName="horz1" presStyleCnt="0"/>
      <dgm:spPr/>
    </dgm:pt>
    <dgm:pt modelId="{DE8F03A1-1315-4382-BFA3-B093DEA04CCF}" type="pres">
      <dgm:prSet presAssocID="{42E4A4A3-C04F-4203-8C4B-1FF142212AED}" presName="tx1" presStyleLbl="revTx" presStyleIdx="1" presStyleCnt="4"/>
      <dgm:spPr/>
    </dgm:pt>
    <dgm:pt modelId="{969EC286-A3BA-4705-ABA6-5AE2C2808C4E}" type="pres">
      <dgm:prSet presAssocID="{42E4A4A3-C04F-4203-8C4B-1FF142212AED}" presName="vert1" presStyleCnt="0"/>
      <dgm:spPr/>
    </dgm:pt>
    <dgm:pt modelId="{4A193A41-2000-4458-B675-6853DD933C5F}" type="pres">
      <dgm:prSet presAssocID="{CB09F77B-13AB-4A01-8102-84EDA8E98A97}" presName="thickLine" presStyleLbl="alignNode1" presStyleIdx="2" presStyleCnt="4"/>
      <dgm:spPr/>
    </dgm:pt>
    <dgm:pt modelId="{8871D831-1C5E-4B92-A9D9-B83B5E062D68}" type="pres">
      <dgm:prSet presAssocID="{CB09F77B-13AB-4A01-8102-84EDA8E98A97}" presName="horz1" presStyleCnt="0"/>
      <dgm:spPr/>
    </dgm:pt>
    <dgm:pt modelId="{201C2EC7-92F8-4B67-BE8E-53F6266BA691}" type="pres">
      <dgm:prSet presAssocID="{CB09F77B-13AB-4A01-8102-84EDA8E98A97}" presName="tx1" presStyleLbl="revTx" presStyleIdx="2" presStyleCnt="4"/>
      <dgm:spPr/>
    </dgm:pt>
    <dgm:pt modelId="{77D78491-423F-4BB2-9F45-896F42CCD579}" type="pres">
      <dgm:prSet presAssocID="{CB09F77B-13AB-4A01-8102-84EDA8E98A97}" presName="vert1" presStyleCnt="0"/>
      <dgm:spPr/>
    </dgm:pt>
    <dgm:pt modelId="{8ABF9B82-40E2-4EB0-A336-454E6D891869}" type="pres">
      <dgm:prSet presAssocID="{45D0E85B-E629-4349-8BE5-89F16C78422F}" presName="thickLine" presStyleLbl="alignNode1" presStyleIdx="3" presStyleCnt="4"/>
      <dgm:spPr/>
    </dgm:pt>
    <dgm:pt modelId="{B6222677-7DE8-4A25-96D6-9DC0A03367A5}" type="pres">
      <dgm:prSet presAssocID="{45D0E85B-E629-4349-8BE5-89F16C78422F}" presName="horz1" presStyleCnt="0"/>
      <dgm:spPr/>
    </dgm:pt>
    <dgm:pt modelId="{3382610A-9071-44F5-A51B-78524C958C53}" type="pres">
      <dgm:prSet presAssocID="{45D0E85B-E629-4349-8BE5-89F16C78422F}" presName="tx1" presStyleLbl="revTx" presStyleIdx="3" presStyleCnt="4"/>
      <dgm:spPr/>
    </dgm:pt>
    <dgm:pt modelId="{C42F1CA3-8D23-481B-AF5A-994538CB6C34}" type="pres">
      <dgm:prSet presAssocID="{45D0E85B-E629-4349-8BE5-89F16C78422F}" presName="vert1" presStyleCnt="0"/>
      <dgm:spPr/>
    </dgm:pt>
  </dgm:ptLst>
  <dgm:cxnLst>
    <dgm:cxn modelId="{4BB25C05-BFB1-4147-8376-13783C7138BD}" type="presOf" srcId="{A080C5ED-6E9F-404E-99D2-EB7124BE9428}" destId="{82F980D5-7BB6-405F-A583-E3DC0B48C36E}" srcOrd="0" destOrd="0" presId="urn:microsoft.com/office/officeart/2008/layout/LinedList"/>
    <dgm:cxn modelId="{CE480B22-5FBE-47E4-89C3-F43984FF3C0B}" srcId="{A080C5ED-6E9F-404E-99D2-EB7124BE9428}" destId="{CB09F77B-13AB-4A01-8102-84EDA8E98A97}" srcOrd="2" destOrd="0" parTransId="{1853B500-1A6E-4962-8398-78E0B2A84166}" sibTransId="{EDCDF695-1B4B-48B8-9C2E-2EC947FBFE08}"/>
    <dgm:cxn modelId="{D365E73A-A07D-4F18-8DF0-C5A7ABE1D1B9}" srcId="{A080C5ED-6E9F-404E-99D2-EB7124BE9428}" destId="{42E4A4A3-C04F-4203-8C4B-1FF142212AED}" srcOrd="1" destOrd="0" parTransId="{BEB1C1DC-F393-4FBA-82BB-9FECB0CBBA29}" sibTransId="{FECA7D50-0E7D-46F1-AC56-0123F6AFE219}"/>
    <dgm:cxn modelId="{BBA64062-BCEE-452A-8BA1-7F833877F043}" srcId="{A080C5ED-6E9F-404E-99D2-EB7124BE9428}" destId="{45D0E85B-E629-4349-8BE5-89F16C78422F}" srcOrd="3" destOrd="0" parTransId="{F15D82E6-9964-43C0-8199-A56289166963}" sibTransId="{5E26F021-2B2C-4242-8554-5B5CFFF723A7}"/>
    <dgm:cxn modelId="{1CE2984D-483D-448E-B306-A352A46033DD}" type="presOf" srcId="{42E4A4A3-C04F-4203-8C4B-1FF142212AED}" destId="{DE8F03A1-1315-4382-BFA3-B093DEA04CCF}" srcOrd="0" destOrd="0" presId="urn:microsoft.com/office/officeart/2008/layout/LinedList"/>
    <dgm:cxn modelId="{B6401FD4-4200-4541-9337-81B3D917FA2D}" type="presOf" srcId="{45D0E85B-E629-4349-8BE5-89F16C78422F}" destId="{3382610A-9071-44F5-A51B-78524C958C53}" srcOrd="0" destOrd="0" presId="urn:microsoft.com/office/officeart/2008/layout/LinedList"/>
    <dgm:cxn modelId="{335453E4-8B19-4293-8B3D-3EC917F53532}" type="presOf" srcId="{CB09F77B-13AB-4A01-8102-84EDA8E98A97}" destId="{201C2EC7-92F8-4B67-BE8E-53F6266BA691}" srcOrd="0" destOrd="0" presId="urn:microsoft.com/office/officeart/2008/layout/LinedList"/>
    <dgm:cxn modelId="{8B4177F8-F88B-4FC3-A136-2A067660D813}" srcId="{A080C5ED-6E9F-404E-99D2-EB7124BE9428}" destId="{B59B5452-EA20-4D66-9D3E-512B36F3862C}" srcOrd="0" destOrd="0" parTransId="{58930C13-4FAD-4F6F-9C3D-9BE25651F04E}" sibTransId="{82FBABDC-91AB-49D2-96A8-F0A1EF44174B}"/>
    <dgm:cxn modelId="{00D4CEFD-27C4-42F2-996B-8DDD46AC63D6}" type="presOf" srcId="{B59B5452-EA20-4D66-9D3E-512B36F3862C}" destId="{4C2576D3-7828-4553-9A38-FD9B2E197373}" srcOrd="0" destOrd="0" presId="urn:microsoft.com/office/officeart/2008/layout/LinedList"/>
    <dgm:cxn modelId="{AA6635CF-E36A-4958-BD22-6289F3B2F257}" type="presParOf" srcId="{82F980D5-7BB6-405F-A583-E3DC0B48C36E}" destId="{510FE768-1838-48F0-A399-3879F0722AE2}" srcOrd="0" destOrd="0" presId="urn:microsoft.com/office/officeart/2008/layout/LinedList"/>
    <dgm:cxn modelId="{7506DC15-68BD-4BFE-83EF-D1A200F27014}" type="presParOf" srcId="{82F980D5-7BB6-405F-A583-E3DC0B48C36E}" destId="{614279D3-C54D-4C98-9C74-52299097385C}" srcOrd="1" destOrd="0" presId="urn:microsoft.com/office/officeart/2008/layout/LinedList"/>
    <dgm:cxn modelId="{198A119C-FF14-4A62-8160-A5D6C5CCEEA0}" type="presParOf" srcId="{614279D3-C54D-4C98-9C74-52299097385C}" destId="{4C2576D3-7828-4553-9A38-FD9B2E197373}" srcOrd="0" destOrd="0" presId="urn:microsoft.com/office/officeart/2008/layout/LinedList"/>
    <dgm:cxn modelId="{3FE2BB95-65AA-4DE2-864A-85B8EA7230B0}" type="presParOf" srcId="{614279D3-C54D-4C98-9C74-52299097385C}" destId="{C352F375-17A0-413B-AF82-462B4705B11B}" srcOrd="1" destOrd="0" presId="urn:microsoft.com/office/officeart/2008/layout/LinedList"/>
    <dgm:cxn modelId="{7A75F784-85EA-4523-ACCE-6FDBCC68933D}" type="presParOf" srcId="{82F980D5-7BB6-405F-A583-E3DC0B48C36E}" destId="{2EA1C8E9-3473-442E-82C7-472250C62093}" srcOrd="2" destOrd="0" presId="urn:microsoft.com/office/officeart/2008/layout/LinedList"/>
    <dgm:cxn modelId="{23AA099D-19F4-4A0B-B08B-8513C4918CC1}" type="presParOf" srcId="{82F980D5-7BB6-405F-A583-E3DC0B48C36E}" destId="{C0D620ED-92CC-4097-86A8-E72B5C044155}" srcOrd="3" destOrd="0" presId="urn:microsoft.com/office/officeart/2008/layout/LinedList"/>
    <dgm:cxn modelId="{F35FCD6A-94E0-4500-BBE8-FB1F814E9BB9}" type="presParOf" srcId="{C0D620ED-92CC-4097-86A8-E72B5C044155}" destId="{DE8F03A1-1315-4382-BFA3-B093DEA04CCF}" srcOrd="0" destOrd="0" presId="urn:microsoft.com/office/officeart/2008/layout/LinedList"/>
    <dgm:cxn modelId="{F5C602D8-37EC-472C-95C2-FD92FE3D8A94}" type="presParOf" srcId="{C0D620ED-92CC-4097-86A8-E72B5C044155}" destId="{969EC286-A3BA-4705-ABA6-5AE2C2808C4E}" srcOrd="1" destOrd="0" presId="urn:microsoft.com/office/officeart/2008/layout/LinedList"/>
    <dgm:cxn modelId="{912E99F5-6B98-483A-92B2-C5B6C26698B8}" type="presParOf" srcId="{82F980D5-7BB6-405F-A583-E3DC0B48C36E}" destId="{4A193A41-2000-4458-B675-6853DD933C5F}" srcOrd="4" destOrd="0" presId="urn:microsoft.com/office/officeart/2008/layout/LinedList"/>
    <dgm:cxn modelId="{3995A778-1E94-48F3-B5EA-B3F411B574F4}" type="presParOf" srcId="{82F980D5-7BB6-405F-A583-E3DC0B48C36E}" destId="{8871D831-1C5E-4B92-A9D9-B83B5E062D68}" srcOrd="5" destOrd="0" presId="urn:microsoft.com/office/officeart/2008/layout/LinedList"/>
    <dgm:cxn modelId="{76ABDD73-7A2C-4EE9-B251-7423836895BD}" type="presParOf" srcId="{8871D831-1C5E-4B92-A9D9-B83B5E062D68}" destId="{201C2EC7-92F8-4B67-BE8E-53F6266BA691}" srcOrd="0" destOrd="0" presId="urn:microsoft.com/office/officeart/2008/layout/LinedList"/>
    <dgm:cxn modelId="{A6F51608-2308-42A2-AD16-E87A686520E4}" type="presParOf" srcId="{8871D831-1C5E-4B92-A9D9-B83B5E062D68}" destId="{77D78491-423F-4BB2-9F45-896F42CCD579}" srcOrd="1" destOrd="0" presId="urn:microsoft.com/office/officeart/2008/layout/LinedList"/>
    <dgm:cxn modelId="{C54C3E00-663D-4FE8-A875-BF0E5043E088}" type="presParOf" srcId="{82F980D5-7BB6-405F-A583-E3DC0B48C36E}" destId="{8ABF9B82-40E2-4EB0-A336-454E6D891869}" srcOrd="6" destOrd="0" presId="urn:microsoft.com/office/officeart/2008/layout/LinedList"/>
    <dgm:cxn modelId="{5EE12C0B-474D-4EC1-A308-5BEF463AE74D}" type="presParOf" srcId="{82F980D5-7BB6-405F-A583-E3DC0B48C36E}" destId="{B6222677-7DE8-4A25-96D6-9DC0A03367A5}" srcOrd="7" destOrd="0" presId="urn:microsoft.com/office/officeart/2008/layout/LinedList"/>
    <dgm:cxn modelId="{785CF902-8807-41CA-B2D4-FC7E02BB5D31}" type="presParOf" srcId="{B6222677-7DE8-4A25-96D6-9DC0A03367A5}" destId="{3382610A-9071-44F5-A51B-78524C958C53}" srcOrd="0" destOrd="0" presId="urn:microsoft.com/office/officeart/2008/layout/LinedList"/>
    <dgm:cxn modelId="{902EB930-9185-44A0-892F-4487D20E176F}" type="presParOf" srcId="{B6222677-7DE8-4A25-96D6-9DC0A03367A5}" destId="{C42F1CA3-8D23-481B-AF5A-994538CB6C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67221F-B84E-47EC-ADA9-1C764E002101}">
      <dsp:nvSpPr>
        <dsp:cNvPr id="0" name=""/>
        <dsp:cNvSpPr/>
      </dsp:nvSpPr>
      <dsp:spPr>
        <a:xfrm>
          <a:off x="653462" y="272066"/>
          <a:ext cx="1818562" cy="1818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20D6F4-684B-405B-BCED-56322E9FBAD8}">
      <dsp:nvSpPr>
        <dsp:cNvPr id="0" name=""/>
        <dsp:cNvSpPr/>
      </dsp:nvSpPr>
      <dsp:spPr>
        <a:xfrm>
          <a:off x="1041025" y="65962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9A893-AFF2-4964-A65E-AD66A76E88DF}">
      <dsp:nvSpPr>
        <dsp:cNvPr id="0" name=""/>
        <dsp:cNvSpPr/>
      </dsp:nvSpPr>
      <dsp:spPr>
        <a:xfrm>
          <a:off x="72118" y="265706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No healthy and nutritious diet</a:t>
          </a:r>
        </a:p>
      </dsp:txBody>
      <dsp:txXfrm>
        <a:off x="72118" y="2657066"/>
        <a:ext cx="2981250" cy="720000"/>
      </dsp:txXfrm>
    </dsp:sp>
    <dsp:sp modelId="{5AAF844D-9B06-4591-A87A-8BE180F3C348}">
      <dsp:nvSpPr>
        <dsp:cNvPr id="0" name=""/>
        <dsp:cNvSpPr/>
      </dsp:nvSpPr>
      <dsp:spPr>
        <a:xfrm>
          <a:off x="4156431" y="272066"/>
          <a:ext cx="1818562" cy="1818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9CAB1-38AA-4C11-A63E-946683DD3EA8}">
      <dsp:nvSpPr>
        <dsp:cNvPr id="0" name=""/>
        <dsp:cNvSpPr/>
      </dsp:nvSpPr>
      <dsp:spPr>
        <a:xfrm>
          <a:off x="4543993" y="65962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DFC389-F559-458B-AC71-0DE93B6ECDBB}">
      <dsp:nvSpPr>
        <dsp:cNvPr id="0" name=""/>
        <dsp:cNvSpPr/>
      </dsp:nvSpPr>
      <dsp:spPr>
        <a:xfrm>
          <a:off x="3575087" y="265706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Since he was a construction worker so he had a poor financial condition. </a:t>
          </a:r>
        </a:p>
      </dsp:txBody>
      <dsp:txXfrm>
        <a:off x="3575087" y="2657066"/>
        <a:ext cx="2981250" cy="720000"/>
      </dsp:txXfrm>
    </dsp:sp>
    <dsp:sp modelId="{3B4E55E2-389E-455B-A708-D4112ACDA019}">
      <dsp:nvSpPr>
        <dsp:cNvPr id="0" name=""/>
        <dsp:cNvSpPr/>
      </dsp:nvSpPr>
      <dsp:spPr>
        <a:xfrm>
          <a:off x="7659400" y="272066"/>
          <a:ext cx="1818562" cy="181856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9C18A-69EA-43C5-8DE2-476531C1DAED}">
      <dsp:nvSpPr>
        <dsp:cNvPr id="0" name=""/>
        <dsp:cNvSpPr/>
      </dsp:nvSpPr>
      <dsp:spPr>
        <a:xfrm>
          <a:off x="8046962" y="65962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B15D20-298B-43F2-AC08-412E9F0D81BD}">
      <dsp:nvSpPr>
        <dsp:cNvPr id="0" name=""/>
        <dsp:cNvSpPr/>
      </dsp:nvSpPr>
      <dsp:spPr>
        <a:xfrm>
          <a:off x="7078056" y="265706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Exposure to dust and smoke. </a:t>
          </a:r>
        </a:p>
      </dsp:txBody>
      <dsp:txXfrm>
        <a:off x="7078056" y="2657066"/>
        <a:ext cx="29812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16BA4-4076-487D-8098-442BD8A5ED7A}">
      <dsp:nvSpPr>
        <dsp:cNvPr id="0" name=""/>
        <dsp:cNvSpPr/>
      </dsp:nvSpPr>
      <dsp:spPr>
        <a:xfrm>
          <a:off x="344184" y="1144994"/>
          <a:ext cx="1071193" cy="107119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A8991D-8B4A-4803-8AFE-28743471AC9F}">
      <dsp:nvSpPr>
        <dsp:cNvPr id="0" name=""/>
        <dsp:cNvSpPr/>
      </dsp:nvSpPr>
      <dsp:spPr>
        <a:xfrm>
          <a:off x="572471" y="1373281"/>
          <a:ext cx="614619" cy="6146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8F68E-1C40-40B9-9050-E9735BBCEE70}">
      <dsp:nvSpPr>
        <dsp:cNvPr id="0" name=""/>
        <dsp:cNvSpPr/>
      </dsp:nvSpPr>
      <dsp:spPr>
        <a:xfrm>
          <a:off x="1753" y="2549838"/>
          <a:ext cx="1756054" cy="1222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Exposed to tiny bits of silica, a type of mineral present in sand (American Lung Association, 2025). </a:t>
          </a:r>
        </a:p>
      </dsp:txBody>
      <dsp:txXfrm>
        <a:off x="1753" y="2549838"/>
        <a:ext cx="1756054" cy="1222378"/>
      </dsp:txXfrm>
    </dsp:sp>
    <dsp:sp modelId="{B0DE59AA-59DB-4555-BE3B-DC5BD4DC67AA}">
      <dsp:nvSpPr>
        <dsp:cNvPr id="0" name=""/>
        <dsp:cNvSpPr/>
      </dsp:nvSpPr>
      <dsp:spPr>
        <a:xfrm>
          <a:off x="2407548" y="1144994"/>
          <a:ext cx="1071193" cy="107119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0D962C-BDBD-4A21-A7AB-498A408DFD34}">
      <dsp:nvSpPr>
        <dsp:cNvPr id="0" name=""/>
        <dsp:cNvSpPr/>
      </dsp:nvSpPr>
      <dsp:spPr>
        <a:xfrm>
          <a:off x="2635835" y="1373281"/>
          <a:ext cx="614619" cy="6146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494889-17A4-4F07-8280-8BE8F5B12ADB}">
      <dsp:nvSpPr>
        <dsp:cNvPr id="0" name=""/>
        <dsp:cNvSpPr/>
      </dsp:nvSpPr>
      <dsp:spPr>
        <a:xfrm>
          <a:off x="2065118" y="2549838"/>
          <a:ext cx="1756054" cy="1222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At the construction site, exposed to smoke and irritants. </a:t>
          </a:r>
        </a:p>
      </dsp:txBody>
      <dsp:txXfrm>
        <a:off x="2065118" y="2549838"/>
        <a:ext cx="1756054" cy="1222378"/>
      </dsp:txXfrm>
    </dsp:sp>
    <dsp:sp modelId="{E323006C-89E9-4305-B1B8-D39FB985FEB2}">
      <dsp:nvSpPr>
        <dsp:cNvPr id="0" name=""/>
        <dsp:cNvSpPr/>
      </dsp:nvSpPr>
      <dsp:spPr>
        <a:xfrm>
          <a:off x="4470913" y="1144994"/>
          <a:ext cx="1071193" cy="107119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8CA79-BA69-45CF-A912-DD2596318DED}">
      <dsp:nvSpPr>
        <dsp:cNvPr id="0" name=""/>
        <dsp:cNvSpPr/>
      </dsp:nvSpPr>
      <dsp:spPr>
        <a:xfrm>
          <a:off x="4699200" y="1373281"/>
          <a:ext cx="614619" cy="6146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AE62C-737B-4269-920E-7CBDE2386775}">
      <dsp:nvSpPr>
        <dsp:cNvPr id="0" name=""/>
        <dsp:cNvSpPr/>
      </dsp:nvSpPr>
      <dsp:spPr>
        <a:xfrm>
          <a:off x="4128482" y="2549838"/>
          <a:ext cx="1756054" cy="1222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Frequent smoking. </a:t>
          </a:r>
        </a:p>
      </dsp:txBody>
      <dsp:txXfrm>
        <a:off x="4128482" y="2549838"/>
        <a:ext cx="1756054" cy="12223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0FE768-1838-48F0-A399-3879F0722AE2}">
      <dsp:nvSpPr>
        <dsp:cNvPr id="0" name=""/>
        <dsp:cNvSpPr/>
      </dsp:nvSpPr>
      <dsp:spPr>
        <a:xfrm>
          <a:off x="0" y="0"/>
          <a:ext cx="101314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2576D3-7828-4553-9A38-FD9B2E197373}">
      <dsp:nvSpPr>
        <dsp:cNvPr id="0" name=""/>
        <dsp:cNvSpPr/>
      </dsp:nvSpPr>
      <dsp:spPr>
        <a:xfrm>
          <a:off x="0" y="0"/>
          <a:ext cx="10131425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Taking prescribed medicines on time, quitting smoking, regular physical exercise and maintaining a healthy diet. </a:t>
          </a:r>
        </a:p>
      </dsp:txBody>
      <dsp:txXfrm>
        <a:off x="0" y="0"/>
        <a:ext cx="10131425" cy="912283"/>
      </dsp:txXfrm>
    </dsp:sp>
    <dsp:sp modelId="{2EA1C8E9-3473-442E-82C7-472250C62093}">
      <dsp:nvSpPr>
        <dsp:cNvPr id="0" name=""/>
        <dsp:cNvSpPr/>
      </dsp:nvSpPr>
      <dsp:spPr>
        <a:xfrm>
          <a:off x="0" y="912283"/>
          <a:ext cx="101314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F03A1-1315-4382-BFA3-B093DEA04CCF}">
      <dsp:nvSpPr>
        <dsp:cNvPr id="0" name=""/>
        <dsp:cNvSpPr/>
      </dsp:nvSpPr>
      <dsp:spPr>
        <a:xfrm>
          <a:off x="0" y="912283"/>
          <a:ext cx="10131425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Regular monitoring of the patient's condition by the health care team (NHS, 2023). </a:t>
          </a:r>
        </a:p>
      </dsp:txBody>
      <dsp:txXfrm>
        <a:off x="0" y="912283"/>
        <a:ext cx="10131425" cy="912283"/>
      </dsp:txXfrm>
    </dsp:sp>
    <dsp:sp modelId="{4A193A41-2000-4458-B675-6853DD933C5F}">
      <dsp:nvSpPr>
        <dsp:cNvPr id="0" name=""/>
        <dsp:cNvSpPr/>
      </dsp:nvSpPr>
      <dsp:spPr>
        <a:xfrm>
          <a:off x="0" y="1824566"/>
          <a:ext cx="101314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1C2EC7-92F8-4B67-BE8E-53F6266BA691}">
      <dsp:nvSpPr>
        <dsp:cNvPr id="0" name=""/>
        <dsp:cNvSpPr/>
      </dsp:nvSpPr>
      <dsp:spPr>
        <a:xfrm>
          <a:off x="0" y="1824566"/>
          <a:ext cx="10131425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The treatment plan must be </a:t>
          </a:r>
          <a:r>
            <a:rPr lang="en-US" sz="2200" kern="1200" dirty="0" err="1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personalised</a:t>
          </a:r>
          <a:r>
            <a:rPr lang="en-US" sz="22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.</a:t>
          </a:r>
        </a:p>
      </dsp:txBody>
      <dsp:txXfrm>
        <a:off x="0" y="1824566"/>
        <a:ext cx="10131425" cy="912283"/>
      </dsp:txXfrm>
    </dsp:sp>
    <dsp:sp modelId="{8ABF9B82-40E2-4EB0-A336-454E6D891869}">
      <dsp:nvSpPr>
        <dsp:cNvPr id="0" name=""/>
        <dsp:cNvSpPr/>
      </dsp:nvSpPr>
      <dsp:spPr>
        <a:xfrm>
          <a:off x="0" y="2736849"/>
          <a:ext cx="101314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2610A-9071-44F5-A51B-78524C958C53}">
      <dsp:nvSpPr>
        <dsp:cNvPr id="0" name=""/>
        <dsp:cNvSpPr/>
      </dsp:nvSpPr>
      <dsp:spPr>
        <a:xfrm>
          <a:off x="0" y="2736849"/>
          <a:ext cx="10131425" cy="912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rPr>
            <a:t>Risk of exacerbation, symptoms, medical condition, affordability of medicines and responses of the patient must be considered (De Miguel-Díez et al., 2024). </a:t>
          </a:r>
        </a:p>
      </dsp:txBody>
      <dsp:txXfrm>
        <a:off x="0" y="2736849"/>
        <a:ext cx="10131425" cy="912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37D3F8-C131-46D8-863F-D66F67CE7C30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4397A5-79EC-4C33-874F-550148FC7F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832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83921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9972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6976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9856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4044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68684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535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3453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1302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41264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4397A5-79EC-4C33-874F-550148FC7FA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8239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sv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7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9.jp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0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9.jp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2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3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6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2.xml"/><Relationship Id="rId12" Type="http://schemas.openxmlformats.org/officeDocument/2006/relationships/image" Target="../media/image6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11" Type="http://schemas.microsoft.com/office/2007/relationships/diagramDrawing" Target="../diagrams/drawing2.xml"/><Relationship Id="rId5" Type="http://schemas.openxmlformats.org/officeDocument/2006/relationships/image" Target="../media/image1.jpeg"/><Relationship Id="rId10" Type="http://schemas.openxmlformats.org/officeDocument/2006/relationships/diagramColors" Target="../diagrams/colors2.xml"/><Relationship Id="rId4" Type="http://schemas.openxmlformats.org/officeDocument/2006/relationships/notesSlide" Target="../notesSlides/notesSlide11.xml"/><Relationship Id="rId9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6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sv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7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3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yoclinic.org/diseases-conditions/copd/symptoms-causes/syc-20353679" TargetMode="External"/><Relationship Id="rId13" Type="http://schemas.openxmlformats.org/officeDocument/2006/relationships/hyperlink" Target="https://www.who.int/news-room/fact-sheets/detail/asthma#:~:text=Overview,speak%20to%20a%20health%20professional" TargetMode="External"/><Relationship Id="rId3" Type="http://schemas.openxmlformats.org/officeDocument/2006/relationships/hyperlink" Target="https://europepmc.org/books/nbk482414" TargetMode="External"/><Relationship Id="rId7" Type="http://schemas.openxmlformats.org/officeDocument/2006/relationships/hyperlink" Target="https://www.hseni.gov.uk/topics/occupational-lung-disease" TargetMode="External"/><Relationship Id="rId12" Type="http://schemas.openxmlformats.org/officeDocument/2006/relationships/hyperlink" Target="https://www.who.int/health-topics/chronic-respiratory-diseases#tab=tab_1" TargetMode="External"/><Relationship Id="rId2" Type="http://schemas.openxmlformats.org/officeDocument/2006/relationships/hyperlink" Target="https://www.lung.org/lung-health-diseases/lung-disease-lookup/occupational-lung-diseases#:~:text=What%20are%20occupational%20lung%20diseases,of%20developing%20occupational%20lung%20disea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dpi.com/207a7-0383/13/2/303" TargetMode="External"/><Relationship Id="rId11" Type="http://schemas.openxmlformats.org/officeDocument/2006/relationships/hyperlink" Target="https://www.nhlbi.nih.gov/health/pulmonary-hypertension" TargetMode="External"/><Relationship Id="rId5" Type="http://schemas.openxmlformats.org/officeDocument/2006/relationships/hyperlink" Target="https://my.clevelandclinic.org/health/diseases/6530-pulmonary-hypertension-ph" TargetMode="External"/><Relationship Id="rId10" Type="http://schemas.openxmlformats.org/officeDocument/2006/relationships/hyperlink" Target="https://www.nhlbi.nih.gov/health/lungs/respiratory-system#:~:text=Airways,-Watch%20to%20learn&amp;text=The%20airways%20are%20pipes%20that,off%20of%20the%20bronchial%20tubes" TargetMode="External"/><Relationship Id="rId4" Type="http://schemas.openxmlformats.org/officeDocument/2006/relationships/hyperlink" Target="https://my.clevelandclinic.org/health/diseases/8709-chronic-obstructive-pulmonary-disease-copd" TargetMode="External"/><Relationship Id="rId9" Type="http://schemas.openxmlformats.org/officeDocument/2006/relationships/hyperlink" Target="https://www.nhs.uk/conditions/chronic-obstructive-pulmonary-disease-copd/living-wi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x-ray of a person's chest&#10;&#10;AI-generated content may be incorrect.">
            <a:extLst>
              <a:ext uri="{FF2B5EF4-FFF2-40B4-BE49-F238E27FC236}">
                <a16:creationId xmlns:a16="http://schemas.microsoft.com/office/drawing/2014/main" id="{EBD6FC46-FA63-D3A4-6257-42EB8F2C0FAE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6000"/>
          </a:blip>
          <a:stretch>
            <a:fillRect/>
          </a:stretch>
        </p:blipFill>
        <p:spPr>
          <a:xfrm>
            <a:off x="0" y="-128709"/>
            <a:ext cx="6400801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E9BA70-3906-78A4-BC7F-11037C90A9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90007" y="3781208"/>
            <a:ext cx="4759325" cy="2008291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Bsc</a:t>
            </a:r>
            <a:r>
              <a:rPr lang="en-GB" b="1" dirty="0"/>
              <a:t> Health and social care</a:t>
            </a:r>
            <a:br>
              <a:rPr lang="en-GB" b="1" dirty="0"/>
            </a:br>
            <a:r>
              <a:rPr lang="en-GB" b="1" dirty="0"/>
              <a:t>BMHP5023</a:t>
            </a:r>
            <a:br>
              <a:rPr lang="en-GB" b="1" dirty="0"/>
            </a:br>
            <a:r>
              <a:rPr lang="en-GB" b="1" dirty="0"/>
              <a:t>Introduction to Physiology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757C6D-F2EE-92A9-B48E-2139D60082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6733" y="5130265"/>
            <a:ext cx="9084199" cy="1599025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sz="3200" dirty="0"/>
              <a:t>Student ID:2333322</a:t>
            </a:r>
          </a:p>
          <a:p>
            <a:pPr algn="ctr"/>
            <a:r>
              <a:rPr lang="en-US" sz="3200" dirty="0"/>
              <a:t>Student Name: Anfisa Hnatiuc</a:t>
            </a:r>
          </a:p>
          <a:p>
            <a:pPr algn="ctr"/>
            <a:r>
              <a:rPr lang="en-US" sz="3200" dirty="0"/>
              <a:t>Lecturer: Robert </a:t>
            </a:r>
            <a:r>
              <a:rPr lang="en-US" sz="3200" dirty="0" err="1"/>
              <a:t>nartowski</a:t>
            </a:r>
            <a:endParaRPr lang="en-US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E901FD-5922-0BD5-549B-DC938BE94E6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71830" y="609537"/>
            <a:ext cx="2143424" cy="914528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F82273A-29F7-C74D-314D-B54061BC71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8404" y="5496024"/>
            <a:ext cx="1496729" cy="77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106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524"/>
    </mc:Choice>
    <mc:Fallback xmlns="">
      <p:transition spd="slow" advTm="185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5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457E-93F9-A51F-6942-C4537764B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>
            <a:normAutofit/>
          </a:bodyPr>
          <a:lstStyle/>
          <a:p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D83A0-16A4-CC7E-D0ED-92F4A781B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2142067"/>
            <a:ext cx="6282266" cy="3649133"/>
          </a:xfrm>
        </p:spPr>
        <p:txBody>
          <a:bodyPr>
            <a:normAutofit/>
          </a:bodyPr>
          <a:lstStyle/>
          <a:p>
            <a:pPr lvl="0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respiratory disease and its types.</a:t>
            </a:r>
          </a:p>
          <a:p>
            <a:pPr lvl="0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Structure and functioning of the pulmonary system. </a:t>
            </a:r>
          </a:p>
          <a:p>
            <a:pPr lvl="0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impact of chronic respiratory diseases on the lungs.</a:t>
            </a:r>
          </a:p>
          <a:p>
            <a:pPr lvl="0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Analysing the information of the patient suffering from respiratory disease. </a:t>
            </a:r>
          </a:p>
          <a:p>
            <a:pPr lvl="0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Risk factors causing the disease </a:t>
            </a:r>
          </a:p>
          <a:p>
            <a:pPr lvl="0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Recommendation for care based on NHS and NICE guidelines. </a:t>
            </a:r>
          </a:p>
          <a:p>
            <a:pPr marL="0" indent="0">
              <a:buNone/>
            </a:pP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29DEE894-6FE6-75BD-29BA-8EA6DBE42D8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45496" y="2243776"/>
            <a:ext cx="3445714" cy="3445714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9FC5F42-C979-3920-AEEC-C52D26FC36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40043" y="5791200"/>
            <a:ext cx="1049153" cy="802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78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678"/>
    </mc:Choice>
    <mc:Fallback xmlns="">
      <p:transition spd="slow" advTm="45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7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95413-D23A-E6D3-6393-252E8EB52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>
            <a:normAutofit/>
          </a:bodyPr>
          <a:lstStyle/>
          <a:p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Overview of chronic respiratory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1A3EF-C5AA-E9B4-ED9E-B5F3F98D1D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2348896"/>
            <a:ext cx="6282266" cy="3649133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respiratory disease directly affects the lungs. </a:t>
            </a:r>
          </a:p>
          <a:p>
            <a:pPr lvl="0">
              <a:lnSpc>
                <a:spcPct val="150000"/>
              </a:lnSpc>
            </a:pP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are four types of chronic respiratory diseases. </a:t>
            </a:r>
          </a:p>
          <a:p>
            <a:pPr lvl="0">
              <a:lnSpc>
                <a:spcPct val="150000"/>
              </a:lnSpc>
            </a:pPr>
            <a:r>
              <a:rPr lang="en-US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Asthma, chronic obstructive pulmonary disease, pulmonary hypertension and occupational lung disease (World Health Organization, 2025). 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3" descr="Diagram of a diagram showing the effects of a lung and bronchitis&#10;&#10;AI-generated content may be incorrect.">
            <a:extLst>
              <a:ext uri="{FF2B5EF4-FFF2-40B4-BE49-F238E27FC236}">
                <a16:creationId xmlns:a16="http://schemas.microsoft.com/office/drawing/2014/main" id="{1A092ACF-5E7B-20D6-9154-B3A117AE634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0936" y="1668042"/>
            <a:ext cx="3445714" cy="3445714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F860BF-CA58-D0B7-9428-BD24BC6E31F7}"/>
              </a:ext>
            </a:extLst>
          </p:cNvPr>
          <p:cNvSpPr txBox="1"/>
          <p:nvPr/>
        </p:nvSpPr>
        <p:spPr>
          <a:xfrm>
            <a:off x="7753663" y="5189958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Source: (Cleveland Clinic, 2024)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474AA8-51F4-4D0A-DB48-7225C2D1BC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4658" y="5765532"/>
            <a:ext cx="1848049" cy="10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033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008"/>
    </mc:Choice>
    <mc:Fallback xmlns="">
      <p:transition spd="slow" advTm="54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13800-6462-3B50-3E6D-FD2EA3BF7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609600"/>
            <a:ext cx="5147730" cy="164198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Anatomy of the pulmonary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57619-63B4-C66A-88C7-2A7B7FD86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363099"/>
            <a:ext cx="5142270" cy="4227272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Lungs are located in the chest cavity on each side of the heart.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right lung is divided into three lobes, and the left is divided into two lobes.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pulmonary system consists of airways, bronchial tubes, trachea, and bronchioles (NIH, 2022).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Each has its own role in the gaseous exchange process.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left lung is smaller than the right one. </a:t>
            </a:r>
          </a:p>
          <a:p>
            <a:pPr>
              <a:lnSpc>
                <a:spcPct val="150000"/>
              </a:lnSpc>
            </a:pP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3" descr="A diagram of a human body&#10;&#10;AI-generated content may be incorrect.">
            <a:extLst>
              <a:ext uri="{FF2B5EF4-FFF2-40B4-BE49-F238E27FC236}">
                <a16:creationId xmlns:a16="http://schemas.microsoft.com/office/drawing/2014/main" id="{2BE1A733-4DFD-9154-8CE2-F53D9D07239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930" y="1568909"/>
            <a:ext cx="5447070" cy="3390800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681BAAC-D643-E34D-12CD-2C3056D99574}"/>
              </a:ext>
            </a:extLst>
          </p:cNvPr>
          <p:cNvSpPr txBox="1"/>
          <p:nvPr/>
        </p:nvSpPr>
        <p:spPr>
          <a:xfrm>
            <a:off x="959370" y="5351489"/>
            <a:ext cx="4831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Source: (NIH, 2022)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E7EBA1E-7A8B-6398-DE70-7208EF0D95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62013" y="5447898"/>
            <a:ext cx="1799924" cy="875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822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85"/>
    </mc:Choice>
    <mc:Fallback xmlns="">
      <p:transition spd="slow" advTm="45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8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A1DD4-FB20-6F00-FBD5-98878C223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Physiology of the pulmonary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6EBC2-704D-F02E-74D3-79082CEE5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6529037" cy="410633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cycle begins with inspiration and expiration.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During inspiration, there is contraction of the external intercostals and diaphragm.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relaxation of the diaphragm refers to the process of expiration.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complete cycle consists of three components, which are the central neural respiratory generator, the sensory input system, muscular effector system. </a:t>
            </a:r>
          </a:p>
          <a:p>
            <a:pPr>
              <a:lnSpc>
                <a:spcPct val="150000"/>
              </a:lnSpc>
            </a:pP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6" name="Picture 5" descr="A diagram of a human body&#10;&#10;AI-generated content may be incorrect.">
            <a:extLst>
              <a:ext uri="{FF2B5EF4-FFF2-40B4-BE49-F238E27FC236}">
                <a16:creationId xmlns:a16="http://schemas.microsoft.com/office/drawing/2014/main" id="{CA0E1F85-B68D-C3C6-4BF8-707DD9C5A91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0936" y="2318421"/>
            <a:ext cx="3445714" cy="214495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DBB1A50-8D1F-D97E-74E5-D7661EC9477B}"/>
              </a:ext>
            </a:extLst>
          </p:cNvPr>
          <p:cNvSpPr txBox="1"/>
          <p:nvPr/>
        </p:nvSpPr>
        <p:spPr>
          <a:xfrm>
            <a:off x="6267043" y="4607468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dirty="0"/>
              <a:t>Source: (NIH, 2022)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C20584-1486-57EF-0934-4C0662D0C1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95150" y="5948413"/>
            <a:ext cx="1126156" cy="909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352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42"/>
    </mc:Choice>
    <mc:Fallback xmlns="">
      <p:transition spd="slow" advTm="41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0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F4A84-ED57-CFCB-CAF6-2A11F81860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obstructive pulmonary disease (COPD)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E520A9-68C8-B960-1AC9-B09420517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2" y="2365092"/>
            <a:ext cx="6282266" cy="364913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disease that causes damage to the lungs.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Inflammation of the airways, which limits inhalation and exhalation of the air.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Common symptoms include breathing problems, a cough that brings mucus, and wheezing.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main cause of COPD is excessive exposure to smoke, like cigarette smoking (Mayo Clinic, 2025). </a:t>
            </a:r>
          </a:p>
          <a:p>
            <a:pPr>
              <a:lnSpc>
                <a:spcPct val="150000"/>
              </a:lnSpc>
            </a:pP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Picture 4" descr="Diagram of a diagram showing the effects of a lung and bronchitis&#10;&#10;AI-generated content may be incorrect.">
            <a:extLst>
              <a:ext uri="{FF2B5EF4-FFF2-40B4-BE49-F238E27FC236}">
                <a16:creationId xmlns:a16="http://schemas.microsoft.com/office/drawing/2014/main" id="{522463D7-C89A-D9B2-8C28-F434F3939C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0936" y="1668042"/>
            <a:ext cx="3445714" cy="3445714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92BA37-9EB3-6889-F2DD-AC2C8934BE19}"/>
              </a:ext>
            </a:extLst>
          </p:cNvPr>
          <p:cNvSpPr txBox="1"/>
          <p:nvPr/>
        </p:nvSpPr>
        <p:spPr>
          <a:xfrm>
            <a:off x="7824866" y="5411449"/>
            <a:ext cx="3132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Source: (Cleveland Clinic, 2024)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9B27F8-FD68-0AB6-AA6D-6877DA13CD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87656" y="5780781"/>
            <a:ext cx="1299410" cy="899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058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92"/>
    </mc:Choice>
    <mc:Fallback xmlns="">
      <p:transition spd="slow" advTm="54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3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F1480-307A-B922-A5C0-296124381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09600"/>
            <a:ext cx="6282266" cy="14562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Asthma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84F9B-CFE2-015C-88DE-7E00C7EC6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792" y="2065867"/>
            <a:ext cx="6282266" cy="3649133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is a chronic lung disease that can affect a person at any age.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muscles around the airways get tightened, which makes the person breathe.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Symptoms of Asthma include shortness of breath, tightness in the chest, wheezing and coughing (World Health Organization, 2024). 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disease can be treated with the right treatment. </a:t>
            </a:r>
          </a:p>
          <a:p>
            <a:pPr>
              <a:lnSpc>
                <a:spcPct val="150000"/>
              </a:lnSpc>
            </a:pP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Picture 4" descr="A child in a mask being held by a person&#10;&#10;AI-generated content may be incorrect.">
            <a:extLst>
              <a:ext uri="{FF2B5EF4-FFF2-40B4-BE49-F238E27FC236}">
                <a16:creationId xmlns:a16="http://schemas.microsoft.com/office/drawing/2014/main" id="{F9F439BF-B9D7-9C32-FBAE-78170A50DE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90936" y="2244416"/>
            <a:ext cx="3445714" cy="229296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81C429-7CD2-41C9-5660-ED812785566D}"/>
              </a:ext>
            </a:extLst>
          </p:cNvPr>
          <p:cNvSpPr txBox="1"/>
          <p:nvPr/>
        </p:nvSpPr>
        <p:spPr>
          <a:xfrm>
            <a:off x="7719934" y="4856813"/>
            <a:ext cx="31479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Source: (World Health Organization, 2024)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E9BB82-8841-6B9E-5066-EE891E6DAD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5802" y="5630778"/>
            <a:ext cx="979369" cy="82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33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16"/>
    </mc:Choice>
    <mc:Fallback xmlns="">
      <p:transition spd="slow" advTm="45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01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940C7-92EB-FE55-1B80-423DD9706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609600"/>
            <a:ext cx="5147730" cy="164198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Pulmonary hypertension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71549-285A-6E69-F7C3-B5AA2382A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374250"/>
            <a:ext cx="5147730" cy="3637935"/>
          </a:xfrm>
        </p:spPr>
        <p:txBody>
          <a:bodyPr>
            <a:normAutofit fontScale="92500" lnSpcReduction="20000"/>
          </a:bodyPr>
          <a:lstStyle/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disease that affects the blood vessels of the lungs.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Caused when the blood pressure of the lungs is higher than the normal blood pressure.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Across the world, around 1% of people suffer from pulmonary hypertension. 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symptoms of pulmonary hypertension, such as pain in the chest, lightheadedness and shortness of breath (NIH, 2023). </a:t>
            </a:r>
          </a:p>
          <a:p>
            <a:pPr>
              <a:lnSpc>
                <a:spcPct val="150000"/>
              </a:lnSpc>
            </a:pP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Picture 4" descr="A diagram of a heart&#10;&#10;AI-generated content may be incorrect.">
            <a:extLst>
              <a:ext uri="{FF2B5EF4-FFF2-40B4-BE49-F238E27FC236}">
                <a16:creationId xmlns:a16="http://schemas.microsoft.com/office/drawing/2014/main" id="{A600E498-ED57-8F75-BC8B-C0BB9B1BD09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56097" y="639097"/>
            <a:ext cx="4432735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2FE3A2-BBAF-2F76-25A7-3B5D24004F33}"/>
              </a:ext>
            </a:extLst>
          </p:cNvPr>
          <p:cNvSpPr txBox="1"/>
          <p:nvPr/>
        </p:nvSpPr>
        <p:spPr>
          <a:xfrm>
            <a:off x="1424066" y="6190938"/>
            <a:ext cx="385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(Cleveland Clinic, 2025)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B5C5A7-2E6A-F277-B61C-E5E938647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255604" y="5755907"/>
            <a:ext cx="1168462" cy="100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446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281"/>
    </mc:Choice>
    <mc:Fallback xmlns="">
      <p:transition spd="slow" advTm="362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2356D-38BD-B587-4A79-2B27E9656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5219699" cy="145626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Occupational lung disease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3E3CB-FEB7-F15D-A5B4-4BDCEABFEC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1" y="2280860"/>
            <a:ext cx="5219699" cy="3649133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is a work-related lung disease caused because of certain irritants at the workplace.</a:t>
            </a:r>
          </a:p>
          <a:p>
            <a:pPr lvl="0">
              <a:lnSpc>
                <a:spcPct val="150000"/>
              </a:lnSpc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These irritants, including chemicals, dust particles, animal droppings, and fungal spores, increase the risk of occupational lung cancer (American Lung Association, 2025).  </a:t>
            </a:r>
          </a:p>
          <a:p>
            <a:pPr lvl="0">
              <a:lnSpc>
                <a:spcPct val="150000"/>
              </a:lnSpc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symptoms of occupational lung diseases include frequent cough, chest pain, mucus, wheezing, and shortness of breath. </a:t>
            </a:r>
          </a:p>
          <a:p>
            <a:pPr lvl="0">
              <a:lnSpc>
                <a:spcPct val="150000"/>
              </a:lnSpc>
            </a:pP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Silicosis, hypersensitive pneumonitis, histoplasmosis and asbestosis are types of occupational lung diseases. </a:t>
            </a:r>
          </a:p>
          <a:p>
            <a:pPr>
              <a:lnSpc>
                <a:spcPct val="150000"/>
              </a:lnSpc>
            </a:pPr>
            <a:endParaRPr lang="en-US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E56949-B359-6127-5668-9F16A0C3FB43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564" r="5250" b="-3"/>
          <a:stretch>
            <a:fillRect/>
          </a:stretch>
        </p:blipFill>
        <p:spPr>
          <a:xfrm>
            <a:off x="6648535" y="1042527"/>
            <a:ext cx="4204344" cy="4052563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D4BC6AB-01AC-9F25-1345-E5A04184A2E0}"/>
              </a:ext>
            </a:extLst>
          </p:cNvPr>
          <p:cNvSpPr txBox="1"/>
          <p:nvPr/>
        </p:nvSpPr>
        <p:spPr>
          <a:xfrm>
            <a:off x="6805534" y="5531370"/>
            <a:ext cx="38974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Source: (</a:t>
            </a:r>
            <a:r>
              <a:rPr lang="en-US" dirty="0" err="1"/>
              <a:t>Hseni</a:t>
            </a:r>
            <a:r>
              <a:rPr lang="en-US" dirty="0"/>
              <a:t>, 2025)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4BC860-CCA9-AF95-EF0D-CCA55F4A6E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68404" y="5775158"/>
            <a:ext cx="924025" cy="98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06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566"/>
    </mc:Choice>
    <mc:Fallback xmlns="">
      <p:transition spd="slow" advTm="55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5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E53EDA-3B94-4F6B-9E86-D3BB9EBB9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7208A-2235-9346-D05D-D72CDC411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70" y="1042586"/>
            <a:ext cx="3659389" cy="4557849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Patient Information</a:t>
            </a:r>
            <a:endParaRPr 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0EFD79F-7790-479B-B7DB-BD0D8C101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66923" y="1668780"/>
            <a:ext cx="0" cy="352044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92F60-9F5C-1008-331C-BD0799707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8658" y="1150076"/>
            <a:ext cx="6517543" cy="4557849"/>
          </a:xfrm>
        </p:spPr>
        <p:txBody>
          <a:bodyPr>
            <a:normAutofit/>
          </a:bodyPr>
          <a:lstStyle/>
          <a:p>
            <a:pPr lvl="0"/>
            <a:r>
              <a:rPr lang="en-US" sz="2400" dirty="0"/>
              <a:t>Name- Jack Johnson</a:t>
            </a:r>
          </a:p>
          <a:p>
            <a:pPr lvl="0"/>
            <a:r>
              <a:rPr lang="en-US" sz="2400" dirty="0"/>
              <a:t>Age- 35</a:t>
            </a:r>
          </a:p>
          <a:p>
            <a:pPr lvl="0"/>
            <a:r>
              <a:rPr lang="en-US" sz="2400" dirty="0"/>
              <a:t>Gender- Male</a:t>
            </a:r>
          </a:p>
          <a:p>
            <a:pPr lvl="0"/>
            <a:r>
              <a:rPr lang="en-US" sz="2400" dirty="0"/>
              <a:t>Occupation- Construction worker</a:t>
            </a:r>
          </a:p>
          <a:p>
            <a:pPr lvl="0"/>
            <a:r>
              <a:rPr lang="en-US" sz="2400" dirty="0"/>
              <a:t>Medical History- Pain in the chest, breathing problem, frequent cough. Showed symptoms of chronic respiratory disease. Diagnosed with silicosis occupational lung disease. </a:t>
            </a:r>
          </a:p>
          <a:p>
            <a:endParaRPr lang="en-US" sz="24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572B8F-1938-3E9E-27D6-58C64EB8E0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flipV="1">
            <a:off x="685799" y="5355771"/>
            <a:ext cx="1570513" cy="112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638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358"/>
    </mc:Choice>
    <mc:Fallback xmlns="">
      <p:transition spd="slow" advTm="333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35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EE9CA-20B4-45A8-01CD-EDBE81044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Risk factors based on lifestyle</a:t>
            </a: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7DC56741-02F1-2D36-261B-7CF1394C90C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8305869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9553FE-FBE2-F20D-45DD-9903DA79A7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00101" y="5074921"/>
            <a:ext cx="1463039" cy="131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69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461"/>
    </mc:Choice>
    <mc:Fallback xmlns="">
      <p:transition spd="slow" advTm="41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A166780-9337-4437-95D3-5EA9D55AAA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B3D0F40-BF1F-4120-945D-90C5AAD6E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4654296" cy="6856214"/>
          </a:xfrm>
          <a:prstGeom prst="rect">
            <a:avLst/>
          </a:prstGeom>
          <a:blipFill dpi="0" rotWithShape="1">
            <a:blip r:embed="rId5"/>
            <a:srcRect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640A69-3748-450C-8DDB-B2051AC04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93"/>
          <a:stretch/>
        </p:blipFill>
        <p:spPr>
          <a:xfrm>
            <a:off x="0" y="0"/>
            <a:ext cx="4644770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9FEE9E-92C3-FFF6-4599-03FF74398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43466"/>
            <a:ext cx="3351530" cy="4995333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Risk factors based on disease</a:t>
            </a: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F4F323-644B-4A47-97E9-BFB73840F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1120" y="-2"/>
            <a:ext cx="7537705" cy="68562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135BFC-45EE-B18A-782F-571DDD1EA3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1018545"/>
              </p:ext>
            </p:extLst>
          </p:nvPr>
        </p:nvGraphicFramePr>
        <p:xfrm>
          <a:off x="5467509" y="804671"/>
          <a:ext cx="5886291" cy="49172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30992CA-F0CF-5111-5675-0A6E99A67A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365761" y="4937761"/>
            <a:ext cx="1691640" cy="127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0758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2302"/>
    </mc:Choice>
    <mc:Fallback xmlns="">
      <p:transition spd="slow" advTm="323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0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7C443-6930-2FB1-92A2-8A655511F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Recommendation of care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C69EA8-8EAE-A85E-6DD6-41C9C0088A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8211995"/>
              </p:ext>
            </p:extLst>
          </p:nvPr>
        </p:nvGraphicFramePr>
        <p:xfrm>
          <a:off x="685801" y="2142067"/>
          <a:ext cx="10131425" cy="3649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143687-6CDF-D575-7DE6-01FFA64FB8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14400" y="5791200"/>
            <a:ext cx="1333041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47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66"/>
    </mc:Choice>
    <mc:Fallback xmlns="">
      <p:transition spd="slow" advTm="49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96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50FCE-BFD5-E36C-217D-FE5C17E06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609600"/>
            <a:ext cx="5147730" cy="1641987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94FCFA-A350-54C0-0D0F-9A43FF061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251587"/>
            <a:ext cx="5147730" cy="3637935"/>
          </a:xfrm>
        </p:spPr>
        <p:txBody>
          <a:bodyPr>
            <a:normAutofit fontScale="85000" lnSpcReduction="10000"/>
          </a:bodyPr>
          <a:lstStyle/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respiratory disease directly affects the lungs.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Asthma, chronic obstructive pulmonary disease, pulmonary hypertension, and occupational lung disease are types of chronic respiratory disease.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Jack Johnson is a 35-year-old man who is suffering from occupational lung disease</a:t>
            </a:r>
          </a:p>
          <a:p>
            <a:pPr lvl="0">
              <a:lnSpc>
                <a:spcPct val="150000"/>
              </a:lnSpc>
            </a:pPr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Care plan includes taking prescribed medications, regular monitoring and considering important factors. </a:t>
            </a:r>
          </a:p>
          <a:p>
            <a:pPr marL="0" indent="0">
              <a:lnSpc>
                <a:spcPct val="150000"/>
              </a:lnSpc>
              <a:buNone/>
            </a:pPr>
            <a:endParaRPr lang="en-US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7" name="Graphic 6" descr="Lungs">
            <a:extLst>
              <a:ext uri="{FF2B5EF4-FFF2-40B4-BE49-F238E27FC236}">
                <a16:creationId xmlns:a16="http://schemas.microsoft.com/office/drawing/2014/main" id="{D1A578CF-CB7A-1A2E-8A7D-4B3B08EED66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47252" y="639097"/>
            <a:ext cx="5250425" cy="5250425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F33B80-A1B6-516A-3175-33695FBA1A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17793" y="5409282"/>
            <a:ext cx="1046602" cy="1112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211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605"/>
    </mc:Choice>
    <mc:Fallback>
      <p:transition spd="slow" advTm="386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C05C5-74B4-EFBD-6A87-833B32F09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C5588-D19F-2296-EEB6-4B3A38DA2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956" y="1706137"/>
            <a:ext cx="11307337" cy="4984595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American Lung Association, (2025).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Occupational Lung Diseases. 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2"/>
              </a:rPr>
              <a:t>https://www.lung.org/lung-health-diseases/lung-disease-lookup/occupational-lung-diseases#:~:text=What%20are%20occupational%20lung%20diseases,of%20developing%20occupational%20lung%20disease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(Accessed: 4 November 2025) 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Brinkman, J.E., Toro, F. and Sharma, S., (2018), ‘Physiology, respiratory drive’,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3"/>
              </a:rPr>
              <a:t>https://europepmc.org/books/nbk482414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Cleveland Clinic, (2024).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Obstructive Pulmonary Disease (COPD).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https://my.clevelandclinic.org/health/diseases/8709-chronic-obstructive-pulmonary-disease-copd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4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Cleveland Clinic, (2025).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Pulmonary Hypertension.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/>
              </a:rPr>
              <a:t>https://my.clevelandclinic.org/health/diseases/6530-pulmonary-hypertension-ph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6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De Miguel-Díez, J., Fernández-Villar, A., Doña Díaz, E., Padilla </a:t>
            </a:r>
            <a:r>
              <a:rPr lang="en-US" sz="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Bernáldez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M., Trillo-Calvo, E., Molina París, J., </a:t>
            </a:r>
            <a:r>
              <a:rPr lang="en-US" sz="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Barrecheguren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M., Valero Pérez, J.M. and Ramírez Prieto, M.T., (2024) ‘Chronic obstructive lung disease: treatment guidelines and recommendations for referral and multidisciplinary continuity of care’,  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Journal of Clinical Medicine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 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13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(2), p.303.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https://www.mdpi.com/</a:t>
            </a:r>
            <a:r>
              <a:rPr lang="en-US" sz="9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6"/>
              </a:rPr>
              <a:t>207a7-0383/13/2/303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>
              <a:lnSpc>
                <a:spcPct val="170000"/>
              </a:lnSpc>
            </a:pPr>
            <a:r>
              <a:rPr lang="en-US" sz="8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Hseni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(2025).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Occupational lung disease.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7"/>
              </a:rPr>
              <a:t>https://www.hseni.gov.uk/topics/occupational-lung-disease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3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Mayo Clinic, (2025).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COPD.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8"/>
              </a:rPr>
              <a:t>https://www.mayoclinic.org/diseases-conditions/copd/symptoms-causes/syc-20353679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6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NHS, (2023).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Living with-Chronic obstructive pulmonary disease (COPD).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9"/>
              </a:rPr>
              <a:t>https://www.nhs.uk/conditions/chronic-obstructive-pulmonary-disease-copd/living-with/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6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NIH, (2022).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Respiratory System.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0"/>
              </a:rPr>
              <a:t>https://www.nhlbi.nih.gov/health/lungs/respiratory-system#:~:text=Airways,-Watch%20to%20learn&amp;text=The%20airways%20are%20pipes%20that,off%20of%20the%20bronchial%20tubes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5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NIH, (2023).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Pulmonary Hypertension?.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1"/>
              </a:rPr>
              <a:t>https://www.nhlbi.nih.gov/health/pulmonary-hypertension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4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World Health Organization, (2025).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Chronic respiratory diseases.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2"/>
              </a:rPr>
              <a:t>https://www.who.int/health-topics/chronic-respiratory-diseases#tab=tab_1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(Accessed: 5 November 2025)</a:t>
            </a:r>
          </a:p>
          <a:p>
            <a:pPr>
              <a:lnSpc>
                <a:spcPct val="170000"/>
              </a:lnSpc>
            </a:pP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World Health Organization. (2024). </a:t>
            </a:r>
            <a:r>
              <a:rPr lang="en-US" sz="800" i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Asthma.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Available at: </a:t>
            </a:r>
            <a:r>
              <a:rPr lang="en-US" sz="800" u="sn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13"/>
              </a:rPr>
              <a:t>https://www.who.int/news-room/fact-sheets/detail/asthma#:~:text=Overview,speak%20to%20a%20health%20professional</a:t>
            </a:r>
            <a:r>
              <a:rPr lang="en-US" sz="8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(Accessed: 6 November 2025)</a:t>
            </a:r>
          </a:p>
          <a:p>
            <a:pPr>
              <a:lnSpc>
                <a:spcPct val="170000"/>
              </a:lnSpc>
            </a:pPr>
            <a:endParaRPr lang="en-US" sz="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43816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{5632ECB1-81A0-4E06-BFBF-F98AF34FCBFE}TFb5ae2469-0bae-4978-b0e0-39dd046150ff9a115ede-a9c3cc5252b0</Template>
  <TotalTime>129</TotalTime>
  <Words>1378</Words>
  <Application>Microsoft Office PowerPoint</Application>
  <PresentationFormat>Widescreen</PresentationFormat>
  <Paragraphs>103</Paragraphs>
  <Slides>15</Slides>
  <Notes>13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Aptos</vt:lpstr>
      <vt:lpstr>Arial</vt:lpstr>
      <vt:lpstr>Calibri</vt:lpstr>
      <vt:lpstr>Calibri Light</vt:lpstr>
      <vt:lpstr>Tahoma</vt:lpstr>
      <vt:lpstr>Celestial</vt:lpstr>
      <vt:lpstr>Bsc Health and social care BMHP5023 Introduction to Physiology </vt:lpstr>
      <vt:lpstr>Introduction</vt:lpstr>
      <vt:lpstr>Overview of chronic respiratory disease</vt:lpstr>
      <vt:lpstr>Anatomy of the pulmonary system</vt:lpstr>
      <vt:lpstr>Physiology of the pulmonary system</vt:lpstr>
      <vt:lpstr>Chronic obstructive pulmonary disease (COPD)</vt:lpstr>
      <vt:lpstr>Asthma</vt:lpstr>
      <vt:lpstr>Pulmonary hypertension</vt:lpstr>
      <vt:lpstr>Occupational lung disease</vt:lpstr>
      <vt:lpstr>Patient Information</vt:lpstr>
      <vt:lpstr>Risk factors based on lifestyle</vt:lpstr>
      <vt:lpstr>Risk factors based on disease</vt:lpstr>
      <vt:lpstr>Recommendation of care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hnati</dc:creator>
  <cp:lastModifiedBy>Anfisa Hnatiuc (2333322)</cp:lastModifiedBy>
  <cp:revision>26</cp:revision>
  <dcterms:created xsi:type="dcterms:W3CDTF">2025-11-06T08:06:04Z</dcterms:created>
  <dcterms:modified xsi:type="dcterms:W3CDTF">2025-11-16T16:29:57Z</dcterms:modified>
</cp:coreProperties>
</file>