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364" r:id="rId2"/>
    <p:sldId id="405" r:id="rId3"/>
    <p:sldId id="383" r:id="rId4"/>
    <p:sldId id="387" r:id="rId5"/>
    <p:sldId id="394" r:id="rId6"/>
    <p:sldId id="395" r:id="rId7"/>
    <p:sldId id="396" r:id="rId8"/>
    <p:sldId id="402" r:id="rId9"/>
    <p:sldId id="398" r:id="rId10"/>
    <p:sldId id="403" r:id="rId11"/>
    <p:sldId id="40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89"/>
  </p:normalViewPr>
  <p:slideViewPr>
    <p:cSldViewPr snapToGrid="0" showGuides="1">
      <p:cViewPr varScale="1">
        <p:scale>
          <a:sx n="78" d="100"/>
          <a:sy n="78" d="100"/>
        </p:scale>
        <p:origin x="850" y="6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17/07/2026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17/07/2026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17/07/2026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17/07/2026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17/07/2026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17/07/2026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17/07/2026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17/07/2026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17/07/2026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17/07/2026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17/07/2026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17/07/2026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17/07/2026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r>
              <a:rPr lang="en-GB" altLang="en-US" sz="1600" dirty="0">
                <a:latin typeface="Arial" panose="020B0604020202020204" pitchFamily="34" charset="0"/>
                <a:cs typeface="Arial" panose="020B0604020202020204" pitchFamily="34" charset="0"/>
              </a:rPr>
              <a:t>Module Title: </a:t>
            </a:r>
            <a:r>
              <a:rPr lang="en-GB" altLang="en-US" sz="1600" b="1" i="1" dirty="0">
                <a:latin typeface="Arial" panose="020B0604020202020204" pitchFamily="34" charset="0"/>
                <a:cs typeface="Arial" panose="020B0604020202020204" pitchFamily="34" charset="0"/>
              </a:rPr>
              <a:t>Professional Career Development within H&amp;SC</a:t>
            </a:r>
          </a:p>
          <a:p>
            <a:r>
              <a:rPr lang="en-GB" altLang="en-US" sz="1600" u="sng" dirty="0">
                <a:latin typeface="Arial" panose="020B0604020202020204" pitchFamily="34" charset="0"/>
                <a:cs typeface="Arial" panose="020B0604020202020204" pitchFamily="34" charset="0"/>
              </a:rPr>
              <a:t>Module Number</a:t>
            </a:r>
            <a:r>
              <a:rPr lang="en-GB" altLang="en-US" sz="1600" dirty="0">
                <a:latin typeface="Arial" panose="020B0604020202020204" pitchFamily="34" charset="0"/>
                <a:cs typeface="Arial" panose="020B0604020202020204" pitchFamily="34" charset="0"/>
              </a:rPr>
              <a:t>: </a:t>
            </a:r>
            <a:r>
              <a:rPr lang="en-GB" altLang="en-US" sz="1600" b="1" i="1" dirty="0">
                <a:latin typeface="Arial" panose="020B0604020202020204" pitchFamily="34" charset="0"/>
                <a:cs typeface="Arial" panose="020B0604020202020204" pitchFamily="34" charset="0"/>
              </a:rPr>
              <a:t>LCHS 4009 (LON)</a:t>
            </a:r>
          </a:p>
          <a:p>
            <a:r>
              <a:rPr lang="en-GB" altLang="en-US" sz="1600" u="sng" dirty="0">
                <a:latin typeface="Arial" panose="020B0604020202020204" pitchFamily="34" charset="0"/>
                <a:cs typeface="Arial" panose="020B0604020202020204" pitchFamily="34" charset="0"/>
              </a:rPr>
              <a:t>Assignment No</a:t>
            </a:r>
            <a:r>
              <a:rPr lang="en-GB" altLang="en-US" sz="1600" b="1" i="1" dirty="0">
                <a:latin typeface="Arial" panose="020B0604020202020204" pitchFamily="34" charset="0"/>
                <a:cs typeface="Arial" panose="020B0604020202020204" pitchFamily="34" charset="0"/>
              </a:rPr>
              <a:t>:     ASSIGNMENT 1</a:t>
            </a:r>
          </a:p>
          <a:p>
            <a:r>
              <a:rPr lang="en-GB" altLang="en-US" sz="1600" u="sng" dirty="0">
                <a:latin typeface="Arial" panose="020B0604020202020204" pitchFamily="34" charset="0"/>
                <a:cs typeface="Arial" panose="020B0604020202020204" pitchFamily="34" charset="0"/>
              </a:rPr>
              <a:t>Student Name</a:t>
            </a:r>
            <a:r>
              <a:rPr lang="en-GB" altLang="en-US" sz="1600" b="1" i="1" dirty="0">
                <a:latin typeface="Arial" panose="020B0604020202020204" pitchFamily="34" charset="0"/>
                <a:cs typeface="Arial" panose="020B0604020202020204" pitchFamily="34" charset="0"/>
              </a:rPr>
              <a:t>: Rama Gyawali</a:t>
            </a:r>
          </a:p>
          <a:p>
            <a:r>
              <a:rPr lang="en-GB" altLang="en-US" sz="1600" u="sng" dirty="0">
                <a:latin typeface="Arial" panose="020B0604020202020204" pitchFamily="34" charset="0"/>
                <a:cs typeface="Arial" panose="020B0604020202020204" pitchFamily="34" charset="0"/>
              </a:rPr>
              <a:t>Student ID: 2509561</a:t>
            </a:r>
            <a:endParaRPr lang="en-GB" altLang="en-US" sz="1600" b="1" i="1" dirty="0">
              <a:latin typeface="Arial" panose="020B0604020202020204" pitchFamily="34" charset="0"/>
              <a:cs typeface="Arial" panose="020B0604020202020204" pitchFamily="34" charset="0"/>
            </a:endParaRPr>
          </a:p>
          <a:p>
            <a:r>
              <a:rPr lang="en-GB" altLang="en-US" sz="1600" u="sng" dirty="0">
                <a:latin typeface="Arial" panose="020B0604020202020204" pitchFamily="34" charset="0"/>
                <a:cs typeface="Arial" panose="020B0604020202020204" pitchFamily="34" charset="0"/>
              </a:rPr>
              <a:t>Lecturer’s Name </a:t>
            </a:r>
            <a:r>
              <a:rPr lang="en-GB" altLang="en-US" sz="1600" b="1" i="1" dirty="0">
                <a:latin typeface="Arial" panose="020B0604020202020204" pitchFamily="34" charset="0"/>
                <a:cs typeface="Arial" panose="020B0604020202020204" pitchFamily="34" charset="0"/>
              </a:rPr>
              <a:t>: Odette Jack</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03F66-2AB2-8D8B-2A3D-488F0FA7F953}"/>
              </a:ext>
            </a:extLst>
          </p:cNvPr>
          <p:cNvSpPr>
            <a:spLocks noGrp="1"/>
          </p:cNvSpPr>
          <p:nvPr>
            <p:ph type="title"/>
          </p:nvPr>
        </p:nvSpPr>
        <p:spPr/>
        <p:txBody>
          <a:bodyPr/>
          <a:lstStyle/>
          <a:p>
            <a:r>
              <a:rPr lang="en-GB" sz="1600" b="1" dirty="0">
                <a:latin typeface="Arial" panose="020B0604020202020204" pitchFamily="34" charset="0"/>
                <a:cs typeface="Arial" panose="020B0604020202020204" pitchFamily="34" charset="0"/>
              </a:rPr>
              <a:t>Importance of Communication Skill in Health and Social Care</a:t>
            </a:r>
          </a:p>
        </p:txBody>
      </p:sp>
      <p:sp>
        <p:nvSpPr>
          <p:cNvPr id="3" name="Content Placeholder 2">
            <a:extLst>
              <a:ext uri="{FF2B5EF4-FFF2-40B4-BE49-F238E27FC236}">
                <a16:creationId xmlns:a16="http://schemas.microsoft.com/office/drawing/2014/main" id="{9225D96F-8472-0324-621F-1A7919722DD1}"/>
              </a:ext>
            </a:extLst>
          </p:cNvPr>
          <p:cNvSpPr>
            <a:spLocks noGrp="1"/>
          </p:cNvSpPr>
          <p:nvPr>
            <p:ph idx="1"/>
          </p:nvPr>
        </p:nvSpPr>
        <p:spPr/>
        <p:txBody>
          <a:bodyPr/>
          <a:lstStyle/>
          <a:p>
            <a:pPr marL="0" indent="0">
              <a:buNone/>
            </a:pPr>
            <a:r>
              <a:rPr lang="en-GB" sz="1400" b="1" dirty="0">
                <a:latin typeface="Arial" panose="020B0604020202020204" pitchFamily="34" charset="0"/>
                <a:cs typeface="Arial" panose="020B0604020202020204" pitchFamily="34" charset="0"/>
              </a:rPr>
              <a:t>Table of Content:</a:t>
            </a:r>
          </a:p>
          <a:p>
            <a:r>
              <a:rPr lang="en-GB" sz="1400" dirty="0">
                <a:latin typeface="Arial" panose="020B0604020202020204" pitchFamily="34" charset="0"/>
                <a:cs typeface="Arial" panose="020B0604020202020204" pitchFamily="34" charset="0"/>
              </a:rPr>
              <a:t> Module Title :Professional Career Development Within H &amp; SC------------------------------1</a:t>
            </a:r>
          </a:p>
          <a:p>
            <a:r>
              <a:rPr lang="en-GB" sz="1400" dirty="0">
                <a:latin typeface="Arial" panose="020B0604020202020204" pitchFamily="34" charset="0"/>
                <a:cs typeface="Arial" panose="020B0604020202020204" pitchFamily="34" charset="0"/>
              </a:rPr>
              <a:t>Table of content:--------------------------------------------------------------------------------------------2</a:t>
            </a:r>
          </a:p>
          <a:p>
            <a:r>
              <a:rPr lang="en-GB" sz="1400" dirty="0">
                <a:latin typeface="Arial" panose="020B0604020202020204" pitchFamily="34" charset="0"/>
                <a:cs typeface="Arial" panose="020B0604020202020204" pitchFamily="34" charset="0"/>
              </a:rPr>
              <a:t>Acknowledgement of AI :---------------------------------------------------------------------------------3</a:t>
            </a:r>
          </a:p>
          <a:p>
            <a:r>
              <a:rPr lang="en-GB" sz="1400" dirty="0">
                <a:latin typeface="Arial" panose="020B0604020202020204" pitchFamily="34" charset="0"/>
                <a:cs typeface="Arial" panose="020B0604020202020204" pitchFamily="34" charset="0"/>
              </a:rPr>
              <a:t> Introduction :------------------------------------------------------------------------------------------------4</a:t>
            </a:r>
          </a:p>
          <a:p>
            <a:r>
              <a:rPr lang="en-GB" sz="1400" dirty="0">
                <a:latin typeface="Arial" panose="020B0604020202020204" pitchFamily="34" charset="0"/>
                <a:cs typeface="Arial" panose="020B0604020202020204" pitchFamily="34" charset="0"/>
              </a:rPr>
              <a:t> Communication skill:--------------------------------------------------------------------------------------5</a:t>
            </a:r>
          </a:p>
          <a:p>
            <a:r>
              <a:rPr lang="en-GB" sz="1400" dirty="0">
                <a:latin typeface="Arial" panose="020B0604020202020204" pitchFamily="34" charset="0"/>
                <a:cs typeface="Arial" panose="020B0604020202020204" pitchFamily="34" charset="0"/>
              </a:rPr>
              <a:t>Importance of communication skill in professional practice: ------------------------------------6</a:t>
            </a:r>
          </a:p>
          <a:p>
            <a:r>
              <a:rPr lang="en-GB" sz="1400" dirty="0">
                <a:latin typeface="Arial" panose="020B0604020202020204" pitchFamily="34" charset="0"/>
                <a:cs typeface="Arial" panose="020B0604020202020204" pitchFamily="34" charset="0"/>
              </a:rPr>
              <a:t>Model linked to SBAR communication Tool :----------------------------------7</a:t>
            </a:r>
          </a:p>
          <a:p>
            <a:r>
              <a:rPr lang="en-GB" sz="1400" dirty="0">
                <a:latin typeface="Arial" panose="020B0604020202020204" pitchFamily="34" charset="0"/>
                <a:cs typeface="Arial" panose="020B0604020202020204" pitchFamily="34" charset="0"/>
              </a:rPr>
              <a:t>Applying effective communication skill in practice: ------------------------------------------------8</a:t>
            </a:r>
          </a:p>
          <a:p>
            <a:r>
              <a:rPr lang="en-GB" sz="1400" dirty="0">
                <a:latin typeface="Arial" panose="020B0604020202020204" pitchFamily="34" charset="0"/>
                <a:cs typeface="Arial" panose="020B0604020202020204" pitchFamily="34" charset="0"/>
              </a:rPr>
              <a:t>How does communication skill support my future career: ---------------------------------------9</a:t>
            </a:r>
          </a:p>
          <a:p>
            <a:r>
              <a:rPr lang="en-GB" sz="1400" dirty="0">
                <a:latin typeface="Arial" panose="020B0604020202020204" pitchFamily="34" charset="0"/>
                <a:cs typeface="Arial" panose="020B0604020202020204" pitchFamily="34" charset="0"/>
              </a:rPr>
              <a:t>Conclusion; -------------------------------------------------------------------------------------------------10</a:t>
            </a:r>
          </a:p>
          <a:p>
            <a:r>
              <a:rPr lang="en-GB" sz="1400" dirty="0">
                <a:latin typeface="Arial" panose="020B0604020202020204" pitchFamily="34" charset="0"/>
                <a:cs typeface="Arial" panose="020B0604020202020204" pitchFamily="34" charset="0"/>
              </a:rPr>
              <a:t>References: -------------------------------------------------------------------------------------------------11</a:t>
            </a:r>
          </a:p>
          <a:p>
            <a:endParaRPr lang="en-GB" dirty="0"/>
          </a:p>
        </p:txBody>
      </p:sp>
      <p:sp>
        <p:nvSpPr>
          <p:cNvPr id="4" name="Date Placeholder 3">
            <a:extLst>
              <a:ext uri="{FF2B5EF4-FFF2-40B4-BE49-F238E27FC236}">
                <a16:creationId xmlns:a16="http://schemas.microsoft.com/office/drawing/2014/main" id="{7634F4CA-BCF0-C598-CEAB-D5F41E17097B}"/>
              </a:ext>
            </a:extLst>
          </p:cNvPr>
          <p:cNvSpPr>
            <a:spLocks noGrp="1"/>
          </p:cNvSpPr>
          <p:nvPr>
            <p:ph type="dt" sz="half" idx="10"/>
          </p:nvPr>
        </p:nvSpPr>
        <p:spPr/>
        <p:txBody>
          <a:bodyPr/>
          <a:lstStyle/>
          <a:p>
            <a:pPr>
              <a:defRPr/>
            </a:pPr>
            <a:fld id="{30226994-B490-4403-8CE4-43D4FD570BBD}" type="datetime1">
              <a:rPr lang="en-GB" altLang="en-US" smtClean="0"/>
              <a:pPr>
                <a:defRPr/>
              </a:pPr>
              <a:t>17/07/2026</a:t>
            </a:fld>
            <a:endParaRPr lang="en-GB" altLang="en-US"/>
          </a:p>
        </p:txBody>
      </p:sp>
      <p:sp>
        <p:nvSpPr>
          <p:cNvPr id="5" name="Slide Number Placeholder 4">
            <a:extLst>
              <a:ext uri="{FF2B5EF4-FFF2-40B4-BE49-F238E27FC236}">
                <a16:creationId xmlns:a16="http://schemas.microsoft.com/office/drawing/2014/main" id="{05116C2D-7007-8CE3-5FC9-3EBB7C58093D}"/>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27060096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sz="1800" b="1" dirty="0"/>
              <a:t>Acknowledgement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p:txBody>
          <a:bodyPr/>
          <a:lstStyle/>
          <a:p>
            <a:pPr marL="0" indent="0" algn="ctr">
              <a:buNone/>
            </a:pPr>
            <a:r>
              <a:rPr lang="en-GB" sz="1400" dirty="0">
                <a:latin typeface="Arial" panose="020B0604020202020204" pitchFamily="34" charset="0"/>
                <a:cs typeface="Arial" panose="020B0604020202020204" pitchFamily="34" charset="0"/>
              </a:rPr>
              <a:t>“I conform  that I used  AI  for only  to correct grammar and spelling”</a:t>
            </a:r>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17/07/2026</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3</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1981200" y="274639"/>
            <a:ext cx="8229600" cy="790763"/>
          </a:xfrm>
        </p:spPr>
        <p:txBody>
          <a:bodyPr/>
          <a:lstStyle/>
          <a:p>
            <a:r>
              <a:rPr lang="en-GB" altLang="en-US" sz="1800" b="1" dirty="0">
                <a:latin typeface="Arial" panose="020B0604020202020204" pitchFamily="34" charset="0"/>
                <a:cs typeface="Arial" panose="020B0604020202020204" pitchFamily="34" charset="0"/>
              </a:rPr>
              <a:t>Introduction</a:t>
            </a:r>
            <a:endParaRPr lang="en-US" altLang="en-US" sz="1800" b="1"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quarter" idx="10"/>
          </p:nvPr>
        </p:nvSpPr>
        <p:spPr/>
        <p:txBody>
          <a:bodyPr/>
          <a:lstStyle/>
          <a:p>
            <a:pPr>
              <a:defRPr/>
            </a:pPr>
            <a:fld id="{9C9D1F96-3DE6-40B6-9DCF-E50C656CAE8D}" type="datetime1">
              <a:rPr lang="en-GB" altLang="en-US" smtClean="0"/>
              <a:pPr>
                <a:defRPr/>
              </a:pPr>
              <a:t>17/07/2026</a:t>
            </a:fld>
            <a:endParaRPr lang="en-GB" altLang="en-US"/>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1200">
                <a:solidFill>
                  <a:srgbClr val="898989"/>
                </a:solidFill>
              </a:rPr>
              <a:pPr>
                <a:spcBef>
                  <a:spcPct val="0"/>
                </a:spcBef>
                <a:buFontTx/>
                <a:buNone/>
              </a:pPr>
              <a:t>4</a:t>
            </a:fld>
            <a:endParaRPr lang="en-GB" altLang="en-US" sz="1200">
              <a:solidFill>
                <a:srgbClr val="898989"/>
              </a:solidFill>
            </a:endParaRPr>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1981200" y="1600201"/>
            <a:ext cx="8229600" cy="3916363"/>
          </a:xfrm>
        </p:spPr>
        <p:txBody>
          <a:bodyPr/>
          <a:lstStyle/>
          <a:p>
            <a:pPr marL="0" indent="0">
              <a:lnSpc>
                <a:spcPct val="150000"/>
              </a:lnSpc>
              <a:buNone/>
              <a:defRPr/>
            </a:pPr>
            <a:r>
              <a:rPr lang="en-GB" sz="1400" dirty="0">
                <a:latin typeface="Arial" panose="020B0604020202020204" pitchFamily="34" charset="0"/>
                <a:cs typeface="Arial" panose="020B0604020202020204" pitchFamily="34" charset="0"/>
              </a:rPr>
              <a:t>Good morning, everyone</a:t>
            </a:r>
          </a:p>
          <a:p>
            <a:pPr marL="0" indent="0">
              <a:lnSpc>
                <a:spcPct val="150000"/>
              </a:lnSpc>
              <a:buNone/>
              <a:defRPr/>
            </a:pPr>
            <a:r>
              <a:rPr lang="en-GB" sz="1400" dirty="0">
                <a:latin typeface="Arial" panose="020B0604020202020204" pitchFamily="34" charset="0"/>
                <a:cs typeface="Arial" panose="020B0604020202020204" pitchFamily="34" charset="0"/>
              </a:rPr>
              <a:t>My name is Rama,</a:t>
            </a:r>
          </a:p>
          <a:p>
            <a:pPr marL="0" indent="0">
              <a:lnSpc>
                <a:spcPct val="150000"/>
              </a:lnSpc>
              <a:buNone/>
              <a:defRPr/>
            </a:pPr>
            <a:r>
              <a:rPr lang="en-GB" sz="1400" dirty="0">
                <a:latin typeface="Arial" panose="020B0604020202020204" pitchFamily="34" charset="0"/>
                <a:cs typeface="Arial" panose="020B0604020202020204" pitchFamily="34" charset="0"/>
              </a:rPr>
              <a:t> I am currently studying for a Level 4 qualification in Health and Social Care. Today, I  am presenting  the importance of strong  communication in health and social care settings. Effective  communication is essential for building positive relationships, promoting person-centred care, and ensuring safe and high-quality service delivery. This presentation will explore different communication methods and their impact on care outcomes, dignity, and respect.</a:t>
            </a:r>
          </a:p>
          <a:p>
            <a:pPr marL="0" indent="0">
              <a:lnSpc>
                <a:spcPct val="150000"/>
              </a:lnSpc>
              <a:buNone/>
              <a:defRPr/>
            </a:pPr>
            <a:endParaRPr lang="en-GB" sz="1400" dirty="0">
              <a:latin typeface="Arial" panose="020B0604020202020204" pitchFamily="34" charset="0"/>
              <a:cs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2084915" y="3558"/>
            <a:ext cx="8412497" cy="1068480"/>
          </a:xfrm>
        </p:spPr>
        <p:txBody>
          <a:bodyPr/>
          <a:lstStyle/>
          <a:p>
            <a:r>
              <a:rPr lang="en-GB" sz="1800" b="1" dirty="0">
                <a:latin typeface="Arial" panose="020B0604020202020204" pitchFamily="34" charset="0"/>
                <a:cs typeface="Arial" panose="020B0604020202020204" pitchFamily="34" charset="0"/>
              </a:rPr>
              <a:t>Communication skill in Health and Social Care</a:t>
            </a:r>
            <a:endParaRPr lang="en-GB" altLang="en-US" sz="1800" i="1" dirty="0">
              <a:solidFill>
                <a:srgbClr val="FF0000"/>
              </a:solidFill>
              <a:latin typeface="Arial" panose="020B0604020202020204" pitchFamily="34" charset="0"/>
              <a:cs typeface="Arial" panose="020B0604020202020204" pitchFamily="34" charset="0"/>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3084786" y="2376653"/>
            <a:ext cx="6656990" cy="1507577"/>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17/07/2026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5</a:t>
            </a:fld>
            <a:endParaRPr lang="en-GB" altLang="en-US" sz="900">
              <a:solidFill>
                <a:srgbClr val="898989"/>
              </a:solidFill>
            </a:endParaRPr>
          </a:p>
        </p:txBody>
      </p:sp>
      <p:sp>
        <p:nvSpPr>
          <p:cNvPr id="5" name="TextBox 4">
            <a:extLst>
              <a:ext uri="{FF2B5EF4-FFF2-40B4-BE49-F238E27FC236}">
                <a16:creationId xmlns:a16="http://schemas.microsoft.com/office/drawing/2014/main" id="{028FA0CD-6774-EDEB-7901-7CC84D67FB82}"/>
              </a:ext>
            </a:extLst>
          </p:cNvPr>
          <p:cNvSpPr txBox="1"/>
          <p:nvPr/>
        </p:nvSpPr>
        <p:spPr>
          <a:xfrm>
            <a:off x="334433" y="928315"/>
            <a:ext cx="11342915" cy="4253537"/>
          </a:xfrm>
          <a:prstGeom prst="rect">
            <a:avLst/>
          </a:prstGeom>
          <a:noFill/>
        </p:spPr>
        <p:txBody>
          <a:bodyPr wrap="square">
            <a:spAutoFit/>
          </a:bodyPr>
          <a:lstStyle/>
          <a:p>
            <a:pPr>
              <a:lnSpc>
                <a:spcPct val="150000"/>
              </a:lnSpc>
            </a:pPr>
            <a:endParaRPr lang="en-GB" sz="1400" dirty="0">
              <a:latin typeface="Arial" panose="020B0604020202020204" pitchFamily="34" charset="0"/>
              <a:cs typeface="Arial" panose="020B0604020202020204" pitchFamily="34" charset="0"/>
            </a:endParaRPr>
          </a:p>
          <a:p>
            <a:pPr marL="742950" lvl="1" indent="-285750">
              <a:lnSpc>
                <a:spcPct val="150000"/>
              </a:lnSpc>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a:lnSpc>
                <a:spcPct val="150000"/>
              </a:lnSpc>
            </a:pPr>
            <a:r>
              <a:rPr lang="en-GB" sz="1400" dirty="0">
                <a:latin typeface="Arial" panose="020B0604020202020204" pitchFamily="34" charset="0"/>
                <a:cs typeface="Arial" panose="020B0604020202020204" pitchFamily="34" charset="0"/>
              </a:rPr>
              <a:t>Communication is an essential skill in health and social care, as it enables professionals to share  information effectively, understand the needs of individuals, and provide high-quality care. Effective communication supports the delivery of safe, person-centred care by ensuring that service users are listened to respected, and involved in decision about their care (NHS England, 2023).</a:t>
            </a:r>
          </a:p>
          <a:p>
            <a:pPr>
              <a:lnSpc>
                <a:spcPct val="150000"/>
              </a:lnSpc>
            </a:pPr>
            <a:r>
              <a:rPr lang="en-GB" sz="1400" dirty="0">
                <a:latin typeface="Arial" panose="020B0604020202020204" pitchFamily="34" charset="0"/>
                <a:cs typeface="Arial" panose="020B0604020202020204" pitchFamily="34" charset="0"/>
              </a:rPr>
              <a:t>Good communication involves a range of skills, including verbal, non-verbal, and written communication, as well as active listening. Verbal communication requires speaking clearly and appropriately, while non-verbal communication includes the use of body language, facial expressions, and eye contact to convey understanding and empathy. Active listening involves paying full attention to the speaker, responding appropriately, and demonstrating respect for their views and feelings. These communication skills help to build trust, maintain positive relationships, and improve outcomes for individuals receiving care.</a:t>
            </a:r>
          </a:p>
          <a:p>
            <a:pPr>
              <a:lnSpc>
                <a:spcPct val="150000"/>
              </a:lnSpc>
            </a:pPr>
            <a:r>
              <a:rPr lang="en-GB" sz="1400" dirty="0">
                <a:latin typeface="Arial" panose="020B0604020202020204" pitchFamily="34" charset="0"/>
                <a:cs typeface="Arial" panose="020B0604020202020204" pitchFamily="34" charset="0"/>
              </a:rPr>
              <a:t>I have developed my communication skills through my academic studies, group work activities, practice learning experiences, and feedback from tutors and peers. These opportunities have enhanced my confidence and ability to communicate professionally and effectively in different health and social care settings(Skills for Care,2023).</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17/07/2026</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6</a:t>
            </a:fld>
            <a:endParaRPr lang="en-GB" altLang="en-US" sz="900">
              <a:solidFill>
                <a:srgbClr val="898989"/>
              </a:solidFill>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1367406" y="-405780"/>
            <a:ext cx="9182604" cy="1261457"/>
          </a:xfrm>
        </p:spPr>
        <p:txBody>
          <a:bodyPr/>
          <a:lstStyle/>
          <a:p>
            <a:r>
              <a:rPr lang="en-GB" sz="1800" b="1" dirty="0">
                <a:latin typeface="Arial" panose="020B0604020202020204" pitchFamily="34" charset="0"/>
                <a:cs typeface="Arial" panose="020B0604020202020204" pitchFamily="34" charset="0"/>
              </a:rPr>
              <a:t>Importance of </a:t>
            </a:r>
            <a:r>
              <a:rPr lang="en-GB" sz="1800" b="1">
                <a:latin typeface="Arial" panose="020B0604020202020204" pitchFamily="34" charset="0"/>
                <a:cs typeface="Arial" panose="020B0604020202020204" pitchFamily="34" charset="0"/>
              </a:rPr>
              <a:t>Communication skill  </a:t>
            </a:r>
            <a:r>
              <a:rPr lang="en-GB" sz="1800" b="1" dirty="0">
                <a:latin typeface="Arial" panose="020B0604020202020204" pitchFamily="34" charset="0"/>
                <a:cs typeface="Arial" panose="020B0604020202020204" pitchFamily="34" charset="0"/>
              </a:rPr>
              <a:t>in professional practice</a:t>
            </a:r>
          </a:p>
        </p:txBody>
      </p:sp>
      <p:sp>
        <p:nvSpPr>
          <p:cNvPr id="10" name="TextBox 9">
            <a:extLst>
              <a:ext uri="{FF2B5EF4-FFF2-40B4-BE49-F238E27FC236}">
                <a16:creationId xmlns:a16="http://schemas.microsoft.com/office/drawing/2014/main" id="{E32E3400-4CF7-D76F-91E6-1E97593C4D9A}"/>
              </a:ext>
            </a:extLst>
          </p:cNvPr>
          <p:cNvSpPr txBox="1"/>
          <p:nvPr/>
        </p:nvSpPr>
        <p:spPr>
          <a:xfrm>
            <a:off x="151002" y="469783"/>
            <a:ext cx="11920756" cy="2314544"/>
          </a:xfrm>
          <a:prstGeom prst="rect">
            <a:avLst/>
          </a:prstGeom>
          <a:noFill/>
        </p:spPr>
        <p:txBody>
          <a:bodyPr wrap="square">
            <a:spAutoFit/>
          </a:bodyPr>
          <a:lstStyle/>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r>
              <a:rPr lang="en-GB" sz="1400" dirty="0">
                <a:latin typeface="Arial" panose="020B0604020202020204" pitchFamily="34" charset="0"/>
                <a:cs typeface="Arial" panose="020B0604020202020204" pitchFamily="34" charset="0"/>
              </a:rPr>
              <a:t>Communication is an essential skill in health and social care because it supports safe, effective, and person-centred care. Effective communication helps professionals share accurate information, reduce errors, and build trusting relationships with service users(WHO, 2023). For service users, it improves understanding, involvement in care, and satisfaction. For staff and colleagues, it promotes teamwork and effective collaboration. For organisations, it enhances service quality, patient safety, and professional standards.</a:t>
            </a:r>
          </a:p>
          <a:p>
            <a:pPr>
              <a:lnSpc>
                <a:spcPct val="150000"/>
              </a:lnSpc>
            </a:pPr>
            <a:r>
              <a:rPr lang="en-GB" sz="1400" dirty="0">
                <a:latin typeface="Arial" panose="020B0604020202020204" pitchFamily="34" charset="0"/>
                <a:cs typeface="Arial" panose="020B0604020202020204" pitchFamily="34" charset="0"/>
              </a:rPr>
              <a:t>In practice, clear communication during patient handovers helps ensure important information is shared accurately, reducing the risk of mistakes. Poor communication can lead to misunderstandings, patient harm, complaints, and lower quality care(Leonard, Graham and  Bonacum,2004).</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1981200" y="0"/>
            <a:ext cx="8229600" cy="1143000"/>
          </a:xfrm>
        </p:spPr>
        <p:txBody>
          <a:bodyPr/>
          <a:lstStyle/>
          <a:p>
            <a:pPr>
              <a:lnSpc>
                <a:spcPct val="150000"/>
              </a:lnSpc>
            </a:pPr>
            <a:r>
              <a:rPr lang="en-GB" sz="1600" b="1" dirty="0">
                <a:latin typeface="Arial" panose="020B0604020202020204" pitchFamily="34" charset="0"/>
                <a:cs typeface="Arial" panose="020B0604020202020204" pitchFamily="34" charset="0"/>
              </a:rPr>
              <a:t>Model  linked  to SBAR </a:t>
            </a:r>
            <a:r>
              <a:rPr lang="en-GB" sz="1600" b="1">
                <a:latin typeface="Arial" panose="020B0604020202020204" pitchFamily="34" charset="0"/>
                <a:cs typeface="Arial" panose="020B0604020202020204" pitchFamily="34" charset="0"/>
              </a:rPr>
              <a:t>Communication Tool</a:t>
            </a:r>
            <a:endParaRPr lang="en-GB" sz="16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429986" y="1132799"/>
            <a:ext cx="11332028" cy="4692419"/>
          </a:xfrm>
        </p:spPr>
        <p:txBody>
          <a:bodyPr/>
          <a:lstStyle/>
          <a:p>
            <a:pPr marL="0" indent="0">
              <a:lnSpc>
                <a:spcPct val="150000"/>
              </a:lnSpc>
              <a:buNone/>
            </a:pPr>
            <a:endParaRPr lang="en-GB" sz="1400" dirty="0">
              <a:latin typeface="Arial" panose="020B0604020202020204" pitchFamily="34" charset="0"/>
              <a:cs typeface="Arial" panose="020B0604020202020204" pitchFamily="34" charset="0"/>
            </a:endParaRPr>
          </a:p>
          <a:p>
            <a:pPr marL="0" indent="0">
              <a:lnSpc>
                <a:spcPct val="150000"/>
              </a:lnSpc>
              <a:buNone/>
            </a:pPr>
            <a:r>
              <a:rPr lang="en-GB" sz="1400" dirty="0">
                <a:latin typeface="Arial" panose="020B0604020202020204" pitchFamily="34" charset="0"/>
                <a:cs typeface="Arial" panose="020B0604020202020204" pitchFamily="34" charset="0"/>
              </a:rPr>
              <a:t>SBAR is a communication framework widely used in healthcare to support clear and effective information sharing. SBAR stands for Situation, Background, Assessment, and Recommendation. The model provides a structured approach for communicating patient information, ensuring that key details are delivered in a logical and concise way. The Situation stage identifies the immediate concern, the Background provides relevant context, the Assessment explains the professional's evaluation of the situation, and the Recommendation outlines the action required. By following these four stages, healthcare professionals can communicate confidently and consistently. SBAR supports good professional practice by reducing misunderstandings, improving teamwork, and promoting patient safety. It helps professionals organise their thoughts, make informed decisions, and ensure that important information is not overlooked, particularly during handovers and when escalating concerns (NHS Improvement, 2018; Institute for Healthcare Improvement,2023).</a:t>
            </a:r>
          </a:p>
          <a:p>
            <a:pPr marL="0" indent="0">
              <a:lnSpc>
                <a:spcPct val="150000"/>
              </a:lnSpc>
              <a:buNone/>
            </a:pPr>
            <a:endParaRPr lang="en-GB" sz="1400" dirty="0">
              <a:latin typeface="Arial" panose="020B0604020202020204" pitchFamily="34" charset="0"/>
              <a:cs typeface="Arial" panose="020B0604020202020204" pitchFamily="34" charset="0"/>
            </a:endParaRPr>
          </a:p>
          <a:p>
            <a:pPr marL="0" indent="0">
              <a:lnSpc>
                <a:spcPct val="150000"/>
              </a:lnSpc>
              <a:buNone/>
            </a:pPr>
            <a:endParaRPr lang="en-GB" sz="1400" dirty="0">
              <a:latin typeface="Arial" panose="020B0604020202020204" pitchFamily="34" charset="0"/>
              <a:cs typeface="Arial" panose="020B0604020202020204" pitchFamily="34" charset="0"/>
            </a:endParaRPr>
          </a:p>
          <a:p>
            <a:pPr marL="0" indent="0">
              <a:buNone/>
            </a:pPr>
            <a:endParaRPr lang="en-GB" sz="2400" dirty="0"/>
          </a:p>
          <a:p>
            <a:pPr marL="0" indent="0">
              <a:buNone/>
            </a:pPr>
            <a:endParaRPr lang="en-GB" sz="2400" i="1" dirty="0"/>
          </a:p>
          <a:p>
            <a:endParaRPr lang="en-GB" sz="2400" dirty="0"/>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17/07/2026</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spTree>
    <p:extLst>
      <p:ext uri="{BB962C8B-B14F-4D97-AF65-F5344CB8AC3E}">
        <p14:creationId xmlns:p14="http://schemas.microsoft.com/office/powerpoint/2010/main" val="16639749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2013369" y="255476"/>
            <a:ext cx="8229600" cy="797260"/>
          </a:xfrm>
        </p:spPr>
        <p:txBody>
          <a:bodyPr/>
          <a:lstStyle/>
          <a:p>
            <a:r>
              <a:rPr lang="en-GB" sz="1800" b="1" dirty="0">
                <a:latin typeface="Arial" panose="020B0604020202020204" pitchFamily="34" charset="0"/>
                <a:cs typeface="Arial" panose="020B0604020202020204" pitchFamily="34" charset="0"/>
              </a:rPr>
              <a:t>Applying Effective Communication skill in practice</a:t>
            </a:r>
            <a:br>
              <a:rPr lang="en-GB" sz="2800" dirty="0"/>
            </a:br>
            <a:endParaRPr lang="en-GB" sz="2800" b="1" dirty="0"/>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1774826" y="764704"/>
            <a:ext cx="8600757" cy="4968552"/>
          </a:xfrm>
        </p:spPr>
        <p:txBody>
          <a:bodyPr/>
          <a:lstStyle/>
          <a:p>
            <a:pPr marL="0" indent="0">
              <a:lnSpc>
                <a:spcPct val="150000"/>
              </a:lnSpc>
              <a:buNone/>
            </a:pPr>
            <a:endParaRPr lang="en-GB" sz="1400" dirty="0">
              <a:latin typeface="Arial" panose="020B0604020202020204" pitchFamily="34" charset="0"/>
              <a:cs typeface="Arial" panose="020B0604020202020204" pitchFamily="34" charset="0"/>
            </a:endParaRPr>
          </a:p>
          <a:p>
            <a:pPr marL="457200" lvl="1" indent="0">
              <a:lnSpc>
                <a:spcPct val="150000"/>
              </a:lnSpc>
              <a:buNone/>
            </a:pPr>
            <a:endParaRPr lang="en-GB" sz="1400" dirty="0">
              <a:latin typeface="Arial" panose="020B0604020202020204" pitchFamily="34" charset="0"/>
              <a:cs typeface="Arial" panose="020B0604020202020204" pitchFamily="34" charset="0"/>
            </a:endParaRPr>
          </a:p>
          <a:p>
            <a:pPr marL="0" indent="0">
              <a:lnSpc>
                <a:spcPct val="150000"/>
              </a:lnSpc>
              <a:buNone/>
            </a:pPr>
            <a:endParaRPr lang="en-GB" sz="1400" i="1" dirty="0">
              <a:latin typeface="Arial" panose="020B0604020202020204" pitchFamily="34" charset="0"/>
              <a:cs typeface="Arial" panose="020B0604020202020204" pitchFamily="34" charset="0"/>
            </a:endParaRPr>
          </a:p>
          <a:p>
            <a:pPr marL="0" indent="0">
              <a:lnSpc>
                <a:spcPct val="150000"/>
              </a:lnSpc>
              <a:buNone/>
            </a:pPr>
            <a:r>
              <a:rPr lang="en-GB" sz="1400" dirty="0">
                <a:latin typeface="Arial" panose="020B0604020202020204" pitchFamily="34" charset="0"/>
                <a:cs typeface="Arial" panose="020B0604020202020204" pitchFamily="34" charset="0"/>
              </a:rPr>
              <a:t>Effective  communication is an important skill in health and social care as it supports safe and person-centred care(NMC,2018)</a:t>
            </a:r>
          </a:p>
          <a:p>
            <a:pPr marL="0" indent="0">
              <a:lnSpc>
                <a:spcPct val="150000"/>
              </a:lnSpc>
              <a:buNone/>
            </a:pPr>
            <a:r>
              <a:rPr lang="en-GB" sz="1400" dirty="0">
                <a:latin typeface="Arial" panose="020B0604020202020204" pitchFamily="34" charset="0"/>
                <a:cs typeface="Arial" panose="020B0604020202020204" pitchFamily="34" charset="0"/>
              </a:rPr>
              <a:t>A practical example is a care assistant working in a care home supporting a resident with dementia who becomes anxious during personal care. The care assistant would use clear language, active listening, and reassurance to help the resident feel comfortable and understood. This skill guides the care assistant to communicate respectfully and adapt their approach to the resident’s needs. As a result, the resident is more likely to cooperate with care and feel involved in the process.</a:t>
            </a:r>
          </a:p>
          <a:p>
            <a:pPr marL="0" indent="0">
              <a:lnSpc>
                <a:spcPct val="150000"/>
              </a:lnSpc>
              <a:buNone/>
            </a:pPr>
            <a:r>
              <a:rPr lang="en-GB" sz="1400" dirty="0">
                <a:latin typeface="Arial" panose="020B0604020202020204" pitchFamily="34" charset="0"/>
                <a:cs typeface="Arial" panose="020B0604020202020204" pitchFamily="34" charset="0"/>
              </a:rPr>
              <a:t>Effective communication improves the service user’s experience, reduces misunderstandings, and promotes safer, high-quality care. It can also increase trust and support positive health and wellbeing outcomes(NICE,2023).</a:t>
            </a:r>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17/07/2026</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8</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568741" y="1"/>
            <a:ext cx="9039992" cy="1124124"/>
          </a:xfrm>
        </p:spPr>
        <p:txBody>
          <a:bodyPr/>
          <a:lstStyle/>
          <a:p>
            <a:r>
              <a:rPr lang="en-GB" sz="1800" b="1" dirty="0"/>
              <a:t>How Does Communication  Skill Support My Future Career?</a:t>
            </a:r>
            <a:br>
              <a:rPr lang="en-GB" sz="2800" dirty="0"/>
            </a:br>
            <a:endParaRPr lang="en-GB" altLang="en-US" sz="2800" b="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522515" y="906011"/>
            <a:ext cx="11146571" cy="4503209"/>
          </a:xfrm>
        </p:spPr>
        <p:txBody>
          <a:bodyPr/>
          <a:lstStyle/>
          <a:p>
            <a:pPr marL="0" indent="0">
              <a:lnSpc>
                <a:spcPct val="150000"/>
              </a:lnSpc>
              <a:buNone/>
            </a:pPr>
            <a:r>
              <a:rPr lang="en-GB" sz="1400" dirty="0">
                <a:latin typeface="Arial" panose="020B0604020202020204" pitchFamily="34" charset="0"/>
                <a:cs typeface="Arial" panose="020B0604020202020204" pitchFamily="34" charset="0"/>
              </a:rPr>
              <a:t>Communication skills are fundamental to a successful career in health and social care. Effective communication enables healthcare professionals to build positive relationships with patients, families, and colleagues, ensuring that information is conveyed clearly and accurately. Strong communication also contributes to teamwork, collaboration, and the delivery of high-quality, person-centred care. In the health and social care sector, effective communication is essential for establishing trust, promoting patient safety, and supporting positive outcomes. Employers highly value individuals who can actively listen, demonstrate empathy, and communicate professionally in a range of situations. These skills enhance employability and support effective interprofessional working. Through self-reflection, I recognise communication as one of my strengths, particularly my ability to listen attentively and show respect for others' perspectives. However, I have identified a need to further develop my confidence when communicating in professional and clinical environments. Strengthening this aspect of my communication skills will enhance my readiness for practice, contribute to my personal and professional development, and support the achievement of my long-term career goals within health and social care.</a:t>
            </a:r>
          </a:p>
          <a:p>
            <a:pPr marL="0" indent="0">
              <a:buNone/>
            </a:pPr>
            <a:endParaRPr lang="en-GB" sz="1400" dirty="0">
              <a:latin typeface="Arial" panose="020B0604020202020204" pitchFamily="34" charset="0"/>
              <a:cs typeface="Arial" panose="020B0604020202020204" pitchFamily="34" charset="0"/>
            </a:endParaRPr>
          </a:p>
          <a:p>
            <a:endParaRPr lang="en-GB" sz="2400" dirty="0"/>
          </a:p>
          <a:p>
            <a:pPr marL="0" indent="0">
              <a:buNone/>
            </a:pPr>
            <a:endParaRPr lang="en-GB" sz="2400" i="1" dirty="0"/>
          </a:p>
          <a:p>
            <a:pPr marL="0" indent="0">
              <a:buNone/>
            </a:pPr>
            <a:endParaRPr lang="en-GB" sz="2400" dirty="0"/>
          </a:p>
          <a:p>
            <a:pPr marL="0" indent="0" algn="ctr">
              <a:buNone/>
            </a:pPr>
            <a:endParaRPr lang="en-GB" altLang="en-US" sz="2400"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17/07/2026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9</a:t>
            </a:fld>
            <a:endParaRPr lang="en-GB" altLang="en-US" sz="900">
              <a:solidFill>
                <a:srgbClr val="89898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7DE13-ACC0-B325-972C-324CA0CC9FF0}"/>
              </a:ext>
            </a:extLst>
          </p:cNvPr>
          <p:cNvSpPr>
            <a:spLocks noGrp="1"/>
          </p:cNvSpPr>
          <p:nvPr>
            <p:ph type="title"/>
          </p:nvPr>
        </p:nvSpPr>
        <p:spPr/>
        <p:txBody>
          <a:bodyPr/>
          <a:lstStyle/>
          <a:p>
            <a:r>
              <a:rPr lang="en-GB" sz="2400" b="1" dirty="0"/>
              <a:t>Conclusion</a:t>
            </a:r>
          </a:p>
        </p:txBody>
      </p:sp>
      <p:sp>
        <p:nvSpPr>
          <p:cNvPr id="3" name="Content Placeholder 2">
            <a:extLst>
              <a:ext uri="{FF2B5EF4-FFF2-40B4-BE49-F238E27FC236}">
                <a16:creationId xmlns:a16="http://schemas.microsoft.com/office/drawing/2014/main" id="{33865EBE-7370-EC7B-0A18-05B3C2B40660}"/>
              </a:ext>
            </a:extLst>
          </p:cNvPr>
          <p:cNvSpPr>
            <a:spLocks noGrp="1"/>
          </p:cNvSpPr>
          <p:nvPr>
            <p:ph idx="1"/>
          </p:nvPr>
        </p:nvSpPr>
        <p:spPr/>
        <p:txBody>
          <a:bodyPr/>
          <a:lstStyle/>
          <a:p>
            <a:pPr marL="0" indent="0">
              <a:lnSpc>
                <a:spcPct val="150000"/>
              </a:lnSpc>
              <a:buNone/>
            </a:pPr>
            <a:r>
              <a:rPr lang="en-GB" sz="1400" dirty="0">
                <a:latin typeface="Arial" panose="020B0604020202020204" pitchFamily="34" charset="0"/>
                <a:cs typeface="Arial" panose="020B0604020202020204" pitchFamily="34" charset="0"/>
              </a:rPr>
              <a:t>In conclusion, effective communication is essential in health and social care, supporting person-centred care, teamwork, and positive service-user outcomes. Skills such as active listening, empathy, and clear verbal and non-verbal communication help build trust and improve the quality of care. The SBAR framework provides a structured approach to communication, improving clarity, reducing misunderstandings, and supporting safe clinical decision-making . As a future healthcare professional, applying SBAR and effective communication skills will enable me to work confidently with service users, families, and multidisciplinary teams, ensuring safe, compassionate, and effective care.</a:t>
            </a:r>
          </a:p>
        </p:txBody>
      </p:sp>
      <p:sp>
        <p:nvSpPr>
          <p:cNvPr id="4" name="Date Placeholder 3">
            <a:extLst>
              <a:ext uri="{FF2B5EF4-FFF2-40B4-BE49-F238E27FC236}">
                <a16:creationId xmlns:a16="http://schemas.microsoft.com/office/drawing/2014/main" id="{66271EE6-F12C-5571-5109-A52D4F4761E3}"/>
              </a:ext>
            </a:extLst>
          </p:cNvPr>
          <p:cNvSpPr>
            <a:spLocks noGrp="1"/>
          </p:cNvSpPr>
          <p:nvPr>
            <p:ph type="dt" sz="half" idx="10"/>
          </p:nvPr>
        </p:nvSpPr>
        <p:spPr/>
        <p:txBody>
          <a:bodyPr/>
          <a:lstStyle/>
          <a:p>
            <a:pPr>
              <a:defRPr/>
            </a:pPr>
            <a:fld id="{30226994-B490-4403-8CE4-43D4FD570BBD}" type="datetime1">
              <a:rPr lang="en-GB" altLang="en-US" smtClean="0"/>
              <a:pPr>
                <a:defRPr/>
              </a:pPr>
              <a:t>17/07/2026</a:t>
            </a:fld>
            <a:endParaRPr lang="en-GB" altLang="en-US"/>
          </a:p>
        </p:txBody>
      </p:sp>
      <p:sp>
        <p:nvSpPr>
          <p:cNvPr id="5" name="Slide Number Placeholder 4">
            <a:extLst>
              <a:ext uri="{FF2B5EF4-FFF2-40B4-BE49-F238E27FC236}">
                <a16:creationId xmlns:a16="http://schemas.microsoft.com/office/drawing/2014/main" id="{10CFDC8A-27B0-F990-6691-EDBFB8CCF49C}"/>
              </a:ext>
            </a:extLst>
          </p:cNvPr>
          <p:cNvSpPr>
            <a:spLocks noGrp="1"/>
          </p:cNvSpPr>
          <p:nvPr>
            <p:ph type="sldNum" sz="quarter" idx="12"/>
          </p:nvPr>
        </p:nvSpPr>
        <p:spPr/>
        <p:txBody>
          <a:bodyPr/>
          <a:lstStyle/>
          <a:p>
            <a:pPr>
              <a:defRPr/>
            </a:pPr>
            <a:fld id="{9AFB928A-D6AD-4F2A-B2DD-923741E90643}" type="slidenum">
              <a:rPr lang="en-GB" altLang="en-US" smtClean="0"/>
              <a:pPr>
                <a:defRPr/>
              </a:pPr>
              <a:t>10</a:t>
            </a:fld>
            <a:endParaRPr lang="en-GB" altLang="en-US"/>
          </a:p>
        </p:txBody>
      </p:sp>
    </p:spTree>
    <p:extLst>
      <p:ext uri="{BB962C8B-B14F-4D97-AF65-F5344CB8AC3E}">
        <p14:creationId xmlns:p14="http://schemas.microsoft.com/office/powerpoint/2010/main" val="13073292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1BE8A-BB3C-22F0-7107-602B993E2991}"/>
              </a:ext>
            </a:extLst>
          </p:cNvPr>
          <p:cNvSpPr>
            <a:spLocks noGrp="1"/>
          </p:cNvSpPr>
          <p:nvPr>
            <p:ph type="title"/>
          </p:nvPr>
        </p:nvSpPr>
        <p:spPr/>
        <p:txBody>
          <a:bodyPr/>
          <a:lstStyle/>
          <a:p>
            <a:r>
              <a:rPr lang="en-GB" sz="2000" b="1" dirty="0"/>
              <a:t>References</a:t>
            </a:r>
          </a:p>
        </p:txBody>
      </p:sp>
      <p:sp>
        <p:nvSpPr>
          <p:cNvPr id="3" name="Content Placeholder 2">
            <a:extLst>
              <a:ext uri="{FF2B5EF4-FFF2-40B4-BE49-F238E27FC236}">
                <a16:creationId xmlns:a16="http://schemas.microsoft.com/office/drawing/2014/main" id="{F350BEE6-6BE3-0ED2-CEAC-C321A308BF94}"/>
              </a:ext>
            </a:extLst>
          </p:cNvPr>
          <p:cNvSpPr>
            <a:spLocks noGrp="1"/>
          </p:cNvSpPr>
          <p:nvPr>
            <p:ph idx="1"/>
          </p:nvPr>
        </p:nvSpPr>
        <p:spPr/>
        <p:txBody>
          <a:bodyPr/>
          <a:lstStyle/>
          <a:p>
            <a:pPr>
              <a:lnSpc>
                <a:spcPct val="150000"/>
              </a:lnSpc>
              <a:buFont typeface="Wingdings" panose="05000000000000000000" pitchFamily="2" charset="2"/>
              <a:buChar char="§"/>
            </a:pPr>
            <a:endParaRPr lang="en-GB" sz="1200" dirty="0">
              <a:latin typeface="Arial" panose="020B0604020202020204" pitchFamily="34" charset="0"/>
              <a:cs typeface="Arial" panose="020B0604020202020204" pitchFamily="34" charset="0"/>
            </a:endParaRPr>
          </a:p>
          <a:p>
            <a:pPr>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Institute for Healthcare Improvement (2023)SBAR Tool: Situation-Background-Assessment-Recommendation. Available at: https://www.ihi.org (Accessed:15 July 2026).</a:t>
            </a:r>
          </a:p>
          <a:p>
            <a:pPr>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Leonard, M., Graham, S. and   </a:t>
            </a:r>
            <a:r>
              <a:rPr lang="en-GB" sz="1200">
                <a:latin typeface="Arial" panose="020B0604020202020204" pitchFamily="34" charset="0"/>
                <a:cs typeface="Arial" panose="020B0604020202020204" pitchFamily="34" charset="0"/>
              </a:rPr>
              <a:t>Bonacum, </a:t>
            </a:r>
            <a:r>
              <a:rPr lang="en-GB" sz="1200" dirty="0">
                <a:latin typeface="Arial" panose="020B0604020202020204" pitchFamily="34" charset="0"/>
                <a:cs typeface="Arial" panose="020B0604020202020204" pitchFamily="34" charset="0"/>
              </a:rPr>
              <a:t>D.(2004)’The human factors: The critical importance of effective teamwork and communication in providing safe care,’ BMJ Quality &amp; Safety, 13   ( Suppi1),pp.i85-i90.</a:t>
            </a:r>
          </a:p>
          <a:p>
            <a:pPr>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National Institute for Health and Care Excellence(NICE) (2023)patients  experience in adult social care services. Improving the experience of care for patient using adult NHS services. London: NICE. Available at: NICE Patient Experience Guidance(Accessed:20 June 2023).</a:t>
            </a:r>
          </a:p>
          <a:p>
            <a:pPr>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 Nursing and Midwifery Council(2028)The Code: Professional standards of practice and behaviour for nursing, midwives and nursing associates. London: NMC . Available at NMC The Code (Accessed:20 June 2026).</a:t>
            </a:r>
          </a:p>
          <a:p>
            <a:pPr>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NHS Improvement (2018)SBAR Communication Tool. Available at: https:// improvement.nhs.uk (Accessed:15 July 2026).</a:t>
            </a:r>
          </a:p>
          <a:p>
            <a:pPr>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Skills for Care (2023) Communication skills in health and social care. Available at: https://www.skillsforcare.org.uk (Accessed:2 July 2026).</a:t>
            </a:r>
          </a:p>
          <a:p>
            <a:pPr>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World Health Organization(2023) Patient Safety. Available at: https://www.who.int/news-room/fact-sheets/detail/patient-safety(Accessed:20 June 2026).</a:t>
            </a: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F5779BF4-B5C1-BEEE-E82F-06E3829C710F}"/>
              </a:ext>
            </a:extLst>
          </p:cNvPr>
          <p:cNvSpPr>
            <a:spLocks noGrp="1"/>
          </p:cNvSpPr>
          <p:nvPr>
            <p:ph type="dt" sz="half" idx="10"/>
          </p:nvPr>
        </p:nvSpPr>
        <p:spPr/>
        <p:txBody>
          <a:bodyPr/>
          <a:lstStyle/>
          <a:p>
            <a:pPr>
              <a:defRPr/>
            </a:pPr>
            <a:fld id="{30226994-B490-4403-8CE4-43D4FD570BBD}" type="datetime1">
              <a:rPr lang="en-GB" altLang="en-US" smtClean="0"/>
              <a:pPr>
                <a:defRPr/>
              </a:pPr>
              <a:t>17/07/2026</a:t>
            </a:fld>
            <a:endParaRPr lang="en-GB" altLang="en-US"/>
          </a:p>
        </p:txBody>
      </p:sp>
      <p:sp>
        <p:nvSpPr>
          <p:cNvPr id="5" name="Slide Number Placeholder 4">
            <a:extLst>
              <a:ext uri="{FF2B5EF4-FFF2-40B4-BE49-F238E27FC236}">
                <a16:creationId xmlns:a16="http://schemas.microsoft.com/office/drawing/2014/main" id="{633C172B-8A5C-8ECE-939F-97EF0764C6E8}"/>
              </a:ext>
            </a:extLst>
          </p:cNvPr>
          <p:cNvSpPr>
            <a:spLocks noGrp="1"/>
          </p:cNvSpPr>
          <p:nvPr>
            <p:ph type="sldNum" sz="quarter" idx="12"/>
          </p:nvPr>
        </p:nvSpPr>
        <p:spPr/>
        <p:txBody>
          <a:bodyPr/>
          <a:lstStyle/>
          <a:p>
            <a:pPr>
              <a:defRPr/>
            </a:pPr>
            <a:fld id="{9AFB928A-D6AD-4F2A-B2DD-923741E90643}" type="slidenum">
              <a:rPr lang="en-GB" altLang="en-US" smtClean="0"/>
              <a:pPr>
                <a:defRPr/>
              </a:pPr>
              <a:t>11</a:t>
            </a:fld>
            <a:endParaRPr lang="en-GB" altLang="en-US"/>
          </a:p>
        </p:txBody>
      </p:sp>
    </p:spTree>
    <p:extLst>
      <p:ext uri="{BB962C8B-B14F-4D97-AF65-F5344CB8AC3E}">
        <p14:creationId xmlns:p14="http://schemas.microsoft.com/office/powerpoint/2010/main" val="289075822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1087</TotalTime>
  <Words>1497</Words>
  <Application>Microsoft Office PowerPoint</Application>
  <PresentationFormat>Widescreen</PresentationFormat>
  <Paragraphs>88</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Myriad Pro</vt:lpstr>
      <vt:lpstr>Wingdings</vt:lpstr>
      <vt:lpstr>20140311PresentationUWTSDTemplate</vt:lpstr>
      <vt:lpstr>PowerPoint Presentation</vt:lpstr>
      <vt:lpstr>Importance of Communication Skill in Health and Social Care</vt:lpstr>
      <vt:lpstr>Acknowledgement  use of AI</vt:lpstr>
      <vt:lpstr>Introduction</vt:lpstr>
      <vt:lpstr>Communication skill in Health and Social Care</vt:lpstr>
      <vt:lpstr>Importance of Communication skill  in professional practice</vt:lpstr>
      <vt:lpstr>Model  linked  to SBAR Communication Tool</vt:lpstr>
      <vt:lpstr>Applying Effective Communication skill in practice </vt:lpstr>
      <vt:lpstr>How Does Communication  Skill Support My Future Career?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Rama Gyawali</cp:lastModifiedBy>
  <cp:revision>36</cp:revision>
  <dcterms:created xsi:type="dcterms:W3CDTF">2025-02-21T18:28:54Z</dcterms:created>
  <dcterms:modified xsi:type="dcterms:W3CDTF">2026-07-17T20:38:02Z</dcterms:modified>
</cp:coreProperties>
</file>