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278" r:id="rId3"/>
    <p:sldId id="257" r:id="rId4"/>
    <p:sldId id="258" r:id="rId5"/>
    <p:sldId id="259" r:id="rId6"/>
    <p:sldId id="260" r:id="rId7"/>
    <p:sldId id="261" r:id="rId8"/>
    <p:sldId id="279" r:id="rId9"/>
    <p:sldId id="280" r:id="rId10"/>
    <p:sldId id="281" r:id="rId11"/>
    <p:sldId id="282" r:id="rId12"/>
    <p:sldId id="283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85" r:id="rId22"/>
    <p:sldId id="284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4" d="100"/>
          <a:sy n="84" d="100"/>
        </p:scale>
        <p:origin x="108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LCMB7001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4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Product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EE3A5-939E-453A-8481-79D7B98D5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Product Life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53941-515F-442F-A258-A0979A3A4A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000" dirty="0"/>
              <a:t>A new product is introduced into the market-place; it grows; matures; and when it loses appeal and sales decline, it is terminated.</a:t>
            </a:r>
          </a:p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A product life-cycle has four major stages: introduction, growth, maturity and decline.</a:t>
            </a:r>
          </a:p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As a product moves through its cycle, the strategies relating to competition, promotion, distribution, pricing and market information must be evaluated and possibly changed.</a:t>
            </a:r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FA844-D9C4-420D-A079-2C9FDDAF4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B0A600-2190-41F3-9EEE-B3EFA5982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3479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2400" dirty="0"/>
            </a:br>
            <a:r>
              <a:rPr lang="en-GB" sz="2400" b="1" dirty="0"/>
              <a:t>The 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1740" y="1340768"/>
            <a:ext cx="4680520" cy="4015886"/>
          </a:xfrm>
        </p:spPr>
      </p:pic>
    </p:spTree>
    <p:extLst>
      <p:ext uri="{BB962C8B-B14F-4D97-AF65-F5344CB8AC3E}">
        <p14:creationId xmlns:p14="http://schemas.microsoft.com/office/powerpoint/2010/main" val="3572788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product is first introduced into the market, profits and sales are  either very low or non existent.</a:t>
            </a:r>
          </a:p>
        </p:txBody>
      </p:sp>
    </p:spTree>
    <p:extLst>
      <p:ext uri="{BB962C8B-B14F-4D97-AF65-F5344CB8AC3E}">
        <p14:creationId xmlns:p14="http://schemas.microsoft.com/office/powerpoint/2010/main" val="21183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b="1" dirty="0"/>
              <a:t>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increase very rapidly and the demand for the product is high. New rivals may start to enter the market.</a:t>
            </a:r>
          </a:p>
        </p:txBody>
      </p:sp>
    </p:spTree>
    <p:extLst>
      <p:ext uri="{BB962C8B-B14F-4D97-AF65-F5344CB8AC3E}">
        <p14:creationId xmlns:p14="http://schemas.microsoft.com/office/powerpoint/2010/main" val="157198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dirty="0"/>
              <a:t>Maturity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stabilise and the preference for the product decreases.</a:t>
            </a:r>
          </a:p>
        </p:txBody>
      </p:sp>
    </p:spTree>
    <p:extLst>
      <p:ext uri="{BB962C8B-B14F-4D97-AF65-F5344CB8AC3E}">
        <p14:creationId xmlns:p14="http://schemas.microsoft.com/office/powerpoint/2010/main" val="2664138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Decline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decrease very rapidly. </a:t>
            </a:r>
          </a:p>
        </p:txBody>
      </p:sp>
    </p:spTree>
    <p:extLst>
      <p:ext uri="{BB962C8B-B14F-4D97-AF65-F5344CB8AC3E}">
        <p14:creationId xmlns:p14="http://schemas.microsoft.com/office/powerpoint/2010/main" val="414265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Introduction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159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Growth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502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Maturity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924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Decline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7954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827C3-16D6-46AE-8155-DE9CC4A71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/>
              <a:t>The strategic implications of the product life cycle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C0B78-B1D2-4C28-8419-6A64CA7CE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Strengths of the Product Life Cycle model</a:t>
            </a:r>
          </a:p>
          <a:p>
            <a:endParaRPr lang="en-GB" dirty="0"/>
          </a:p>
          <a:p>
            <a:r>
              <a:rPr lang="en-GB" dirty="0"/>
              <a:t>Weaknesses of  the Product Life Cycle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B3178-0957-4C17-8316-2B462E067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56438C-5FB2-4E72-A553-FC1068781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2364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/>
              <a:t>A Brand is: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Unique design, sign, symbol, words, or a combination of these, employed in creating an image that identifies a product and differentiates it from its competitors.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654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Family Branding/Corporate Umbrella Branding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one brand name as the main identifier for the different variety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7254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Range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different brand names for different ranges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9950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100" b="1" dirty="0"/>
              <a:t>Individual Product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no close connection between the brand and the company. However, the brand is recognised for its own strengths.</a:t>
            </a:r>
          </a:p>
        </p:txBody>
      </p:sp>
    </p:spTree>
    <p:extLst>
      <p:ext uri="{BB962C8B-B14F-4D97-AF65-F5344CB8AC3E}">
        <p14:creationId xmlns:p14="http://schemas.microsoft.com/office/powerpoint/2010/main" val="2124369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2700" b="1" dirty="0"/>
              <a:t>Line Filling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provides more variety for the same customers in the same industry.</a:t>
            </a:r>
          </a:p>
        </p:txBody>
      </p:sp>
    </p:spTree>
    <p:extLst>
      <p:ext uri="{BB962C8B-B14F-4D97-AF65-F5344CB8AC3E}">
        <p14:creationId xmlns:p14="http://schemas.microsoft.com/office/powerpoint/2010/main" val="244442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Stretching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either focuses on an upward stretch, which is producing a higher quality, higher priced product. Or a downward stretch, lower quality, lower priced product.</a:t>
            </a:r>
          </a:p>
        </p:txBody>
      </p:sp>
    </p:spTree>
    <p:extLst>
      <p:ext uri="{BB962C8B-B14F-4D97-AF65-F5344CB8AC3E}">
        <p14:creationId xmlns:p14="http://schemas.microsoft.com/office/powerpoint/2010/main" val="2362283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Extensions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produces products in the same industry but focuses on a different target market.</a:t>
            </a:r>
          </a:p>
        </p:txBody>
      </p:sp>
    </p:spTree>
    <p:extLst>
      <p:ext uri="{BB962C8B-B14F-4D97-AF65-F5344CB8AC3E}">
        <p14:creationId xmlns:p14="http://schemas.microsoft.com/office/powerpoint/2010/main" val="624680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Brand extension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extends its product range and produces a new product in a new industry.</a:t>
            </a:r>
          </a:p>
        </p:txBody>
      </p:sp>
    </p:spTree>
    <p:extLst>
      <p:ext uri="{BB962C8B-B14F-4D97-AF65-F5344CB8AC3E}">
        <p14:creationId xmlns:p14="http://schemas.microsoft.com/office/powerpoint/2010/main" val="615870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7B51A-3A9B-4B7E-9D98-45B7D3E57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Other Branding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EA6D9-9C6E-4B32-81A9-BEC70E9033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Brand Personality</a:t>
            </a:r>
          </a:p>
          <a:p>
            <a:r>
              <a:rPr lang="en-GB" dirty="0"/>
              <a:t>Country of Origin Effects</a:t>
            </a:r>
          </a:p>
          <a:p>
            <a:r>
              <a:rPr lang="en-GB" dirty="0"/>
              <a:t>Own Label Branding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5DC21-7A63-4B41-A3DD-8C9F945C3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7C9D8F-D2EF-437C-8BFC-772DE0460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856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F24C5-F7AF-48BF-BA3B-5117F456D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Product Packaging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C57AE-3284-4079-A8AD-12E2A13708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600" dirty="0"/>
          </a:p>
          <a:p>
            <a:pPr lvl="0"/>
            <a:r>
              <a:rPr lang="en-GB" sz="1600" dirty="0"/>
              <a:t>Practical aspects</a:t>
            </a:r>
          </a:p>
          <a:p>
            <a:pPr marL="0" lvl="0" indent="0">
              <a:buNone/>
            </a:pPr>
            <a:r>
              <a:rPr lang="en-GB" sz="1600" dirty="0"/>
              <a:t> </a:t>
            </a:r>
          </a:p>
          <a:p>
            <a:pPr marL="0" lvl="0" indent="0">
              <a:buNone/>
            </a:pPr>
            <a:endParaRPr lang="en-GB" sz="1600" dirty="0"/>
          </a:p>
          <a:p>
            <a:pPr lvl="0"/>
            <a:r>
              <a:rPr lang="en-GB" sz="1600" dirty="0"/>
              <a:t>Decorative aspects</a:t>
            </a:r>
          </a:p>
          <a:p>
            <a:pPr marL="0" indent="0">
              <a:buNone/>
            </a:pPr>
            <a:r>
              <a:rPr lang="en-GB" sz="1600" dirty="0"/>
              <a:t> </a:t>
            </a:r>
          </a:p>
          <a:p>
            <a:pPr marL="0" indent="0">
              <a:buNone/>
            </a:pPr>
            <a:endParaRPr lang="en-GB" sz="1600" dirty="0"/>
          </a:p>
          <a:p>
            <a:pPr lvl="0"/>
            <a:r>
              <a:rPr lang="en-GB" sz="1600" dirty="0"/>
              <a:t>Informative aspects</a:t>
            </a:r>
          </a:p>
          <a:p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87B79-3295-48B8-911D-BA479AD6F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5A6838-EA2B-4A4B-ACFB-46A8B441B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68598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2335</TotalTime>
  <Words>522</Words>
  <Application>Microsoft Office PowerPoint</Application>
  <PresentationFormat>On-screen Show (4:3)</PresentationFormat>
  <Paragraphs>118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Myriad Pro</vt:lpstr>
      <vt:lpstr>Verdana</vt:lpstr>
      <vt:lpstr>20140311PresentationUWTSDTemplate</vt:lpstr>
      <vt:lpstr>LCMB7001</vt:lpstr>
      <vt:lpstr>The Product Life Cycle</vt:lpstr>
      <vt:lpstr> The Product Life Cycle Model</vt:lpstr>
      <vt:lpstr>  Introduction </vt:lpstr>
      <vt:lpstr> Growth</vt:lpstr>
      <vt:lpstr> Maturity</vt:lpstr>
      <vt:lpstr> Decline</vt:lpstr>
      <vt:lpstr>  Marketing Mix Decisions in the Product Life Cycle Stage </vt:lpstr>
      <vt:lpstr>  Marketing Mix Decisions in the Product Life Cycle Stage </vt:lpstr>
      <vt:lpstr>  Marketing Mix Decisions in the Product Life Cycle Stage </vt:lpstr>
      <vt:lpstr>  Marketing Mix Decisions in the Product Life Cycle Stage </vt:lpstr>
      <vt:lpstr>The strategic implications of the product life cycle </vt:lpstr>
      <vt:lpstr>  A Brand is: </vt:lpstr>
      <vt:lpstr>  Family Branding/Corporate Umbrella Branding </vt:lpstr>
      <vt:lpstr>  Range Branding </vt:lpstr>
      <vt:lpstr>  Individual Product Branding </vt:lpstr>
      <vt:lpstr>  Line Filling </vt:lpstr>
      <vt:lpstr>  Line Stretching </vt:lpstr>
      <vt:lpstr>  Line Extensions </vt:lpstr>
      <vt:lpstr>  Brand extension </vt:lpstr>
      <vt:lpstr>Other Branding Strategies</vt:lpstr>
      <vt:lpstr>Product Packaging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149</cp:revision>
  <cp:lastPrinted>2018-07-09T15:27:01Z</cp:lastPrinted>
  <dcterms:created xsi:type="dcterms:W3CDTF">2002-10-07T19:43:58Z</dcterms:created>
  <dcterms:modified xsi:type="dcterms:W3CDTF">2020-10-25T17:31:57Z</dcterms:modified>
</cp:coreProperties>
</file>