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84" r:id="rId1"/>
  </p:sldMasterIdLst>
  <p:notesMasterIdLst>
    <p:notesMasterId r:id="rId37"/>
  </p:notesMasterIdLst>
  <p:sldIdLst>
    <p:sldId id="256" r:id="rId2"/>
    <p:sldId id="273" r:id="rId3"/>
    <p:sldId id="274" r:id="rId4"/>
    <p:sldId id="276" r:id="rId5"/>
    <p:sldId id="275" r:id="rId6"/>
    <p:sldId id="277" r:id="rId7"/>
    <p:sldId id="279" r:id="rId8"/>
    <p:sldId id="280" r:id="rId9"/>
    <p:sldId id="281" r:id="rId10"/>
    <p:sldId id="283" r:id="rId11"/>
    <p:sldId id="282" r:id="rId12"/>
    <p:sldId id="284" r:id="rId13"/>
    <p:sldId id="285" r:id="rId14"/>
    <p:sldId id="286" r:id="rId15"/>
    <p:sldId id="287" r:id="rId16"/>
    <p:sldId id="288" r:id="rId17"/>
    <p:sldId id="289" r:id="rId18"/>
    <p:sldId id="290" r:id="rId19"/>
    <p:sldId id="291" r:id="rId20"/>
    <p:sldId id="292" r:id="rId21"/>
    <p:sldId id="293" r:id="rId22"/>
    <p:sldId id="294" r:id="rId23"/>
    <p:sldId id="295" r:id="rId24"/>
    <p:sldId id="296" r:id="rId25"/>
    <p:sldId id="297" r:id="rId26"/>
    <p:sldId id="298" r:id="rId27"/>
    <p:sldId id="299" r:id="rId28"/>
    <p:sldId id="300" r:id="rId29"/>
    <p:sldId id="301" r:id="rId30"/>
    <p:sldId id="302" r:id="rId31"/>
    <p:sldId id="303" r:id="rId32"/>
    <p:sldId id="304" r:id="rId33"/>
    <p:sldId id="305" r:id="rId34"/>
    <p:sldId id="306" r:id="rId35"/>
    <p:sldId id="272" r:id="rId3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1536" y="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notesMaster" Target="notesMasters/notesMaster1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A472D6-FB44-4B38-9548-B828FE1588F7}" type="datetimeFigureOut">
              <a:rPr lang="en-US" smtClean="0"/>
              <a:pPr/>
              <a:t>10/1/2024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156BB9-C2F0-49B0-8FDE-99BD602D37F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83943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studio.com/" TargetMode="External"/><Relationship Id="rId2" Type="http://schemas.openxmlformats.org/officeDocument/2006/relationships/hyperlink" Target="https://www.r-project.org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journal.r-project.org/" TargetMode="External"/><Relationship Id="rId5" Type="http://schemas.openxmlformats.org/officeDocument/2006/relationships/hyperlink" Target="https://cran.r-project.org/doc/manuals/r-release/R-intro.html" TargetMode="External"/><Relationship Id="rId4" Type="http://schemas.openxmlformats.org/officeDocument/2006/relationships/hyperlink" Target="https://cran.r-project.org/doc/FAQ/R-FAQ.html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studio.com/products/rstudio/download/" TargetMode="External"/><Relationship Id="rId2" Type="http://schemas.openxmlformats.org/officeDocument/2006/relationships/hyperlink" Target="https://cran.r-project.org/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hyperlink" Target="https://en.wikipedia.org/wiki/R_(programming_language)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br>
              <a:rPr lang="en-GB" dirty="0"/>
            </a:br>
            <a:r>
              <a:rPr lang="en-GB" dirty="0"/>
              <a:t>Introduction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6923112" cy="1752600"/>
          </a:xfrm>
        </p:spPr>
        <p:txBody>
          <a:bodyPr>
            <a:normAutofit/>
          </a:bodyPr>
          <a:lstStyle/>
          <a:p>
            <a:r>
              <a:rPr lang="en-GB" dirty="0"/>
              <a:t>ACCA7022 </a:t>
            </a:r>
          </a:p>
          <a:p>
            <a:r>
              <a:rPr lang="en-GB" dirty="0"/>
              <a:t>Advanced Statistical Programming</a:t>
            </a:r>
          </a:p>
          <a:p>
            <a:endParaRPr lang="en-GB" dirty="0"/>
          </a:p>
          <a:p>
            <a:r>
              <a:rPr lang="en-GB" sz="2000" dirty="0"/>
              <a:t>Dr </a:t>
            </a:r>
            <a:r>
              <a:rPr lang="en-GB" sz="2000" dirty="0" err="1"/>
              <a:t>Nik</a:t>
            </a:r>
            <a:r>
              <a:rPr lang="en-GB" sz="2000" dirty="0"/>
              <a:t> Whitehead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Aims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To develop the knowledge and skills required to perform more advanced statistical analysis of experimental and informatics data.</a:t>
            </a:r>
            <a:endParaRPr lang="en-GB" dirty="0"/>
          </a:p>
          <a:p>
            <a:pPr lvl="0"/>
            <a:r>
              <a:rPr lang="en-US" dirty="0"/>
              <a:t>To develop the knowledge and skills required to perform basic statistical programming in an appropriate programming language.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7135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Upon the successful completion of this module, the student should be able to:</a:t>
            </a:r>
          </a:p>
          <a:p>
            <a:pPr lvl="1"/>
            <a:r>
              <a:rPr lang="en-US" dirty="0"/>
              <a:t>Select and apply appropriate statistical methods for the analysis of experimental data</a:t>
            </a:r>
            <a:endParaRPr lang="en-GB" dirty="0"/>
          </a:p>
          <a:p>
            <a:pPr lvl="1"/>
            <a:r>
              <a:rPr lang="en-US" dirty="0"/>
              <a:t>Manipulate data and implement statistical programming techniques on large datasets</a:t>
            </a:r>
            <a:endParaRPr lang="en-GB" dirty="0"/>
          </a:p>
          <a:p>
            <a:pPr lvl="1"/>
            <a:r>
              <a:rPr lang="en-US" dirty="0"/>
              <a:t>Select and apply appropriate visualisation methods for the presentation of analytical data</a:t>
            </a:r>
            <a:endParaRPr lang="en-GB" dirty="0"/>
          </a:p>
          <a:p>
            <a:pPr lvl="1"/>
            <a:r>
              <a:rPr lang="en-US" dirty="0"/>
              <a:t>Perform data exploration using appropriate visualisation tools.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29827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Indicative 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Data input and output in multiple formats, including graphical plots.</a:t>
            </a:r>
            <a:endParaRPr lang="en-GB" dirty="0"/>
          </a:p>
          <a:p>
            <a:pPr lvl="0"/>
            <a:r>
              <a:rPr lang="en-US" dirty="0"/>
              <a:t>Scripts and functions.</a:t>
            </a:r>
            <a:endParaRPr lang="en-GB" dirty="0"/>
          </a:p>
          <a:p>
            <a:pPr lvl="0"/>
            <a:r>
              <a:rPr lang="en-US" dirty="0"/>
              <a:t>Performing basic statistical analyses including correlation analysis and statistical tests.</a:t>
            </a:r>
            <a:endParaRPr lang="en-GB" dirty="0"/>
          </a:p>
          <a:p>
            <a:pPr lvl="0"/>
            <a:r>
              <a:rPr lang="en-US" dirty="0"/>
              <a:t>Building packages with suitable documentation and examples.</a:t>
            </a:r>
            <a:endParaRPr lang="en-GB" dirty="0"/>
          </a:p>
          <a:p>
            <a:pPr lvl="0"/>
            <a:r>
              <a:rPr lang="en-US" dirty="0"/>
              <a:t>Data preparation for import into analysis and visualisation tools.</a:t>
            </a:r>
            <a:endParaRPr lang="en-GB" dirty="0"/>
          </a:p>
          <a:p>
            <a:pPr lvl="0"/>
            <a:r>
              <a:rPr lang="en-US" dirty="0"/>
              <a:t>Interactive data exploration.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96172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Assessment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Two assessments</a:t>
            </a:r>
          </a:p>
          <a:p>
            <a:pPr lvl="1"/>
            <a:r>
              <a:rPr lang="en-GB" dirty="0"/>
              <a:t>Data manipulation in R </a:t>
            </a:r>
          </a:p>
          <a:p>
            <a:pPr lvl="2"/>
            <a:r>
              <a:rPr lang="en-GB" dirty="0"/>
              <a:t>15:00, Friday 29</a:t>
            </a:r>
            <a:r>
              <a:rPr lang="en-GB" baseline="30000" dirty="0"/>
              <a:t>th</a:t>
            </a:r>
            <a:r>
              <a:rPr lang="en-GB" dirty="0"/>
              <a:t> November 2024</a:t>
            </a:r>
          </a:p>
          <a:p>
            <a:pPr lvl="1"/>
            <a:r>
              <a:rPr lang="en-GB" dirty="0"/>
              <a:t>Data analysis in R </a:t>
            </a:r>
          </a:p>
          <a:p>
            <a:pPr lvl="2"/>
            <a:r>
              <a:rPr lang="en-GB" dirty="0"/>
              <a:t>15:00, Friday 10</a:t>
            </a:r>
            <a:r>
              <a:rPr lang="en-GB" baseline="30000" dirty="0"/>
              <a:t>th</a:t>
            </a:r>
            <a:r>
              <a:rPr lang="en-GB" dirty="0"/>
              <a:t> January 2025</a:t>
            </a:r>
          </a:p>
          <a:p>
            <a:pPr lvl="1"/>
            <a:r>
              <a:rPr lang="en-GB" dirty="0"/>
              <a:t>Both will require you to write and submit fully-commented R scripts</a:t>
            </a:r>
          </a:p>
          <a:p>
            <a:pPr lvl="1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92872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Reading List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Main Textbook</a:t>
            </a:r>
          </a:p>
          <a:p>
            <a:pPr lvl="1"/>
            <a:r>
              <a:rPr lang="en-GB" dirty="0" err="1"/>
              <a:t>Matloff</a:t>
            </a:r>
            <a:r>
              <a:rPr lang="en-GB" dirty="0"/>
              <a:t>, Norman, </a:t>
            </a:r>
            <a:r>
              <a:rPr lang="en-GB" i="1" dirty="0"/>
              <a:t>The Art of R Programming</a:t>
            </a:r>
            <a:r>
              <a:rPr lang="en-GB" dirty="0"/>
              <a:t>, No Starch Press, 2011, ISBN 978-1593273842</a:t>
            </a:r>
            <a:endParaRPr lang="en-GB" i="1" dirty="0"/>
          </a:p>
          <a:p>
            <a:endParaRPr lang="en-GB" dirty="0"/>
          </a:p>
          <a:p>
            <a:r>
              <a:rPr lang="en-GB" dirty="0"/>
              <a:t>Useful Resources</a:t>
            </a:r>
          </a:p>
          <a:p>
            <a:pPr lvl="1"/>
            <a:r>
              <a:rPr lang="en-GB" dirty="0"/>
              <a:t>The R Project for Statistical Computing</a:t>
            </a:r>
          </a:p>
          <a:p>
            <a:pPr lvl="2"/>
            <a:r>
              <a:rPr lang="en-GB" dirty="0">
                <a:hlinkClick r:id="rId2"/>
              </a:rPr>
              <a:t>https://www.r-project.org/</a:t>
            </a:r>
            <a:endParaRPr lang="en-GB" dirty="0"/>
          </a:p>
          <a:p>
            <a:pPr lvl="1"/>
            <a:r>
              <a:rPr lang="en-GB" dirty="0" err="1"/>
              <a:t>RStudio</a:t>
            </a:r>
            <a:endParaRPr lang="en-GB" dirty="0"/>
          </a:p>
          <a:p>
            <a:pPr lvl="2"/>
            <a:r>
              <a:rPr lang="en-GB" dirty="0">
                <a:hlinkClick r:id="rId3"/>
              </a:rPr>
              <a:t>https://www.rstudio.com/</a:t>
            </a:r>
            <a:endParaRPr lang="en-GB" dirty="0"/>
          </a:p>
          <a:p>
            <a:pPr lvl="1"/>
            <a:r>
              <a:rPr lang="en-GB" dirty="0"/>
              <a:t>R FAQ</a:t>
            </a:r>
          </a:p>
          <a:p>
            <a:pPr lvl="2"/>
            <a:r>
              <a:rPr lang="en-GB" dirty="0">
                <a:hlinkClick r:id="rId4"/>
              </a:rPr>
              <a:t>https://cran.r-project.org/doc/FAQ/R-FAQ.html</a:t>
            </a:r>
            <a:endParaRPr lang="en-GB" dirty="0"/>
          </a:p>
          <a:p>
            <a:pPr lvl="1"/>
            <a:r>
              <a:rPr lang="cy-GB" dirty="0" err="1"/>
              <a:t>Introduction</a:t>
            </a:r>
            <a:r>
              <a:rPr lang="cy-GB" dirty="0"/>
              <a:t> to R</a:t>
            </a:r>
          </a:p>
          <a:p>
            <a:pPr lvl="2"/>
            <a:r>
              <a:rPr lang="en-GB" dirty="0">
                <a:hlinkClick r:id="rId5"/>
              </a:rPr>
              <a:t>https://cran.r-project.org/doc/manuals/r-release/R-intro.html</a:t>
            </a:r>
            <a:endParaRPr lang="en-GB" dirty="0"/>
          </a:p>
          <a:p>
            <a:pPr lvl="1"/>
            <a:r>
              <a:rPr lang="en-GB" dirty="0"/>
              <a:t>The R Journal</a:t>
            </a:r>
          </a:p>
          <a:p>
            <a:pPr lvl="2"/>
            <a:r>
              <a:rPr lang="en-GB" dirty="0">
                <a:hlinkClick r:id="rId6"/>
              </a:rPr>
              <a:t>https://journal.r-project.org/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21843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Schedule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2952328"/>
          </a:xfrm>
        </p:spPr>
        <p:txBody>
          <a:bodyPr numCol="2">
            <a:normAutofit/>
          </a:bodyPr>
          <a:lstStyle/>
          <a:p>
            <a:r>
              <a:rPr lang="en-GB" dirty="0" err="1"/>
              <a:t>RStudio</a:t>
            </a:r>
            <a:r>
              <a:rPr lang="en-GB" dirty="0"/>
              <a:t> IDE</a:t>
            </a:r>
          </a:p>
          <a:p>
            <a:r>
              <a:rPr lang="en-GB" dirty="0"/>
              <a:t>Vectors</a:t>
            </a:r>
          </a:p>
          <a:p>
            <a:r>
              <a:rPr lang="en-GB" dirty="0"/>
              <a:t>Matrices</a:t>
            </a:r>
          </a:p>
          <a:p>
            <a:r>
              <a:rPr lang="en-GB" dirty="0"/>
              <a:t>Arrays</a:t>
            </a:r>
          </a:p>
          <a:p>
            <a:r>
              <a:rPr lang="en-GB" dirty="0"/>
              <a:t>Lists</a:t>
            </a:r>
          </a:p>
          <a:p>
            <a:r>
              <a:rPr lang="en-GB" dirty="0"/>
              <a:t>Data Frames</a:t>
            </a:r>
          </a:p>
          <a:p>
            <a:r>
              <a:rPr lang="en-GB" dirty="0"/>
              <a:t>Factors</a:t>
            </a:r>
          </a:p>
          <a:p>
            <a:r>
              <a:rPr lang="en-GB" dirty="0"/>
              <a:t>Tables</a:t>
            </a:r>
          </a:p>
          <a:p>
            <a:r>
              <a:rPr lang="en-GB" dirty="0"/>
              <a:t>R Programming</a:t>
            </a:r>
          </a:p>
          <a:p>
            <a:r>
              <a:rPr lang="en-GB" dirty="0"/>
              <a:t>Maths &amp; Stats Functions</a:t>
            </a:r>
          </a:p>
          <a:p>
            <a:r>
              <a:rPr lang="en-GB" dirty="0"/>
              <a:t>Graphics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7</a:t>
            </a:fld>
            <a:endParaRPr lang="en-GB"/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446856" y="4221088"/>
            <a:ext cx="8229600" cy="2376264"/>
          </a:xfrm>
          <a:prstGeom prst="rect">
            <a:avLst/>
          </a:prstGeom>
        </p:spPr>
        <p:txBody>
          <a:bodyPr vert="horz" numCol="1">
            <a:normAutofit/>
          </a:bodyPr>
          <a:lstStyle>
            <a:lvl1pPr marL="365760" indent="-256032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•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58368" indent="-246888" algn="l" rtl="0" eaLnBrk="1" latinLnBrk="0" hangingPunct="1">
              <a:spcBef>
                <a:spcPts val="300"/>
              </a:spcBef>
              <a:buClr>
                <a:schemeClr val="accent2"/>
              </a:buClr>
              <a:buFont typeface="Georgia"/>
              <a:buChar char="▫"/>
              <a:defRPr kumimoji="0" sz="2600" kern="1200">
                <a:solidFill>
                  <a:schemeClr val="accent2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23544" indent="-219456" algn="l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/>
              <a:buChar char=""/>
              <a:defRPr kumimoji="0" sz="24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3pPr>
            <a:lvl4pPr marL="1179576" indent="-201168" algn="l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/>
              <a:buChar char=""/>
              <a:defRPr kumimoji="0" sz="22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4pPr>
            <a:lvl5pPr marL="1389888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20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5pPr>
            <a:lvl6pPr marL="1609344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18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6pPr>
            <a:lvl7pPr marL="1828800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16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7pPr>
            <a:lvl8pPr marL="2029968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◦"/>
              <a:defRPr kumimoji="0" sz="15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8pPr>
            <a:lvl9pPr marL="2240280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◦"/>
              <a:defRPr kumimoji="0" sz="1400" kern="1200" baseline="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Workshops: </a:t>
            </a:r>
          </a:p>
          <a:p>
            <a:pPr lvl="1"/>
            <a:r>
              <a:rPr lang="en-GB" dirty="0"/>
              <a:t>Tuesday 11-1 in IQ109</a:t>
            </a:r>
          </a:p>
          <a:p>
            <a:pPr lvl="1"/>
            <a:r>
              <a:rPr lang="en-GB" dirty="0"/>
              <a:t>Friday 9-11 in IQ108</a:t>
            </a:r>
          </a:p>
        </p:txBody>
      </p:sp>
    </p:spTree>
    <p:extLst>
      <p:ext uri="{BB962C8B-B14F-4D97-AF65-F5344CB8AC3E}">
        <p14:creationId xmlns:p14="http://schemas.microsoft.com/office/powerpoint/2010/main" val="15039311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R and </a:t>
            </a:r>
            <a:r>
              <a:rPr lang="en-GB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RStudio</a:t>
            </a:r>
            <a:endParaRPr lang="en-GB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56040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R Language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/>
              <a:t>R is a system for statistical computation and graphics</a:t>
            </a:r>
          </a:p>
          <a:p>
            <a:pPr lvl="1"/>
            <a:r>
              <a:rPr lang="en-GB" dirty="0"/>
              <a:t>Language</a:t>
            </a:r>
          </a:p>
          <a:p>
            <a:pPr lvl="1"/>
            <a:r>
              <a:rPr lang="en-GB" dirty="0"/>
              <a:t>Run-time environment with graphics</a:t>
            </a:r>
          </a:p>
          <a:p>
            <a:pPr lvl="1"/>
            <a:r>
              <a:rPr lang="en-GB" dirty="0"/>
              <a:t>Debugger</a:t>
            </a:r>
          </a:p>
          <a:p>
            <a:pPr lvl="1"/>
            <a:r>
              <a:rPr lang="en-GB" dirty="0"/>
              <a:t>Access to certain system functions</a:t>
            </a:r>
          </a:p>
          <a:p>
            <a:pPr lvl="1"/>
            <a:r>
              <a:rPr lang="en-GB" dirty="0"/>
              <a:t>The ability to run programs stored in script files</a:t>
            </a:r>
          </a:p>
          <a:p>
            <a:pPr lvl="1"/>
            <a:endParaRPr lang="en-GB" dirty="0"/>
          </a:p>
          <a:p>
            <a:r>
              <a:rPr lang="en-GB" dirty="0"/>
              <a:t>Interpreted rather than compiled</a:t>
            </a:r>
          </a:p>
          <a:p>
            <a:endParaRPr lang="en-GB" dirty="0"/>
          </a:p>
          <a:p>
            <a:r>
              <a:rPr lang="en-GB" dirty="0"/>
              <a:t>Shares many features with functional programming languages but also supports procedural and object-oriented programming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55129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R Language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/>
              <a:t>Built-in functionality</a:t>
            </a:r>
          </a:p>
          <a:p>
            <a:pPr lvl="1"/>
            <a:r>
              <a:rPr lang="en-GB" dirty="0"/>
              <a:t>Branches, looping and modular programming</a:t>
            </a:r>
          </a:p>
          <a:p>
            <a:pPr lvl="1"/>
            <a:r>
              <a:rPr lang="en-GB" dirty="0"/>
              <a:t>Linear and non-linear regression modules</a:t>
            </a:r>
          </a:p>
          <a:p>
            <a:pPr lvl="1"/>
            <a:r>
              <a:rPr lang="en-GB" dirty="0"/>
              <a:t>Time series analysis</a:t>
            </a:r>
          </a:p>
          <a:p>
            <a:pPr lvl="1"/>
            <a:r>
              <a:rPr lang="en-GB" dirty="0"/>
              <a:t>Parametric and nonparametric tests</a:t>
            </a:r>
          </a:p>
          <a:p>
            <a:pPr lvl="1"/>
            <a:r>
              <a:rPr lang="en-GB" dirty="0"/>
              <a:t>Clustering and smoothing</a:t>
            </a:r>
          </a:p>
          <a:p>
            <a:pPr lvl="1"/>
            <a:r>
              <a:rPr lang="en-GB" dirty="0"/>
              <a:t>Graphics</a:t>
            </a:r>
          </a:p>
          <a:p>
            <a:pPr lvl="1"/>
            <a:endParaRPr lang="en-GB" dirty="0"/>
          </a:p>
          <a:p>
            <a:r>
              <a:rPr lang="en-GB" dirty="0"/>
              <a:t>Add-on packages</a:t>
            </a:r>
          </a:p>
          <a:p>
            <a:pPr lvl="1"/>
            <a:r>
              <a:rPr lang="en-GB" dirty="0"/>
              <a:t>Well over 15,000 user-contributed packages</a:t>
            </a:r>
          </a:p>
          <a:p>
            <a:pPr lvl="1"/>
            <a:r>
              <a:rPr lang="en-GB" dirty="0"/>
              <a:t>Most of these are available from CRAN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270924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Installation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/>
              <a:t>Available for Windows, </a:t>
            </a:r>
            <a:r>
              <a:rPr lang="en-GB" dirty="0" err="1"/>
              <a:t>MacOS</a:t>
            </a:r>
            <a:r>
              <a:rPr lang="en-GB" dirty="0"/>
              <a:t>, and *nix from CRAN – The Comprehensive R Archive Network</a:t>
            </a:r>
          </a:p>
          <a:p>
            <a:pPr lvl="1"/>
            <a:r>
              <a:rPr lang="en-GB" dirty="0">
                <a:hlinkClick r:id="rId2"/>
              </a:rPr>
              <a:t>https://cran.r-project.org/</a:t>
            </a:r>
            <a:endParaRPr lang="en-GB" dirty="0"/>
          </a:p>
          <a:p>
            <a:pPr lvl="1"/>
            <a:endParaRPr lang="en-GB" dirty="0"/>
          </a:p>
          <a:p>
            <a:r>
              <a:rPr lang="cy-GB" dirty="0"/>
              <a:t>INSTALL THIS BEFORE ANYTHING ELSE</a:t>
            </a:r>
            <a:endParaRPr lang="en-GB" dirty="0"/>
          </a:p>
          <a:p>
            <a:endParaRPr lang="en-GB" dirty="0"/>
          </a:p>
          <a:p>
            <a:r>
              <a:rPr lang="en-GB" dirty="0"/>
              <a:t>This comes with a basic built-in interface but it’s not particularly user friendly</a:t>
            </a:r>
          </a:p>
          <a:p>
            <a:endParaRPr lang="en-GB" dirty="0"/>
          </a:p>
          <a:p>
            <a:r>
              <a:rPr lang="en-GB" dirty="0"/>
              <a:t>Once R has been installed, install the </a:t>
            </a:r>
            <a:r>
              <a:rPr lang="en-GB" dirty="0" err="1"/>
              <a:t>RStudio</a:t>
            </a:r>
            <a:r>
              <a:rPr lang="en-GB" dirty="0"/>
              <a:t> IDE with the Open Source License</a:t>
            </a:r>
          </a:p>
          <a:p>
            <a:pPr lvl="1"/>
            <a:r>
              <a:rPr lang="en-GB" dirty="0">
                <a:hlinkClick r:id="rId3"/>
              </a:rPr>
              <a:t>https://www.rstudio.com/products/rstudio/download/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63141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/>
              <a:t>RStudio IDE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12</a:t>
            </a:fld>
            <a:endParaRPr lang="en-GB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4427" y="1034977"/>
            <a:ext cx="8475146" cy="56712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515737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/>
              <a:t>RStudio </a:t>
            </a:r>
            <a:r>
              <a:rPr lang="en-GB" dirty="0"/>
              <a:t>- Console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4941168"/>
            <a:ext cx="8229600" cy="1633368"/>
          </a:xfrm>
        </p:spPr>
        <p:txBody>
          <a:bodyPr>
            <a:normAutofit/>
          </a:bodyPr>
          <a:lstStyle/>
          <a:p>
            <a:r>
              <a:rPr lang="en-GB" dirty="0"/>
              <a:t>&gt; – command prompt</a:t>
            </a:r>
          </a:p>
          <a:p>
            <a:r>
              <a:rPr lang="en-GB" dirty="0"/>
              <a:t>Orange – commands</a:t>
            </a:r>
          </a:p>
          <a:p>
            <a:r>
              <a:rPr lang="en-GB" dirty="0"/>
              <a:t>White – output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13</a:t>
            </a:fld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3000" y="980728"/>
            <a:ext cx="6858000" cy="3724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90691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RStdio - Script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5064016"/>
            <a:ext cx="8229600" cy="1793984"/>
          </a:xfrm>
        </p:spPr>
        <p:txBody>
          <a:bodyPr numCol="1">
            <a:normAutofit fontScale="85000" lnSpcReduction="20000"/>
          </a:bodyPr>
          <a:lstStyle/>
          <a:p>
            <a:r>
              <a:rPr lang="en-GB" dirty="0"/>
              <a:t># – comment marker</a:t>
            </a:r>
          </a:p>
          <a:p>
            <a:r>
              <a:rPr lang="en-GB" dirty="0"/>
              <a:t>Blue – comments</a:t>
            </a:r>
          </a:p>
          <a:p>
            <a:r>
              <a:rPr lang="en-GB" dirty="0"/>
              <a:t>White – code</a:t>
            </a:r>
          </a:p>
          <a:p>
            <a:r>
              <a:rPr lang="en-GB" dirty="0"/>
              <a:t>Green – strings</a:t>
            </a:r>
          </a:p>
          <a:p>
            <a:r>
              <a:rPr lang="en-GB" dirty="0"/>
              <a:t>Red – values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14</a:t>
            </a:fld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71575" y="1017360"/>
            <a:ext cx="6800850" cy="4010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18092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RStdio - Environment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3933056"/>
            <a:ext cx="8229600" cy="264148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Shows the contents of all user-defined variables</a:t>
            </a:r>
          </a:p>
          <a:p>
            <a:r>
              <a:rPr lang="en-GB" dirty="0"/>
              <a:t>Left column – variable name</a:t>
            </a:r>
          </a:p>
          <a:p>
            <a:r>
              <a:rPr lang="en-GB" dirty="0"/>
              <a:t>Right column – variable contents</a:t>
            </a:r>
          </a:p>
          <a:p>
            <a:endParaRPr lang="en-GB" dirty="0"/>
          </a:p>
          <a:p>
            <a:r>
              <a:rPr lang="en-GB" dirty="0"/>
              <a:t>NB – for some variable types the right column also shows the data type, e.g. </a:t>
            </a:r>
            <a:r>
              <a:rPr lang="en-GB" dirty="0" err="1"/>
              <a:t>int</a:t>
            </a:r>
            <a:r>
              <a:rPr lang="en-GB" dirty="0"/>
              <a:t> [1:5]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15</a:t>
            </a:fld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1637" y="983482"/>
            <a:ext cx="5800725" cy="2762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894148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RStudio – Working Directory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4221088"/>
            <a:ext cx="8229600" cy="2636912"/>
          </a:xfrm>
        </p:spPr>
        <p:txBody>
          <a:bodyPr>
            <a:normAutofit/>
          </a:bodyPr>
          <a:lstStyle/>
          <a:p>
            <a:r>
              <a:rPr lang="en-GB" dirty="0"/>
              <a:t>Shows the file structure in your current working directory (CWD)</a:t>
            </a:r>
          </a:p>
          <a:p>
            <a:r>
              <a:rPr lang="en-GB" dirty="0"/>
              <a:t>Once a CWD has been set, all scripts will automatically be saved to it</a:t>
            </a:r>
          </a:p>
          <a:p>
            <a:r>
              <a:rPr lang="en-GB" dirty="0"/>
              <a:t>I/O is assumed to be from the CWD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16</a:t>
            </a:fld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b="36966"/>
          <a:stretch/>
        </p:blipFill>
        <p:spPr>
          <a:xfrm>
            <a:off x="1647825" y="942975"/>
            <a:ext cx="5848350" cy="31340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413690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A Quick Look At R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502903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Opening R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/>
              <a:t>RStudio will open up with the following window contents:</a:t>
            </a:r>
          </a:p>
          <a:p>
            <a:pPr lvl="1"/>
            <a:r>
              <a:rPr lang="en-GB" dirty="0"/>
              <a:t>An untitled script</a:t>
            </a:r>
          </a:p>
          <a:p>
            <a:pPr lvl="1"/>
            <a:r>
              <a:rPr lang="en-GB" dirty="0"/>
              <a:t>A console window containing some </a:t>
            </a:r>
            <a:r>
              <a:rPr lang="en-GB" dirty="0" err="1"/>
              <a:t>startup</a:t>
            </a:r>
            <a:r>
              <a:rPr lang="en-GB" dirty="0"/>
              <a:t> information and ending with the “&gt;” prompt</a:t>
            </a:r>
          </a:p>
          <a:p>
            <a:pPr lvl="1"/>
            <a:r>
              <a:rPr lang="en-GB" dirty="0"/>
              <a:t>An empty environment window</a:t>
            </a:r>
          </a:p>
          <a:p>
            <a:pPr lvl="1"/>
            <a:r>
              <a:rPr lang="en-GB" dirty="0"/>
              <a:t>A file window showing the default working directory</a:t>
            </a:r>
          </a:p>
          <a:p>
            <a:pPr lvl="1"/>
            <a:endParaRPr lang="en-GB" dirty="0"/>
          </a:p>
          <a:p>
            <a:r>
              <a:rPr lang="en-GB" dirty="0"/>
              <a:t>The colour scheme can be changed from the Tools&gt;Global Options&gt;Appearance menu</a:t>
            </a:r>
          </a:p>
          <a:p>
            <a:r>
              <a:rPr lang="en-GB" dirty="0"/>
              <a:t>The default working directory can be changed from the Tools&gt;Global Options&gt;General menu</a:t>
            </a:r>
          </a:p>
          <a:p>
            <a:pPr lvl="1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501775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Hello World!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Type the following into the console window and hit &lt;RETURN&gt; </a:t>
            </a:r>
          </a:p>
          <a:p>
            <a:endParaRPr lang="en-GB" dirty="0"/>
          </a:p>
          <a:p>
            <a:pPr marL="402336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x&lt;-”Hello world!”</a:t>
            </a:r>
          </a:p>
          <a:p>
            <a:endParaRPr lang="en-GB" dirty="0"/>
          </a:p>
          <a:p>
            <a:r>
              <a:rPr lang="en-GB" dirty="0"/>
              <a:t>This does the following:</a:t>
            </a:r>
          </a:p>
          <a:p>
            <a:pPr lvl="1"/>
            <a:r>
              <a:rPr lang="en-GB" dirty="0"/>
              <a:t>Creates a variable called ‘x’</a:t>
            </a:r>
          </a:p>
          <a:p>
            <a:pPr lvl="1"/>
            <a:r>
              <a:rPr lang="en-GB" dirty="0"/>
              <a:t>Creates a string containing ‘Hello World!’</a:t>
            </a:r>
          </a:p>
          <a:p>
            <a:pPr lvl="1"/>
            <a:r>
              <a:rPr lang="en-GB" dirty="0"/>
              <a:t>Assigns the string to the variable x</a:t>
            </a:r>
          </a:p>
          <a:p>
            <a:pPr lvl="1"/>
            <a:endParaRPr lang="en-GB" dirty="0"/>
          </a:p>
          <a:p>
            <a:r>
              <a:rPr lang="en-GB" dirty="0"/>
              <a:t>Notice that the variable x and its contents are now also shown in the environment window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185731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Hello World!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The variable x can now be used in further calculations</a:t>
            </a:r>
          </a:p>
          <a:p>
            <a:r>
              <a:rPr lang="en-GB" dirty="0"/>
              <a:t>To display the contents of a variable simply type the variable’s name at the command prompt and hit &lt;RETURN&gt;</a:t>
            </a:r>
          </a:p>
          <a:p>
            <a:endParaRPr lang="en-GB" dirty="0"/>
          </a:p>
          <a:p>
            <a:pPr marL="402336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x</a:t>
            </a:r>
          </a:p>
          <a:p>
            <a:endParaRPr lang="en-GB" dirty="0"/>
          </a:p>
          <a:p>
            <a:r>
              <a:rPr lang="en-GB" dirty="0"/>
              <a:t>This provides the following response:</a:t>
            </a:r>
          </a:p>
          <a:p>
            <a:endParaRPr lang="en-GB" dirty="0"/>
          </a:p>
          <a:p>
            <a:pPr marL="402336" lvl="1" indent="0">
              <a:buNone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“Hello World!”</a:t>
            </a:r>
          </a:p>
          <a:p>
            <a:pPr marL="109728" indent="0">
              <a:buNone/>
            </a:pPr>
            <a:endParaRPr lang="en-GB" dirty="0"/>
          </a:p>
          <a:p>
            <a:r>
              <a:rPr lang="en-GB" dirty="0"/>
              <a:t>This shows that variable x contains the string “Hello World!”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511733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Vectors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 does not normally use the term ‘variable’</a:t>
            </a:r>
          </a:p>
          <a:p>
            <a:r>
              <a:rPr lang="en-GB" dirty="0"/>
              <a:t>What we created was a simple data set (what R calls a </a:t>
            </a:r>
            <a:r>
              <a:rPr lang="en-GB" i="1" dirty="0"/>
              <a:t>vector</a:t>
            </a:r>
            <a:r>
              <a:rPr lang="en-GB" dirty="0"/>
              <a:t>) containing 1 element</a:t>
            </a:r>
          </a:p>
          <a:p>
            <a:r>
              <a:rPr lang="en-GB" dirty="0"/>
              <a:t>To create a dataset containing more than one element, we </a:t>
            </a:r>
            <a:r>
              <a:rPr lang="en-GB" i="1" dirty="0"/>
              <a:t>concatenate</a:t>
            </a:r>
            <a:r>
              <a:rPr lang="en-GB" dirty="0"/>
              <a:t> the elements</a:t>
            </a:r>
          </a:p>
          <a:p>
            <a:endParaRPr lang="en-GB" dirty="0"/>
          </a:p>
          <a:p>
            <a:pPr marL="109728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x&lt;-c(”Hello 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World!”,”UWTSD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”)</a:t>
            </a:r>
          </a:p>
          <a:p>
            <a:pPr marL="109728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x</a:t>
            </a:r>
          </a:p>
          <a:p>
            <a:pPr marL="109728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[1] “Hello World!” “UWTSD”</a:t>
            </a:r>
          </a:p>
          <a:p>
            <a:pPr marL="109728" indent="0">
              <a:buNone/>
            </a:pPr>
            <a:endParaRPr lang="en-GB" dirty="0">
              <a:cs typeface="Arial" panose="020B0604020202020204" pitchFamily="34" charset="0"/>
            </a:endParaRPr>
          </a:p>
          <a:p>
            <a:r>
              <a:rPr lang="en-GB" dirty="0">
                <a:cs typeface="Arial" panose="020B0604020202020204" pitchFamily="34" charset="0"/>
              </a:rPr>
              <a:t>The data set consists of 2 items, and is displayed starting at item 1</a:t>
            </a:r>
          </a:p>
          <a:p>
            <a:pPr marL="109728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110631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Vectors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The number in brackets at the start of the output line shows the element number of the first data element on that line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In the environment window, x is now shown as a 1-dimensional structure (a vector) with 5 elements, each of which are character strings (</a:t>
            </a:r>
            <a:r>
              <a:rPr lang="en-GB" i="1" dirty="0" err="1"/>
              <a:t>chr</a:t>
            </a:r>
            <a:r>
              <a:rPr lang="en-GB" dirty="0"/>
              <a:t>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22</a:t>
            </a:fld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907" y="2564904"/>
            <a:ext cx="8918702" cy="22264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667000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Vectors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 can access any of the individual elements of the data set by giving the data set’s name and the index value of the element we want</a:t>
            </a:r>
          </a:p>
          <a:p>
            <a:endParaRPr lang="en-GB" dirty="0"/>
          </a:p>
          <a:p>
            <a:pPr marL="109728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x[4]</a:t>
            </a:r>
          </a:p>
          <a:p>
            <a:pPr marL="109728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[1] “Forty Two”</a:t>
            </a:r>
          </a:p>
          <a:p>
            <a:endParaRPr lang="en-GB" dirty="0"/>
          </a:p>
          <a:p>
            <a:r>
              <a:rPr lang="en-GB" dirty="0"/>
              <a:t>Note that in R, unlike C/C#, the index values start at 1, not 0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772710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Vectors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Concatenation allows us to extend vectors as well as initially create them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A subset of the data set can be extracted in a similar way to an individual element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24</a:t>
            </a:fld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988840"/>
            <a:ext cx="8338829" cy="288032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9551" y="6116112"/>
            <a:ext cx="7256759" cy="6252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191652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lnSpcReduction="10000"/>
          </a:bodyPr>
          <a:lstStyle/>
          <a:p>
            <a:pPr marL="109728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a&lt;-12</a:t>
            </a:r>
          </a:p>
          <a:p>
            <a:r>
              <a:rPr lang="en-GB" dirty="0"/>
              <a:t>Given that this will create a length 1 vector containing the value 12, what commands will do the following:</a:t>
            </a:r>
          </a:p>
          <a:p>
            <a:pPr lvl="1"/>
            <a:r>
              <a:rPr lang="en-GB" dirty="0"/>
              <a:t>Display the contents of a?</a:t>
            </a:r>
          </a:p>
          <a:p>
            <a:pPr lvl="1"/>
            <a:r>
              <a:rPr lang="en-GB" dirty="0"/>
              <a:t>Set the contents of a to 1,1,2,3,5</a:t>
            </a:r>
          </a:p>
          <a:p>
            <a:pPr lvl="1"/>
            <a:r>
              <a:rPr lang="en-GB" dirty="0"/>
              <a:t>Display contents of the third element of a?</a:t>
            </a:r>
          </a:p>
          <a:p>
            <a:pPr lvl="1"/>
            <a:r>
              <a:rPr lang="en-GB" dirty="0"/>
              <a:t>Create a new vector b containing the numbers 8, 13?</a:t>
            </a:r>
          </a:p>
          <a:p>
            <a:pPr lvl="1"/>
            <a:r>
              <a:rPr lang="en-GB" dirty="0"/>
              <a:t>Display the contents of vector b?</a:t>
            </a:r>
          </a:p>
          <a:p>
            <a:pPr lvl="1"/>
            <a:r>
              <a:rPr lang="en-GB" dirty="0"/>
              <a:t>Create a third vector c containing the contents of a followed by the contents of b?</a:t>
            </a:r>
          </a:p>
          <a:p>
            <a:pPr lvl="1"/>
            <a:r>
              <a:rPr lang="en-GB" dirty="0"/>
              <a:t>Display the contents of c?</a:t>
            </a:r>
          </a:p>
          <a:p>
            <a:pPr lvl="1"/>
            <a:r>
              <a:rPr lang="en-GB" dirty="0"/>
              <a:t>Display the contents of the 4</a:t>
            </a:r>
            <a:r>
              <a:rPr lang="en-GB" baseline="30000" dirty="0"/>
              <a:t>th</a:t>
            </a:r>
            <a:r>
              <a:rPr lang="en-GB" dirty="0"/>
              <a:t> to 6</a:t>
            </a:r>
            <a:r>
              <a:rPr lang="en-GB" baseline="30000" dirty="0"/>
              <a:t>th</a:t>
            </a:r>
            <a:r>
              <a:rPr lang="en-GB" dirty="0"/>
              <a:t> elements of c?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982096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4114800" cy="5593808"/>
          </a:xfrm>
        </p:spPr>
        <p:txBody>
          <a:bodyPr/>
          <a:lstStyle/>
          <a:p>
            <a:r>
              <a:rPr lang="en-GB" dirty="0"/>
              <a:t>Notice also that a, b, and c also appear in the environment window as vectors of type </a:t>
            </a:r>
            <a:r>
              <a:rPr lang="en-GB" i="1" dirty="0" err="1"/>
              <a:t>num</a:t>
            </a:r>
            <a:endParaRPr lang="en-GB" dirty="0"/>
          </a:p>
          <a:p>
            <a:endParaRPr lang="en-GB" dirty="0"/>
          </a:p>
          <a:p>
            <a:r>
              <a:rPr lang="en-GB" dirty="0"/>
              <a:t>We haven’t defined any data types, R has inferred them from what we typed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26</a:t>
            </a:fld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2750" y="980728"/>
            <a:ext cx="4033986" cy="46428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179751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Scripts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199" y="980728"/>
            <a:ext cx="3661516" cy="5760640"/>
          </a:xfrm>
        </p:spPr>
        <p:txBody>
          <a:bodyPr>
            <a:normAutofit/>
          </a:bodyPr>
          <a:lstStyle/>
          <a:p>
            <a:r>
              <a:rPr lang="en-GB" dirty="0"/>
              <a:t>It is often useful to write commands in a script rather than repeat them at the command line</a:t>
            </a:r>
          </a:p>
          <a:p>
            <a:r>
              <a:rPr lang="en-GB" dirty="0"/>
              <a:t>To save, click on the save button</a:t>
            </a:r>
          </a:p>
          <a:p>
            <a:r>
              <a:rPr lang="en-GB" dirty="0"/>
              <a:t>To run, highlight the code required and click on ‘Run’</a:t>
            </a:r>
          </a:p>
          <a:p>
            <a:r>
              <a:rPr lang="en-GB" dirty="0"/>
              <a:t>Comments are ignored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27</a:t>
            </a:fld>
            <a:endParaRPr lang="en-GB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18715" y="764703"/>
            <a:ext cx="4917781" cy="59784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459232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Functions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/>
          <a:lstStyle/>
          <a:p>
            <a:r>
              <a:rPr lang="en-GB" dirty="0"/>
              <a:t>In languages like C/C#, if you want to perform an operation on a dataset then you need to write code to cycle through every element of that dataset</a:t>
            </a:r>
          </a:p>
          <a:p>
            <a:r>
              <a:rPr lang="en-GB" dirty="0"/>
              <a:t>R makes life easier by doing this automatically</a:t>
            </a:r>
          </a:p>
          <a:p>
            <a:r>
              <a:rPr lang="en-GB" dirty="0"/>
              <a:t>A function has a name, acts upon a dataset, and (sometimes) has extra parameters passed to it</a:t>
            </a:r>
          </a:p>
          <a:p>
            <a:r>
              <a:rPr lang="en-GB" dirty="0"/>
              <a:t>The output of a function can be assigned to another dataset</a:t>
            </a:r>
          </a:p>
          <a:p>
            <a:pPr marL="109728" indent="0">
              <a:buNone/>
            </a:pPr>
            <a:endParaRPr lang="en-GB" sz="1200" dirty="0"/>
          </a:p>
          <a:p>
            <a:pPr marL="402336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mean(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data_set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402336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hist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data_set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breaks=12)</a:t>
            </a:r>
          </a:p>
          <a:p>
            <a:pPr marL="402336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set_sd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&lt;-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sd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data_set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880230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Functions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For example, write a script to create a dataset with a normal distribution of 100 values, calculate its mean and standard deviation, and plot it as a histogram with 12 bins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29</a:t>
            </a:fld>
            <a:endParaRPr lang="en-GB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5696" y="2996952"/>
            <a:ext cx="5992176" cy="37936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060768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Functions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When run, the script will produce the following console output: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30</a:t>
            </a:fld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8547" y="2060848"/>
            <a:ext cx="8666906" cy="43204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494126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Graphics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3826768" cy="5593808"/>
          </a:xfrm>
        </p:spPr>
        <p:txBody>
          <a:bodyPr>
            <a:normAutofit/>
          </a:bodyPr>
          <a:lstStyle/>
          <a:p>
            <a:r>
              <a:rPr lang="en-GB" dirty="0"/>
              <a:t>Notice that although the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hist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rand_set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r>
              <a:rPr lang="en-GB" dirty="0"/>
              <a:t>function completed, it didn’t display its results in the console window, but in the plot viewer</a:t>
            </a:r>
          </a:p>
          <a:p>
            <a:endParaRPr lang="en-GB" dirty="0"/>
          </a:p>
          <a:p>
            <a:r>
              <a:rPr lang="en-GB" dirty="0"/>
              <a:t>Plots can be exported for use in other documents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31</a:t>
            </a:fld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55976" y="1340768"/>
            <a:ext cx="4686424" cy="40191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410612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runif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(10, -1, 2)</a:t>
            </a:r>
            <a:endParaRPr lang="en-GB" dirty="0"/>
          </a:p>
          <a:p>
            <a:r>
              <a:rPr lang="en-GB" dirty="0"/>
              <a:t>This function will create 10 random numbers between -1 and 2 (not including -1 and 2)</a:t>
            </a:r>
          </a:p>
          <a:p>
            <a:r>
              <a:rPr lang="en-GB" dirty="0"/>
              <a:t>Write a script to do the following:</a:t>
            </a:r>
          </a:p>
          <a:p>
            <a:pPr lvl="1"/>
            <a:r>
              <a:rPr lang="en-GB" dirty="0"/>
              <a:t>Create and display a dataset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my_rand_data</a:t>
            </a:r>
            <a:r>
              <a:rPr lang="en-GB" dirty="0"/>
              <a:t> containing 100 random values between -3 and 3</a:t>
            </a:r>
          </a:p>
          <a:p>
            <a:pPr lvl="1"/>
            <a:r>
              <a:rPr lang="en-GB" dirty="0"/>
              <a:t>Create and display a dataset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my_norm_data</a:t>
            </a:r>
            <a:r>
              <a:rPr lang="en-GB" dirty="0"/>
              <a:t> containing 100 random values</a:t>
            </a:r>
          </a:p>
          <a:p>
            <a:pPr lvl="1"/>
            <a:r>
              <a:rPr lang="en-GB" dirty="0"/>
              <a:t>Calculate the mean and standard deviations of both datasets</a:t>
            </a:r>
          </a:p>
          <a:p>
            <a:pPr lvl="1"/>
            <a:r>
              <a:rPr lang="en-GB" dirty="0"/>
              <a:t>Draw 10-bin histograms of each dataset</a:t>
            </a:r>
          </a:p>
          <a:p>
            <a:r>
              <a:rPr lang="en-GB" dirty="0"/>
              <a:t>Run your script multiple times – why do the means, standard deviations and plots change?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9677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3173383" cy="5593808"/>
          </a:xfrm>
        </p:spPr>
        <p:txBody>
          <a:bodyPr/>
          <a:lstStyle/>
          <a:p>
            <a:r>
              <a:rPr lang="en-GB" dirty="0"/>
              <a:t>R’s randomiser functions produce a new set of random numbers every time they are run</a:t>
            </a:r>
          </a:p>
          <a:p>
            <a:r>
              <a:rPr lang="en-GB" dirty="0"/>
              <a:t>You can cycle through the plots using the arrow buttons in the plot window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33</a:t>
            </a:fld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7417" y="984938"/>
            <a:ext cx="5056217" cy="53963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294031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Tutorial/Homework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9728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sample(1:10, 8)</a:t>
            </a:r>
            <a:endParaRPr lang="en-GB" dirty="0"/>
          </a:p>
          <a:p>
            <a:r>
              <a:rPr lang="en-GB" dirty="0"/>
              <a:t>This function will create 8 integers between 1 </a:t>
            </a:r>
            <a:r>
              <a:rPr lang="en-GB"/>
              <a:t>and 10</a:t>
            </a:r>
            <a:endParaRPr lang="en-GB" dirty="0"/>
          </a:p>
          <a:p>
            <a:pPr marL="109728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sum(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num_set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GB" dirty="0"/>
          </a:p>
          <a:p>
            <a:r>
              <a:rPr lang="en-GB" dirty="0"/>
              <a:t>This function will sum the values of all elements within a set of numbers</a:t>
            </a:r>
          </a:p>
          <a:p>
            <a:endParaRPr lang="en-GB" dirty="0"/>
          </a:p>
          <a:p>
            <a:r>
              <a:rPr lang="en-GB" dirty="0"/>
              <a:t>Show, using two datasets of 20 dice rolls each, that the mean roll of 2 six-sided dice is not the same as the mean roll of 1 twelve-sided die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408791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Looking ahead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Next session: Vectors</a:t>
            </a:r>
          </a:p>
          <a:p>
            <a:endParaRPr lang="en-GB" dirty="0"/>
          </a:p>
          <a:p>
            <a:r>
              <a:rPr lang="en-GB" dirty="0"/>
              <a:t>Homework: </a:t>
            </a:r>
          </a:p>
          <a:p>
            <a:pPr lvl="1"/>
            <a:r>
              <a:rPr lang="en-GB" dirty="0"/>
              <a:t>Read chapter 1 of </a:t>
            </a:r>
            <a:r>
              <a:rPr lang="en-GB" dirty="0" err="1"/>
              <a:t>Matloff’s</a:t>
            </a:r>
            <a:r>
              <a:rPr lang="en-GB" dirty="0"/>
              <a:t> “The Art of R Programming”</a:t>
            </a:r>
          </a:p>
          <a:p>
            <a:pPr lvl="1"/>
            <a:r>
              <a:rPr lang="en-GB" dirty="0"/>
              <a:t>Read the Wikipedia article on R (programming language) at </a:t>
            </a:r>
            <a:r>
              <a:rPr lang="en-GB" dirty="0">
                <a:hlinkClick r:id="rId2"/>
              </a:rPr>
              <a:t>https://en.wikipedia.org/wiki/R_(programming_language)</a:t>
            </a:r>
            <a:endParaRPr lang="en-GB" dirty="0"/>
          </a:p>
          <a:p>
            <a:pPr lvl="1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35</a:t>
            </a:fld>
            <a:endParaRPr lang="en-GB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ik2013">
  <a:themeElements>
    <a:clrScheme name="Story">
      <a:dk1>
        <a:sysClr val="windowText" lastClr="000000"/>
      </a:dk1>
      <a:lt1>
        <a:sysClr val="window" lastClr="FFFFFF"/>
      </a:lt1>
      <a:dk2>
        <a:srgbClr val="212121"/>
      </a:dk2>
      <a:lt2>
        <a:srgbClr val="CDD4D7"/>
      </a:lt2>
      <a:accent1>
        <a:srgbClr val="1D86CD"/>
      </a:accent1>
      <a:accent2>
        <a:srgbClr val="732E9A"/>
      </a:accent2>
      <a:accent3>
        <a:srgbClr val="B50B1B"/>
      </a:accent3>
      <a:accent4>
        <a:srgbClr val="E8950E"/>
      </a:accent4>
      <a:accent5>
        <a:srgbClr val="55992B"/>
      </a:accent5>
      <a:accent6>
        <a:srgbClr val="2C9C89"/>
      </a:accent6>
      <a:hlink>
        <a:srgbClr val="EC4D4D"/>
      </a:hlink>
      <a:folHlink>
        <a:srgbClr val="F8CE8A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Nik2013</Template>
  <TotalTime>10687</TotalTime>
  <Words>1676</Words>
  <Application>Microsoft Office PowerPoint</Application>
  <PresentationFormat>On-screen Show (4:3)</PresentationFormat>
  <Paragraphs>279</Paragraphs>
  <Slides>35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41" baseType="lpstr">
      <vt:lpstr>Arial</vt:lpstr>
      <vt:lpstr>Calibri</vt:lpstr>
      <vt:lpstr>Georgia</vt:lpstr>
      <vt:lpstr>Trebuchet MS</vt:lpstr>
      <vt:lpstr>Wingdings 2</vt:lpstr>
      <vt:lpstr>Nik2013</vt:lpstr>
      <vt:lpstr> Introduction</vt:lpstr>
      <vt:lpstr>Aims</vt:lpstr>
      <vt:lpstr>Learning Outcomes</vt:lpstr>
      <vt:lpstr>Indicative Content</vt:lpstr>
      <vt:lpstr>Assessment</vt:lpstr>
      <vt:lpstr>Reading List</vt:lpstr>
      <vt:lpstr>Schedule</vt:lpstr>
      <vt:lpstr>R and RStudio</vt:lpstr>
      <vt:lpstr>The R Language</vt:lpstr>
      <vt:lpstr>The R Language</vt:lpstr>
      <vt:lpstr>Installation</vt:lpstr>
      <vt:lpstr>RStudio IDE</vt:lpstr>
      <vt:lpstr>RStudio - Console</vt:lpstr>
      <vt:lpstr>RStdio - Script</vt:lpstr>
      <vt:lpstr>RStdio - Environment</vt:lpstr>
      <vt:lpstr>RStudio – Working Directory</vt:lpstr>
      <vt:lpstr>A Quick Look At R</vt:lpstr>
      <vt:lpstr>Opening R</vt:lpstr>
      <vt:lpstr>Hello World!</vt:lpstr>
      <vt:lpstr>Hello World!</vt:lpstr>
      <vt:lpstr>Vectors</vt:lpstr>
      <vt:lpstr>Vectors</vt:lpstr>
      <vt:lpstr>Vectors</vt:lpstr>
      <vt:lpstr>Vectors</vt:lpstr>
      <vt:lpstr>Exercise</vt:lpstr>
      <vt:lpstr>Exercise</vt:lpstr>
      <vt:lpstr>Scripts</vt:lpstr>
      <vt:lpstr>Functions</vt:lpstr>
      <vt:lpstr>Functions</vt:lpstr>
      <vt:lpstr>Functions</vt:lpstr>
      <vt:lpstr>Graphics</vt:lpstr>
      <vt:lpstr>Exercise</vt:lpstr>
      <vt:lpstr>Exercise</vt:lpstr>
      <vt:lpstr>Tutorial/Homework</vt:lpstr>
      <vt:lpstr>Looking ahead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ACCA5021 Statistical Programming</dc:title>
  <dc:creator>NJW</dc:creator>
  <cp:lastModifiedBy>Nik Whitehead</cp:lastModifiedBy>
  <cp:revision>294</cp:revision>
  <dcterms:created xsi:type="dcterms:W3CDTF">2011-09-13T10:27:46Z</dcterms:created>
  <dcterms:modified xsi:type="dcterms:W3CDTF">2024-10-01T11:27:50Z</dcterms:modified>
</cp:coreProperties>
</file>