
<file path=[Content_Types].xml><?xml version="1.0" encoding="utf-8"?>
<Types xmlns="http://schemas.openxmlformats.org/package/2006/content-types">
  <Default ContentType="application/vnd.openxmlformats-officedocument.oleObject" Extension="bin"/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Arial MT Pro" charset="1" panose="020B0502020202020204"/>
      <p:regular r:id="rId21"/>
    </p:embeddedFont>
    <p:embeddedFont>
      <p:font typeface="Arial MT Pro Bold" charset="1" panose="020B0802020202020204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Relationship Id="rId3" Target="../embeddings/oleObject1.bin" Type="http://schemas.openxmlformats.org/officeDocument/2006/relationships/oleObjec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jpeg" Type="http://schemas.openxmlformats.org/officeDocument/2006/relationships/image"/><Relationship Id="rId3" Target="https://www.youtube.com/watch?v=OUkeXs2cSJI" TargetMode="External" Type="http://schemas.openxmlformats.org/officeDocument/2006/relationships/video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11337176" y="6262961"/>
            <a:ext cx="6048000" cy="4037881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3" id="3"/>
          <p:cNvSpPr/>
          <p:nvPr/>
        </p:nvSpPr>
        <p:spPr>
          <a:xfrm>
            <a:off x="14204992" y="-446"/>
            <a:ext cx="1843088" cy="10301288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4" id="4"/>
          <p:cNvSpPr/>
          <p:nvPr/>
        </p:nvSpPr>
        <p:spPr>
          <a:xfrm flipV="true">
            <a:off x="11337176" y="6262961"/>
            <a:ext cx="6048000" cy="4037881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AutoShape 5" id="5"/>
          <p:cNvSpPr/>
          <p:nvPr/>
        </p:nvSpPr>
        <p:spPr>
          <a:xfrm>
            <a:off x="14204992" y="-446"/>
            <a:ext cx="1843088" cy="10301288"/>
          </a:xfrm>
          <a:prstGeom prst="line">
            <a:avLst/>
          </a:prstGeom>
          <a:ln cap="rnd" w="9525">
            <a:solidFill>
              <a:srgbClr val="FFF6D4"/>
            </a:solidFill>
            <a:prstDash val="solid"/>
            <a:headEnd type="none" len="sm" w="sm"/>
            <a:tailEnd type="none" len="sm" w="sm"/>
          </a:ln>
        </p:spPr>
      </p:sp>
      <p:grpSp>
        <p:nvGrpSpPr>
          <p:cNvPr name="Group 6" id="6"/>
          <p:cNvGrpSpPr/>
          <p:nvPr/>
        </p:nvGrpSpPr>
        <p:grpSpPr>
          <a:xfrm rot="0">
            <a:off x="1028700" y="2122178"/>
            <a:ext cx="8740078" cy="5982335"/>
            <a:chOff x="0" y="0"/>
            <a:chExt cx="8286889" cy="567214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8286890" cy="5672140"/>
            </a:xfrm>
            <a:custGeom>
              <a:avLst/>
              <a:gdLst/>
              <a:ahLst/>
              <a:cxnLst/>
              <a:rect r="r" b="b" t="t" l="l"/>
              <a:pathLst>
                <a:path h="5672140" w="8286890">
                  <a:moveTo>
                    <a:pt x="0" y="0"/>
                  </a:moveTo>
                  <a:lnTo>
                    <a:pt x="8286890" y="0"/>
                  </a:lnTo>
                  <a:lnTo>
                    <a:pt x="8286890" y="5672140"/>
                  </a:lnTo>
                  <a:lnTo>
                    <a:pt x="0" y="5672140"/>
                  </a:lnTo>
                  <a:close/>
                </a:path>
              </a:pathLst>
            </a:custGeom>
          </p:spPr>
        </p:sp>
        <p:sp>
          <p:nvSpPr>
            <p:cNvPr name="TextBox 8" id="8"/>
            <p:cNvSpPr txBox="true"/>
            <p:nvPr/>
          </p:nvSpPr>
          <p:spPr>
            <a:xfrm>
              <a:off x="0" y="-104775"/>
              <a:ext cx="8286889" cy="5776915"/>
            </a:xfrm>
            <a:prstGeom prst="rect">
              <a:avLst/>
            </a:prstGeom>
          </p:spPr>
          <p:txBody>
            <a:bodyPr anchor="b" rtlCol="false" tIns="0" lIns="0" bIns="0" rIns="0"/>
            <a:lstStyle/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ECES5020C </a:t>
              </a:r>
            </a:p>
            <a:p>
              <a:pPr algn="ctr">
                <a:lnSpc>
                  <a:spcPts val="6599"/>
                </a:lnSpc>
              </a:pPr>
            </a:p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Amgylcheddau Dysgu Amgen</a:t>
              </a:r>
            </a:p>
            <a:p>
              <a:pPr algn="ctr">
                <a:lnSpc>
                  <a:spcPts val="6599"/>
                </a:lnSpc>
              </a:pPr>
            </a:p>
            <a:p>
              <a:pPr algn="ctr">
                <a:lnSpc>
                  <a:spcPts val="6599"/>
                </a:lnSpc>
              </a:pPr>
              <a:r>
                <a:rPr lang="en-US" sz="5499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Alternative Learning Environments</a:t>
              </a: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851660" y="565150"/>
            <a:ext cx="7094158" cy="927100"/>
            <a:chOff x="0" y="0"/>
            <a:chExt cx="6726313" cy="879028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6726313" cy="879028"/>
            </a:xfrm>
            <a:custGeom>
              <a:avLst/>
              <a:gdLst/>
              <a:ahLst/>
              <a:cxnLst/>
              <a:rect r="r" b="b" t="t" l="l"/>
              <a:pathLst>
                <a:path h="879028" w="6726313">
                  <a:moveTo>
                    <a:pt x="0" y="0"/>
                  </a:moveTo>
                  <a:lnTo>
                    <a:pt x="6726313" y="0"/>
                  </a:lnTo>
                  <a:lnTo>
                    <a:pt x="6726313" y="879028"/>
                  </a:lnTo>
                  <a:lnTo>
                    <a:pt x="0" y="879028"/>
                  </a:lnTo>
                  <a:close/>
                </a:path>
              </a:pathLst>
            </a:custGeom>
          </p:spPr>
        </p:sp>
        <p:sp>
          <p:nvSpPr>
            <p:cNvPr name="TextBox 11" id="11"/>
            <p:cNvSpPr txBox="true"/>
            <p:nvPr/>
          </p:nvSpPr>
          <p:spPr>
            <a:xfrm>
              <a:off x="0" y="-104775"/>
              <a:ext cx="6726313" cy="983803"/>
            </a:xfrm>
            <a:prstGeom prst="rect">
              <a:avLst/>
            </a:prstGeom>
          </p:spPr>
          <p:txBody>
            <a:bodyPr anchor="t" rtlCol="false" tIns="0" lIns="0" bIns="0" rIns="0"/>
            <a:lstStyle/>
            <a:p>
              <a:pPr algn="ctr">
                <a:lnSpc>
                  <a:spcPts val="6000"/>
                </a:lnSpc>
              </a:pPr>
              <a:r>
                <a:rPr lang="en-US" sz="5000">
                  <a:solidFill>
                    <a:srgbClr val="000000"/>
                  </a:solidFill>
                  <a:latin typeface="Arial MT Pro"/>
                  <a:ea typeface="Arial MT Pro"/>
                  <a:cs typeface="Arial MT Pro"/>
                  <a:sym typeface="Arial MT Pro"/>
                </a:rPr>
                <a:t>Sesiwn 1</a:t>
              </a: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10886492" y="-248206"/>
            <a:ext cx="10783412" cy="10783412"/>
            <a:chOff x="0" y="0"/>
            <a:chExt cx="812800" cy="81280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/>
              <a:stretch>
                <a:fillRect l="-25046" t="0" r="-25046" b="0"/>
              </a:stretch>
            </a:blipFill>
          </p:spPr>
        </p:sp>
      </p:grpSp>
      <p:sp>
        <p:nvSpPr>
          <p:cNvPr name="TextBox 14" id="14"/>
          <p:cNvSpPr txBox="true"/>
          <p:nvPr/>
        </p:nvSpPr>
        <p:spPr>
          <a:xfrm rot="0">
            <a:off x="3259299" y="8635574"/>
            <a:ext cx="4278881" cy="11692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31"/>
              </a:lnSpc>
              <a:spcBef>
                <a:spcPct val="0"/>
              </a:spcBef>
            </a:pPr>
            <a:r>
              <a:rPr lang="en-US" sz="360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Cyflwyniad i’r Modwl </a:t>
            </a:r>
          </a:p>
          <a:p>
            <a:pPr algn="ctr">
              <a:lnSpc>
                <a:spcPts val="4331"/>
              </a:lnSpc>
              <a:spcBef>
                <a:spcPct val="0"/>
              </a:spcBef>
            </a:pPr>
            <a:r>
              <a:rPr lang="en-US" sz="360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Module Introduction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533812" y="923925"/>
            <a:ext cx="11220376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Amcanion y Modiwl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Module Aims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78873" y="2976442"/>
            <a:ext cx="8765127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b="true" sz="3600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AMCANION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Datblygu’n feirniadol ddealltwriaeth o ystod amrywiol o syniadau, damcaniaethau ac arferion addysg amAmcanion y Modiwl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 archwiliad personol o ddysgu yn yr awyr agored a dysgu drwy brofiadau a chymharu ystod o amgylcheddau dysgu amgen yn feirniadol.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582904" y="2704979"/>
            <a:ext cx="7209990" cy="7134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b="true" sz="3600">
                <a:solidFill>
                  <a:srgbClr val="000000"/>
                </a:solidFill>
                <a:latin typeface="Arial MT Pro Bold"/>
                <a:ea typeface="Arial MT Pro Bold"/>
                <a:cs typeface="Arial MT Pro Bold"/>
                <a:sym typeface="Arial MT Pro Bold"/>
              </a:rPr>
              <a:t>AIMS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To critically develop an understanding of a diverse range of alternative education ideas, theories and practices.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To develop a personal exploration of outdoor and experiential learning and critically compare a range of alternative learning environments.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099313" y="923925"/>
            <a:ext cx="4089375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Tasg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4252912"/>
            <a:ext cx="6916407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Fel grŵp trafodwch eich dealltwriaeth o amcanion y modiwl.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868944" y="4252912"/>
            <a:ext cx="6390356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As a group discuss your understanding of the module aims.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752850"/>
            <a:ext cx="6622051" cy="5505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Mynd i’r afael â nodau, cysyniadau, gwerthoedd a chyd-destunau sylfaenol dysgu drwy brofiadau a bod â gwybodaeth eang a chytbwys ohonynt.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Engage with and have a broad and balanced knowledge of the fundamental aims, concepts, values and contexts of experiential learning. 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752850"/>
            <a:ext cx="6622051" cy="49625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Rôl a statws dysgu yn yr awyr agored a dysgu drwy brofiadau o fewn polisi ac arfer addysgol.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Reflect upon the role and status of outdoor learning and experiential learning within educational policy and practice.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745720" y="923925"/>
            <a:ext cx="8796561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Deilliannau Dysgu’r Modiwl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Learning Outcomes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209925"/>
            <a:ext cx="6622051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Ar ôl cwblhau’r modwl hwn yn llwyddiannus, dylai’r myfyriwr allu: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50" indent="-388625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Datblygu dulliau dychmygus ac arloesol o ymdrin ag addysg, y cwricwlwm, asesu, yr ystafell ddosbarth a deunyddiau dysgu ac addysgu eraill.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0246727" y="3209925"/>
            <a:ext cx="6591107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Upon the successful completion of this module, the student should be able to: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Develop imaginative and innovative approaches to schooling, curriculum, assessment, the classroom and other learning and teaching materials.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8306135" y="923925"/>
            <a:ext cx="1675730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Tasg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2160887" y="3981450"/>
            <a:ext cx="4621089" cy="2247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Fel grŵp trafodwch eich dealltwriaeth o ddeilliannau dysgu y modiwl.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444981" y="4252912"/>
            <a:ext cx="6814319" cy="17049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As a group discuss your understanding of the module learning outcomes.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1028700" y="3086100"/>
          <a:ext cx="16230600" cy="5761297"/>
        </p:xfrm>
        <a:graphic>
          <a:graphicData uri="http://schemas.openxmlformats.org/drawingml/2006/table">
            <a:tbl>
              <a:tblPr/>
              <a:tblGrid>
                <a:gridCol w="5044317"/>
                <a:gridCol w="6172888"/>
                <a:gridCol w="5013395"/>
              </a:tblGrid>
              <a:tr h="1073902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b="true" sz="1800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Gwybod 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b="true" sz="1800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Know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Eisiau Gwybod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Want to Know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Beth ydym wedi’i dysgu?</a:t>
                      </a:r>
                      <a:endParaRPr lang="en-US" sz="1100"/>
                    </a:p>
                    <a:p>
                      <a:pPr algn="ctr">
                        <a:lnSpc>
                          <a:spcPts val="2520"/>
                        </a:lnSpc>
                      </a:pPr>
                      <a:r>
                        <a:rPr lang="en-US" sz="1800" b="true">
                          <a:solidFill>
                            <a:srgbClr val="FFFFFF"/>
                          </a:solidFill>
                          <a:latin typeface="Arial MT Pro Bold"/>
                          <a:ea typeface="Arial MT Pro Bold"/>
                          <a:cs typeface="Arial MT Pro Bold"/>
                          <a:sym typeface="Arial MT Pro Bold"/>
                        </a:rPr>
                        <a:t>What have we learnt</a:t>
                      </a:r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91919"/>
                    </a:solidFill>
                  </a:tcPr>
                </a:tc>
              </a:tr>
              <a:tr h="4687395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2520"/>
                        </a:lnSpc>
                        <a:defRPr/>
                      </a:pP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38100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8306135" y="923925"/>
            <a:ext cx="1675730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Tasg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Task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3535463" y="952500"/>
            <a:ext cx="2260922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GRID GED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KWL GRID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Object 2" id="2"/>
          <p:cNvGraphicFramePr/>
          <p:nvPr/>
        </p:nvGraphicFramePr>
        <p:xfrm>
          <a:off x="1417551" y="1255352"/>
          <a:ext cx="10540482" cy="8229600"/>
        </p:xfrm>
        <a:graphic>
          <a:graphicData uri="http://schemas.openxmlformats.org/presentationml/2006/ole">
            <p:oleObj imgW="12649200" imgH="10325100" r:id="rId3" progId="Excel.Sheet.12" name="Worksheet">
              <p:embed/>
              <p:pic>
                <p:nvPicPr>
                  <p:cNvPr name="" id="0"/>
                  <p:cNvPicPr/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1270000" y="1270000"/>
                    <a:ext cx="1270000" cy="1270000"/>
                  </a:xfrm>
                  <a:prstGeom prst="rect"/>
                </p:spPr>
              </p:pic>
            </p:oleObj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7665690" y="95250"/>
            <a:ext cx="2956620" cy="93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Amserlen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144941" y="923925"/>
            <a:ext cx="3998119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Asesiad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Assessment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420926" y="2609850"/>
            <a:ext cx="7311557" cy="71342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Gwerthuswch yn feirniadol 3 gweithgaredd gwahanol i ddatblygu dysgu mewn amgylcheddau amgen. Dylech gefnogi eich dadleuon ag ystod amrywiol o syniadau, damcaniaethau ac ymarferion addysgol.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Sicrhewch eich bod yn cynnwys trafodaethau ynghylch cysyniadau, gwerthoedd, a chyd-destunau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627699" y="2881312"/>
            <a:ext cx="6631601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Critically evaluate 3 different activities to develop learning in alternative environments. Support your arguments with a diverse range of alternative education ideas, theories and practices.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Ensure you include discussions around concepts, values, and contexts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825813" y="923925"/>
            <a:ext cx="10636374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Manyleb Asesu’r Asesiad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Module Assessment Specification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3364956"/>
            <a:ext cx="7295052" cy="6591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Edrychwch ar Fanyleb Asesu’r asesiad hwn ar Moodle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Ystyriwch eich adborth ffurfiannol diweddar.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Beth sydd nawr angen i chi wneud er mwyn datblygu eich gwaith ymhellach?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Byddwn yn dychwelyd i hyn ar ddiwedd y sesiwn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629683" y="3636419"/>
            <a:ext cx="8115300" cy="6048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Go to the Assessment Specification document on Moodle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Consider your recent formative feedback. 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What do you now need to do to develop your writing further?</a:t>
            </a:r>
          </a:p>
          <a:p>
            <a:pPr algn="l">
              <a:lnSpc>
                <a:spcPts val="4320"/>
              </a:lnSpc>
            </a:pPr>
          </a:p>
          <a:p>
            <a:pPr algn="l" marL="777240" indent="-388620" lvl="1">
              <a:lnSpc>
                <a:spcPts val="4320"/>
              </a:lnSpc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We will come back to this at the end of the session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102038" y="923925"/>
            <a:ext cx="10083924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Beth yw pwrpas ysgol?  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What is the purpose of school?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3263327" y="5067300"/>
            <a:ext cx="3280916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TASG: 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Trafodaeth grŵp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365585" y="5067300"/>
            <a:ext cx="3659088" cy="1162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TASK:</a:t>
            </a:r>
          </a:p>
          <a:p>
            <a:pPr algn="ctr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Group discussion 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779650" y="2552700"/>
            <a:ext cx="14728701" cy="50768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Felly, pwrpas ysgol posibl yw…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So, possible purpose of school could include…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Felly, pwrpas posib yw…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5292291" y="923925"/>
            <a:ext cx="7703418" cy="17621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Pwrpas ysgol…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The purpose of school…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028700" y="5924550"/>
            <a:ext cx="8509576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Gwyliwch y fideo byr.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Trafodwch: Ym mha ffordd mae’r syniadau yma wedi effeithio ar y ffordd mae ysgolion yn darparu addysg?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9915364" y="5924550"/>
            <a:ext cx="7343936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Watch the short video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</a:t>
            </a:r>
          </a:p>
          <a:p>
            <a:pPr algn="l" marL="777240" indent="-388620" lvl="1">
              <a:lnSpc>
                <a:spcPts val="4320"/>
              </a:lnSpc>
              <a:spcBef>
                <a:spcPct val="0"/>
              </a:spcBef>
              <a:buFont typeface="Arial"/>
              <a:buChar char="•"/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Discuss: What impact have these approaches had on the way schools approach education? </a:t>
            </a:r>
          </a:p>
        </p:txBody>
      </p:sp>
      <p:pic>
        <p:nvPicPr>
          <p:cNvPr name="Picture 5" id="5"/>
          <p:cNvPicPr>
            <a:picLocks noChangeAspect="true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 rot="0">
            <a:off x="6772239" y="3124929"/>
            <a:ext cx="4743522" cy="266614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>
  <p:cSld>
    <p:bg>
      <p:bgPr>
        <a:solidFill>
          <a:srgbClr val="FFF6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23925"/>
            <a:ext cx="15990962" cy="3419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Defnyddio fy adborth ffurfiannol ar gyfer asesiadau dilynol</a:t>
            </a:r>
          </a:p>
          <a:p>
            <a:pPr algn="ctr">
              <a:lnSpc>
                <a:spcPts val="6599"/>
              </a:lnSpc>
              <a:spcBef>
                <a:spcPct val="0"/>
              </a:spcBef>
            </a:pPr>
            <a:r>
              <a:rPr lang="en-US" sz="5499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Utilising my formative feedback for future  assessments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903151" y="5338762"/>
            <a:ext cx="8121030" cy="33337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Rydym yn mynd i ddefnyddio’r amser sydd yn weddill heddiw i ddeall sut i ddatblygu ein sgiliau academaidd.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Beth yw eich blaenoriaethau o ystyried adborth diweddar?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239153" y="5067300"/>
            <a:ext cx="7020147" cy="3876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We are going to use the remainder of this session today to understand how we can develop our academic writing skills.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 </a:t>
            </a:r>
          </a:p>
          <a:p>
            <a:pPr algn="l">
              <a:lnSpc>
                <a:spcPts val="4320"/>
              </a:lnSpc>
              <a:spcBef>
                <a:spcPct val="0"/>
              </a:spcBef>
            </a:pPr>
            <a:r>
              <a:rPr lang="en-US" sz="3600">
                <a:solidFill>
                  <a:srgbClr val="000000"/>
                </a:solidFill>
                <a:latin typeface="Arial MT Pro"/>
                <a:ea typeface="Arial MT Pro"/>
                <a:cs typeface="Arial MT Pro"/>
                <a:sym typeface="Arial MT Pro"/>
              </a:rPr>
              <a:t>What are your priorities from recent feedback?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DAHCtPAmrdQ</dc:identifier>
  <dcterms:modified xsi:type="dcterms:W3CDTF">2011-08-01T06:04:30Z</dcterms:modified>
  <cp:revision>1</cp:revision>
  <dc:title>ADA - Swsiwn 1</dc:title>
</cp:coreProperties>
</file>