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1"/>
  </p:sldMasterIdLst>
  <p:notesMasterIdLst>
    <p:notesMasterId r:id="rId13"/>
  </p:notesMasterIdLst>
  <p:sldIdLst>
    <p:sldId id="268" r:id="rId2"/>
    <p:sldId id="257" r:id="rId3"/>
    <p:sldId id="258" r:id="rId4"/>
    <p:sldId id="259" r:id="rId5"/>
    <p:sldId id="260" r:id="rId6"/>
    <p:sldId id="261" r:id="rId7"/>
    <p:sldId id="262" r:id="rId8"/>
    <p:sldId id="263" r:id="rId9"/>
    <p:sldId id="264"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087" autoAdjust="0"/>
  </p:normalViewPr>
  <p:slideViewPr>
    <p:cSldViewPr snapToGrid="0">
      <p:cViewPr varScale="1">
        <p:scale>
          <a:sx n="90" d="100"/>
          <a:sy n="90" d="100"/>
        </p:scale>
        <p:origin x="39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B0B7B1-D417-4450-9107-1C842C4B561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pt>
    <dgm:pt modelId="{16B9E05B-7276-4224-9F0D-D234924EDA00}">
      <dgm:prSet phldrT="[Text]"/>
      <dgm:spPr/>
      <dgm:t>
        <a:bodyPr/>
        <a:lstStyle/>
        <a:p>
          <a:pPr>
            <a:lnSpc>
              <a:spcPct val="100000"/>
            </a:lnSpc>
            <a:defRPr cap="all"/>
          </a:pPr>
          <a:r>
            <a:rPr lang="en-US"/>
            <a:t>Introduction </a:t>
          </a:r>
        </a:p>
      </dgm:t>
    </dgm:pt>
    <dgm:pt modelId="{9622D833-7D9B-44A5-9864-B245E7C6EBF5}" type="parTrans" cxnId="{2335890D-77BD-4CF7-BD8D-4D8C0432FF7C}">
      <dgm:prSet/>
      <dgm:spPr/>
      <dgm:t>
        <a:bodyPr/>
        <a:lstStyle/>
        <a:p>
          <a:endParaRPr lang="en-US"/>
        </a:p>
      </dgm:t>
    </dgm:pt>
    <dgm:pt modelId="{AB7DB240-DB4A-451F-B873-027E79ED3E22}" type="sibTrans" cxnId="{2335890D-77BD-4CF7-BD8D-4D8C0432FF7C}">
      <dgm:prSet/>
      <dgm:spPr/>
      <dgm:t>
        <a:bodyPr/>
        <a:lstStyle/>
        <a:p>
          <a:endParaRPr lang="en-US"/>
        </a:p>
      </dgm:t>
    </dgm:pt>
    <dgm:pt modelId="{2251B2A0-0FEF-40C9-9FD7-5E26D7C781A4}">
      <dgm:prSet/>
      <dgm:spPr/>
      <dgm:t>
        <a:bodyPr/>
        <a:lstStyle/>
        <a:p>
          <a:pPr>
            <a:lnSpc>
              <a:spcPct val="100000"/>
            </a:lnSpc>
            <a:defRPr cap="all"/>
          </a:pPr>
          <a:r>
            <a:rPr lang="en-US"/>
            <a:t>Aims and Objectives </a:t>
          </a:r>
        </a:p>
      </dgm:t>
    </dgm:pt>
    <dgm:pt modelId="{F24B9293-2835-4651-85DD-DCC284C4B950}" type="parTrans" cxnId="{B563F149-CDF8-44EF-8479-33E16DE305CC}">
      <dgm:prSet/>
      <dgm:spPr/>
      <dgm:t>
        <a:bodyPr/>
        <a:lstStyle/>
        <a:p>
          <a:endParaRPr lang="en-US"/>
        </a:p>
      </dgm:t>
    </dgm:pt>
    <dgm:pt modelId="{27733190-D594-464B-BE5D-6F45A7B0D246}" type="sibTrans" cxnId="{B563F149-CDF8-44EF-8479-33E16DE305CC}">
      <dgm:prSet/>
      <dgm:spPr/>
      <dgm:t>
        <a:bodyPr/>
        <a:lstStyle/>
        <a:p>
          <a:endParaRPr lang="en-US"/>
        </a:p>
      </dgm:t>
    </dgm:pt>
    <dgm:pt modelId="{935A0CBF-16AD-4EAF-A90D-B9DCCEAB8C32}">
      <dgm:prSet/>
      <dgm:spPr/>
      <dgm:t>
        <a:bodyPr/>
        <a:lstStyle/>
        <a:p>
          <a:pPr>
            <a:lnSpc>
              <a:spcPct val="100000"/>
            </a:lnSpc>
            <a:defRPr cap="all"/>
          </a:pPr>
          <a:r>
            <a:rPr lang="en-US"/>
            <a:t>Research Questions </a:t>
          </a:r>
        </a:p>
      </dgm:t>
    </dgm:pt>
    <dgm:pt modelId="{B302255E-3764-49C8-B84B-D624B40DB7EC}" type="parTrans" cxnId="{255365B1-A29E-489A-AFB0-A10B80AD832F}">
      <dgm:prSet/>
      <dgm:spPr/>
      <dgm:t>
        <a:bodyPr/>
        <a:lstStyle/>
        <a:p>
          <a:endParaRPr lang="en-US"/>
        </a:p>
      </dgm:t>
    </dgm:pt>
    <dgm:pt modelId="{7EB68448-6E4D-437B-9F6E-15CD7430A1CB}" type="sibTrans" cxnId="{255365B1-A29E-489A-AFB0-A10B80AD832F}">
      <dgm:prSet/>
      <dgm:spPr/>
      <dgm:t>
        <a:bodyPr/>
        <a:lstStyle/>
        <a:p>
          <a:endParaRPr lang="en-US"/>
        </a:p>
      </dgm:t>
    </dgm:pt>
    <dgm:pt modelId="{2EB7C7A8-C0BB-4264-A321-713D6929FD95}">
      <dgm:prSet/>
      <dgm:spPr/>
      <dgm:t>
        <a:bodyPr/>
        <a:lstStyle/>
        <a:p>
          <a:pPr>
            <a:lnSpc>
              <a:spcPct val="100000"/>
            </a:lnSpc>
            <a:defRPr cap="all"/>
          </a:pPr>
          <a:r>
            <a:rPr lang="en-US"/>
            <a:t>Research Method </a:t>
          </a:r>
        </a:p>
      </dgm:t>
    </dgm:pt>
    <dgm:pt modelId="{5DFD1E21-5642-4647-ABEB-239AFE195E26}" type="parTrans" cxnId="{AC88E1AB-4426-4E53-A9D3-C7A98319DE54}">
      <dgm:prSet/>
      <dgm:spPr/>
      <dgm:t>
        <a:bodyPr/>
        <a:lstStyle/>
        <a:p>
          <a:endParaRPr lang="en-US"/>
        </a:p>
      </dgm:t>
    </dgm:pt>
    <dgm:pt modelId="{0196FB8E-C957-4A63-801A-C939D9A0A254}" type="sibTrans" cxnId="{AC88E1AB-4426-4E53-A9D3-C7A98319DE54}">
      <dgm:prSet/>
      <dgm:spPr/>
      <dgm:t>
        <a:bodyPr/>
        <a:lstStyle/>
        <a:p>
          <a:endParaRPr lang="en-US"/>
        </a:p>
      </dgm:t>
    </dgm:pt>
    <dgm:pt modelId="{40D031FB-0001-417C-B458-F88E820BD0C3}">
      <dgm:prSet/>
      <dgm:spPr/>
      <dgm:t>
        <a:bodyPr/>
        <a:lstStyle/>
        <a:p>
          <a:pPr>
            <a:lnSpc>
              <a:spcPct val="100000"/>
            </a:lnSpc>
            <a:defRPr cap="all"/>
          </a:pPr>
          <a:r>
            <a:rPr lang="en-US"/>
            <a:t>Data Analysis </a:t>
          </a:r>
        </a:p>
      </dgm:t>
    </dgm:pt>
    <dgm:pt modelId="{E782541D-915A-4E44-B942-DC436FA6433B}" type="parTrans" cxnId="{C88D99AE-441E-4783-BDAD-1052895BE599}">
      <dgm:prSet/>
      <dgm:spPr/>
      <dgm:t>
        <a:bodyPr/>
        <a:lstStyle/>
        <a:p>
          <a:endParaRPr lang="en-US"/>
        </a:p>
      </dgm:t>
    </dgm:pt>
    <dgm:pt modelId="{AFAA3201-3CB2-4A10-B953-6F707321DC23}" type="sibTrans" cxnId="{C88D99AE-441E-4783-BDAD-1052895BE599}">
      <dgm:prSet/>
      <dgm:spPr/>
      <dgm:t>
        <a:bodyPr/>
        <a:lstStyle/>
        <a:p>
          <a:endParaRPr lang="en-US"/>
        </a:p>
      </dgm:t>
    </dgm:pt>
    <dgm:pt modelId="{7D15D19F-6041-4670-8D66-71EC76C9BB33}">
      <dgm:prSet/>
      <dgm:spPr/>
      <dgm:t>
        <a:bodyPr/>
        <a:lstStyle/>
        <a:p>
          <a:pPr>
            <a:lnSpc>
              <a:spcPct val="100000"/>
            </a:lnSpc>
            <a:defRPr cap="all"/>
          </a:pPr>
          <a:r>
            <a:rPr lang="en-US"/>
            <a:t>Findings </a:t>
          </a:r>
        </a:p>
      </dgm:t>
    </dgm:pt>
    <dgm:pt modelId="{DBF492D7-230E-449E-8237-C53626021C12}" type="parTrans" cxnId="{5F7FCE7B-2D9C-4610-8248-8C53AD484238}">
      <dgm:prSet/>
      <dgm:spPr/>
      <dgm:t>
        <a:bodyPr/>
        <a:lstStyle/>
        <a:p>
          <a:endParaRPr lang="en-US"/>
        </a:p>
      </dgm:t>
    </dgm:pt>
    <dgm:pt modelId="{D3CEEF96-380A-4F1C-892C-C96C6A0ACBAC}" type="sibTrans" cxnId="{5F7FCE7B-2D9C-4610-8248-8C53AD484238}">
      <dgm:prSet/>
      <dgm:spPr/>
      <dgm:t>
        <a:bodyPr/>
        <a:lstStyle/>
        <a:p>
          <a:endParaRPr lang="en-US"/>
        </a:p>
      </dgm:t>
    </dgm:pt>
    <dgm:pt modelId="{CB11D95D-52A1-45B8-B691-C65725C69F46}">
      <dgm:prSet/>
      <dgm:spPr/>
      <dgm:t>
        <a:bodyPr/>
        <a:lstStyle/>
        <a:p>
          <a:pPr>
            <a:lnSpc>
              <a:spcPct val="100000"/>
            </a:lnSpc>
            <a:defRPr cap="all"/>
          </a:pPr>
          <a:r>
            <a:rPr lang="en-US"/>
            <a:t>Conclusion </a:t>
          </a:r>
        </a:p>
      </dgm:t>
    </dgm:pt>
    <dgm:pt modelId="{16F2C333-BD38-4C12-AF66-DFFFCD2D619C}" type="parTrans" cxnId="{943BFA95-C9AC-4CD6-B890-DE5BACF70F4F}">
      <dgm:prSet/>
      <dgm:spPr/>
      <dgm:t>
        <a:bodyPr/>
        <a:lstStyle/>
        <a:p>
          <a:endParaRPr lang="en-US"/>
        </a:p>
      </dgm:t>
    </dgm:pt>
    <dgm:pt modelId="{0ADE1ADD-B99E-41A9-BC1C-E7266FAA8613}" type="sibTrans" cxnId="{943BFA95-C9AC-4CD6-B890-DE5BACF70F4F}">
      <dgm:prSet/>
      <dgm:spPr/>
      <dgm:t>
        <a:bodyPr/>
        <a:lstStyle/>
        <a:p>
          <a:endParaRPr lang="en-US"/>
        </a:p>
      </dgm:t>
    </dgm:pt>
    <dgm:pt modelId="{16CF8543-90D0-4949-863F-E58442413537}" type="pres">
      <dgm:prSet presAssocID="{00B0B7B1-D417-4450-9107-1C842C4B5610}" presName="root" presStyleCnt="0">
        <dgm:presLayoutVars>
          <dgm:dir/>
          <dgm:resizeHandles val="exact"/>
        </dgm:presLayoutVars>
      </dgm:prSet>
      <dgm:spPr/>
    </dgm:pt>
    <dgm:pt modelId="{ECB103D5-FA75-4518-BECA-0C7E3319BE55}" type="pres">
      <dgm:prSet presAssocID="{16B9E05B-7276-4224-9F0D-D234924EDA00}" presName="compNode" presStyleCnt="0"/>
      <dgm:spPr/>
    </dgm:pt>
    <dgm:pt modelId="{F8EBB352-3F07-4C3E-982B-6C5935F94633}" type="pres">
      <dgm:prSet presAssocID="{16B9E05B-7276-4224-9F0D-D234924EDA00}" presName="iconBgRect" presStyleLbl="bgShp" presStyleIdx="0" presStyleCnt="7"/>
      <dgm:spPr/>
    </dgm:pt>
    <dgm:pt modelId="{051ED646-3EFA-4A83-B43C-26DB58EBB0F7}" type="pres">
      <dgm:prSet presAssocID="{16B9E05B-7276-4224-9F0D-D234924EDA00}" presName="iconRect" presStyleLbl="node1" presStyleIdx="0" presStyleCnt="7"/>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E9ECC4A4-D8B9-441B-9311-BB20D721BF8C}" type="pres">
      <dgm:prSet presAssocID="{16B9E05B-7276-4224-9F0D-D234924EDA00}" presName="spaceRect" presStyleCnt="0"/>
      <dgm:spPr/>
    </dgm:pt>
    <dgm:pt modelId="{BFDB8AA8-293F-4992-9EEF-20954C20B4A7}" type="pres">
      <dgm:prSet presAssocID="{16B9E05B-7276-4224-9F0D-D234924EDA00}" presName="textRect" presStyleLbl="revTx" presStyleIdx="0" presStyleCnt="7">
        <dgm:presLayoutVars>
          <dgm:chMax val="1"/>
          <dgm:chPref val="1"/>
        </dgm:presLayoutVars>
      </dgm:prSet>
      <dgm:spPr/>
    </dgm:pt>
    <dgm:pt modelId="{1F4218C1-4858-4784-BD2C-2ED2A3AF9200}" type="pres">
      <dgm:prSet presAssocID="{AB7DB240-DB4A-451F-B873-027E79ED3E22}" presName="sibTrans" presStyleCnt="0"/>
      <dgm:spPr/>
    </dgm:pt>
    <dgm:pt modelId="{D69A8368-41F0-469A-AF96-9FBABBD75FEA}" type="pres">
      <dgm:prSet presAssocID="{2251B2A0-0FEF-40C9-9FD7-5E26D7C781A4}" presName="compNode" presStyleCnt="0"/>
      <dgm:spPr/>
    </dgm:pt>
    <dgm:pt modelId="{0794BAA6-98AD-46CA-973D-C2BAB02D1778}" type="pres">
      <dgm:prSet presAssocID="{2251B2A0-0FEF-40C9-9FD7-5E26D7C781A4}" presName="iconBgRect" presStyleLbl="bgShp" presStyleIdx="1" presStyleCnt="7"/>
      <dgm:spPr/>
    </dgm:pt>
    <dgm:pt modelId="{E373D4FA-70A5-419B-9BE7-97B2368520EE}" type="pres">
      <dgm:prSet presAssocID="{2251B2A0-0FEF-40C9-9FD7-5E26D7C781A4}" presName="iconRect" presStyleLbl="node1" presStyleIdx="1" presStyleCnt="7"/>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 Team Project"/>
        </a:ext>
      </dgm:extLst>
    </dgm:pt>
    <dgm:pt modelId="{B9119367-E1A4-4CC2-9F3B-968567456AFA}" type="pres">
      <dgm:prSet presAssocID="{2251B2A0-0FEF-40C9-9FD7-5E26D7C781A4}" presName="spaceRect" presStyleCnt="0"/>
      <dgm:spPr/>
    </dgm:pt>
    <dgm:pt modelId="{B876F1BC-5F5E-45CD-A602-E9AFB6A5032E}" type="pres">
      <dgm:prSet presAssocID="{2251B2A0-0FEF-40C9-9FD7-5E26D7C781A4}" presName="textRect" presStyleLbl="revTx" presStyleIdx="1" presStyleCnt="7">
        <dgm:presLayoutVars>
          <dgm:chMax val="1"/>
          <dgm:chPref val="1"/>
        </dgm:presLayoutVars>
      </dgm:prSet>
      <dgm:spPr/>
    </dgm:pt>
    <dgm:pt modelId="{25BCBD40-185F-4830-8B6D-826E6F392B3D}" type="pres">
      <dgm:prSet presAssocID="{27733190-D594-464B-BE5D-6F45A7B0D246}" presName="sibTrans" presStyleCnt="0"/>
      <dgm:spPr/>
    </dgm:pt>
    <dgm:pt modelId="{BE2EB954-7EC0-463A-BD62-976BE64E16D2}" type="pres">
      <dgm:prSet presAssocID="{935A0CBF-16AD-4EAF-A90D-B9DCCEAB8C32}" presName="compNode" presStyleCnt="0"/>
      <dgm:spPr/>
    </dgm:pt>
    <dgm:pt modelId="{AC68D779-5FEC-4868-9954-CB8254CB1762}" type="pres">
      <dgm:prSet presAssocID="{935A0CBF-16AD-4EAF-A90D-B9DCCEAB8C32}" presName="iconBgRect" presStyleLbl="bgShp" presStyleIdx="2" presStyleCnt="7"/>
      <dgm:spPr/>
    </dgm:pt>
    <dgm:pt modelId="{5B5476E2-5EC2-44AD-A8CA-686BE517D946}" type="pres">
      <dgm:prSet presAssocID="{935A0CBF-16AD-4EAF-A90D-B9DCCEAB8C32}" presName="iconRect" presStyleLbl="node1" presStyleIdx="2" presStyleCnt="7"/>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naire"/>
        </a:ext>
      </dgm:extLst>
    </dgm:pt>
    <dgm:pt modelId="{9BE60169-D7A5-4B88-9AF0-0D7E95A408CD}" type="pres">
      <dgm:prSet presAssocID="{935A0CBF-16AD-4EAF-A90D-B9DCCEAB8C32}" presName="spaceRect" presStyleCnt="0"/>
      <dgm:spPr/>
    </dgm:pt>
    <dgm:pt modelId="{E8F50695-82AE-4C1F-A205-0E884AC20412}" type="pres">
      <dgm:prSet presAssocID="{935A0CBF-16AD-4EAF-A90D-B9DCCEAB8C32}" presName="textRect" presStyleLbl="revTx" presStyleIdx="2" presStyleCnt="7">
        <dgm:presLayoutVars>
          <dgm:chMax val="1"/>
          <dgm:chPref val="1"/>
        </dgm:presLayoutVars>
      </dgm:prSet>
      <dgm:spPr/>
    </dgm:pt>
    <dgm:pt modelId="{D5F442FD-C86B-4BD2-817E-11C8CC06B341}" type="pres">
      <dgm:prSet presAssocID="{7EB68448-6E4D-437B-9F6E-15CD7430A1CB}" presName="sibTrans" presStyleCnt="0"/>
      <dgm:spPr/>
    </dgm:pt>
    <dgm:pt modelId="{371850D4-7C5C-4AF8-8E6F-176047C14162}" type="pres">
      <dgm:prSet presAssocID="{2EB7C7A8-C0BB-4264-A321-713D6929FD95}" presName="compNode" presStyleCnt="0"/>
      <dgm:spPr/>
    </dgm:pt>
    <dgm:pt modelId="{45D649A7-A7A1-4FDE-B6D2-DF13D953F66F}" type="pres">
      <dgm:prSet presAssocID="{2EB7C7A8-C0BB-4264-A321-713D6929FD95}" presName="iconBgRect" presStyleLbl="bgShp" presStyleIdx="3" presStyleCnt="7"/>
      <dgm:spPr/>
    </dgm:pt>
    <dgm:pt modelId="{9A88B929-1784-4F4B-82F9-A93C31788AC2}" type="pres">
      <dgm:prSet presAssocID="{2EB7C7A8-C0BB-4264-A321-713D6929FD95}" presName="iconRect" presStyleLbl="node1" presStyleIdx="3" presStyleCnt="7"/>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Enrollment"/>
        </a:ext>
      </dgm:extLst>
    </dgm:pt>
    <dgm:pt modelId="{B6F3F07F-E598-44C1-B35D-096DE8310713}" type="pres">
      <dgm:prSet presAssocID="{2EB7C7A8-C0BB-4264-A321-713D6929FD95}" presName="spaceRect" presStyleCnt="0"/>
      <dgm:spPr/>
    </dgm:pt>
    <dgm:pt modelId="{91E89502-E268-4847-9EAC-4E72296C466A}" type="pres">
      <dgm:prSet presAssocID="{2EB7C7A8-C0BB-4264-A321-713D6929FD95}" presName="textRect" presStyleLbl="revTx" presStyleIdx="3" presStyleCnt="7">
        <dgm:presLayoutVars>
          <dgm:chMax val="1"/>
          <dgm:chPref val="1"/>
        </dgm:presLayoutVars>
      </dgm:prSet>
      <dgm:spPr/>
    </dgm:pt>
    <dgm:pt modelId="{9D305DE2-22FD-4DCD-9983-E1067AC6B9B6}" type="pres">
      <dgm:prSet presAssocID="{0196FB8E-C957-4A63-801A-C939D9A0A254}" presName="sibTrans" presStyleCnt="0"/>
      <dgm:spPr/>
    </dgm:pt>
    <dgm:pt modelId="{BA78D634-AE43-4C42-9123-B489C8226430}" type="pres">
      <dgm:prSet presAssocID="{40D031FB-0001-417C-B458-F88E820BD0C3}" presName="compNode" presStyleCnt="0"/>
      <dgm:spPr/>
    </dgm:pt>
    <dgm:pt modelId="{CBF7DB84-F1AE-4DA1-8FAF-3F8EAE29C761}" type="pres">
      <dgm:prSet presAssocID="{40D031FB-0001-417C-B458-F88E820BD0C3}" presName="iconBgRect" presStyleLbl="bgShp" presStyleIdx="4" presStyleCnt="7"/>
      <dgm:spPr/>
    </dgm:pt>
    <dgm:pt modelId="{A5A855D3-9B76-4A1D-B833-3FD11A2F8406}" type="pres">
      <dgm:prSet presAssocID="{40D031FB-0001-417C-B458-F88E820BD0C3}" presName="iconRect" presStyleLbl="node1" presStyleIdx="4" presStyleCnt="7"/>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agnostic"/>
        </a:ext>
      </dgm:extLst>
    </dgm:pt>
    <dgm:pt modelId="{26200EC9-9835-4013-A0F4-6BC0F7B02884}" type="pres">
      <dgm:prSet presAssocID="{40D031FB-0001-417C-B458-F88E820BD0C3}" presName="spaceRect" presStyleCnt="0"/>
      <dgm:spPr/>
    </dgm:pt>
    <dgm:pt modelId="{59AD3E84-F2DF-45F4-9A19-C30E444764DE}" type="pres">
      <dgm:prSet presAssocID="{40D031FB-0001-417C-B458-F88E820BD0C3}" presName="textRect" presStyleLbl="revTx" presStyleIdx="4" presStyleCnt="7">
        <dgm:presLayoutVars>
          <dgm:chMax val="1"/>
          <dgm:chPref val="1"/>
        </dgm:presLayoutVars>
      </dgm:prSet>
      <dgm:spPr/>
    </dgm:pt>
    <dgm:pt modelId="{541D2B38-B9B4-40F2-AEC3-2F739156A1A8}" type="pres">
      <dgm:prSet presAssocID="{AFAA3201-3CB2-4A10-B953-6F707321DC23}" presName="sibTrans" presStyleCnt="0"/>
      <dgm:spPr/>
    </dgm:pt>
    <dgm:pt modelId="{D0F65F6C-BCCF-4F0D-8826-35B4C8C6038B}" type="pres">
      <dgm:prSet presAssocID="{7D15D19F-6041-4670-8D66-71EC76C9BB33}" presName="compNode" presStyleCnt="0"/>
      <dgm:spPr/>
    </dgm:pt>
    <dgm:pt modelId="{95B89CB2-783E-4690-96E6-4B8C148A376F}" type="pres">
      <dgm:prSet presAssocID="{7D15D19F-6041-4670-8D66-71EC76C9BB33}" presName="iconBgRect" presStyleLbl="bgShp" presStyleIdx="5" presStyleCnt="7"/>
      <dgm:spPr/>
    </dgm:pt>
    <dgm:pt modelId="{065DEEB6-6368-4826-9B1A-BED7AE7B888C}" type="pres">
      <dgm:prSet presAssocID="{7D15D19F-6041-4670-8D66-71EC76C9BB33}" presName="iconRect" presStyleLbl="node1" presStyleIdx="5" presStyleCnt="7"/>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mmunications"/>
        </a:ext>
      </dgm:extLst>
    </dgm:pt>
    <dgm:pt modelId="{F0338BFF-1ECA-45F9-BC09-95FB470C7F21}" type="pres">
      <dgm:prSet presAssocID="{7D15D19F-6041-4670-8D66-71EC76C9BB33}" presName="spaceRect" presStyleCnt="0"/>
      <dgm:spPr/>
    </dgm:pt>
    <dgm:pt modelId="{B04DE9C7-B036-40E3-A658-F5C1D926184F}" type="pres">
      <dgm:prSet presAssocID="{7D15D19F-6041-4670-8D66-71EC76C9BB33}" presName="textRect" presStyleLbl="revTx" presStyleIdx="5" presStyleCnt="7">
        <dgm:presLayoutVars>
          <dgm:chMax val="1"/>
          <dgm:chPref val="1"/>
        </dgm:presLayoutVars>
      </dgm:prSet>
      <dgm:spPr/>
    </dgm:pt>
    <dgm:pt modelId="{4E966BCE-A5D8-43FA-A12E-3E322F2A77B9}" type="pres">
      <dgm:prSet presAssocID="{D3CEEF96-380A-4F1C-892C-C96C6A0ACBAC}" presName="sibTrans" presStyleCnt="0"/>
      <dgm:spPr/>
    </dgm:pt>
    <dgm:pt modelId="{5DF0384C-7F78-4988-B712-220996E3E786}" type="pres">
      <dgm:prSet presAssocID="{CB11D95D-52A1-45B8-B691-C65725C69F46}" presName="compNode" presStyleCnt="0"/>
      <dgm:spPr/>
    </dgm:pt>
    <dgm:pt modelId="{A751DF22-52D5-40C5-A43B-E0DD2219776C}" type="pres">
      <dgm:prSet presAssocID="{CB11D95D-52A1-45B8-B691-C65725C69F46}" presName="iconBgRect" presStyleLbl="bgShp" presStyleIdx="6" presStyleCnt="7"/>
      <dgm:spPr/>
    </dgm:pt>
    <dgm:pt modelId="{FE8D87DF-8072-402E-981E-439D7EAA4D10}" type="pres">
      <dgm:prSet presAssocID="{CB11D95D-52A1-45B8-B691-C65725C69F46}" presName="iconRect" presStyleLbl="node1" presStyleIdx="6" presStyleCnt="7"/>
      <dgm:spPr>
        <a:blipFill>
          <a:blip xmlns:r="http://schemas.openxmlformats.org/officeDocument/2006/relationships" r:embed="rId13" cstate="print">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Flow"/>
        </a:ext>
      </dgm:extLst>
    </dgm:pt>
    <dgm:pt modelId="{F626C7B4-5865-4A84-A895-8BC9177AEDA2}" type="pres">
      <dgm:prSet presAssocID="{CB11D95D-52A1-45B8-B691-C65725C69F46}" presName="spaceRect" presStyleCnt="0"/>
      <dgm:spPr/>
    </dgm:pt>
    <dgm:pt modelId="{1DAB5FA5-D8AC-48CD-916C-7D29CFB8C8A5}" type="pres">
      <dgm:prSet presAssocID="{CB11D95D-52A1-45B8-B691-C65725C69F46}" presName="textRect" presStyleLbl="revTx" presStyleIdx="6" presStyleCnt="7">
        <dgm:presLayoutVars>
          <dgm:chMax val="1"/>
          <dgm:chPref val="1"/>
        </dgm:presLayoutVars>
      </dgm:prSet>
      <dgm:spPr/>
    </dgm:pt>
  </dgm:ptLst>
  <dgm:cxnLst>
    <dgm:cxn modelId="{2335890D-77BD-4CF7-BD8D-4D8C0432FF7C}" srcId="{00B0B7B1-D417-4450-9107-1C842C4B5610}" destId="{16B9E05B-7276-4224-9F0D-D234924EDA00}" srcOrd="0" destOrd="0" parTransId="{9622D833-7D9B-44A5-9864-B245E7C6EBF5}" sibTransId="{AB7DB240-DB4A-451F-B873-027E79ED3E22}"/>
    <dgm:cxn modelId="{4BC7FE2A-07E7-489C-8B05-5D4F1010F3D7}" type="presOf" srcId="{16B9E05B-7276-4224-9F0D-D234924EDA00}" destId="{BFDB8AA8-293F-4992-9EEF-20954C20B4A7}" srcOrd="0" destOrd="0" presId="urn:microsoft.com/office/officeart/2018/5/layout/IconCircleLabelList"/>
    <dgm:cxn modelId="{6D370935-1D53-4F8F-9C5D-30580BCB3C18}" type="presOf" srcId="{00B0B7B1-D417-4450-9107-1C842C4B5610}" destId="{16CF8543-90D0-4949-863F-E58442413537}" srcOrd="0" destOrd="0" presId="urn:microsoft.com/office/officeart/2018/5/layout/IconCircleLabelList"/>
    <dgm:cxn modelId="{44468162-2A2D-4361-B311-6B0119F2433F}" type="presOf" srcId="{2251B2A0-0FEF-40C9-9FD7-5E26D7C781A4}" destId="{B876F1BC-5F5E-45CD-A602-E9AFB6A5032E}" srcOrd="0" destOrd="0" presId="urn:microsoft.com/office/officeart/2018/5/layout/IconCircleLabelList"/>
    <dgm:cxn modelId="{B563F149-CDF8-44EF-8479-33E16DE305CC}" srcId="{00B0B7B1-D417-4450-9107-1C842C4B5610}" destId="{2251B2A0-0FEF-40C9-9FD7-5E26D7C781A4}" srcOrd="1" destOrd="0" parTransId="{F24B9293-2835-4651-85DD-DCC284C4B950}" sibTransId="{27733190-D594-464B-BE5D-6F45A7B0D246}"/>
    <dgm:cxn modelId="{5F7FCE7B-2D9C-4610-8248-8C53AD484238}" srcId="{00B0B7B1-D417-4450-9107-1C842C4B5610}" destId="{7D15D19F-6041-4670-8D66-71EC76C9BB33}" srcOrd="5" destOrd="0" parTransId="{DBF492D7-230E-449E-8237-C53626021C12}" sibTransId="{D3CEEF96-380A-4F1C-892C-C96C6A0ACBAC}"/>
    <dgm:cxn modelId="{5DD81A7C-95D2-4158-9A15-97C3B3E39BB3}" type="presOf" srcId="{935A0CBF-16AD-4EAF-A90D-B9DCCEAB8C32}" destId="{E8F50695-82AE-4C1F-A205-0E884AC20412}" srcOrd="0" destOrd="0" presId="urn:microsoft.com/office/officeart/2018/5/layout/IconCircleLabelList"/>
    <dgm:cxn modelId="{943BFA95-C9AC-4CD6-B890-DE5BACF70F4F}" srcId="{00B0B7B1-D417-4450-9107-1C842C4B5610}" destId="{CB11D95D-52A1-45B8-B691-C65725C69F46}" srcOrd="6" destOrd="0" parTransId="{16F2C333-BD38-4C12-AF66-DFFFCD2D619C}" sibTransId="{0ADE1ADD-B99E-41A9-BC1C-E7266FAA8613}"/>
    <dgm:cxn modelId="{80F6EB9B-35B4-4915-B796-F3B795F0B5CC}" type="presOf" srcId="{2EB7C7A8-C0BB-4264-A321-713D6929FD95}" destId="{91E89502-E268-4847-9EAC-4E72296C466A}" srcOrd="0" destOrd="0" presId="urn:microsoft.com/office/officeart/2018/5/layout/IconCircleLabelList"/>
    <dgm:cxn modelId="{AC88E1AB-4426-4E53-A9D3-C7A98319DE54}" srcId="{00B0B7B1-D417-4450-9107-1C842C4B5610}" destId="{2EB7C7A8-C0BB-4264-A321-713D6929FD95}" srcOrd="3" destOrd="0" parTransId="{5DFD1E21-5642-4647-ABEB-239AFE195E26}" sibTransId="{0196FB8E-C957-4A63-801A-C939D9A0A254}"/>
    <dgm:cxn modelId="{C88D99AE-441E-4783-BDAD-1052895BE599}" srcId="{00B0B7B1-D417-4450-9107-1C842C4B5610}" destId="{40D031FB-0001-417C-B458-F88E820BD0C3}" srcOrd="4" destOrd="0" parTransId="{E782541D-915A-4E44-B942-DC436FA6433B}" sibTransId="{AFAA3201-3CB2-4A10-B953-6F707321DC23}"/>
    <dgm:cxn modelId="{255365B1-A29E-489A-AFB0-A10B80AD832F}" srcId="{00B0B7B1-D417-4450-9107-1C842C4B5610}" destId="{935A0CBF-16AD-4EAF-A90D-B9DCCEAB8C32}" srcOrd="2" destOrd="0" parTransId="{B302255E-3764-49C8-B84B-D624B40DB7EC}" sibTransId="{7EB68448-6E4D-437B-9F6E-15CD7430A1CB}"/>
    <dgm:cxn modelId="{22A7B6B6-39E3-4E2F-A354-4AF99522FA89}" type="presOf" srcId="{CB11D95D-52A1-45B8-B691-C65725C69F46}" destId="{1DAB5FA5-D8AC-48CD-916C-7D29CFB8C8A5}" srcOrd="0" destOrd="0" presId="urn:microsoft.com/office/officeart/2018/5/layout/IconCircleLabelList"/>
    <dgm:cxn modelId="{AFDD24DF-E285-4DEF-9A76-AF6D71CB9F50}" type="presOf" srcId="{7D15D19F-6041-4670-8D66-71EC76C9BB33}" destId="{B04DE9C7-B036-40E3-A658-F5C1D926184F}" srcOrd="0" destOrd="0" presId="urn:microsoft.com/office/officeart/2018/5/layout/IconCircleLabelList"/>
    <dgm:cxn modelId="{1B1695E6-8072-4F9B-A9C7-BECB358475F3}" type="presOf" srcId="{40D031FB-0001-417C-B458-F88E820BD0C3}" destId="{59AD3E84-F2DF-45F4-9A19-C30E444764DE}" srcOrd="0" destOrd="0" presId="urn:microsoft.com/office/officeart/2018/5/layout/IconCircleLabelList"/>
    <dgm:cxn modelId="{4530571C-8574-46FE-AEB1-93D5AF2954B7}" type="presParOf" srcId="{16CF8543-90D0-4949-863F-E58442413537}" destId="{ECB103D5-FA75-4518-BECA-0C7E3319BE55}" srcOrd="0" destOrd="0" presId="urn:microsoft.com/office/officeart/2018/5/layout/IconCircleLabelList"/>
    <dgm:cxn modelId="{E2D102EC-7E3C-408C-AD38-020A4F77849C}" type="presParOf" srcId="{ECB103D5-FA75-4518-BECA-0C7E3319BE55}" destId="{F8EBB352-3F07-4C3E-982B-6C5935F94633}" srcOrd="0" destOrd="0" presId="urn:microsoft.com/office/officeart/2018/5/layout/IconCircleLabelList"/>
    <dgm:cxn modelId="{F8B5FD18-05D6-46BC-9361-33C81E396E48}" type="presParOf" srcId="{ECB103D5-FA75-4518-BECA-0C7E3319BE55}" destId="{051ED646-3EFA-4A83-B43C-26DB58EBB0F7}" srcOrd="1" destOrd="0" presId="urn:microsoft.com/office/officeart/2018/5/layout/IconCircleLabelList"/>
    <dgm:cxn modelId="{5980866F-2FE6-4A97-ADD7-3AAB76C78D41}" type="presParOf" srcId="{ECB103D5-FA75-4518-BECA-0C7E3319BE55}" destId="{E9ECC4A4-D8B9-441B-9311-BB20D721BF8C}" srcOrd="2" destOrd="0" presId="urn:microsoft.com/office/officeart/2018/5/layout/IconCircleLabelList"/>
    <dgm:cxn modelId="{9FB3E11A-A172-4E53-B00C-0C85D41EFBC4}" type="presParOf" srcId="{ECB103D5-FA75-4518-BECA-0C7E3319BE55}" destId="{BFDB8AA8-293F-4992-9EEF-20954C20B4A7}" srcOrd="3" destOrd="0" presId="urn:microsoft.com/office/officeart/2018/5/layout/IconCircleLabelList"/>
    <dgm:cxn modelId="{2DD8A0FA-B8B9-4860-A267-C21009380160}" type="presParOf" srcId="{16CF8543-90D0-4949-863F-E58442413537}" destId="{1F4218C1-4858-4784-BD2C-2ED2A3AF9200}" srcOrd="1" destOrd="0" presId="urn:microsoft.com/office/officeart/2018/5/layout/IconCircleLabelList"/>
    <dgm:cxn modelId="{EE8B271F-0F91-4B76-9DAB-69471ED8C3B3}" type="presParOf" srcId="{16CF8543-90D0-4949-863F-E58442413537}" destId="{D69A8368-41F0-469A-AF96-9FBABBD75FEA}" srcOrd="2" destOrd="0" presId="urn:microsoft.com/office/officeart/2018/5/layout/IconCircleLabelList"/>
    <dgm:cxn modelId="{29116766-B302-4150-A74F-3DD7A2D2896D}" type="presParOf" srcId="{D69A8368-41F0-469A-AF96-9FBABBD75FEA}" destId="{0794BAA6-98AD-46CA-973D-C2BAB02D1778}" srcOrd="0" destOrd="0" presId="urn:microsoft.com/office/officeart/2018/5/layout/IconCircleLabelList"/>
    <dgm:cxn modelId="{6F4A6037-4754-4291-B099-2504C552527B}" type="presParOf" srcId="{D69A8368-41F0-469A-AF96-9FBABBD75FEA}" destId="{E373D4FA-70A5-419B-9BE7-97B2368520EE}" srcOrd="1" destOrd="0" presId="urn:microsoft.com/office/officeart/2018/5/layout/IconCircleLabelList"/>
    <dgm:cxn modelId="{966020AF-4D0E-4751-967D-05B1C8F40C9F}" type="presParOf" srcId="{D69A8368-41F0-469A-AF96-9FBABBD75FEA}" destId="{B9119367-E1A4-4CC2-9F3B-968567456AFA}" srcOrd="2" destOrd="0" presId="urn:microsoft.com/office/officeart/2018/5/layout/IconCircleLabelList"/>
    <dgm:cxn modelId="{B4CB6ECD-7DC6-42EC-8A0D-C38727D82914}" type="presParOf" srcId="{D69A8368-41F0-469A-AF96-9FBABBD75FEA}" destId="{B876F1BC-5F5E-45CD-A602-E9AFB6A5032E}" srcOrd="3" destOrd="0" presId="urn:microsoft.com/office/officeart/2018/5/layout/IconCircleLabelList"/>
    <dgm:cxn modelId="{009DBFAF-2737-470E-9C61-C3CCA9CBA7D3}" type="presParOf" srcId="{16CF8543-90D0-4949-863F-E58442413537}" destId="{25BCBD40-185F-4830-8B6D-826E6F392B3D}" srcOrd="3" destOrd="0" presId="urn:microsoft.com/office/officeart/2018/5/layout/IconCircleLabelList"/>
    <dgm:cxn modelId="{039EED53-CC23-4C67-BAEA-4EF2C8B1E97F}" type="presParOf" srcId="{16CF8543-90D0-4949-863F-E58442413537}" destId="{BE2EB954-7EC0-463A-BD62-976BE64E16D2}" srcOrd="4" destOrd="0" presId="urn:microsoft.com/office/officeart/2018/5/layout/IconCircleLabelList"/>
    <dgm:cxn modelId="{3AC386A4-6AA9-46D4-9D4C-012A72D31D8E}" type="presParOf" srcId="{BE2EB954-7EC0-463A-BD62-976BE64E16D2}" destId="{AC68D779-5FEC-4868-9954-CB8254CB1762}" srcOrd="0" destOrd="0" presId="urn:microsoft.com/office/officeart/2018/5/layout/IconCircleLabelList"/>
    <dgm:cxn modelId="{5FDA0D41-8A12-48DF-99F2-776D18F6A183}" type="presParOf" srcId="{BE2EB954-7EC0-463A-BD62-976BE64E16D2}" destId="{5B5476E2-5EC2-44AD-A8CA-686BE517D946}" srcOrd="1" destOrd="0" presId="urn:microsoft.com/office/officeart/2018/5/layout/IconCircleLabelList"/>
    <dgm:cxn modelId="{7BF67FE9-E0DF-4E7B-BBE9-62A63810953C}" type="presParOf" srcId="{BE2EB954-7EC0-463A-BD62-976BE64E16D2}" destId="{9BE60169-D7A5-4B88-9AF0-0D7E95A408CD}" srcOrd="2" destOrd="0" presId="urn:microsoft.com/office/officeart/2018/5/layout/IconCircleLabelList"/>
    <dgm:cxn modelId="{6A239F24-0863-49EF-8779-DB1944E37146}" type="presParOf" srcId="{BE2EB954-7EC0-463A-BD62-976BE64E16D2}" destId="{E8F50695-82AE-4C1F-A205-0E884AC20412}" srcOrd="3" destOrd="0" presId="urn:microsoft.com/office/officeart/2018/5/layout/IconCircleLabelList"/>
    <dgm:cxn modelId="{6F2D9829-AB7C-4BBD-A585-E5298100AF06}" type="presParOf" srcId="{16CF8543-90D0-4949-863F-E58442413537}" destId="{D5F442FD-C86B-4BD2-817E-11C8CC06B341}" srcOrd="5" destOrd="0" presId="urn:microsoft.com/office/officeart/2018/5/layout/IconCircleLabelList"/>
    <dgm:cxn modelId="{FBED1C87-A5C8-43D0-B5C9-91CA4DABD87C}" type="presParOf" srcId="{16CF8543-90D0-4949-863F-E58442413537}" destId="{371850D4-7C5C-4AF8-8E6F-176047C14162}" srcOrd="6" destOrd="0" presId="urn:microsoft.com/office/officeart/2018/5/layout/IconCircleLabelList"/>
    <dgm:cxn modelId="{80E2760B-CD11-4B0A-B73B-59433D0FC590}" type="presParOf" srcId="{371850D4-7C5C-4AF8-8E6F-176047C14162}" destId="{45D649A7-A7A1-4FDE-B6D2-DF13D953F66F}" srcOrd="0" destOrd="0" presId="urn:microsoft.com/office/officeart/2018/5/layout/IconCircleLabelList"/>
    <dgm:cxn modelId="{29A7AD99-0832-43F6-9554-6695F8C06C05}" type="presParOf" srcId="{371850D4-7C5C-4AF8-8E6F-176047C14162}" destId="{9A88B929-1784-4F4B-82F9-A93C31788AC2}" srcOrd="1" destOrd="0" presId="urn:microsoft.com/office/officeart/2018/5/layout/IconCircleLabelList"/>
    <dgm:cxn modelId="{7244D6A2-F6E2-4DE8-AFD8-BFBC0B5F01A0}" type="presParOf" srcId="{371850D4-7C5C-4AF8-8E6F-176047C14162}" destId="{B6F3F07F-E598-44C1-B35D-096DE8310713}" srcOrd="2" destOrd="0" presId="urn:microsoft.com/office/officeart/2018/5/layout/IconCircleLabelList"/>
    <dgm:cxn modelId="{EDAC0566-7570-4A10-9D8B-682D841ADFF5}" type="presParOf" srcId="{371850D4-7C5C-4AF8-8E6F-176047C14162}" destId="{91E89502-E268-4847-9EAC-4E72296C466A}" srcOrd="3" destOrd="0" presId="urn:microsoft.com/office/officeart/2018/5/layout/IconCircleLabelList"/>
    <dgm:cxn modelId="{1BA4543B-D9DF-4F49-9434-605F2037841A}" type="presParOf" srcId="{16CF8543-90D0-4949-863F-E58442413537}" destId="{9D305DE2-22FD-4DCD-9983-E1067AC6B9B6}" srcOrd="7" destOrd="0" presId="urn:microsoft.com/office/officeart/2018/5/layout/IconCircleLabelList"/>
    <dgm:cxn modelId="{0BDCCD86-9826-43D8-9EC6-1F4AC648B162}" type="presParOf" srcId="{16CF8543-90D0-4949-863F-E58442413537}" destId="{BA78D634-AE43-4C42-9123-B489C8226430}" srcOrd="8" destOrd="0" presId="urn:microsoft.com/office/officeart/2018/5/layout/IconCircleLabelList"/>
    <dgm:cxn modelId="{6AAC7CC3-2BEE-413A-A41D-C6E3C4524ADD}" type="presParOf" srcId="{BA78D634-AE43-4C42-9123-B489C8226430}" destId="{CBF7DB84-F1AE-4DA1-8FAF-3F8EAE29C761}" srcOrd="0" destOrd="0" presId="urn:microsoft.com/office/officeart/2018/5/layout/IconCircleLabelList"/>
    <dgm:cxn modelId="{24975733-FF3C-4A24-AF50-90D03DD6E75D}" type="presParOf" srcId="{BA78D634-AE43-4C42-9123-B489C8226430}" destId="{A5A855D3-9B76-4A1D-B833-3FD11A2F8406}" srcOrd="1" destOrd="0" presId="urn:microsoft.com/office/officeart/2018/5/layout/IconCircleLabelList"/>
    <dgm:cxn modelId="{686A1931-57CA-4AA4-A2FD-183BA0FCB118}" type="presParOf" srcId="{BA78D634-AE43-4C42-9123-B489C8226430}" destId="{26200EC9-9835-4013-A0F4-6BC0F7B02884}" srcOrd="2" destOrd="0" presId="urn:microsoft.com/office/officeart/2018/5/layout/IconCircleLabelList"/>
    <dgm:cxn modelId="{3B187378-5ED8-4F51-B672-D57B9BBA1205}" type="presParOf" srcId="{BA78D634-AE43-4C42-9123-B489C8226430}" destId="{59AD3E84-F2DF-45F4-9A19-C30E444764DE}" srcOrd="3" destOrd="0" presId="urn:microsoft.com/office/officeart/2018/5/layout/IconCircleLabelList"/>
    <dgm:cxn modelId="{5AC26F6A-C6ED-4A61-BC22-BEE6170D7F15}" type="presParOf" srcId="{16CF8543-90D0-4949-863F-E58442413537}" destId="{541D2B38-B9B4-40F2-AEC3-2F739156A1A8}" srcOrd="9" destOrd="0" presId="urn:microsoft.com/office/officeart/2018/5/layout/IconCircleLabelList"/>
    <dgm:cxn modelId="{AFCA23FC-0BBC-4976-A993-4CFAEF3D48A0}" type="presParOf" srcId="{16CF8543-90D0-4949-863F-E58442413537}" destId="{D0F65F6C-BCCF-4F0D-8826-35B4C8C6038B}" srcOrd="10" destOrd="0" presId="urn:microsoft.com/office/officeart/2018/5/layout/IconCircleLabelList"/>
    <dgm:cxn modelId="{E91365EE-97DE-43B5-89B1-CFFB6530BFBC}" type="presParOf" srcId="{D0F65F6C-BCCF-4F0D-8826-35B4C8C6038B}" destId="{95B89CB2-783E-4690-96E6-4B8C148A376F}" srcOrd="0" destOrd="0" presId="urn:microsoft.com/office/officeart/2018/5/layout/IconCircleLabelList"/>
    <dgm:cxn modelId="{02675EFE-3146-46B0-AEAD-24550460B495}" type="presParOf" srcId="{D0F65F6C-BCCF-4F0D-8826-35B4C8C6038B}" destId="{065DEEB6-6368-4826-9B1A-BED7AE7B888C}" srcOrd="1" destOrd="0" presId="urn:microsoft.com/office/officeart/2018/5/layout/IconCircleLabelList"/>
    <dgm:cxn modelId="{4C1F510C-657B-4650-B6C6-03C7403C8590}" type="presParOf" srcId="{D0F65F6C-BCCF-4F0D-8826-35B4C8C6038B}" destId="{F0338BFF-1ECA-45F9-BC09-95FB470C7F21}" srcOrd="2" destOrd="0" presId="urn:microsoft.com/office/officeart/2018/5/layout/IconCircleLabelList"/>
    <dgm:cxn modelId="{076A1EA5-A6BE-438A-BB47-941DCCFFA4E3}" type="presParOf" srcId="{D0F65F6C-BCCF-4F0D-8826-35B4C8C6038B}" destId="{B04DE9C7-B036-40E3-A658-F5C1D926184F}" srcOrd="3" destOrd="0" presId="urn:microsoft.com/office/officeart/2018/5/layout/IconCircleLabelList"/>
    <dgm:cxn modelId="{5AA08736-6A69-49E8-93A4-2FD642ACA739}" type="presParOf" srcId="{16CF8543-90D0-4949-863F-E58442413537}" destId="{4E966BCE-A5D8-43FA-A12E-3E322F2A77B9}" srcOrd="11" destOrd="0" presId="urn:microsoft.com/office/officeart/2018/5/layout/IconCircleLabelList"/>
    <dgm:cxn modelId="{7744E431-ACB7-4F1B-B0C9-780B37A256B2}" type="presParOf" srcId="{16CF8543-90D0-4949-863F-E58442413537}" destId="{5DF0384C-7F78-4988-B712-220996E3E786}" srcOrd="12" destOrd="0" presId="urn:microsoft.com/office/officeart/2018/5/layout/IconCircleLabelList"/>
    <dgm:cxn modelId="{1A3667A7-05A6-44E0-B5CC-9C4A7495F9EB}" type="presParOf" srcId="{5DF0384C-7F78-4988-B712-220996E3E786}" destId="{A751DF22-52D5-40C5-A43B-E0DD2219776C}" srcOrd="0" destOrd="0" presId="urn:microsoft.com/office/officeart/2018/5/layout/IconCircleLabelList"/>
    <dgm:cxn modelId="{685193AC-0431-480A-8436-C52213615AA8}" type="presParOf" srcId="{5DF0384C-7F78-4988-B712-220996E3E786}" destId="{FE8D87DF-8072-402E-981E-439D7EAA4D10}" srcOrd="1" destOrd="0" presId="urn:microsoft.com/office/officeart/2018/5/layout/IconCircleLabelList"/>
    <dgm:cxn modelId="{F327CEBE-0C47-4DEA-90D3-08DCDCE2F310}" type="presParOf" srcId="{5DF0384C-7F78-4988-B712-220996E3E786}" destId="{F626C7B4-5865-4A84-A895-8BC9177AEDA2}" srcOrd="2" destOrd="0" presId="urn:microsoft.com/office/officeart/2018/5/layout/IconCircleLabelList"/>
    <dgm:cxn modelId="{9B1EA246-38DB-4E64-B876-7C7714309E02}" type="presParOf" srcId="{5DF0384C-7F78-4988-B712-220996E3E786}" destId="{1DAB5FA5-D8AC-48CD-916C-7D29CFB8C8A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EBB352-3F07-4C3E-982B-6C5935F94633}">
      <dsp:nvSpPr>
        <dsp:cNvPr id="0" name=""/>
        <dsp:cNvSpPr/>
      </dsp:nvSpPr>
      <dsp:spPr>
        <a:xfrm>
          <a:off x="253467" y="742502"/>
          <a:ext cx="784898" cy="7848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1ED646-3EFA-4A83-B43C-26DB58EBB0F7}">
      <dsp:nvSpPr>
        <dsp:cNvPr id="0" name=""/>
        <dsp:cNvSpPr/>
      </dsp:nvSpPr>
      <dsp:spPr>
        <a:xfrm>
          <a:off x="420740" y="909775"/>
          <a:ext cx="450351" cy="45035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DB8AA8-293F-4992-9EEF-20954C20B4A7}">
      <dsp:nvSpPr>
        <dsp:cNvPr id="0" name=""/>
        <dsp:cNvSpPr/>
      </dsp:nvSpPr>
      <dsp:spPr>
        <a:xfrm>
          <a:off x="2557" y="177187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Introduction </a:t>
          </a:r>
        </a:p>
      </dsp:txBody>
      <dsp:txXfrm>
        <a:off x="2557" y="1771877"/>
        <a:ext cx="1286718" cy="514687"/>
      </dsp:txXfrm>
    </dsp:sp>
    <dsp:sp modelId="{0794BAA6-98AD-46CA-973D-C2BAB02D1778}">
      <dsp:nvSpPr>
        <dsp:cNvPr id="0" name=""/>
        <dsp:cNvSpPr/>
      </dsp:nvSpPr>
      <dsp:spPr>
        <a:xfrm>
          <a:off x="1765361" y="742502"/>
          <a:ext cx="784898" cy="7848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73D4FA-70A5-419B-9BE7-97B2368520EE}">
      <dsp:nvSpPr>
        <dsp:cNvPr id="0" name=""/>
        <dsp:cNvSpPr/>
      </dsp:nvSpPr>
      <dsp:spPr>
        <a:xfrm>
          <a:off x="1932635" y="909775"/>
          <a:ext cx="450351" cy="45035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76F1BC-5F5E-45CD-A602-E9AFB6A5032E}">
      <dsp:nvSpPr>
        <dsp:cNvPr id="0" name=""/>
        <dsp:cNvSpPr/>
      </dsp:nvSpPr>
      <dsp:spPr>
        <a:xfrm>
          <a:off x="1514451" y="177187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Aims and Objectives </a:t>
          </a:r>
        </a:p>
      </dsp:txBody>
      <dsp:txXfrm>
        <a:off x="1514451" y="1771877"/>
        <a:ext cx="1286718" cy="514687"/>
      </dsp:txXfrm>
    </dsp:sp>
    <dsp:sp modelId="{AC68D779-5FEC-4868-9954-CB8254CB1762}">
      <dsp:nvSpPr>
        <dsp:cNvPr id="0" name=""/>
        <dsp:cNvSpPr/>
      </dsp:nvSpPr>
      <dsp:spPr>
        <a:xfrm>
          <a:off x="3277256" y="742502"/>
          <a:ext cx="784898" cy="7848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5476E2-5EC2-44AD-A8CA-686BE517D946}">
      <dsp:nvSpPr>
        <dsp:cNvPr id="0" name=""/>
        <dsp:cNvSpPr/>
      </dsp:nvSpPr>
      <dsp:spPr>
        <a:xfrm>
          <a:off x="3444529" y="909775"/>
          <a:ext cx="450351" cy="450351"/>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F50695-82AE-4C1F-A205-0E884AC20412}">
      <dsp:nvSpPr>
        <dsp:cNvPr id="0" name=""/>
        <dsp:cNvSpPr/>
      </dsp:nvSpPr>
      <dsp:spPr>
        <a:xfrm>
          <a:off x="3026346" y="177187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Research Questions </a:t>
          </a:r>
        </a:p>
      </dsp:txBody>
      <dsp:txXfrm>
        <a:off x="3026346" y="1771877"/>
        <a:ext cx="1286718" cy="514687"/>
      </dsp:txXfrm>
    </dsp:sp>
    <dsp:sp modelId="{45D649A7-A7A1-4FDE-B6D2-DF13D953F66F}">
      <dsp:nvSpPr>
        <dsp:cNvPr id="0" name=""/>
        <dsp:cNvSpPr/>
      </dsp:nvSpPr>
      <dsp:spPr>
        <a:xfrm>
          <a:off x="4789150" y="742502"/>
          <a:ext cx="784898" cy="7848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88B929-1784-4F4B-82F9-A93C31788AC2}">
      <dsp:nvSpPr>
        <dsp:cNvPr id="0" name=""/>
        <dsp:cNvSpPr/>
      </dsp:nvSpPr>
      <dsp:spPr>
        <a:xfrm>
          <a:off x="4956424" y="909775"/>
          <a:ext cx="450351" cy="450351"/>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E89502-E268-4847-9EAC-4E72296C466A}">
      <dsp:nvSpPr>
        <dsp:cNvPr id="0" name=""/>
        <dsp:cNvSpPr/>
      </dsp:nvSpPr>
      <dsp:spPr>
        <a:xfrm>
          <a:off x="4538240" y="177187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Research Method </a:t>
          </a:r>
        </a:p>
      </dsp:txBody>
      <dsp:txXfrm>
        <a:off x="4538240" y="1771877"/>
        <a:ext cx="1286718" cy="514687"/>
      </dsp:txXfrm>
    </dsp:sp>
    <dsp:sp modelId="{CBF7DB84-F1AE-4DA1-8FAF-3F8EAE29C761}">
      <dsp:nvSpPr>
        <dsp:cNvPr id="0" name=""/>
        <dsp:cNvSpPr/>
      </dsp:nvSpPr>
      <dsp:spPr>
        <a:xfrm>
          <a:off x="6301045" y="742502"/>
          <a:ext cx="784898" cy="78489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A855D3-9B76-4A1D-B833-3FD11A2F8406}">
      <dsp:nvSpPr>
        <dsp:cNvPr id="0" name=""/>
        <dsp:cNvSpPr/>
      </dsp:nvSpPr>
      <dsp:spPr>
        <a:xfrm>
          <a:off x="6468318" y="909775"/>
          <a:ext cx="450351" cy="450351"/>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AD3E84-F2DF-45F4-9A19-C30E444764DE}">
      <dsp:nvSpPr>
        <dsp:cNvPr id="0" name=""/>
        <dsp:cNvSpPr/>
      </dsp:nvSpPr>
      <dsp:spPr>
        <a:xfrm>
          <a:off x="6050135" y="177187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Data Analysis </a:t>
          </a:r>
        </a:p>
      </dsp:txBody>
      <dsp:txXfrm>
        <a:off x="6050135" y="1771877"/>
        <a:ext cx="1286718" cy="514687"/>
      </dsp:txXfrm>
    </dsp:sp>
    <dsp:sp modelId="{95B89CB2-783E-4690-96E6-4B8C148A376F}">
      <dsp:nvSpPr>
        <dsp:cNvPr id="0" name=""/>
        <dsp:cNvSpPr/>
      </dsp:nvSpPr>
      <dsp:spPr>
        <a:xfrm>
          <a:off x="7812939" y="742502"/>
          <a:ext cx="784898" cy="7848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5DEEB6-6368-4826-9B1A-BED7AE7B888C}">
      <dsp:nvSpPr>
        <dsp:cNvPr id="0" name=""/>
        <dsp:cNvSpPr/>
      </dsp:nvSpPr>
      <dsp:spPr>
        <a:xfrm>
          <a:off x="7980213" y="909775"/>
          <a:ext cx="450351" cy="450351"/>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4DE9C7-B036-40E3-A658-F5C1D926184F}">
      <dsp:nvSpPr>
        <dsp:cNvPr id="0" name=""/>
        <dsp:cNvSpPr/>
      </dsp:nvSpPr>
      <dsp:spPr>
        <a:xfrm>
          <a:off x="7562029" y="177187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Findings </a:t>
          </a:r>
        </a:p>
      </dsp:txBody>
      <dsp:txXfrm>
        <a:off x="7562029" y="1771877"/>
        <a:ext cx="1286718" cy="514687"/>
      </dsp:txXfrm>
    </dsp:sp>
    <dsp:sp modelId="{A751DF22-52D5-40C5-A43B-E0DD2219776C}">
      <dsp:nvSpPr>
        <dsp:cNvPr id="0" name=""/>
        <dsp:cNvSpPr/>
      </dsp:nvSpPr>
      <dsp:spPr>
        <a:xfrm>
          <a:off x="9324834" y="742502"/>
          <a:ext cx="784898" cy="7848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8D87DF-8072-402E-981E-439D7EAA4D10}">
      <dsp:nvSpPr>
        <dsp:cNvPr id="0" name=""/>
        <dsp:cNvSpPr/>
      </dsp:nvSpPr>
      <dsp:spPr>
        <a:xfrm>
          <a:off x="9492107" y="909775"/>
          <a:ext cx="450351" cy="450351"/>
        </a:xfrm>
        <a:prstGeom prst="rect">
          <a:avLst/>
        </a:prstGeom>
        <a:blipFill>
          <a:blip xmlns:r="http://schemas.openxmlformats.org/officeDocument/2006/relationships" r:embed="rId13" cstate="print">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AB5FA5-D8AC-48CD-916C-7D29CFB8C8A5}">
      <dsp:nvSpPr>
        <dsp:cNvPr id="0" name=""/>
        <dsp:cNvSpPr/>
      </dsp:nvSpPr>
      <dsp:spPr>
        <a:xfrm>
          <a:off x="9073924" y="1771877"/>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Conclusion </a:t>
          </a:r>
        </a:p>
      </dsp:txBody>
      <dsp:txXfrm>
        <a:off x="9073924" y="1771877"/>
        <a:ext cx="1286718" cy="51468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A2F37A-E490-4703-A377-A6B98C3DB240}" type="datetimeFigureOut">
              <a:rPr lang="en-US" smtClean="0"/>
              <a:t>5/14/2023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01F314-C479-47EB-8FC2-7094AB222ED7}" type="slidenum">
              <a:rPr lang="en-US" smtClean="0"/>
              <a:t>‹#›</a:t>
            </a:fld>
            <a:endParaRPr lang="en-US"/>
          </a:p>
        </p:txBody>
      </p:sp>
    </p:spTree>
    <p:extLst>
      <p:ext uri="{BB962C8B-B14F-4D97-AF65-F5344CB8AC3E}">
        <p14:creationId xmlns:p14="http://schemas.microsoft.com/office/powerpoint/2010/main" val="833311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cap="none" dirty="0"/>
              <a:t>There is no denying that mental health is equally important as physical health for the well-being of an individual. Mental health includes a person's emotional, psychological and social well-being. Thus, adolescents are vulnerable to mental health issues and parents are responsible for ensuring their mental well-being. The study showcases 1 out of 4 people in England is suffering from one or other kind of mental health problem. In this regard, this research is focusing on the significance of mental health awareness among young adults and parents. </a:t>
            </a:r>
          </a:p>
          <a:p>
            <a:endParaRPr lang="en-US" dirty="0"/>
          </a:p>
        </p:txBody>
      </p:sp>
      <p:sp>
        <p:nvSpPr>
          <p:cNvPr id="4" name="Slide Number Placeholder 3"/>
          <p:cNvSpPr>
            <a:spLocks noGrp="1"/>
          </p:cNvSpPr>
          <p:nvPr>
            <p:ph type="sldNum" sz="quarter" idx="10"/>
          </p:nvPr>
        </p:nvSpPr>
        <p:spPr/>
        <p:txBody>
          <a:bodyPr/>
          <a:lstStyle/>
          <a:p>
            <a:fld id="{1D01F314-C479-47EB-8FC2-7094AB222ED7}" type="slidenum">
              <a:rPr lang="en-US" smtClean="0"/>
              <a:t>4</a:t>
            </a:fld>
            <a:endParaRPr lang="en-US"/>
          </a:p>
        </p:txBody>
      </p:sp>
    </p:spTree>
    <p:extLst>
      <p:ext uri="{BB962C8B-B14F-4D97-AF65-F5344CB8AC3E}">
        <p14:creationId xmlns:p14="http://schemas.microsoft.com/office/powerpoint/2010/main" val="738866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Aims &amp;</a:t>
            </a:r>
            <a:r>
              <a:rPr lang="en-US" baseline="0" dirty="0"/>
              <a:t> Objectives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cap="none" dirty="0"/>
              <a:t>It is necessary to decide the aims and objectives of the research to make it work properly. In this research, the core aim of the study is the causes of mental health issues and their effects on young adults. Then, research objectives help in understanding the aim elaborately. Here, the research indicates the necessity of mental health awareness among parents as their ignorance causes suffering to many young adults. Thus, the objective of the research is to identify the need for mental health awareness among young adults as well as parents with the causes and effects of mental health issues.</a:t>
            </a:r>
          </a:p>
          <a:p>
            <a:endParaRPr lang="en-US" dirty="0"/>
          </a:p>
        </p:txBody>
      </p:sp>
      <p:sp>
        <p:nvSpPr>
          <p:cNvPr id="4" name="Slide Number Placeholder 3"/>
          <p:cNvSpPr>
            <a:spLocks noGrp="1"/>
          </p:cNvSpPr>
          <p:nvPr>
            <p:ph type="sldNum" sz="quarter" idx="10"/>
          </p:nvPr>
        </p:nvSpPr>
        <p:spPr/>
        <p:txBody>
          <a:bodyPr/>
          <a:lstStyle/>
          <a:p>
            <a:fld id="{1D01F314-C479-47EB-8FC2-7094AB222ED7}" type="slidenum">
              <a:rPr lang="en-US" smtClean="0"/>
              <a:t>5</a:t>
            </a:fld>
            <a:endParaRPr lang="en-US"/>
          </a:p>
        </p:txBody>
      </p:sp>
    </p:spTree>
    <p:extLst>
      <p:ext uri="{BB962C8B-B14F-4D97-AF65-F5344CB8AC3E}">
        <p14:creationId xmlns:p14="http://schemas.microsoft.com/office/powerpoint/2010/main" val="4060824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Research Questions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cap="none" dirty="0"/>
              <a:t>In research, it is necessary to determine the research questions to make sure that aims and objectives are being achieved. Ignorance of mental health can cause severe problems for young adults and their parents. Suffering from any mental disorder creates a long-term effect on the person as well as the surrounding people. So, parents need to have proper knowledge about mental health issues to give proper care to young adults. So the questions are designed keeping these points in mind. </a:t>
            </a:r>
          </a:p>
          <a:p>
            <a:endParaRPr lang="en-US" dirty="0"/>
          </a:p>
        </p:txBody>
      </p:sp>
      <p:sp>
        <p:nvSpPr>
          <p:cNvPr id="4" name="Slide Number Placeholder 3"/>
          <p:cNvSpPr>
            <a:spLocks noGrp="1"/>
          </p:cNvSpPr>
          <p:nvPr>
            <p:ph type="sldNum" sz="quarter" idx="10"/>
          </p:nvPr>
        </p:nvSpPr>
        <p:spPr/>
        <p:txBody>
          <a:bodyPr/>
          <a:lstStyle/>
          <a:p>
            <a:fld id="{1D01F314-C479-47EB-8FC2-7094AB222ED7}" type="slidenum">
              <a:rPr lang="en-US" smtClean="0"/>
              <a:t>6</a:t>
            </a:fld>
            <a:endParaRPr lang="en-US"/>
          </a:p>
        </p:txBody>
      </p:sp>
    </p:spTree>
    <p:extLst>
      <p:ext uri="{BB962C8B-B14F-4D97-AF65-F5344CB8AC3E}">
        <p14:creationId xmlns:p14="http://schemas.microsoft.com/office/powerpoint/2010/main" val="2110512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Research Method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cap="none" dirty="0"/>
              <a:t>In this research, the focus is on the causes and effects of mental health illness and also the necessity of mental health awareness among young adults and parents. So, the research has followed a qualitative method. The reason for selecting a qualitative method is that it helps in understanding a social phenomenon deeply as it focuses on “why” something happens. Again, secondary data collection method is implemented to gather all the necessary information. The method to collect the data is a systematic literature review of ten journal articles based on primary research. </a:t>
            </a:r>
          </a:p>
          <a:p>
            <a:endParaRPr lang="en-US" dirty="0"/>
          </a:p>
        </p:txBody>
      </p:sp>
      <p:sp>
        <p:nvSpPr>
          <p:cNvPr id="4" name="Slide Number Placeholder 3"/>
          <p:cNvSpPr>
            <a:spLocks noGrp="1"/>
          </p:cNvSpPr>
          <p:nvPr>
            <p:ph type="sldNum" sz="quarter" idx="10"/>
          </p:nvPr>
        </p:nvSpPr>
        <p:spPr/>
        <p:txBody>
          <a:bodyPr/>
          <a:lstStyle/>
          <a:p>
            <a:fld id="{1D01F314-C479-47EB-8FC2-7094AB222ED7}" type="slidenum">
              <a:rPr lang="en-US" smtClean="0"/>
              <a:t>7</a:t>
            </a:fld>
            <a:endParaRPr lang="en-US"/>
          </a:p>
        </p:txBody>
      </p:sp>
    </p:spTree>
    <p:extLst>
      <p:ext uri="{BB962C8B-B14F-4D97-AF65-F5344CB8AC3E}">
        <p14:creationId xmlns:p14="http://schemas.microsoft.com/office/powerpoint/2010/main" val="273776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Data Analysis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cap="none" dirty="0"/>
              <a:t>One of the most significant tasks in research is data analysis as it explains the information and reveals the outcome of any research. This research has followed a thematic analysis to identify common patterns and similarities among the 10 articles used for the systematic literature review. Moreover, the research will identify the causes of mental health issues among young adults and study the effects of mental health issues on their life. For this reason, text analysis and diagnostic analysis are applied in the research to </a:t>
            </a:r>
            <a:r>
              <a:rPr lang="en-US" sz="1200" cap="none" dirty="0" err="1"/>
              <a:t>analyse</a:t>
            </a:r>
            <a:r>
              <a:rPr lang="en-US" sz="1200" cap="none" dirty="0"/>
              <a:t> the data. </a:t>
            </a:r>
          </a:p>
          <a:p>
            <a:endParaRPr lang="en-US" dirty="0"/>
          </a:p>
        </p:txBody>
      </p:sp>
      <p:sp>
        <p:nvSpPr>
          <p:cNvPr id="4" name="Slide Number Placeholder 3"/>
          <p:cNvSpPr>
            <a:spLocks noGrp="1"/>
          </p:cNvSpPr>
          <p:nvPr>
            <p:ph type="sldNum" sz="quarter" idx="10"/>
          </p:nvPr>
        </p:nvSpPr>
        <p:spPr/>
        <p:txBody>
          <a:bodyPr/>
          <a:lstStyle/>
          <a:p>
            <a:fld id="{1D01F314-C479-47EB-8FC2-7094AB222ED7}" type="slidenum">
              <a:rPr lang="en-US" smtClean="0"/>
              <a:t>8</a:t>
            </a:fld>
            <a:endParaRPr lang="en-US"/>
          </a:p>
        </p:txBody>
      </p:sp>
    </p:spTree>
    <p:extLst>
      <p:ext uri="{BB962C8B-B14F-4D97-AF65-F5344CB8AC3E}">
        <p14:creationId xmlns:p14="http://schemas.microsoft.com/office/powerpoint/2010/main" val="393939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Findings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cap="none" dirty="0"/>
              <a:t>This research is studying the causes and effects of mental health issues among young adults. And though this, it is trying to identify the significance of raising awareness regarding mental health among young adults and parents. The study has disclosed different causes of mental health issues such as biological factors, childhood abuse experiencing discrimination, social disadvantages, domestic violence, unemployment, social isolation, drug misuse etc. It is also necessary that parents should be educated and aware of the causes and effects of mental health issues to provide the necessary care. By reducing chronic health issues, changing negative outlooks, understanding symptoms and learning about the problems, it is possible to bring change.</a:t>
            </a:r>
          </a:p>
          <a:p>
            <a:endParaRPr lang="en-US" dirty="0"/>
          </a:p>
        </p:txBody>
      </p:sp>
      <p:sp>
        <p:nvSpPr>
          <p:cNvPr id="4" name="Slide Number Placeholder 3"/>
          <p:cNvSpPr>
            <a:spLocks noGrp="1"/>
          </p:cNvSpPr>
          <p:nvPr>
            <p:ph type="sldNum" sz="quarter" idx="10"/>
          </p:nvPr>
        </p:nvSpPr>
        <p:spPr/>
        <p:txBody>
          <a:bodyPr/>
          <a:lstStyle/>
          <a:p>
            <a:fld id="{1D01F314-C479-47EB-8FC2-7094AB222ED7}" type="slidenum">
              <a:rPr lang="en-US" smtClean="0"/>
              <a:t>9</a:t>
            </a:fld>
            <a:endParaRPr lang="en-US"/>
          </a:p>
        </p:txBody>
      </p:sp>
    </p:spTree>
    <p:extLst>
      <p:ext uri="{BB962C8B-B14F-4D97-AF65-F5344CB8AC3E}">
        <p14:creationId xmlns:p14="http://schemas.microsoft.com/office/powerpoint/2010/main" val="4146489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cap="none" dirty="0"/>
              <a:t>To sum up, it is necessary to understand the causes and effects of mental health problems in young adults to help them. It is found that one of the main reasons that young adults suffer from mental health problems is that mental health is ignored because of social prejudice. Thus, parents need to change their views towards mental health issues and awareness should be raised. </a:t>
            </a:r>
          </a:p>
        </p:txBody>
      </p:sp>
      <p:sp>
        <p:nvSpPr>
          <p:cNvPr id="4" name="Slide Number Placeholder 3"/>
          <p:cNvSpPr>
            <a:spLocks noGrp="1"/>
          </p:cNvSpPr>
          <p:nvPr>
            <p:ph type="sldNum" sz="quarter" idx="10"/>
          </p:nvPr>
        </p:nvSpPr>
        <p:spPr/>
        <p:txBody>
          <a:bodyPr/>
          <a:lstStyle/>
          <a:p>
            <a:fld id="{1D01F314-C479-47EB-8FC2-7094AB222ED7}" type="slidenum">
              <a:rPr lang="en-US" smtClean="0"/>
              <a:t>10</a:t>
            </a:fld>
            <a:endParaRPr lang="en-US"/>
          </a:p>
        </p:txBody>
      </p:sp>
    </p:spTree>
    <p:extLst>
      <p:ext uri="{BB962C8B-B14F-4D97-AF65-F5344CB8AC3E}">
        <p14:creationId xmlns:p14="http://schemas.microsoft.com/office/powerpoint/2010/main" val="5401896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cap="none" dirty="0"/>
              <a:t>Reference</a:t>
            </a:r>
            <a:r>
              <a:rPr lang="en-US" sz="1200" cap="none" baseline="0" dirty="0"/>
              <a:t> </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Anne Rogers, D. P., 2010.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 Sociology of Mental Health and Illness. </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4th ed. </a:t>
            </a: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s.l.:Open</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University Press.</a:t>
            </a:r>
            <a:endParaRPr kumimoji="0" lang="en-US"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cdc</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2021.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About Mental Health. </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https://www.cdc.gov/mentalhealth/learn/index.htm#:~:text=1%20in%205%20Americans%20will,illness%20in%20a%20given%20year.&amp;text=1%20in%205%20children%2C%20either,a%20seriously%20debilitating%20mental%20illness.&amp;text=1%20in%2025%20Americans%20lives,bipolar%20</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[Accessed 13 10 2022].</a:t>
            </a:r>
            <a:endParaRPr kumimoji="0" lang="en-US"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cdc</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2022.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Mental health of children and parents —a strong connection. </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https://www.cdc.gov/childrensmentalhealth/features/mental-health-children-and-parents.html#:~:text=The%20mental%20health%20of%20parents,their%20mental%20health%20as%20good.</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[Accessed 26 09 2022].</a:t>
            </a:r>
            <a:endParaRPr kumimoji="0" lang="en-US"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clearfocustraining</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2021.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Exploring The Relationship Between Mental Health And Wellbeing. </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https://www.clearfocustraining.co.uk/blog/mental-health-and-wellbeing/</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[Accessed 09 10 2022].</a:t>
            </a:r>
            <a:endParaRPr kumimoji="0" lang="en-US"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Graham </a:t>
            </a: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Thornicroft</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M. T., 2008.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Better Mental Health Care. </a:t>
            </a: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s.l.:Cambridge</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University Press.</a:t>
            </a:r>
            <a:endParaRPr kumimoji="0" lang="en-US"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Hazen, E. P., 2010.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Mental Health Disorders in Adolescents: A Guide for Parents, Teachers, and Professionals. </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1st ed. </a:t>
            </a: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s.l.:Rutgers</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University Press.</a:t>
            </a:r>
            <a:endParaRPr kumimoji="0" lang="en-US"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howard</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2022.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Growth of Mental Health Awareness. </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https://magazine.howard.edu/stories/the-growth-of-mental-health-awareness</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[Accessed 29 08 2022].</a:t>
            </a:r>
            <a:endParaRPr kumimoji="0" lang="en-US"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jedfoundation</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2022.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Mental Health and Suicide Statistics. </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https://jedfoundation.org/mental-health-and-suicide-statistics/</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[Accessed 12 09 2022].</a:t>
            </a:r>
            <a:endParaRPr kumimoji="0" lang="en-US"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Jon E. Grant, M. N. P., 2009.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Young Adult Mental Health. </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1st ed. </a:t>
            </a: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s.l.:Oxford</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University Press.</a:t>
            </a:r>
            <a:endParaRPr kumimoji="0" lang="en-US" altLang="en-US" sz="800" b="0" i="0" u="none" strike="noStrike" cap="none" normalizeH="0" baseline="0" dirty="0">
              <a:ln>
                <a:noFill/>
              </a:ln>
              <a:solidFill>
                <a:schemeClr val="tx1"/>
              </a:solidFill>
              <a:effectLst/>
            </a:endParaRPr>
          </a:p>
          <a:p>
            <a:pPr marL="171450" indent="-171450">
              <a:buFont typeface="Arial" panose="020B0604020202020204" pitchFamily="34" charset="0"/>
              <a:buChar char="•"/>
            </a:pPr>
            <a:endParaRPr lang="en-US" sz="1200" cap="none" baseline="0" dirty="0"/>
          </a:p>
          <a:p>
            <a:endParaRPr lang="en-US" sz="1200" cap="none" dirty="0"/>
          </a:p>
        </p:txBody>
      </p:sp>
      <p:sp>
        <p:nvSpPr>
          <p:cNvPr id="4" name="Slide Number Placeholder 3"/>
          <p:cNvSpPr>
            <a:spLocks noGrp="1"/>
          </p:cNvSpPr>
          <p:nvPr>
            <p:ph type="sldNum" sz="quarter" idx="10"/>
          </p:nvPr>
        </p:nvSpPr>
        <p:spPr/>
        <p:txBody>
          <a:bodyPr/>
          <a:lstStyle/>
          <a:p>
            <a:fld id="{1D01F314-C479-47EB-8FC2-7094AB222ED7}" type="slidenum">
              <a:rPr lang="en-US" smtClean="0"/>
              <a:t>11</a:t>
            </a:fld>
            <a:endParaRPr lang="en-US"/>
          </a:p>
        </p:txBody>
      </p:sp>
    </p:spTree>
    <p:extLst>
      <p:ext uri="{BB962C8B-B14F-4D97-AF65-F5344CB8AC3E}">
        <p14:creationId xmlns:p14="http://schemas.microsoft.com/office/powerpoint/2010/main" val="12638088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D2A33B2-61A3-4233-892D-721DF678C125}" type="datetimeFigureOut">
              <a:rPr lang="en-US" smtClean="0"/>
              <a:t>5/14/2023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81B57D-6588-455C-AB7A-18B8DB069E10}" type="slidenum">
              <a:rPr lang="en-US" smtClean="0"/>
              <a:t>‹#›</a:t>
            </a:fld>
            <a:endParaRPr lang="en-US"/>
          </a:p>
        </p:txBody>
      </p:sp>
    </p:spTree>
    <p:extLst>
      <p:ext uri="{BB962C8B-B14F-4D97-AF65-F5344CB8AC3E}">
        <p14:creationId xmlns:p14="http://schemas.microsoft.com/office/powerpoint/2010/main" val="2926724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2A33B2-61A3-4233-892D-721DF678C125}" type="datetimeFigureOut">
              <a:rPr lang="en-US" smtClean="0"/>
              <a:t>5/14/2023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81B57D-6588-455C-AB7A-18B8DB069E10}" type="slidenum">
              <a:rPr lang="en-US" smtClean="0"/>
              <a:t>‹#›</a:t>
            </a:fld>
            <a:endParaRPr lang="en-US"/>
          </a:p>
        </p:txBody>
      </p:sp>
    </p:spTree>
    <p:extLst>
      <p:ext uri="{BB962C8B-B14F-4D97-AF65-F5344CB8AC3E}">
        <p14:creationId xmlns:p14="http://schemas.microsoft.com/office/powerpoint/2010/main" val="2788516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D2A33B2-61A3-4233-892D-721DF678C125}" type="datetimeFigureOut">
              <a:rPr lang="en-US" smtClean="0"/>
              <a:t>5/14/2023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81B57D-6588-455C-AB7A-18B8DB069E10}" type="slidenum">
              <a:rPr lang="en-US" smtClean="0"/>
              <a:t>‹#›</a:t>
            </a:fld>
            <a:endParaRPr lang="en-US"/>
          </a:p>
        </p:txBody>
      </p:sp>
    </p:spTree>
    <p:extLst>
      <p:ext uri="{BB962C8B-B14F-4D97-AF65-F5344CB8AC3E}">
        <p14:creationId xmlns:p14="http://schemas.microsoft.com/office/powerpoint/2010/main" val="638561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D2A33B2-61A3-4233-892D-721DF678C125}" type="datetimeFigureOut">
              <a:rPr lang="en-US" smtClean="0"/>
              <a:t>5/14/2023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81B57D-6588-455C-AB7A-18B8DB069E10}" type="slidenum">
              <a:rPr lang="en-US" smtClean="0"/>
              <a:t>‹#›</a:t>
            </a:fld>
            <a:endParaRPr lang="en-US"/>
          </a:p>
        </p:txBody>
      </p:sp>
    </p:spTree>
    <p:extLst>
      <p:ext uri="{BB962C8B-B14F-4D97-AF65-F5344CB8AC3E}">
        <p14:creationId xmlns:p14="http://schemas.microsoft.com/office/powerpoint/2010/main" val="2880743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2A33B2-61A3-4233-892D-721DF678C125}" type="datetimeFigureOut">
              <a:rPr lang="en-US" smtClean="0"/>
              <a:t>5/14/2023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81B57D-6588-455C-AB7A-18B8DB069E10}" type="slidenum">
              <a:rPr lang="en-US" smtClean="0"/>
              <a:t>‹#›</a:t>
            </a:fld>
            <a:endParaRPr lang="en-US"/>
          </a:p>
        </p:txBody>
      </p:sp>
    </p:spTree>
    <p:extLst>
      <p:ext uri="{BB962C8B-B14F-4D97-AF65-F5344CB8AC3E}">
        <p14:creationId xmlns:p14="http://schemas.microsoft.com/office/powerpoint/2010/main" val="2440121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D2A33B2-61A3-4233-892D-721DF678C125}" type="datetimeFigureOut">
              <a:rPr lang="en-US" smtClean="0"/>
              <a:t>5/14/2023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81B57D-6588-455C-AB7A-18B8DB069E10}" type="slidenum">
              <a:rPr lang="en-US" smtClean="0"/>
              <a:t>‹#›</a:t>
            </a:fld>
            <a:endParaRPr lang="en-US"/>
          </a:p>
        </p:txBody>
      </p:sp>
    </p:spTree>
    <p:extLst>
      <p:ext uri="{BB962C8B-B14F-4D97-AF65-F5344CB8AC3E}">
        <p14:creationId xmlns:p14="http://schemas.microsoft.com/office/powerpoint/2010/main" val="4233079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6D2A33B2-61A3-4233-892D-721DF678C125}" type="datetimeFigureOut">
              <a:rPr lang="en-US" smtClean="0"/>
              <a:t>5/14/2023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81B57D-6588-455C-AB7A-18B8DB069E10}" type="slidenum">
              <a:rPr lang="en-US" smtClean="0"/>
              <a:t>‹#›</a:t>
            </a:fld>
            <a:endParaRPr lang="en-US"/>
          </a:p>
        </p:txBody>
      </p:sp>
    </p:spTree>
    <p:extLst>
      <p:ext uri="{BB962C8B-B14F-4D97-AF65-F5344CB8AC3E}">
        <p14:creationId xmlns:p14="http://schemas.microsoft.com/office/powerpoint/2010/main" val="2099904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D2A33B2-61A3-4233-892D-721DF678C125}" type="datetimeFigureOut">
              <a:rPr lang="en-US" smtClean="0"/>
              <a:t>5/14/2023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81B57D-6588-455C-AB7A-18B8DB069E10}" type="slidenum">
              <a:rPr lang="en-US" smtClean="0"/>
              <a:t>‹#›</a:t>
            </a:fld>
            <a:endParaRPr lang="en-US"/>
          </a:p>
        </p:txBody>
      </p:sp>
    </p:spTree>
    <p:extLst>
      <p:ext uri="{BB962C8B-B14F-4D97-AF65-F5344CB8AC3E}">
        <p14:creationId xmlns:p14="http://schemas.microsoft.com/office/powerpoint/2010/main" val="42904267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D2A33B2-61A3-4233-892D-721DF678C125}" type="datetimeFigureOut">
              <a:rPr lang="en-US" smtClean="0"/>
              <a:t>5/14/2023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81B57D-6588-455C-AB7A-18B8DB069E10}" type="slidenum">
              <a:rPr lang="en-US" smtClean="0"/>
              <a:t>‹#›</a:t>
            </a:fld>
            <a:endParaRPr lang="en-US"/>
          </a:p>
        </p:txBody>
      </p:sp>
    </p:spTree>
    <p:extLst>
      <p:ext uri="{BB962C8B-B14F-4D97-AF65-F5344CB8AC3E}">
        <p14:creationId xmlns:p14="http://schemas.microsoft.com/office/powerpoint/2010/main" val="1895526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D2A33B2-61A3-4233-892D-721DF678C125}" type="datetimeFigureOut">
              <a:rPr lang="en-US" smtClean="0"/>
              <a:t>5/14/2023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81B57D-6588-455C-AB7A-18B8DB069E10}" type="slidenum">
              <a:rPr lang="en-US" smtClean="0"/>
              <a:t>‹#›</a:t>
            </a:fld>
            <a:endParaRPr lang="en-US"/>
          </a:p>
        </p:txBody>
      </p:sp>
    </p:spTree>
    <p:extLst>
      <p:ext uri="{BB962C8B-B14F-4D97-AF65-F5344CB8AC3E}">
        <p14:creationId xmlns:p14="http://schemas.microsoft.com/office/powerpoint/2010/main" val="25332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D2A33B2-61A3-4233-892D-721DF678C125}" type="datetimeFigureOut">
              <a:rPr lang="en-US" smtClean="0"/>
              <a:t>5/14/2023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81B57D-6588-455C-AB7A-18B8DB069E10}" type="slidenum">
              <a:rPr lang="en-US" smtClean="0"/>
              <a:t>‹#›</a:t>
            </a:fld>
            <a:endParaRPr lang="en-US"/>
          </a:p>
        </p:txBody>
      </p:sp>
    </p:spTree>
    <p:extLst>
      <p:ext uri="{BB962C8B-B14F-4D97-AF65-F5344CB8AC3E}">
        <p14:creationId xmlns:p14="http://schemas.microsoft.com/office/powerpoint/2010/main" val="42925931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D2A33B2-61A3-4233-892D-721DF678C125}" type="datetimeFigureOut">
              <a:rPr lang="en-US" smtClean="0"/>
              <a:t>5/14/2023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81B57D-6588-455C-AB7A-18B8DB069E10}"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11337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D2A33B2-61A3-4233-892D-721DF678C125}" type="datetimeFigureOut">
              <a:rPr lang="en-US" smtClean="0"/>
              <a:t>5/14/2023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81B57D-6588-455C-AB7A-18B8DB069E10}" type="slidenum">
              <a:rPr lang="en-US" smtClean="0"/>
              <a:t>‹#›</a:t>
            </a:fld>
            <a:endParaRPr lang="en-US"/>
          </a:p>
        </p:txBody>
      </p:sp>
    </p:spTree>
    <p:extLst>
      <p:ext uri="{BB962C8B-B14F-4D97-AF65-F5344CB8AC3E}">
        <p14:creationId xmlns:p14="http://schemas.microsoft.com/office/powerpoint/2010/main" val="32683775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D2A33B2-61A3-4233-892D-721DF678C125}" type="datetimeFigureOut">
              <a:rPr lang="en-US" smtClean="0"/>
              <a:t>5/14/2023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81B57D-6588-455C-AB7A-18B8DB069E10}" type="slidenum">
              <a:rPr lang="en-US" smtClean="0"/>
              <a:t>‹#›</a:t>
            </a:fld>
            <a:endParaRPr lang="en-US"/>
          </a:p>
        </p:txBody>
      </p:sp>
    </p:spTree>
    <p:extLst>
      <p:ext uri="{BB962C8B-B14F-4D97-AF65-F5344CB8AC3E}">
        <p14:creationId xmlns:p14="http://schemas.microsoft.com/office/powerpoint/2010/main" val="11144573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D2A33B2-61A3-4233-892D-721DF678C125}" type="datetimeFigureOut">
              <a:rPr lang="en-US" smtClean="0"/>
              <a:t>5/14/2023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81B57D-6588-455C-AB7A-18B8DB069E10}" type="slidenum">
              <a:rPr lang="en-US" smtClean="0"/>
              <a:t>‹#›</a:t>
            </a:fld>
            <a:endParaRPr lang="en-US"/>
          </a:p>
        </p:txBody>
      </p:sp>
    </p:spTree>
    <p:extLst>
      <p:ext uri="{BB962C8B-B14F-4D97-AF65-F5344CB8AC3E}">
        <p14:creationId xmlns:p14="http://schemas.microsoft.com/office/powerpoint/2010/main" val="21201380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2A33B2-61A3-4233-892D-721DF678C125}" type="datetimeFigureOut">
              <a:rPr lang="en-US" smtClean="0"/>
              <a:t>5/14/2023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81B57D-6588-455C-AB7A-18B8DB069E10}" type="slidenum">
              <a:rPr lang="en-US" smtClean="0"/>
              <a:t>‹#›</a:t>
            </a:fld>
            <a:endParaRPr lang="en-US"/>
          </a:p>
        </p:txBody>
      </p:sp>
    </p:spTree>
    <p:extLst>
      <p:ext uri="{BB962C8B-B14F-4D97-AF65-F5344CB8AC3E}">
        <p14:creationId xmlns:p14="http://schemas.microsoft.com/office/powerpoint/2010/main" val="3143066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2A33B2-61A3-4233-892D-721DF678C125}" type="datetimeFigureOut">
              <a:rPr lang="en-US" smtClean="0"/>
              <a:t>5/14/2023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81B57D-6588-455C-AB7A-18B8DB069E10}" type="slidenum">
              <a:rPr lang="en-US" smtClean="0"/>
              <a:t>‹#›</a:t>
            </a:fld>
            <a:endParaRPr lang="en-US"/>
          </a:p>
        </p:txBody>
      </p:sp>
    </p:spTree>
    <p:extLst>
      <p:ext uri="{BB962C8B-B14F-4D97-AF65-F5344CB8AC3E}">
        <p14:creationId xmlns:p14="http://schemas.microsoft.com/office/powerpoint/2010/main" val="879148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6D2A33B2-61A3-4233-892D-721DF678C125}" type="datetimeFigureOut">
              <a:rPr lang="en-US" smtClean="0"/>
              <a:t>5/14/2023</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E81B57D-6588-455C-AB7A-18B8DB069E10}" type="slidenum">
              <a:rPr lang="en-US" smtClean="0"/>
              <a:t>‹#›</a:t>
            </a:fld>
            <a:endParaRPr lang="en-US"/>
          </a:p>
        </p:txBody>
      </p:sp>
    </p:spTree>
    <p:extLst>
      <p:ext uri="{BB962C8B-B14F-4D97-AF65-F5344CB8AC3E}">
        <p14:creationId xmlns:p14="http://schemas.microsoft.com/office/powerpoint/2010/main" val="36502349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36DC7E-B41D-8A71-1260-7183C172E61A}"/>
              </a:ext>
            </a:extLst>
          </p:cNvPr>
          <p:cNvSpPr>
            <a:spLocks noGrp="1"/>
          </p:cNvSpPr>
          <p:nvPr>
            <p:ph sz="quarter" idx="13"/>
          </p:nvPr>
        </p:nvSpPr>
        <p:spPr/>
        <p:txBody>
          <a:bodyPr/>
          <a:lstStyle/>
          <a:p>
            <a:pPr marL="0" indent="0">
              <a:buNone/>
            </a:pPr>
            <a:r>
              <a:rPr lang="en-GB" dirty="0"/>
              <a:t>NAME: JAMAL SESAY</a:t>
            </a:r>
          </a:p>
          <a:p>
            <a:pPr marL="0" indent="0">
              <a:buNone/>
            </a:pPr>
            <a:r>
              <a:rPr lang="en-GB"/>
              <a:t>STUDENT </a:t>
            </a:r>
            <a:r>
              <a:rPr lang="en-GB" dirty="0"/>
              <a:t>ID: 1919235</a:t>
            </a:r>
          </a:p>
          <a:p>
            <a:pPr marL="0" indent="0">
              <a:buNone/>
            </a:pPr>
            <a:r>
              <a:rPr lang="en-GB" dirty="0"/>
              <a:t>MODULE: FINAL DISSERTATION VIVA</a:t>
            </a:r>
          </a:p>
          <a:p>
            <a:pPr marL="0" indent="0">
              <a:buNone/>
            </a:pPr>
            <a:r>
              <a:rPr lang="en-GB" dirty="0"/>
              <a:t>CODE: BMHP6020</a:t>
            </a:r>
          </a:p>
          <a:p>
            <a:pPr marL="0" indent="0">
              <a:buNone/>
            </a:pPr>
            <a:r>
              <a:rPr lang="en-GB" dirty="0"/>
              <a:t>LECTURER: DR ELENI</a:t>
            </a:r>
          </a:p>
        </p:txBody>
      </p:sp>
      <p:pic>
        <p:nvPicPr>
          <p:cNvPr id="1026" name="Picture 2" descr="Press Releases 2020 | University of Wales Trinity Saint David">
            <a:extLst>
              <a:ext uri="{FF2B5EF4-FFF2-40B4-BE49-F238E27FC236}">
                <a16:creationId xmlns:a16="http://schemas.microsoft.com/office/drawing/2014/main" id="{37941E50-D156-7B41-10C6-3B9358378D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187" y="249238"/>
            <a:ext cx="5715000" cy="1895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30986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55CADE-DCE0-447F-B290-2AE78E5E5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ental health awareness mural">
            <a:extLst>
              <a:ext uri="{FF2B5EF4-FFF2-40B4-BE49-F238E27FC236}">
                <a16:creationId xmlns:a16="http://schemas.microsoft.com/office/drawing/2014/main" id="{869302F4-2D31-ECCE-AC0C-62BE120CCF5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37401" b="-1"/>
          <a:stretch/>
        </p:blipFill>
        <p:spPr>
          <a:xfrm>
            <a:off x="8860" y="10"/>
            <a:ext cx="6924201" cy="6857990"/>
          </a:xfrm>
          <a:prstGeom prst="rect">
            <a:avLst/>
          </a:prstGeom>
        </p:spPr>
      </p:pic>
      <p:sp>
        <p:nvSpPr>
          <p:cNvPr id="12" name="Rectangle 11">
            <a:extLst>
              <a:ext uri="{FF2B5EF4-FFF2-40B4-BE49-F238E27FC236}">
                <a16:creationId xmlns:a16="http://schemas.microsoft.com/office/drawing/2014/main" id="{4245587C-701C-48A1-9B6B-10C3DF81A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3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3">
            <a:extLst>
              <a:ext uri="{FF2B5EF4-FFF2-40B4-BE49-F238E27FC236}">
                <a16:creationId xmlns:a16="http://schemas.microsoft.com/office/drawing/2014/main" id="{2E5CF545-7AAF-4A13-8871-089E929E85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7570382" y="1358901"/>
            <a:ext cx="3707844" cy="2730498"/>
          </a:xfrm>
        </p:spPr>
        <p:txBody>
          <a:bodyPr vert="horz" lIns="91440" tIns="45720" rIns="91440" bIns="45720" rtlCol="0">
            <a:normAutofit/>
          </a:bodyPr>
          <a:lstStyle/>
          <a:p>
            <a:r>
              <a:rPr lang="en-US" sz="2600" b="1"/>
              <a:t>THE IMPORTANCE OF CHILDREN AND ADOLESCENCES MENTAL HEALTH AWARENESS AMONG YOUNG ADULTS &amp; PARENTS </a:t>
            </a:r>
          </a:p>
        </p:txBody>
      </p:sp>
    </p:spTree>
    <p:extLst>
      <p:ext uri="{BB962C8B-B14F-4D97-AF65-F5344CB8AC3E}">
        <p14:creationId xmlns:p14="http://schemas.microsoft.com/office/powerpoint/2010/main" val="3143664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1596177"/>
          </a:xfrm>
        </p:spPr>
        <p:txBody>
          <a:bodyPr>
            <a:normAutofit/>
          </a:bodyPr>
          <a:lstStyle/>
          <a:p>
            <a:r>
              <a:rPr lang="en-US" dirty="0"/>
              <a:t>Table of contents </a:t>
            </a:r>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946891929"/>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9890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F012C5-2940-4F3E-BB5E-B8B2C9E8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37C977-E7E3-44AC-AEC8-2E2764190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13876" cy="6858000"/>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70DF37D-86A3-45DB-B1C1-580462D4BB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1" y="-2"/>
            <a:ext cx="3321978" cy="2196792"/>
          </a:xfrm>
          <a:prstGeom prst="rect">
            <a:avLst/>
          </a:prstGeom>
        </p:spPr>
      </p:pic>
      <p:sp>
        <p:nvSpPr>
          <p:cNvPr id="2" name="Title 1"/>
          <p:cNvSpPr>
            <a:spLocks noGrp="1"/>
          </p:cNvSpPr>
          <p:nvPr>
            <p:ph type="title"/>
          </p:nvPr>
        </p:nvSpPr>
        <p:spPr>
          <a:xfrm>
            <a:off x="959896" y="960814"/>
            <a:ext cx="2732249" cy="4912936"/>
          </a:xfrm>
        </p:spPr>
        <p:txBody>
          <a:bodyPr anchor="b">
            <a:normAutofit/>
          </a:bodyPr>
          <a:lstStyle/>
          <a:p>
            <a:pPr algn="r"/>
            <a:r>
              <a:rPr lang="en-US" sz="2800">
                <a:solidFill>
                  <a:schemeClr val="bg1"/>
                </a:solidFill>
              </a:rPr>
              <a:t>Introduction </a:t>
            </a:r>
          </a:p>
        </p:txBody>
      </p:sp>
      <p:sp>
        <p:nvSpPr>
          <p:cNvPr id="3" name="Content Placeholder 2"/>
          <p:cNvSpPr>
            <a:spLocks noGrp="1"/>
          </p:cNvSpPr>
          <p:nvPr>
            <p:ph sz="quarter" idx="13"/>
          </p:nvPr>
        </p:nvSpPr>
        <p:spPr>
          <a:xfrm>
            <a:off x="4979078" y="960814"/>
            <a:ext cx="6247722" cy="4830385"/>
          </a:xfrm>
        </p:spPr>
        <p:txBody>
          <a:bodyPr anchor="ctr">
            <a:normAutofit/>
          </a:bodyPr>
          <a:lstStyle/>
          <a:p>
            <a:pPr>
              <a:buFont typeface="Wingdings" panose="05000000000000000000" pitchFamily="2" charset="2"/>
              <a:buChar char="v"/>
            </a:pPr>
            <a:r>
              <a:rPr lang="en-US" sz="1800" cap="none" dirty="0"/>
              <a:t>Mental health includes a person's emotional, psychological and social well-being. </a:t>
            </a:r>
          </a:p>
          <a:p>
            <a:pPr>
              <a:buFont typeface="Wingdings" panose="05000000000000000000" pitchFamily="2" charset="2"/>
              <a:buChar char="v"/>
            </a:pPr>
            <a:r>
              <a:rPr lang="en-US" sz="1800" cap="none" dirty="0"/>
              <a:t>The study showcases 1 out of 4 people in England is suffering from one or other kind of mental health problem. </a:t>
            </a:r>
          </a:p>
          <a:p>
            <a:pPr>
              <a:buFont typeface="Wingdings" panose="05000000000000000000" pitchFamily="2" charset="2"/>
              <a:buChar char="v"/>
            </a:pPr>
            <a:r>
              <a:rPr lang="en-US" sz="1800" cap="none" dirty="0"/>
              <a:t>In this regard, this research is focusing on the significance of mental health awareness among young adults and parents. </a:t>
            </a:r>
          </a:p>
        </p:txBody>
      </p:sp>
    </p:spTree>
    <p:extLst>
      <p:ext uri="{BB962C8B-B14F-4D97-AF65-F5344CB8AC3E}">
        <p14:creationId xmlns:p14="http://schemas.microsoft.com/office/powerpoint/2010/main" val="2523425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F012C5-2940-4F3E-BB5E-B8B2C9E8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37C977-E7E3-44AC-AEC8-2E2764190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13876" cy="6858000"/>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70DF37D-86A3-45DB-B1C1-580462D4BB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1" y="-2"/>
            <a:ext cx="3321978" cy="2196792"/>
          </a:xfrm>
          <a:prstGeom prst="rect">
            <a:avLst/>
          </a:prstGeom>
        </p:spPr>
      </p:pic>
      <p:sp>
        <p:nvSpPr>
          <p:cNvPr id="2" name="Title 1"/>
          <p:cNvSpPr>
            <a:spLocks noGrp="1"/>
          </p:cNvSpPr>
          <p:nvPr>
            <p:ph type="title"/>
          </p:nvPr>
        </p:nvSpPr>
        <p:spPr>
          <a:xfrm>
            <a:off x="959896" y="960814"/>
            <a:ext cx="2732249" cy="4912936"/>
          </a:xfrm>
        </p:spPr>
        <p:txBody>
          <a:bodyPr anchor="b">
            <a:normAutofit/>
          </a:bodyPr>
          <a:lstStyle/>
          <a:p>
            <a:pPr algn="r"/>
            <a:r>
              <a:rPr lang="en-US" sz="4000">
                <a:solidFill>
                  <a:schemeClr val="bg1"/>
                </a:solidFill>
              </a:rPr>
              <a:t>Aims &amp; Objectives </a:t>
            </a:r>
          </a:p>
        </p:txBody>
      </p:sp>
      <p:sp>
        <p:nvSpPr>
          <p:cNvPr id="3" name="Content Placeholder 2"/>
          <p:cNvSpPr>
            <a:spLocks noGrp="1"/>
          </p:cNvSpPr>
          <p:nvPr>
            <p:ph sz="quarter" idx="13"/>
          </p:nvPr>
        </p:nvSpPr>
        <p:spPr>
          <a:xfrm>
            <a:off x="4979078" y="960814"/>
            <a:ext cx="6247722" cy="4830385"/>
          </a:xfrm>
        </p:spPr>
        <p:txBody>
          <a:bodyPr anchor="ctr">
            <a:normAutofit/>
          </a:bodyPr>
          <a:lstStyle/>
          <a:p>
            <a:pPr>
              <a:buFont typeface="Wingdings" panose="05000000000000000000" pitchFamily="2" charset="2"/>
              <a:buChar char="v"/>
            </a:pPr>
            <a:r>
              <a:rPr lang="en-US" sz="1800" cap="none" dirty="0"/>
              <a:t>The core aim of the study is the causes of mental health issues and their effects on young adults. </a:t>
            </a:r>
          </a:p>
          <a:p>
            <a:pPr>
              <a:buFont typeface="Wingdings" panose="05000000000000000000" pitchFamily="2" charset="2"/>
              <a:buChar char="v"/>
            </a:pPr>
            <a:r>
              <a:rPr lang="en-US" sz="1800" cap="none" dirty="0"/>
              <a:t>The objective of the research is to identify the need for mental health awareness among young adults as well as parents with the causes and effects of mental health issues.</a:t>
            </a:r>
          </a:p>
        </p:txBody>
      </p:sp>
    </p:spTree>
    <p:extLst>
      <p:ext uri="{BB962C8B-B14F-4D97-AF65-F5344CB8AC3E}">
        <p14:creationId xmlns:p14="http://schemas.microsoft.com/office/powerpoint/2010/main" val="4244193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F012C5-2940-4F3E-BB5E-B8B2C9E8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37C977-E7E3-44AC-AEC8-2E2764190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13876" cy="6858000"/>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70DF37D-86A3-45DB-B1C1-580462D4BB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1" y="-2"/>
            <a:ext cx="3321978" cy="2196792"/>
          </a:xfrm>
          <a:prstGeom prst="rect">
            <a:avLst/>
          </a:prstGeom>
        </p:spPr>
      </p:pic>
      <p:sp>
        <p:nvSpPr>
          <p:cNvPr id="2" name="Title 1"/>
          <p:cNvSpPr>
            <a:spLocks noGrp="1"/>
          </p:cNvSpPr>
          <p:nvPr>
            <p:ph type="title"/>
          </p:nvPr>
        </p:nvSpPr>
        <p:spPr>
          <a:xfrm>
            <a:off x="959896" y="960814"/>
            <a:ext cx="2732249" cy="4912936"/>
          </a:xfrm>
        </p:spPr>
        <p:txBody>
          <a:bodyPr anchor="b">
            <a:normAutofit/>
          </a:bodyPr>
          <a:lstStyle/>
          <a:p>
            <a:pPr algn="r"/>
            <a:r>
              <a:rPr lang="en-US" sz="4000">
                <a:solidFill>
                  <a:schemeClr val="bg1"/>
                </a:solidFill>
              </a:rPr>
              <a:t>Research Questions </a:t>
            </a:r>
          </a:p>
        </p:txBody>
      </p:sp>
      <p:sp>
        <p:nvSpPr>
          <p:cNvPr id="3" name="Content Placeholder 2"/>
          <p:cNvSpPr>
            <a:spLocks noGrp="1"/>
          </p:cNvSpPr>
          <p:nvPr>
            <p:ph sz="quarter" idx="13"/>
          </p:nvPr>
        </p:nvSpPr>
        <p:spPr>
          <a:xfrm>
            <a:off x="4979078" y="960814"/>
            <a:ext cx="6247722" cy="4830385"/>
          </a:xfrm>
        </p:spPr>
        <p:txBody>
          <a:bodyPr anchor="ctr">
            <a:normAutofit/>
          </a:bodyPr>
          <a:lstStyle/>
          <a:p>
            <a:pPr>
              <a:buFont typeface="Wingdings" panose="05000000000000000000" pitchFamily="2" charset="2"/>
              <a:buChar char="v"/>
            </a:pPr>
            <a:r>
              <a:rPr lang="en-US" sz="1800" cap="none" dirty="0"/>
              <a:t>Suffering from any mental disorder creates a long-term effect on the person as well as the surrounding people. </a:t>
            </a:r>
          </a:p>
          <a:p>
            <a:pPr>
              <a:buFont typeface="Wingdings" panose="05000000000000000000" pitchFamily="2" charset="2"/>
              <a:buChar char="v"/>
            </a:pPr>
            <a:r>
              <a:rPr lang="en-US" sz="1800" cap="none" dirty="0"/>
              <a:t>So the questions are designed to investigate the necessity of mental health awareness among young adults and parent. </a:t>
            </a:r>
          </a:p>
          <a:p>
            <a:pPr>
              <a:buFont typeface="Wingdings" panose="05000000000000000000" pitchFamily="2" charset="2"/>
              <a:buChar char="v"/>
            </a:pPr>
            <a:r>
              <a:rPr lang="en-US" sz="1800" cap="none" dirty="0"/>
              <a:t>It also tries to identify the causes and effects of mental health issues. </a:t>
            </a:r>
          </a:p>
        </p:txBody>
      </p:sp>
    </p:spTree>
    <p:extLst>
      <p:ext uri="{BB962C8B-B14F-4D97-AF65-F5344CB8AC3E}">
        <p14:creationId xmlns:p14="http://schemas.microsoft.com/office/powerpoint/2010/main" val="3114790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F012C5-2940-4F3E-BB5E-B8B2C9E8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37C977-E7E3-44AC-AEC8-2E2764190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13876" cy="6858000"/>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70DF37D-86A3-45DB-B1C1-580462D4BB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1" y="-2"/>
            <a:ext cx="3321978" cy="2196792"/>
          </a:xfrm>
          <a:prstGeom prst="rect">
            <a:avLst/>
          </a:prstGeom>
        </p:spPr>
      </p:pic>
      <p:sp>
        <p:nvSpPr>
          <p:cNvPr id="2" name="Title 1"/>
          <p:cNvSpPr>
            <a:spLocks noGrp="1"/>
          </p:cNvSpPr>
          <p:nvPr>
            <p:ph type="title"/>
          </p:nvPr>
        </p:nvSpPr>
        <p:spPr>
          <a:xfrm>
            <a:off x="959896" y="960814"/>
            <a:ext cx="2732249" cy="4912936"/>
          </a:xfrm>
        </p:spPr>
        <p:txBody>
          <a:bodyPr anchor="b">
            <a:normAutofit/>
          </a:bodyPr>
          <a:lstStyle/>
          <a:p>
            <a:pPr algn="r"/>
            <a:r>
              <a:rPr lang="en-US" sz="4000">
                <a:solidFill>
                  <a:schemeClr val="bg1"/>
                </a:solidFill>
              </a:rPr>
              <a:t>Research Methods  </a:t>
            </a:r>
          </a:p>
        </p:txBody>
      </p:sp>
      <p:sp>
        <p:nvSpPr>
          <p:cNvPr id="3" name="Content Placeholder 2"/>
          <p:cNvSpPr>
            <a:spLocks noGrp="1"/>
          </p:cNvSpPr>
          <p:nvPr>
            <p:ph sz="quarter" idx="13"/>
          </p:nvPr>
        </p:nvSpPr>
        <p:spPr>
          <a:xfrm>
            <a:off x="4979078" y="960814"/>
            <a:ext cx="6247722" cy="4830385"/>
          </a:xfrm>
        </p:spPr>
        <p:txBody>
          <a:bodyPr anchor="ctr">
            <a:normAutofit/>
          </a:bodyPr>
          <a:lstStyle/>
          <a:p>
            <a:pPr>
              <a:buFont typeface="Wingdings" panose="05000000000000000000" pitchFamily="2" charset="2"/>
              <a:buChar char="v"/>
            </a:pPr>
            <a:r>
              <a:rPr lang="en-US" sz="1800" cap="none" dirty="0"/>
              <a:t>The research has followed a qualitative method to understand the issue deeply.</a:t>
            </a:r>
          </a:p>
          <a:p>
            <a:pPr>
              <a:buFont typeface="Wingdings" panose="05000000000000000000" pitchFamily="2" charset="2"/>
              <a:buChar char="v"/>
            </a:pPr>
            <a:r>
              <a:rPr lang="en-US" sz="1800" cap="none" dirty="0"/>
              <a:t>Again, secondary data collection method is implemented to gather all the necessary information. </a:t>
            </a:r>
          </a:p>
          <a:p>
            <a:pPr>
              <a:buFont typeface="Wingdings" panose="05000000000000000000" pitchFamily="2" charset="2"/>
              <a:buChar char="v"/>
            </a:pPr>
            <a:r>
              <a:rPr lang="en-US" sz="1800" cap="none" dirty="0"/>
              <a:t>The method to collect the data is a systematic literature review of ten journal articles based on primary research. </a:t>
            </a:r>
          </a:p>
        </p:txBody>
      </p:sp>
    </p:spTree>
    <p:extLst>
      <p:ext uri="{BB962C8B-B14F-4D97-AF65-F5344CB8AC3E}">
        <p14:creationId xmlns:p14="http://schemas.microsoft.com/office/powerpoint/2010/main" val="3666377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F012C5-2940-4F3E-BB5E-B8B2C9E8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37C977-E7E3-44AC-AEC8-2E2764190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13876" cy="6858000"/>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70DF37D-86A3-45DB-B1C1-580462D4BB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1" y="-2"/>
            <a:ext cx="3321978" cy="2196792"/>
          </a:xfrm>
          <a:prstGeom prst="rect">
            <a:avLst/>
          </a:prstGeom>
        </p:spPr>
      </p:pic>
      <p:sp>
        <p:nvSpPr>
          <p:cNvPr id="2" name="Title 1"/>
          <p:cNvSpPr>
            <a:spLocks noGrp="1"/>
          </p:cNvSpPr>
          <p:nvPr>
            <p:ph type="title"/>
          </p:nvPr>
        </p:nvSpPr>
        <p:spPr>
          <a:xfrm>
            <a:off x="959896" y="960814"/>
            <a:ext cx="2732249" cy="4912936"/>
          </a:xfrm>
        </p:spPr>
        <p:txBody>
          <a:bodyPr anchor="b">
            <a:normAutofit/>
          </a:bodyPr>
          <a:lstStyle/>
          <a:p>
            <a:pPr algn="r"/>
            <a:r>
              <a:rPr lang="en-US" sz="4000">
                <a:solidFill>
                  <a:schemeClr val="bg1"/>
                </a:solidFill>
              </a:rPr>
              <a:t>Data Analysis </a:t>
            </a:r>
          </a:p>
        </p:txBody>
      </p:sp>
      <p:sp>
        <p:nvSpPr>
          <p:cNvPr id="3" name="Content Placeholder 2"/>
          <p:cNvSpPr>
            <a:spLocks noGrp="1"/>
          </p:cNvSpPr>
          <p:nvPr>
            <p:ph sz="quarter" idx="13"/>
          </p:nvPr>
        </p:nvSpPr>
        <p:spPr>
          <a:xfrm>
            <a:off x="4979078" y="960814"/>
            <a:ext cx="6247722" cy="4830385"/>
          </a:xfrm>
        </p:spPr>
        <p:txBody>
          <a:bodyPr anchor="ctr">
            <a:normAutofit/>
          </a:bodyPr>
          <a:lstStyle/>
          <a:p>
            <a:pPr>
              <a:buFont typeface="Wingdings" panose="05000000000000000000" pitchFamily="2" charset="2"/>
              <a:buChar char="v"/>
            </a:pPr>
            <a:r>
              <a:rPr lang="en-US" sz="1800" cap="none" dirty="0"/>
              <a:t>This research has followed a thematic analysis to identify common patterns and similarities among the 10 articles used for the systematic literature review. </a:t>
            </a:r>
          </a:p>
          <a:p>
            <a:pPr>
              <a:buFont typeface="Wingdings" panose="05000000000000000000" pitchFamily="2" charset="2"/>
              <a:buChar char="v"/>
            </a:pPr>
            <a:r>
              <a:rPr lang="en-US" sz="1800" cap="none" dirty="0"/>
              <a:t>Further, text analysis and diagnostic analysis are applied in the research to </a:t>
            </a:r>
            <a:r>
              <a:rPr lang="en-US" sz="1800" cap="none" dirty="0" err="1"/>
              <a:t>analyse</a:t>
            </a:r>
            <a:r>
              <a:rPr lang="en-US" sz="1800" cap="none" dirty="0"/>
              <a:t> the data. </a:t>
            </a:r>
          </a:p>
        </p:txBody>
      </p:sp>
    </p:spTree>
    <p:extLst>
      <p:ext uri="{BB962C8B-B14F-4D97-AF65-F5344CB8AC3E}">
        <p14:creationId xmlns:p14="http://schemas.microsoft.com/office/powerpoint/2010/main" val="3077073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F012C5-2940-4F3E-BB5E-B8B2C9E8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37C977-E7E3-44AC-AEC8-2E2764190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13876" cy="6858000"/>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70DF37D-86A3-45DB-B1C1-580462D4BB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1" y="-2"/>
            <a:ext cx="3321978" cy="2196792"/>
          </a:xfrm>
          <a:prstGeom prst="rect">
            <a:avLst/>
          </a:prstGeom>
        </p:spPr>
      </p:pic>
      <p:sp>
        <p:nvSpPr>
          <p:cNvPr id="2" name="Title 1"/>
          <p:cNvSpPr>
            <a:spLocks noGrp="1"/>
          </p:cNvSpPr>
          <p:nvPr>
            <p:ph type="title"/>
          </p:nvPr>
        </p:nvSpPr>
        <p:spPr>
          <a:xfrm>
            <a:off x="959896" y="960814"/>
            <a:ext cx="2732249" cy="4912936"/>
          </a:xfrm>
        </p:spPr>
        <p:txBody>
          <a:bodyPr anchor="b">
            <a:normAutofit/>
          </a:bodyPr>
          <a:lstStyle/>
          <a:p>
            <a:pPr algn="r"/>
            <a:r>
              <a:rPr lang="en-US" sz="4000">
                <a:solidFill>
                  <a:schemeClr val="bg1"/>
                </a:solidFill>
              </a:rPr>
              <a:t>Findings</a:t>
            </a:r>
          </a:p>
        </p:txBody>
      </p:sp>
      <p:sp>
        <p:nvSpPr>
          <p:cNvPr id="3" name="Content Placeholder 2"/>
          <p:cNvSpPr>
            <a:spLocks noGrp="1"/>
          </p:cNvSpPr>
          <p:nvPr>
            <p:ph sz="quarter" idx="13"/>
          </p:nvPr>
        </p:nvSpPr>
        <p:spPr>
          <a:xfrm>
            <a:off x="4979078" y="960814"/>
            <a:ext cx="6247722" cy="4830385"/>
          </a:xfrm>
        </p:spPr>
        <p:txBody>
          <a:bodyPr anchor="ctr">
            <a:normAutofit/>
          </a:bodyPr>
          <a:lstStyle/>
          <a:p>
            <a:pPr>
              <a:buFont typeface="Wingdings" panose="05000000000000000000" pitchFamily="2" charset="2"/>
              <a:buChar char="v"/>
            </a:pPr>
            <a:r>
              <a:rPr lang="en-US" sz="1800" cap="none" dirty="0"/>
              <a:t>The study has disclosed different causes of mental health issues such as biological factors, childhood abuse experiencing discrimination, social disadvantages, domestic violence, unemployment, social isolation, drug misuse etc. </a:t>
            </a:r>
          </a:p>
          <a:p>
            <a:pPr>
              <a:buFont typeface="Wingdings" panose="05000000000000000000" pitchFamily="2" charset="2"/>
              <a:buChar char="v"/>
            </a:pPr>
            <a:r>
              <a:rPr lang="en-US" sz="1800" cap="none" dirty="0"/>
              <a:t>By reducing chronic health issues, changing negative outlooks, understanding symptoms and learning about the problems, it is possible to bring change and provide the necessary care. </a:t>
            </a:r>
          </a:p>
        </p:txBody>
      </p:sp>
    </p:spTree>
    <p:extLst>
      <p:ext uri="{BB962C8B-B14F-4D97-AF65-F5344CB8AC3E}">
        <p14:creationId xmlns:p14="http://schemas.microsoft.com/office/powerpoint/2010/main" val="341072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F012C5-2940-4F3E-BB5E-B8B2C9E8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37C977-E7E3-44AC-AEC8-2E2764190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13876" cy="6858000"/>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70DF37D-86A3-45DB-B1C1-580462D4BB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1" y="-2"/>
            <a:ext cx="3321978" cy="2196792"/>
          </a:xfrm>
          <a:prstGeom prst="rect">
            <a:avLst/>
          </a:prstGeom>
        </p:spPr>
      </p:pic>
      <p:sp>
        <p:nvSpPr>
          <p:cNvPr id="2" name="Title 1"/>
          <p:cNvSpPr>
            <a:spLocks noGrp="1"/>
          </p:cNvSpPr>
          <p:nvPr>
            <p:ph type="title"/>
          </p:nvPr>
        </p:nvSpPr>
        <p:spPr>
          <a:xfrm>
            <a:off x="959896" y="960814"/>
            <a:ext cx="2732249" cy="4912936"/>
          </a:xfrm>
        </p:spPr>
        <p:txBody>
          <a:bodyPr anchor="b">
            <a:normAutofit/>
          </a:bodyPr>
          <a:lstStyle/>
          <a:p>
            <a:pPr algn="r"/>
            <a:r>
              <a:rPr lang="en-US" sz="3200" dirty="0">
                <a:solidFill>
                  <a:schemeClr val="bg1"/>
                </a:solidFill>
              </a:rPr>
              <a:t>Conclusion</a:t>
            </a:r>
          </a:p>
        </p:txBody>
      </p:sp>
      <p:sp>
        <p:nvSpPr>
          <p:cNvPr id="3" name="Content Placeholder 2"/>
          <p:cNvSpPr>
            <a:spLocks noGrp="1"/>
          </p:cNvSpPr>
          <p:nvPr>
            <p:ph sz="quarter" idx="13"/>
          </p:nvPr>
        </p:nvSpPr>
        <p:spPr>
          <a:xfrm>
            <a:off x="4979078" y="960814"/>
            <a:ext cx="6247722" cy="4830385"/>
          </a:xfrm>
        </p:spPr>
        <p:txBody>
          <a:bodyPr anchor="ctr">
            <a:normAutofit/>
          </a:bodyPr>
          <a:lstStyle/>
          <a:p>
            <a:pPr algn="just">
              <a:buFont typeface="Wingdings" panose="05000000000000000000" pitchFamily="2" charset="2"/>
              <a:buChar char="v"/>
            </a:pPr>
            <a:r>
              <a:rPr lang="en-US" sz="1800" cap="none" dirty="0"/>
              <a:t>To sum up, it is necessary to understand the causes and effects of mental health problems in young adults to help them. </a:t>
            </a:r>
          </a:p>
          <a:p>
            <a:pPr algn="just">
              <a:buFont typeface="Wingdings" panose="05000000000000000000" pitchFamily="2" charset="2"/>
              <a:buChar char="v"/>
            </a:pPr>
            <a:r>
              <a:rPr lang="en-US" sz="1800" cap="none" dirty="0"/>
              <a:t>It is found that one of the main reasons that young adults suffer from mental health problems because of social prejudice. </a:t>
            </a:r>
          </a:p>
          <a:p>
            <a:pPr algn="just">
              <a:buFont typeface="Wingdings" panose="05000000000000000000" pitchFamily="2" charset="2"/>
              <a:buChar char="v"/>
            </a:pPr>
            <a:r>
              <a:rPr lang="en-US" sz="1800" cap="none" dirty="0"/>
              <a:t>Thus, parents need to change their views towards mental health issues and awareness should be raised. </a:t>
            </a:r>
          </a:p>
        </p:txBody>
      </p:sp>
    </p:spTree>
    <p:extLst>
      <p:ext uri="{BB962C8B-B14F-4D97-AF65-F5344CB8AC3E}">
        <p14:creationId xmlns:p14="http://schemas.microsoft.com/office/powerpoint/2010/main" val="4262028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F012C5-2940-4F3E-BB5E-B8B2C9E8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37C977-E7E3-44AC-AEC8-2E2764190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13876" cy="6858000"/>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70DF37D-86A3-45DB-B1C1-580462D4BB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1" y="-2"/>
            <a:ext cx="3321978" cy="2196792"/>
          </a:xfrm>
          <a:prstGeom prst="rect">
            <a:avLst/>
          </a:prstGeom>
        </p:spPr>
      </p:pic>
      <p:sp>
        <p:nvSpPr>
          <p:cNvPr id="2" name="Title 1"/>
          <p:cNvSpPr>
            <a:spLocks noGrp="1"/>
          </p:cNvSpPr>
          <p:nvPr>
            <p:ph type="title"/>
          </p:nvPr>
        </p:nvSpPr>
        <p:spPr>
          <a:xfrm>
            <a:off x="959896" y="960814"/>
            <a:ext cx="2732249" cy="4912936"/>
          </a:xfrm>
        </p:spPr>
        <p:txBody>
          <a:bodyPr anchor="b">
            <a:normAutofit/>
          </a:bodyPr>
          <a:lstStyle/>
          <a:p>
            <a:pPr algn="r"/>
            <a:r>
              <a:rPr lang="en-US" sz="3200" dirty="0">
                <a:solidFill>
                  <a:schemeClr val="bg1"/>
                </a:solidFill>
              </a:rPr>
              <a:t>Reference </a:t>
            </a:r>
          </a:p>
        </p:txBody>
      </p:sp>
      <p:sp>
        <p:nvSpPr>
          <p:cNvPr id="4" name="Rectangle 1"/>
          <p:cNvSpPr>
            <a:spLocks noGrp="1" noChangeArrowheads="1"/>
          </p:cNvSpPr>
          <p:nvPr>
            <p:ph sz="quarter" idx="13"/>
          </p:nvPr>
        </p:nvSpPr>
        <p:spPr bwMode="auto">
          <a:xfrm>
            <a:off x="4744483" y="1019980"/>
            <a:ext cx="6919197" cy="4924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304704" rIns="0" bIns="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Anne Rogers, D. P., 2010.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 Sociology of Mental Health and Illness. </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4th ed. </a:t>
            </a: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s.l.:Open</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University Press.</a:t>
            </a:r>
            <a:endParaRPr kumimoji="0" lang="en-US"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cdc</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2021.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About Mental Health. </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https://www.cdc.gov/mentalhealth/learn/index.htm#:~:text=1%20in%205%20Americans%20will,illness%20in%20a%20given%20year.&amp;text=1%20in%205%20children%2C%20either,a%20seriously%20debilitating%20mental%20illness.&amp;text=1%20in%2025%20Americans%20lives,bipolar%20</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[Accessed 13 10 2022].</a:t>
            </a:r>
            <a:endParaRPr kumimoji="0" lang="en-US"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cdc</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2022.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Mental health of children and parents —a strong connection. </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https://www.cdc.gov/childrensmentalhealth/features/mental-health-children-and-parents.html#:~:text=The%20mental%20health%20of%20parents,their%20mental%20health%20as%20good.</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[Accessed 26 09 2022].</a:t>
            </a:r>
            <a:endParaRPr kumimoji="0" lang="en-US"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clearfocustraining</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2021.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Exploring The Relationship Between Mental Health And Wellbeing. </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https://www.clearfocustraining.co.uk/blog/mental-health-and-wellbeing/</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[Accessed 09 10 2022].</a:t>
            </a:r>
            <a:endParaRPr kumimoji="0" lang="en-US"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Graham </a:t>
            </a: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Thornicroft</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M. T., 2008.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Better Mental Health Care. </a:t>
            </a: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s.l.:Cambridge</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University Press.</a:t>
            </a:r>
            <a:endParaRPr kumimoji="0" lang="en-US"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Hazen, E. P., 2010.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Mental Health Disorders in Adolescents: A Guide for Parents, Teachers, and Professionals. </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1st ed. </a:t>
            </a: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s.l.:Rutgers</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University Press.</a:t>
            </a:r>
            <a:endParaRPr kumimoji="0" lang="en-US"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howard</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2022.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Growth of Mental Health Awareness. </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https://magazine.howard.edu/stories/the-growth-of-mental-health-awareness</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[Accessed 29 08 2022].</a:t>
            </a:r>
            <a:endParaRPr kumimoji="0" lang="en-US"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jedfoundation</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2022.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Mental Health and Suicide Statistics. </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https://jedfoundation.org/mental-health-and-suicide-statistics/</a:t>
            </a:r>
            <a:b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[Accessed 12 09 2022].</a:t>
            </a:r>
            <a:endParaRPr kumimoji="0" lang="en-US"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Jon E. Grant, M. N. P., 2009. </a:t>
            </a:r>
            <a:r>
              <a:rPr kumimoji="0" lang="en-GB" altLang="en-US" sz="1200" b="0" i="1"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Young Adult Mental Health. </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1st ed. </a:t>
            </a:r>
            <a:r>
              <a:rPr kumimoji="0" lang="en-GB" altLang="en-US" sz="12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s.l.:Oxford</a:t>
            </a:r>
            <a:r>
              <a:rPr kumimoji="0" lang="en-GB" altLang="en-US" sz="12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University Press.</a:t>
            </a:r>
            <a:endParaRPr kumimoji="0" lang="en-US" altLang="en-US" sz="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239525855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3535</TotalTime>
  <Words>1894</Words>
  <Application>Microsoft Office PowerPoint</Application>
  <PresentationFormat>Widescreen</PresentationFormat>
  <Paragraphs>81</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Times New Roman</vt:lpstr>
      <vt:lpstr>Tw Cen MT</vt:lpstr>
      <vt:lpstr>Wingdings</vt:lpstr>
      <vt:lpstr>Droplet</vt:lpstr>
      <vt:lpstr>PowerPoint Presentation</vt:lpstr>
      <vt:lpstr>THE IMPORTANCE OF CHILDREN AND ADOLESCENCES MENTAL HEALTH AWARENESS AMONG YOUNG ADULTS &amp; PARENTS </vt:lpstr>
      <vt:lpstr>Table of contents </vt:lpstr>
      <vt:lpstr>Introduction </vt:lpstr>
      <vt:lpstr>Aims &amp; Objectives </vt:lpstr>
      <vt:lpstr>Research Questions </vt:lpstr>
      <vt:lpstr>Research Methods  </vt:lpstr>
      <vt:lpstr>Data Analysis </vt:lpstr>
      <vt:lpstr>Findings</vt:lpstr>
      <vt:lpstr>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CHILDREN AND ADOLESCENCES MENTAL HEALTH AWARENESS AMONG YOUNG ADULTS &amp; PARENTS</dc:title>
  <dc:creator>sohel.sorwar.18@gmail.com</dc:creator>
  <cp:lastModifiedBy>Jamal</cp:lastModifiedBy>
  <cp:revision>14</cp:revision>
  <dcterms:created xsi:type="dcterms:W3CDTF">2023-05-04T09:26:54Z</dcterms:created>
  <dcterms:modified xsi:type="dcterms:W3CDTF">2023-05-14T22:33:53Z</dcterms:modified>
</cp:coreProperties>
</file>