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90" r:id="rId1"/>
  </p:sldMasterIdLst>
  <p:notesMasterIdLst>
    <p:notesMasterId r:id="rId13"/>
  </p:notesMasterIdLst>
  <p:sldIdLst>
    <p:sldId id="256" r:id="rId2"/>
    <p:sldId id="266" r:id="rId3"/>
    <p:sldId id="267" r:id="rId4"/>
    <p:sldId id="257" r:id="rId5"/>
    <p:sldId id="258" r:id="rId6"/>
    <p:sldId id="259" r:id="rId7"/>
    <p:sldId id="260"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441" autoAdjust="0"/>
  </p:normalViewPr>
  <p:slideViewPr>
    <p:cSldViewPr snapToGrid="0">
      <p:cViewPr varScale="1">
        <p:scale>
          <a:sx n="59" d="100"/>
          <a:sy n="59" d="100"/>
        </p:scale>
        <p:origin x="115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436387-B07F-4D7F-AAEF-6DF1B656AB3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388E610-6B0F-4680-9EFF-6A5D931475FE}">
      <dgm:prSet/>
      <dgm:spPr/>
      <dgm:t>
        <a:bodyPr/>
        <a:lstStyle/>
        <a:p>
          <a:r>
            <a:rPr lang="en-US"/>
            <a:t>Introduction</a:t>
          </a:r>
        </a:p>
      </dgm:t>
    </dgm:pt>
    <dgm:pt modelId="{F8706AE6-CA41-4D4E-8A15-3014446B9622}" type="parTrans" cxnId="{34CEEC1A-204A-4F0E-9CDA-4C0400436870}">
      <dgm:prSet/>
      <dgm:spPr/>
      <dgm:t>
        <a:bodyPr/>
        <a:lstStyle/>
        <a:p>
          <a:endParaRPr lang="en-US"/>
        </a:p>
      </dgm:t>
    </dgm:pt>
    <dgm:pt modelId="{33FCE16D-7DDB-4B2A-BD00-E48AA3643687}" type="sibTrans" cxnId="{34CEEC1A-204A-4F0E-9CDA-4C0400436870}">
      <dgm:prSet/>
      <dgm:spPr/>
      <dgm:t>
        <a:bodyPr/>
        <a:lstStyle/>
        <a:p>
          <a:endParaRPr lang="en-US"/>
        </a:p>
      </dgm:t>
    </dgm:pt>
    <dgm:pt modelId="{CD2FC4FD-ADA2-4029-A09B-EA8FD113EB92}">
      <dgm:prSet/>
      <dgm:spPr/>
      <dgm:t>
        <a:bodyPr/>
        <a:lstStyle/>
        <a:p>
          <a:r>
            <a:rPr lang="en-US"/>
            <a:t>Motivation</a:t>
          </a:r>
        </a:p>
      </dgm:t>
    </dgm:pt>
    <dgm:pt modelId="{C6CCDAD1-BFA6-448D-8E3C-7DC951D6AC6B}" type="parTrans" cxnId="{5A34D95B-549A-46ED-A1B7-4C7CBF58AEB1}">
      <dgm:prSet/>
      <dgm:spPr/>
      <dgm:t>
        <a:bodyPr/>
        <a:lstStyle/>
        <a:p>
          <a:endParaRPr lang="en-US"/>
        </a:p>
      </dgm:t>
    </dgm:pt>
    <dgm:pt modelId="{7E612214-BC20-4B6D-AE34-630BD5756497}" type="sibTrans" cxnId="{5A34D95B-549A-46ED-A1B7-4C7CBF58AEB1}">
      <dgm:prSet/>
      <dgm:spPr/>
      <dgm:t>
        <a:bodyPr/>
        <a:lstStyle/>
        <a:p>
          <a:endParaRPr lang="en-US"/>
        </a:p>
      </dgm:t>
    </dgm:pt>
    <dgm:pt modelId="{E5566A2D-3342-4AEF-93C9-378A27C3A2D4}">
      <dgm:prSet/>
      <dgm:spPr/>
      <dgm:t>
        <a:bodyPr/>
        <a:lstStyle/>
        <a:p>
          <a:r>
            <a:rPr lang="en-US"/>
            <a:t>Motivation types</a:t>
          </a:r>
        </a:p>
      </dgm:t>
    </dgm:pt>
    <dgm:pt modelId="{DD98EF9C-EF5C-428A-BDB8-689712648172}" type="parTrans" cxnId="{648CF909-D779-41B7-B27E-EB7BC1FACD86}">
      <dgm:prSet/>
      <dgm:spPr/>
      <dgm:t>
        <a:bodyPr/>
        <a:lstStyle/>
        <a:p>
          <a:endParaRPr lang="en-US"/>
        </a:p>
      </dgm:t>
    </dgm:pt>
    <dgm:pt modelId="{E1C85F5F-4D40-4B0C-B3FE-7B00099B042D}" type="sibTrans" cxnId="{648CF909-D779-41B7-B27E-EB7BC1FACD86}">
      <dgm:prSet/>
      <dgm:spPr/>
      <dgm:t>
        <a:bodyPr/>
        <a:lstStyle/>
        <a:p>
          <a:endParaRPr lang="en-US"/>
        </a:p>
      </dgm:t>
    </dgm:pt>
    <dgm:pt modelId="{328C4D58-162D-411C-8358-C7D5C06BDF6A}">
      <dgm:prSet/>
      <dgm:spPr/>
      <dgm:t>
        <a:bodyPr/>
        <a:lstStyle/>
        <a:p>
          <a:r>
            <a:rPr lang="en-US"/>
            <a:t>Difference between motivation types</a:t>
          </a:r>
        </a:p>
      </dgm:t>
    </dgm:pt>
    <dgm:pt modelId="{D85A1C63-5E20-40F6-99EC-F117F197E708}" type="parTrans" cxnId="{2A628797-758E-428D-A4FB-F98DB977958F}">
      <dgm:prSet/>
      <dgm:spPr/>
      <dgm:t>
        <a:bodyPr/>
        <a:lstStyle/>
        <a:p>
          <a:endParaRPr lang="en-US"/>
        </a:p>
      </dgm:t>
    </dgm:pt>
    <dgm:pt modelId="{57BA752F-126E-4EE9-8649-2CAF84BFA153}" type="sibTrans" cxnId="{2A628797-758E-428D-A4FB-F98DB977958F}">
      <dgm:prSet/>
      <dgm:spPr/>
      <dgm:t>
        <a:bodyPr/>
        <a:lstStyle/>
        <a:p>
          <a:endParaRPr lang="en-US"/>
        </a:p>
      </dgm:t>
    </dgm:pt>
    <dgm:pt modelId="{E36AB17E-077D-4746-82D4-EDA3F19C92C3}">
      <dgm:prSet/>
      <dgm:spPr/>
      <dgm:t>
        <a:bodyPr/>
        <a:lstStyle/>
        <a:p>
          <a:r>
            <a:rPr lang="en-US"/>
            <a:t>Example of Motivation</a:t>
          </a:r>
        </a:p>
      </dgm:t>
    </dgm:pt>
    <dgm:pt modelId="{225EA63C-93AF-4DAF-A487-B5D5A5AA540B}" type="parTrans" cxnId="{4176273D-3B94-4CAD-9D72-E85EDD8CC7B9}">
      <dgm:prSet/>
      <dgm:spPr/>
      <dgm:t>
        <a:bodyPr/>
        <a:lstStyle/>
        <a:p>
          <a:endParaRPr lang="en-US"/>
        </a:p>
      </dgm:t>
    </dgm:pt>
    <dgm:pt modelId="{4D449DF8-6674-4AD1-B983-E53EB5F182F5}" type="sibTrans" cxnId="{4176273D-3B94-4CAD-9D72-E85EDD8CC7B9}">
      <dgm:prSet/>
      <dgm:spPr/>
      <dgm:t>
        <a:bodyPr/>
        <a:lstStyle/>
        <a:p>
          <a:endParaRPr lang="en-US"/>
        </a:p>
      </dgm:t>
    </dgm:pt>
    <dgm:pt modelId="{6CFEDD28-097A-470A-A00E-738E96723228}">
      <dgm:prSet/>
      <dgm:spPr/>
      <dgm:t>
        <a:bodyPr/>
        <a:lstStyle/>
        <a:p>
          <a:r>
            <a:rPr lang="en-US"/>
            <a:t>Advantages</a:t>
          </a:r>
        </a:p>
      </dgm:t>
    </dgm:pt>
    <dgm:pt modelId="{558CD1AA-3A8A-484B-8DED-165283434FF6}" type="parTrans" cxnId="{69E3476D-93B3-4143-AF12-C0883448612D}">
      <dgm:prSet/>
      <dgm:spPr/>
      <dgm:t>
        <a:bodyPr/>
        <a:lstStyle/>
        <a:p>
          <a:endParaRPr lang="en-US"/>
        </a:p>
      </dgm:t>
    </dgm:pt>
    <dgm:pt modelId="{4DAA9104-B488-4E52-86D9-B5355EDFCBF5}" type="sibTrans" cxnId="{69E3476D-93B3-4143-AF12-C0883448612D}">
      <dgm:prSet/>
      <dgm:spPr/>
      <dgm:t>
        <a:bodyPr/>
        <a:lstStyle/>
        <a:p>
          <a:endParaRPr lang="en-US"/>
        </a:p>
      </dgm:t>
    </dgm:pt>
    <dgm:pt modelId="{92567747-BB3D-41B9-B6FB-01C4B4E1F196}">
      <dgm:prSet/>
      <dgm:spPr/>
      <dgm:t>
        <a:bodyPr/>
        <a:lstStyle/>
        <a:p>
          <a:r>
            <a:rPr lang="en-US"/>
            <a:t>Disadvantages</a:t>
          </a:r>
        </a:p>
      </dgm:t>
    </dgm:pt>
    <dgm:pt modelId="{C9F23E90-ACA3-4D09-91EC-997AC5C4D338}" type="parTrans" cxnId="{6AA91DEC-155E-4314-9B6C-B6F0C0DB4E6C}">
      <dgm:prSet/>
      <dgm:spPr/>
      <dgm:t>
        <a:bodyPr/>
        <a:lstStyle/>
        <a:p>
          <a:endParaRPr lang="en-US"/>
        </a:p>
      </dgm:t>
    </dgm:pt>
    <dgm:pt modelId="{FB3A2CEE-2CAE-4766-80D6-C2A4B9E4F7EC}" type="sibTrans" cxnId="{6AA91DEC-155E-4314-9B6C-B6F0C0DB4E6C}">
      <dgm:prSet/>
      <dgm:spPr/>
      <dgm:t>
        <a:bodyPr/>
        <a:lstStyle/>
        <a:p>
          <a:endParaRPr lang="en-US"/>
        </a:p>
      </dgm:t>
    </dgm:pt>
    <dgm:pt modelId="{428A888B-0C8D-40E6-8D3A-B7CE6ABD2A77}">
      <dgm:prSet/>
      <dgm:spPr/>
      <dgm:t>
        <a:bodyPr/>
        <a:lstStyle/>
        <a:p>
          <a:r>
            <a:rPr lang="en-US"/>
            <a:t>References </a:t>
          </a:r>
        </a:p>
      </dgm:t>
    </dgm:pt>
    <dgm:pt modelId="{E23789BD-4630-406C-A9B8-144D5B377E5D}" type="parTrans" cxnId="{84FB7C01-9F10-41CD-A9C0-868D6E1CFDFC}">
      <dgm:prSet/>
      <dgm:spPr/>
      <dgm:t>
        <a:bodyPr/>
        <a:lstStyle/>
        <a:p>
          <a:endParaRPr lang="en-US"/>
        </a:p>
      </dgm:t>
    </dgm:pt>
    <dgm:pt modelId="{F99D23F0-00EA-4172-90B3-536953F42E46}" type="sibTrans" cxnId="{84FB7C01-9F10-41CD-A9C0-868D6E1CFDFC}">
      <dgm:prSet/>
      <dgm:spPr/>
      <dgm:t>
        <a:bodyPr/>
        <a:lstStyle/>
        <a:p>
          <a:endParaRPr lang="en-US"/>
        </a:p>
      </dgm:t>
    </dgm:pt>
    <dgm:pt modelId="{E904CB07-B511-4C30-B6A4-DB1BAA0991F9}" type="pres">
      <dgm:prSet presAssocID="{88436387-B07F-4D7F-AAEF-6DF1B656AB3D}" presName="vert0" presStyleCnt="0">
        <dgm:presLayoutVars>
          <dgm:dir/>
          <dgm:animOne val="branch"/>
          <dgm:animLvl val="lvl"/>
        </dgm:presLayoutVars>
      </dgm:prSet>
      <dgm:spPr/>
    </dgm:pt>
    <dgm:pt modelId="{FBFBC77B-73AE-4D21-8C67-61F671DBD326}" type="pres">
      <dgm:prSet presAssocID="{8388E610-6B0F-4680-9EFF-6A5D931475FE}" presName="thickLine" presStyleLbl="alignNode1" presStyleIdx="0" presStyleCnt="8"/>
      <dgm:spPr/>
    </dgm:pt>
    <dgm:pt modelId="{7CF82B5E-FDC1-4FEC-952A-29E3337B4DB9}" type="pres">
      <dgm:prSet presAssocID="{8388E610-6B0F-4680-9EFF-6A5D931475FE}" presName="horz1" presStyleCnt="0"/>
      <dgm:spPr/>
    </dgm:pt>
    <dgm:pt modelId="{D91D35E4-9D1D-47F4-BCBF-2AC753AEE1A1}" type="pres">
      <dgm:prSet presAssocID="{8388E610-6B0F-4680-9EFF-6A5D931475FE}" presName="tx1" presStyleLbl="revTx" presStyleIdx="0" presStyleCnt="8"/>
      <dgm:spPr/>
    </dgm:pt>
    <dgm:pt modelId="{1BFB6FCC-55B5-4D73-8373-E40F5C1B0C64}" type="pres">
      <dgm:prSet presAssocID="{8388E610-6B0F-4680-9EFF-6A5D931475FE}" presName="vert1" presStyleCnt="0"/>
      <dgm:spPr/>
    </dgm:pt>
    <dgm:pt modelId="{F1241C93-0EE7-47D1-B073-533770460CA4}" type="pres">
      <dgm:prSet presAssocID="{CD2FC4FD-ADA2-4029-A09B-EA8FD113EB92}" presName="thickLine" presStyleLbl="alignNode1" presStyleIdx="1" presStyleCnt="8"/>
      <dgm:spPr/>
    </dgm:pt>
    <dgm:pt modelId="{A2ADFC0C-F49F-434E-BF75-847D7352C9D1}" type="pres">
      <dgm:prSet presAssocID="{CD2FC4FD-ADA2-4029-A09B-EA8FD113EB92}" presName="horz1" presStyleCnt="0"/>
      <dgm:spPr/>
    </dgm:pt>
    <dgm:pt modelId="{6D7359AD-66D7-4201-9CBF-7A66927AEE8F}" type="pres">
      <dgm:prSet presAssocID="{CD2FC4FD-ADA2-4029-A09B-EA8FD113EB92}" presName="tx1" presStyleLbl="revTx" presStyleIdx="1" presStyleCnt="8"/>
      <dgm:spPr/>
    </dgm:pt>
    <dgm:pt modelId="{74933E2F-6545-43ED-A3EB-E81FA644FB62}" type="pres">
      <dgm:prSet presAssocID="{CD2FC4FD-ADA2-4029-A09B-EA8FD113EB92}" presName="vert1" presStyleCnt="0"/>
      <dgm:spPr/>
    </dgm:pt>
    <dgm:pt modelId="{57477152-0DBC-42C9-83C6-20B5BD25571B}" type="pres">
      <dgm:prSet presAssocID="{E5566A2D-3342-4AEF-93C9-378A27C3A2D4}" presName="thickLine" presStyleLbl="alignNode1" presStyleIdx="2" presStyleCnt="8"/>
      <dgm:spPr/>
    </dgm:pt>
    <dgm:pt modelId="{E653F548-363D-4C4E-82CF-714EAAAA1F8E}" type="pres">
      <dgm:prSet presAssocID="{E5566A2D-3342-4AEF-93C9-378A27C3A2D4}" presName="horz1" presStyleCnt="0"/>
      <dgm:spPr/>
    </dgm:pt>
    <dgm:pt modelId="{FB21B84F-B4CA-4FEF-8101-0B5632943D80}" type="pres">
      <dgm:prSet presAssocID="{E5566A2D-3342-4AEF-93C9-378A27C3A2D4}" presName="tx1" presStyleLbl="revTx" presStyleIdx="2" presStyleCnt="8"/>
      <dgm:spPr/>
    </dgm:pt>
    <dgm:pt modelId="{649ADDDD-5515-4650-8D4B-0B80369BFFA4}" type="pres">
      <dgm:prSet presAssocID="{E5566A2D-3342-4AEF-93C9-378A27C3A2D4}" presName="vert1" presStyleCnt="0"/>
      <dgm:spPr/>
    </dgm:pt>
    <dgm:pt modelId="{4BC7BAE7-5AC5-4FBC-9C21-F685F123ECBD}" type="pres">
      <dgm:prSet presAssocID="{328C4D58-162D-411C-8358-C7D5C06BDF6A}" presName="thickLine" presStyleLbl="alignNode1" presStyleIdx="3" presStyleCnt="8"/>
      <dgm:spPr/>
    </dgm:pt>
    <dgm:pt modelId="{3400F10E-4149-4B45-A2D3-B9E87CBB972D}" type="pres">
      <dgm:prSet presAssocID="{328C4D58-162D-411C-8358-C7D5C06BDF6A}" presName="horz1" presStyleCnt="0"/>
      <dgm:spPr/>
    </dgm:pt>
    <dgm:pt modelId="{323A0CE5-451F-44C4-A524-7148B07EF33E}" type="pres">
      <dgm:prSet presAssocID="{328C4D58-162D-411C-8358-C7D5C06BDF6A}" presName="tx1" presStyleLbl="revTx" presStyleIdx="3" presStyleCnt="8"/>
      <dgm:spPr/>
    </dgm:pt>
    <dgm:pt modelId="{F0B7CCB1-B577-4CE8-8618-AE0BB6E1BC3E}" type="pres">
      <dgm:prSet presAssocID="{328C4D58-162D-411C-8358-C7D5C06BDF6A}" presName="vert1" presStyleCnt="0"/>
      <dgm:spPr/>
    </dgm:pt>
    <dgm:pt modelId="{2E1CDEF8-C6A9-4B71-8062-8D9A0C3A631E}" type="pres">
      <dgm:prSet presAssocID="{E36AB17E-077D-4746-82D4-EDA3F19C92C3}" presName="thickLine" presStyleLbl="alignNode1" presStyleIdx="4" presStyleCnt="8"/>
      <dgm:spPr/>
    </dgm:pt>
    <dgm:pt modelId="{DEA6C65F-1FC2-4154-A25D-8FFB6F3F8F2B}" type="pres">
      <dgm:prSet presAssocID="{E36AB17E-077D-4746-82D4-EDA3F19C92C3}" presName="horz1" presStyleCnt="0"/>
      <dgm:spPr/>
    </dgm:pt>
    <dgm:pt modelId="{4A8552FB-351B-490C-8A9A-776E29BD4C54}" type="pres">
      <dgm:prSet presAssocID="{E36AB17E-077D-4746-82D4-EDA3F19C92C3}" presName="tx1" presStyleLbl="revTx" presStyleIdx="4" presStyleCnt="8"/>
      <dgm:spPr/>
    </dgm:pt>
    <dgm:pt modelId="{133284F4-32CB-4C3F-8315-27E7D72B6306}" type="pres">
      <dgm:prSet presAssocID="{E36AB17E-077D-4746-82D4-EDA3F19C92C3}" presName="vert1" presStyleCnt="0"/>
      <dgm:spPr/>
    </dgm:pt>
    <dgm:pt modelId="{51870A93-39FA-4410-85B0-C0B43C875A30}" type="pres">
      <dgm:prSet presAssocID="{6CFEDD28-097A-470A-A00E-738E96723228}" presName="thickLine" presStyleLbl="alignNode1" presStyleIdx="5" presStyleCnt="8"/>
      <dgm:spPr/>
    </dgm:pt>
    <dgm:pt modelId="{DFCCB027-C529-4B4F-A5D9-4683EC99443A}" type="pres">
      <dgm:prSet presAssocID="{6CFEDD28-097A-470A-A00E-738E96723228}" presName="horz1" presStyleCnt="0"/>
      <dgm:spPr/>
    </dgm:pt>
    <dgm:pt modelId="{544A04E9-FE3B-4C5B-A0EB-3F635C3C567D}" type="pres">
      <dgm:prSet presAssocID="{6CFEDD28-097A-470A-A00E-738E96723228}" presName="tx1" presStyleLbl="revTx" presStyleIdx="5" presStyleCnt="8"/>
      <dgm:spPr/>
    </dgm:pt>
    <dgm:pt modelId="{B2079DF5-4E98-4A40-A25C-68A032FF7EB8}" type="pres">
      <dgm:prSet presAssocID="{6CFEDD28-097A-470A-A00E-738E96723228}" presName="vert1" presStyleCnt="0"/>
      <dgm:spPr/>
    </dgm:pt>
    <dgm:pt modelId="{61BC9792-600A-406C-A4C7-B4FAD6D0FA22}" type="pres">
      <dgm:prSet presAssocID="{92567747-BB3D-41B9-B6FB-01C4B4E1F196}" presName="thickLine" presStyleLbl="alignNode1" presStyleIdx="6" presStyleCnt="8"/>
      <dgm:spPr/>
    </dgm:pt>
    <dgm:pt modelId="{94B8F80C-405B-4FDE-A185-81BDB8B74185}" type="pres">
      <dgm:prSet presAssocID="{92567747-BB3D-41B9-B6FB-01C4B4E1F196}" presName="horz1" presStyleCnt="0"/>
      <dgm:spPr/>
    </dgm:pt>
    <dgm:pt modelId="{30BE4ECA-3E9F-4717-9E1F-FEA3F4CB70AD}" type="pres">
      <dgm:prSet presAssocID="{92567747-BB3D-41B9-B6FB-01C4B4E1F196}" presName="tx1" presStyleLbl="revTx" presStyleIdx="6" presStyleCnt="8"/>
      <dgm:spPr/>
    </dgm:pt>
    <dgm:pt modelId="{5FA291DB-F974-41B5-8813-F3301C3D14CF}" type="pres">
      <dgm:prSet presAssocID="{92567747-BB3D-41B9-B6FB-01C4B4E1F196}" presName="vert1" presStyleCnt="0"/>
      <dgm:spPr/>
    </dgm:pt>
    <dgm:pt modelId="{A0502F3E-9D41-4974-933A-B0A9DBB82C82}" type="pres">
      <dgm:prSet presAssocID="{428A888B-0C8D-40E6-8D3A-B7CE6ABD2A77}" presName="thickLine" presStyleLbl="alignNode1" presStyleIdx="7" presStyleCnt="8"/>
      <dgm:spPr/>
    </dgm:pt>
    <dgm:pt modelId="{4D984A9F-7EF4-45CC-B84B-7A58D27F3DD0}" type="pres">
      <dgm:prSet presAssocID="{428A888B-0C8D-40E6-8D3A-B7CE6ABD2A77}" presName="horz1" presStyleCnt="0"/>
      <dgm:spPr/>
    </dgm:pt>
    <dgm:pt modelId="{C234A60B-CD19-4EF7-A165-714C5A2EB982}" type="pres">
      <dgm:prSet presAssocID="{428A888B-0C8D-40E6-8D3A-B7CE6ABD2A77}" presName="tx1" presStyleLbl="revTx" presStyleIdx="7" presStyleCnt="8"/>
      <dgm:spPr/>
    </dgm:pt>
    <dgm:pt modelId="{9102032B-8901-49F7-BD43-F1408F9BD24E}" type="pres">
      <dgm:prSet presAssocID="{428A888B-0C8D-40E6-8D3A-B7CE6ABD2A77}" presName="vert1" presStyleCnt="0"/>
      <dgm:spPr/>
    </dgm:pt>
  </dgm:ptLst>
  <dgm:cxnLst>
    <dgm:cxn modelId="{84FB7C01-9F10-41CD-A9C0-868D6E1CFDFC}" srcId="{88436387-B07F-4D7F-AAEF-6DF1B656AB3D}" destId="{428A888B-0C8D-40E6-8D3A-B7CE6ABD2A77}" srcOrd="7" destOrd="0" parTransId="{E23789BD-4630-406C-A9B8-144D5B377E5D}" sibTransId="{F99D23F0-00EA-4172-90B3-536953F42E46}"/>
    <dgm:cxn modelId="{648CF909-D779-41B7-B27E-EB7BC1FACD86}" srcId="{88436387-B07F-4D7F-AAEF-6DF1B656AB3D}" destId="{E5566A2D-3342-4AEF-93C9-378A27C3A2D4}" srcOrd="2" destOrd="0" parTransId="{DD98EF9C-EF5C-428A-BDB8-689712648172}" sibTransId="{E1C85F5F-4D40-4B0C-B3FE-7B00099B042D}"/>
    <dgm:cxn modelId="{4A892C18-E9CA-4AF0-A145-F5EAD753AE08}" type="presOf" srcId="{92567747-BB3D-41B9-B6FB-01C4B4E1F196}" destId="{30BE4ECA-3E9F-4717-9E1F-FEA3F4CB70AD}" srcOrd="0" destOrd="0" presId="urn:microsoft.com/office/officeart/2008/layout/LinedList"/>
    <dgm:cxn modelId="{34CEEC1A-204A-4F0E-9CDA-4C0400436870}" srcId="{88436387-B07F-4D7F-AAEF-6DF1B656AB3D}" destId="{8388E610-6B0F-4680-9EFF-6A5D931475FE}" srcOrd="0" destOrd="0" parTransId="{F8706AE6-CA41-4D4E-8A15-3014446B9622}" sibTransId="{33FCE16D-7DDB-4B2A-BD00-E48AA3643687}"/>
    <dgm:cxn modelId="{4176273D-3B94-4CAD-9D72-E85EDD8CC7B9}" srcId="{88436387-B07F-4D7F-AAEF-6DF1B656AB3D}" destId="{E36AB17E-077D-4746-82D4-EDA3F19C92C3}" srcOrd="4" destOrd="0" parTransId="{225EA63C-93AF-4DAF-A487-B5D5A5AA540B}" sibTransId="{4D449DF8-6674-4AD1-B983-E53EB5F182F5}"/>
    <dgm:cxn modelId="{1FAADF3E-5259-4CC5-BD7E-6644BB1F8711}" type="presOf" srcId="{E5566A2D-3342-4AEF-93C9-378A27C3A2D4}" destId="{FB21B84F-B4CA-4FEF-8101-0B5632943D80}" srcOrd="0" destOrd="0" presId="urn:microsoft.com/office/officeart/2008/layout/LinedList"/>
    <dgm:cxn modelId="{5A34D95B-549A-46ED-A1B7-4C7CBF58AEB1}" srcId="{88436387-B07F-4D7F-AAEF-6DF1B656AB3D}" destId="{CD2FC4FD-ADA2-4029-A09B-EA8FD113EB92}" srcOrd="1" destOrd="0" parTransId="{C6CCDAD1-BFA6-448D-8E3C-7DC951D6AC6B}" sibTransId="{7E612214-BC20-4B6D-AE34-630BD5756497}"/>
    <dgm:cxn modelId="{69E3476D-93B3-4143-AF12-C0883448612D}" srcId="{88436387-B07F-4D7F-AAEF-6DF1B656AB3D}" destId="{6CFEDD28-097A-470A-A00E-738E96723228}" srcOrd="5" destOrd="0" parTransId="{558CD1AA-3A8A-484B-8DED-165283434FF6}" sibTransId="{4DAA9104-B488-4E52-86D9-B5355EDFCBF5}"/>
    <dgm:cxn modelId="{0AF3EC77-7348-44CA-BEF5-A6705C30EBE9}" type="presOf" srcId="{E36AB17E-077D-4746-82D4-EDA3F19C92C3}" destId="{4A8552FB-351B-490C-8A9A-776E29BD4C54}" srcOrd="0" destOrd="0" presId="urn:microsoft.com/office/officeart/2008/layout/LinedList"/>
    <dgm:cxn modelId="{2A628797-758E-428D-A4FB-F98DB977958F}" srcId="{88436387-B07F-4D7F-AAEF-6DF1B656AB3D}" destId="{328C4D58-162D-411C-8358-C7D5C06BDF6A}" srcOrd="3" destOrd="0" parTransId="{D85A1C63-5E20-40F6-99EC-F117F197E708}" sibTransId="{57BA752F-126E-4EE9-8649-2CAF84BFA153}"/>
    <dgm:cxn modelId="{750E0EA9-1503-4417-9409-0B09F0A991A5}" type="presOf" srcId="{88436387-B07F-4D7F-AAEF-6DF1B656AB3D}" destId="{E904CB07-B511-4C30-B6A4-DB1BAA0991F9}" srcOrd="0" destOrd="0" presId="urn:microsoft.com/office/officeart/2008/layout/LinedList"/>
    <dgm:cxn modelId="{358A26AA-B208-48E9-97FA-98D5A3E7394D}" type="presOf" srcId="{8388E610-6B0F-4680-9EFF-6A5D931475FE}" destId="{D91D35E4-9D1D-47F4-BCBF-2AC753AEE1A1}" srcOrd="0" destOrd="0" presId="urn:microsoft.com/office/officeart/2008/layout/LinedList"/>
    <dgm:cxn modelId="{0E554FD0-1EC3-4068-8021-D019B3902C5F}" type="presOf" srcId="{CD2FC4FD-ADA2-4029-A09B-EA8FD113EB92}" destId="{6D7359AD-66D7-4201-9CBF-7A66927AEE8F}" srcOrd="0" destOrd="0" presId="urn:microsoft.com/office/officeart/2008/layout/LinedList"/>
    <dgm:cxn modelId="{0C5896D2-2242-4981-A753-17EA2AE24815}" type="presOf" srcId="{6CFEDD28-097A-470A-A00E-738E96723228}" destId="{544A04E9-FE3B-4C5B-A0EB-3F635C3C567D}" srcOrd="0" destOrd="0" presId="urn:microsoft.com/office/officeart/2008/layout/LinedList"/>
    <dgm:cxn modelId="{6AA91DEC-155E-4314-9B6C-B6F0C0DB4E6C}" srcId="{88436387-B07F-4D7F-AAEF-6DF1B656AB3D}" destId="{92567747-BB3D-41B9-B6FB-01C4B4E1F196}" srcOrd="6" destOrd="0" parTransId="{C9F23E90-ACA3-4D09-91EC-997AC5C4D338}" sibTransId="{FB3A2CEE-2CAE-4766-80D6-C2A4B9E4F7EC}"/>
    <dgm:cxn modelId="{BACCF7F6-C6C3-427E-9F00-F295C10C87A6}" type="presOf" srcId="{328C4D58-162D-411C-8358-C7D5C06BDF6A}" destId="{323A0CE5-451F-44C4-A524-7148B07EF33E}" srcOrd="0" destOrd="0" presId="urn:microsoft.com/office/officeart/2008/layout/LinedList"/>
    <dgm:cxn modelId="{C245B5FD-9BD4-443F-B694-3E400BBCA499}" type="presOf" srcId="{428A888B-0C8D-40E6-8D3A-B7CE6ABD2A77}" destId="{C234A60B-CD19-4EF7-A165-714C5A2EB982}" srcOrd="0" destOrd="0" presId="urn:microsoft.com/office/officeart/2008/layout/LinedList"/>
    <dgm:cxn modelId="{711DAFF2-DD75-4536-9615-9DAC11E7FEF7}" type="presParOf" srcId="{E904CB07-B511-4C30-B6A4-DB1BAA0991F9}" destId="{FBFBC77B-73AE-4D21-8C67-61F671DBD326}" srcOrd="0" destOrd="0" presId="urn:microsoft.com/office/officeart/2008/layout/LinedList"/>
    <dgm:cxn modelId="{CDE33CFA-87D8-4166-8E85-92F8EA0F91F5}" type="presParOf" srcId="{E904CB07-B511-4C30-B6A4-DB1BAA0991F9}" destId="{7CF82B5E-FDC1-4FEC-952A-29E3337B4DB9}" srcOrd="1" destOrd="0" presId="urn:microsoft.com/office/officeart/2008/layout/LinedList"/>
    <dgm:cxn modelId="{1B7AFF7B-F9A7-4C09-83B1-6AFEF947C0CC}" type="presParOf" srcId="{7CF82B5E-FDC1-4FEC-952A-29E3337B4DB9}" destId="{D91D35E4-9D1D-47F4-BCBF-2AC753AEE1A1}" srcOrd="0" destOrd="0" presId="urn:microsoft.com/office/officeart/2008/layout/LinedList"/>
    <dgm:cxn modelId="{7FA86D6D-B7B2-4684-897A-928FD5C77E1D}" type="presParOf" srcId="{7CF82B5E-FDC1-4FEC-952A-29E3337B4DB9}" destId="{1BFB6FCC-55B5-4D73-8373-E40F5C1B0C64}" srcOrd="1" destOrd="0" presId="urn:microsoft.com/office/officeart/2008/layout/LinedList"/>
    <dgm:cxn modelId="{20557692-1452-4808-877C-7907FBE80A7D}" type="presParOf" srcId="{E904CB07-B511-4C30-B6A4-DB1BAA0991F9}" destId="{F1241C93-0EE7-47D1-B073-533770460CA4}" srcOrd="2" destOrd="0" presId="urn:microsoft.com/office/officeart/2008/layout/LinedList"/>
    <dgm:cxn modelId="{E4F3D22D-DFBE-45E1-B26B-AAA079156B33}" type="presParOf" srcId="{E904CB07-B511-4C30-B6A4-DB1BAA0991F9}" destId="{A2ADFC0C-F49F-434E-BF75-847D7352C9D1}" srcOrd="3" destOrd="0" presId="urn:microsoft.com/office/officeart/2008/layout/LinedList"/>
    <dgm:cxn modelId="{51AD3C6B-22C2-4DB3-BA67-AF4A1926F6EC}" type="presParOf" srcId="{A2ADFC0C-F49F-434E-BF75-847D7352C9D1}" destId="{6D7359AD-66D7-4201-9CBF-7A66927AEE8F}" srcOrd="0" destOrd="0" presId="urn:microsoft.com/office/officeart/2008/layout/LinedList"/>
    <dgm:cxn modelId="{B18AA70C-620A-40F0-9AA4-F0F27DF199F6}" type="presParOf" srcId="{A2ADFC0C-F49F-434E-BF75-847D7352C9D1}" destId="{74933E2F-6545-43ED-A3EB-E81FA644FB62}" srcOrd="1" destOrd="0" presId="urn:microsoft.com/office/officeart/2008/layout/LinedList"/>
    <dgm:cxn modelId="{8ECD1A03-A87F-4582-8B21-FA18C5B57DC6}" type="presParOf" srcId="{E904CB07-B511-4C30-B6A4-DB1BAA0991F9}" destId="{57477152-0DBC-42C9-83C6-20B5BD25571B}" srcOrd="4" destOrd="0" presId="urn:microsoft.com/office/officeart/2008/layout/LinedList"/>
    <dgm:cxn modelId="{02398A87-10CF-4D57-B07F-A778D54715B6}" type="presParOf" srcId="{E904CB07-B511-4C30-B6A4-DB1BAA0991F9}" destId="{E653F548-363D-4C4E-82CF-714EAAAA1F8E}" srcOrd="5" destOrd="0" presId="urn:microsoft.com/office/officeart/2008/layout/LinedList"/>
    <dgm:cxn modelId="{DCDE3098-ED38-47B1-94D3-1777C995D8D4}" type="presParOf" srcId="{E653F548-363D-4C4E-82CF-714EAAAA1F8E}" destId="{FB21B84F-B4CA-4FEF-8101-0B5632943D80}" srcOrd="0" destOrd="0" presId="urn:microsoft.com/office/officeart/2008/layout/LinedList"/>
    <dgm:cxn modelId="{3F3C2DE3-CC23-48DB-9B9A-4D53EC441EBD}" type="presParOf" srcId="{E653F548-363D-4C4E-82CF-714EAAAA1F8E}" destId="{649ADDDD-5515-4650-8D4B-0B80369BFFA4}" srcOrd="1" destOrd="0" presId="urn:microsoft.com/office/officeart/2008/layout/LinedList"/>
    <dgm:cxn modelId="{6BA1209C-8665-497D-AD9F-1AE7F0C5498B}" type="presParOf" srcId="{E904CB07-B511-4C30-B6A4-DB1BAA0991F9}" destId="{4BC7BAE7-5AC5-4FBC-9C21-F685F123ECBD}" srcOrd="6" destOrd="0" presId="urn:microsoft.com/office/officeart/2008/layout/LinedList"/>
    <dgm:cxn modelId="{708372E4-3595-4B39-B9FF-BDAD5E864DD5}" type="presParOf" srcId="{E904CB07-B511-4C30-B6A4-DB1BAA0991F9}" destId="{3400F10E-4149-4B45-A2D3-B9E87CBB972D}" srcOrd="7" destOrd="0" presId="urn:microsoft.com/office/officeart/2008/layout/LinedList"/>
    <dgm:cxn modelId="{E50DD352-182F-4EEC-86A0-475C430F08C7}" type="presParOf" srcId="{3400F10E-4149-4B45-A2D3-B9E87CBB972D}" destId="{323A0CE5-451F-44C4-A524-7148B07EF33E}" srcOrd="0" destOrd="0" presId="urn:microsoft.com/office/officeart/2008/layout/LinedList"/>
    <dgm:cxn modelId="{C3013011-EFCD-4E84-B1EA-286ED86FB00F}" type="presParOf" srcId="{3400F10E-4149-4B45-A2D3-B9E87CBB972D}" destId="{F0B7CCB1-B577-4CE8-8618-AE0BB6E1BC3E}" srcOrd="1" destOrd="0" presId="urn:microsoft.com/office/officeart/2008/layout/LinedList"/>
    <dgm:cxn modelId="{FB70EA8B-6A16-41D4-B4A5-15E33B96E98A}" type="presParOf" srcId="{E904CB07-B511-4C30-B6A4-DB1BAA0991F9}" destId="{2E1CDEF8-C6A9-4B71-8062-8D9A0C3A631E}" srcOrd="8" destOrd="0" presId="urn:microsoft.com/office/officeart/2008/layout/LinedList"/>
    <dgm:cxn modelId="{D47598D6-8558-4AF4-BDC3-0D6A32116107}" type="presParOf" srcId="{E904CB07-B511-4C30-B6A4-DB1BAA0991F9}" destId="{DEA6C65F-1FC2-4154-A25D-8FFB6F3F8F2B}" srcOrd="9" destOrd="0" presId="urn:microsoft.com/office/officeart/2008/layout/LinedList"/>
    <dgm:cxn modelId="{B33C1461-25FE-4C0B-8BD4-F30352626498}" type="presParOf" srcId="{DEA6C65F-1FC2-4154-A25D-8FFB6F3F8F2B}" destId="{4A8552FB-351B-490C-8A9A-776E29BD4C54}" srcOrd="0" destOrd="0" presId="urn:microsoft.com/office/officeart/2008/layout/LinedList"/>
    <dgm:cxn modelId="{20FD57E8-DF67-4EBE-9490-59D2BAF5B491}" type="presParOf" srcId="{DEA6C65F-1FC2-4154-A25D-8FFB6F3F8F2B}" destId="{133284F4-32CB-4C3F-8315-27E7D72B6306}" srcOrd="1" destOrd="0" presId="urn:microsoft.com/office/officeart/2008/layout/LinedList"/>
    <dgm:cxn modelId="{DD99F6FC-C5F5-4529-8D5C-97CD87B3CA11}" type="presParOf" srcId="{E904CB07-B511-4C30-B6A4-DB1BAA0991F9}" destId="{51870A93-39FA-4410-85B0-C0B43C875A30}" srcOrd="10" destOrd="0" presId="urn:microsoft.com/office/officeart/2008/layout/LinedList"/>
    <dgm:cxn modelId="{48BE1F07-766F-4D04-9131-207FC42683C1}" type="presParOf" srcId="{E904CB07-B511-4C30-B6A4-DB1BAA0991F9}" destId="{DFCCB027-C529-4B4F-A5D9-4683EC99443A}" srcOrd="11" destOrd="0" presId="urn:microsoft.com/office/officeart/2008/layout/LinedList"/>
    <dgm:cxn modelId="{1CE0120C-6EDA-440F-8AA0-4B0079892339}" type="presParOf" srcId="{DFCCB027-C529-4B4F-A5D9-4683EC99443A}" destId="{544A04E9-FE3B-4C5B-A0EB-3F635C3C567D}" srcOrd="0" destOrd="0" presId="urn:microsoft.com/office/officeart/2008/layout/LinedList"/>
    <dgm:cxn modelId="{D137153A-C286-492E-8EDE-D00A227C2646}" type="presParOf" srcId="{DFCCB027-C529-4B4F-A5D9-4683EC99443A}" destId="{B2079DF5-4E98-4A40-A25C-68A032FF7EB8}" srcOrd="1" destOrd="0" presId="urn:microsoft.com/office/officeart/2008/layout/LinedList"/>
    <dgm:cxn modelId="{00854386-7DA9-4DC7-97EC-C0682C31E47B}" type="presParOf" srcId="{E904CB07-B511-4C30-B6A4-DB1BAA0991F9}" destId="{61BC9792-600A-406C-A4C7-B4FAD6D0FA22}" srcOrd="12" destOrd="0" presId="urn:microsoft.com/office/officeart/2008/layout/LinedList"/>
    <dgm:cxn modelId="{531458FD-AB50-4826-9CA5-A71BBAC9B92F}" type="presParOf" srcId="{E904CB07-B511-4C30-B6A4-DB1BAA0991F9}" destId="{94B8F80C-405B-4FDE-A185-81BDB8B74185}" srcOrd="13" destOrd="0" presId="urn:microsoft.com/office/officeart/2008/layout/LinedList"/>
    <dgm:cxn modelId="{E67CCD37-C706-40E1-AFE3-075D85FC14AC}" type="presParOf" srcId="{94B8F80C-405B-4FDE-A185-81BDB8B74185}" destId="{30BE4ECA-3E9F-4717-9E1F-FEA3F4CB70AD}" srcOrd="0" destOrd="0" presId="urn:microsoft.com/office/officeart/2008/layout/LinedList"/>
    <dgm:cxn modelId="{1E895D27-DE96-403C-B3A4-6D03C4543900}" type="presParOf" srcId="{94B8F80C-405B-4FDE-A185-81BDB8B74185}" destId="{5FA291DB-F974-41B5-8813-F3301C3D14CF}" srcOrd="1" destOrd="0" presId="urn:microsoft.com/office/officeart/2008/layout/LinedList"/>
    <dgm:cxn modelId="{149E8353-7E78-4580-A452-80346C9472CD}" type="presParOf" srcId="{E904CB07-B511-4C30-B6A4-DB1BAA0991F9}" destId="{A0502F3E-9D41-4974-933A-B0A9DBB82C82}" srcOrd="14" destOrd="0" presId="urn:microsoft.com/office/officeart/2008/layout/LinedList"/>
    <dgm:cxn modelId="{08C7406C-29D8-441C-9062-9A7F5B31FD48}" type="presParOf" srcId="{E904CB07-B511-4C30-B6A4-DB1BAA0991F9}" destId="{4D984A9F-7EF4-45CC-B84B-7A58D27F3DD0}" srcOrd="15" destOrd="0" presId="urn:microsoft.com/office/officeart/2008/layout/LinedList"/>
    <dgm:cxn modelId="{66B27605-E109-4F7E-A27A-7ED30432D20E}" type="presParOf" srcId="{4D984A9F-7EF4-45CC-B84B-7A58D27F3DD0}" destId="{C234A60B-CD19-4EF7-A165-714C5A2EB982}" srcOrd="0" destOrd="0" presId="urn:microsoft.com/office/officeart/2008/layout/LinedList"/>
    <dgm:cxn modelId="{2829A559-7C6A-49AC-98DA-CC35BCAADE90}" type="presParOf" srcId="{4D984A9F-7EF4-45CC-B84B-7A58D27F3DD0}" destId="{9102032B-8901-49F7-BD43-F1408F9BD2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FBC77B-73AE-4D21-8C67-61F671DBD326}">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D35E4-9D1D-47F4-BCBF-2AC753AEE1A1}">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Introduction</a:t>
          </a:r>
        </a:p>
      </dsp:txBody>
      <dsp:txXfrm>
        <a:off x="0" y="0"/>
        <a:ext cx="10515600" cy="543917"/>
      </dsp:txXfrm>
    </dsp:sp>
    <dsp:sp modelId="{F1241C93-0EE7-47D1-B073-533770460CA4}">
      <dsp:nvSpPr>
        <dsp:cNvPr id="0" name=""/>
        <dsp:cNvSpPr/>
      </dsp:nvSpPr>
      <dsp:spPr>
        <a:xfrm>
          <a:off x="0" y="5439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359AD-66D7-4201-9CBF-7A66927AEE8F}">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Motivation</a:t>
          </a:r>
        </a:p>
      </dsp:txBody>
      <dsp:txXfrm>
        <a:off x="0" y="543917"/>
        <a:ext cx="10515600" cy="543917"/>
      </dsp:txXfrm>
    </dsp:sp>
    <dsp:sp modelId="{57477152-0DBC-42C9-83C6-20B5BD25571B}">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21B84F-B4CA-4FEF-8101-0B5632943D80}">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Motivation types</a:t>
          </a:r>
        </a:p>
      </dsp:txBody>
      <dsp:txXfrm>
        <a:off x="0" y="1087834"/>
        <a:ext cx="10515600" cy="543917"/>
      </dsp:txXfrm>
    </dsp:sp>
    <dsp:sp modelId="{4BC7BAE7-5AC5-4FBC-9C21-F685F123ECBD}">
      <dsp:nvSpPr>
        <dsp:cNvPr id="0" name=""/>
        <dsp:cNvSpPr/>
      </dsp:nvSpPr>
      <dsp:spPr>
        <a:xfrm>
          <a:off x="0" y="1631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3A0CE5-451F-44C4-A524-7148B07EF33E}">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Difference between motivation types</a:t>
          </a:r>
        </a:p>
      </dsp:txBody>
      <dsp:txXfrm>
        <a:off x="0" y="1631751"/>
        <a:ext cx="10515600" cy="543917"/>
      </dsp:txXfrm>
    </dsp:sp>
    <dsp:sp modelId="{2E1CDEF8-C6A9-4B71-8062-8D9A0C3A631E}">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8552FB-351B-490C-8A9A-776E29BD4C54}">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Example of Motivation</a:t>
          </a:r>
        </a:p>
      </dsp:txBody>
      <dsp:txXfrm>
        <a:off x="0" y="2175669"/>
        <a:ext cx="10515600" cy="543917"/>
      </dsp:txXfrm>
    </dsp:sp>
    <dsp:sp modelId="{51870A93-39FA-4410-85B0-C0B43C875A30}">
      <dsp:nvSpPr>
        <dsp:cNvPr id="0" name=""/>
        <dsp:cNvSpPr/>
      </dsp:nvSpPr>
      <dsp:spPr>
        <a:xfrm>
          <a:off x="0" y="2719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4A04E9-FE3B-4C5B-A0EB-3F635C3C567D}">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Advantages</a:t>
          </a:r>
        </a:p>
      </dsp:txBody>
      <dsp:txXfrm>
        <a:off x="0" y="2719586"/>
        <a:ext cx="10515600" cy="543917"/>
      </dsp:txXfrm>
    </dsp:sp>
    <dsp:sp modelId="{61BC9792-600A-406C-A4C7-B4FAD6D0FA22}">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E4ECA-3E9F-4717-9E1F-FEA3F4CB70AD}">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Disadvantages</a:t>
          </a:r>
        </a:p>
      </dsp:txBody>
      <dsp:txXfrm>
        <a:off x="0" y="3263503"/>
        <a:ext cx="10515600" cy="543917"/>
      </dsp:txXfrm>
    </dsp:sp>
    <dsp:sp modelId="{A0502F3E-9D41-4974-933A-B0A9DBB82C82}">
      <dsp:nvSpPr>
        <dsp:cNvPr id="0" name=""/>
        <dsp:cNvSpPr/>
      </dsp:nvSpPr>
      <dsp:spPr>
        <a:xfrm>
          <a:off x="0" y="380742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34A60B-CD19-4EF7-A165-714C5A2EB982}">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References </a:t>
          </a:r>
        </a:p>
      </dsp:txBody>
      <dsp:txXfrm>
        <a:off x="0" y="3807420"/>
        <a:ext cx="10515600" cy="5439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22A83B-CE01-41EB-AB46-F8504C169E72}" type="datetimeFigureOut">
              <a:rPr lang="en-US" smtClean="0"/>
              <a:t>18-Jun-22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5D4690-C352-4552-8659-1AD9F1AA44C6}" type="slidenum">
              <a:rPr lang="en-US" smtClean="0"/>
              <a:t>‹#›</a:t>
            </a:fld>
            <a:endParaRPr lang="en-US"/>
          </a:p>
        </p:txBody>
      </p:sp>
    </p:spTree>
    <p:extLst>
      <p:ext uri="{BB962C8B-B14F-4D97-AF65-F5344CB8AC3E}">
        <p14:creationId xmlns:p14="http://schemas.microsoft.com/office/powerpoint/2010/main" val="2536702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5D4690-C352-4552-8659-1AD9F1AA44C6}" type="slidenum">
              <a:rPr lang="en-US" smtClean="0"/>
              <a:t>5</a:t>
            </a:fld>
            <a:endParaRPr lang="en-US"/>
          </a:p>
        </p:txBody>
      </p:sp>
    </p:spTree>
    <p:extLst>
      <p:ext uri="{BB962C8B-B14F-4D97-AF65-F5344CB8AC3E}">
        <p14:creationId xmlns:p14="http://schemas.microsoft.com/office/powerpoint/2010/main" val="2304389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33333"/>
                </a:solidFill>
                <a:effectLst/>
                <a:latin typeface="arial" panose="020B0604020202020204" pitchFamily="34" charset="0"/>
              </a:rPr>
              <a:t>Intrinsic motivation is most commonly defined as “doing something for its own sake,  Extrinsic motivation, in contrast, refers to the pursuit of an instrumental goal. The most basic distinction is between intrinsic motivation, which refers to doing something because it is inherently interesting or enjoyable, and extrinsic motivation, which refers to doing something because it leads to a separable outcome.</a:t>
            </a:r>
            <a:r>
              <a:rPr lang="en-US" b="0" i="0" dirty="0">
                <a:effectLst/>
                <a:latin typeface="Times New Roman" panose="02020603050405020304" pitchFamily="18" charset="0"/>
              </a:rPr>
              <a:t> It is predicted that attributions to controllable causes such as lack of effort and bad strategy will be associated with identified and intrinsic reasons, whereas attributions to uncontrollable causes will be strongly associated with external reasons for behavior. This is because the person who is motivated autonomously and self-determined is responsible for failing, whereas the individual </a:t>
            </a:r>
            <a:r>
              <a:rPr lang="en-US" b="0" i="0" dirty="0" err="1">
                <a:effectLst/>
                <a:latin typeface="Times New Roman" panose="02020603050405020304" pitchFamily="18" charset="0"/>
              </a:rPr>
              <a:t>havingexternal</a:t>
            </a:r>
            <a:r>
              <a:rPr lang="en-US" b="0" i="0" dirty="0">
                <a:effectLst/>
                <a:latin typeface="Times New Roman" panose="02020603050405020304" pitchFamily="18" charset="0"/>
              </a:rPr>
              <a:t> reasons avoids self-responsibility for failure.</a:t>
            </a:r>
            <a:endParaRPr lang="en-US" dirty="0"/>
          </a:p>
          <a:p>
            <a:endParaRPr lang="en-US" dirty="0"/>
          </a:p>
        </p:txBody>
      </p:sp>
      <p:sp>
        <p:nvSpPr>
          <p:cNvPr id="4" name="Slide Number Placeholder 3"/>
          <p:cNvSpPr>
            <a:spLocks noGrp="1"/>
          </p:cNvSpPr>
          <p:nvPr>
            <p:ph type="sldNum" sz="quarter" idx="5"/>
          </p:nvPr>
        </p:nvSpPr>
        <p:spPr/>
        <p:txBody>
          <a:bodyPr/>
          <a:lstStyle/>
          <a:p>
            <a:fld id="{CA5D4690-C352-4552-8659-1AD9F1AA44C6}" type="slidenum">
              <a:rPr lang="en-US" smtClean="0"/>
              <a:t>6</a:t>
            </a:fld>
            <a:endParaRPr lang="en-US"/>
          </a:p>
        </p:txBody>
      </p:sp>
    </p:spTree>
    <p:extLst>
      <p:ext uri="{BB962C8B-B14F-4D97-AF65-F5344CB8AC3E}">
        <p14:creationId xmlns:p14="http://schemas.microsoft.com/office/powerpoint/2010/main" val="1780549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419FD-985B-4611-B420-9E06D41A83FC}" type="datetimeFigureOut">
              <a:rPr lang="en-US" smtClean="0"/>
              <a:t>18-Jun-22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376215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419FD-985B-4611-B420-9E06D41A83FC}" type="datetimeFigureOut">
              <a:rPr lang="en-US" smtClean="0"/>
              <a:t>18-Jun-22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169695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E419FD-985B-4611-B420-9E06D41A83FC}" type="datetimeFigureOut">
              <a:rPr lang="en-US" smtClean="0"/>
              <a:t>18-Jun-22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1213515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419FD-985B-4611-B420-9E06D41A83FC}" type="datetimeFigureOut">
              <a:rPr lang="en-US" smtClean="0"/>
              <a:t>18-Jun-22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216323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419FD-985B-4611-B420-9E06D41A83FC}" type="datetimeFigureOut">
              <a:rPr lang="en-US" smtClean="0"/>
              <a:t>18-Jun-22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974511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419FD-985B-4611-B420-9E06D41A83FC}" type="datetimeFigureOut">
              <a:rPr lang="en-US" smtClean="0"/>
              <a:t>18-Jun-22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3554477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419FD-985B-4611-B420-9E06D41A83FC}" type="datetimeFigureOut">
              <a:rPr lang="en-US" smtClean="0"/>
              <a:t>18-Jun-22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2646424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E419FD-985B-4611-B420-9E06D41A83FC}" type="datetimeFigureOut">
              <a:rPr lang="en-US" smtClean="0"/>
              <a:t>18-Jun-22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1625746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E419FD-985B-4611-B420-9E06D41A83FC}" type="datetimeFigureOut">
              <a:rPr lang="en-US" smtClean="0"/>
              <a:t>18-Jun-22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1482987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419FD-985B-4611-B420-9E06D41A83FC}" type="datetimeFigureOut">
              <a:rPr lang="en-US" smtClean="0"/>
              <a:t>18-Jun-22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657565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419FD-985B-4611-B420-9E06D41A83FC}" type="datetimeFigureOut">
              <a:rPr lang="en-US" smtClean="0"/>
              <a:t>18-Jun-22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0B73D9-B50A-4D41-B801-6DF9724309C5}" type="slidenum">
              <a:rPr lang="en-US" smtClean="0"/>
              <a:t>‹#›</a:t>
            </a:fld>
            <a:endParaRPr lang="en-US"/>
          </a:p>
        </p:txBody>
      </p:sp>
    </p:spTree>
    <p:extLst>
      <p:ext uri="{BB962C8B-B14F-4D97-AF65-F5344CB8AC3E}">
        <p14:creationId xmlns:p14="http://schemas.microsoft.com/office/powerpoint/2010/main" val="1832394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E419FD-985B-4611-B420-9E06D41A83FC}" type="datetimeFigureOut">
              <a:rPr lang="en-US" smtClean="0"/>
              <a:t>18-Jun-22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0B73D9-B50A-4D41-B801-6DF9724309C5}" type="slidenum">
              <a:rPr lang="en-US" smtClean="0"/>
              <a:t>‹#›</a:t>
            </a:fld>
            <a:endParaRPr lang="en-US"/>
          </a:p>
        </p:txBody>
      </p:sp>
    </p:spTree>
    <p:extLst>
      <p:ext uri="{BB962C8B-B14F-4D97-AF65-F5344CB8AC3E}">
        <p14:creationId xmlns:p14="http://schemas.microsoft.com/office/powerpoint/2010/main" val="2409388939"/>
      </p:ext>
    </p:extLst>
  </p:cSld>
  <p:clrMap bg1="dk1" tx1="lt1" bg2="dk2" tx2="lt2" accent1="accent1" accent2="accent2" accent3="accent3" accent4="accent4" accent5="accent5" accent6="accent6" hlink="hlink" folHlink="folHlink"/>
  <p:sldLayoutIdLst>
    <p:sldLayoutId id="2147484291" r:id="rId1"/>
    <p:sldLayoutId id="2147484292" r:id="rId2"/>
    <p:sldLayoutId id="2147484293" r:id="rId3"/>
    <p:sldLayoutId id="2147484294" r:id="rId4"/>
    <p:sldLayoutId id="2147484295" r:id="rId5"/>
    <p:sldLayoutId id="2147484296" r:id="rId6"/>
    <p:sldLayoutId id="2147484297" r:id="rId7"/>
    <p:sldLayoutId id="2147484298" r:id="rId8"/>
    <p:sldLayoutId id="2147484299" r:id="rId9"/>
    <p:sldLayoutId id="2147484300" r:id="rId10"/>
    <p:sldLayoutId id="21474843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4DB05-0E52-0109-654E-D40E49CABCCA}"/>
              </a:ext>
            </a:extLst>
          </p:cNvPr>
          <p:cNvSpPr>
            <a:spLocks noGrp="1"/>
          </p:cNvSpPr>
          <p:nvPr>
            <p:ph type="ctrTitle"/>
          </p:nvPr>
        </p:nvSpPr>
        <p:spPr>
          <a:xfrm>
            <a:off x="4965430" y="629268"/>
            <a:ext cx="6586491" cy="1286160"/>
          </a:xfrm>
        </p:spPr>
        <p:txBody>
          <a:bodyPr vert="horz" lIns="91440" tIns="45720" rIns="91440" bIns="45720" rtlCol="0" anchor="b">
            <a:normAutofit fontScale="90000"/>
          </a:bodyPr>
          <a:lstStyle/>
          <a:p>
            <a:pPr algn="l"/>
            <a:r>
              <a:rPr lang="en-US" sz="4100" b="1" i="0" dirty="0">
                <a:latin typeface="Arial" panose="020B0604020202020204" pitchFamily="34" charset="0"/>
                <a:cs typeface="Arial" panose="020B0604020202020204" pitchFamily="34" charset="0"/>
              </a:rPr>
              <a:t>Effects of extrinsic and intrinsic factors on motivation</a:t>
            </a:r>
          </a:p>
        </p:txBody>
      </p:sp>
      <p:sp>
        <p:nvSpPr>
          <p:cNvPr id="3" name="Subtitle 2">
            <a:extLst>
              <a:ext uri="{FF2B5EF4-FFF2-40B4-BE49-F238E27FC236}">
                <a16:creationId xmlns:a16="http://schemas.microsoft.com/office/drawing/2014/main" id="{5504E565-1EAF-70E1-EC2C-89633C6A6271}"/>
              </a:ext>
            </a:extLst>
          </p:cNvPr>
          <p:cNvSpPr>
            <a:spLocks noGrp="1"/>
          </p:cNvSpPr>
          <p:nvPr>
            <p:ph type="subTitle" idx="1"/>
          </p:nvPr>
        </p:nvSpPr>
        <p:spPr>
          <a:xfrm>
            <a:off x="4965431" y="2438400"/>
            <a:ext cx="6586489" cy="3785419"/>
          </a:xfrm>
        </p:spPr>
        <p:txBody>
          <a:bodyPr vert="horz" lIns="91440" tIns="45720" rIns="91440" bIns="45720" rtlCol="0">
            <a:normAutofit/>
          </a:bodyPr>
          <a:lstStyle/>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b="1" dirty="0"/>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Student name</a:t>
            </a:r>
            <a:r>
              <a:rPr lang="en-US" sz="2000" dirty="0">
                <a:latin typeface="Arial" panose="020B0604020202020204" pitchFamily="34" charset="0"/>
                <a:cs typeface="Arial" panose="020B0604020202020204" pitchFamily="34" charset="0"/>
              </a:rPr>
              <a:t>: Corina Popescu	</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Student ID</a:t>
            </a:r>
            <a:r>
              <a:rPr lang="en-US" sz="2000" dirty="0">
                <a:latin typeface="Arial" panose="020B0604020202020204" pitchFamily="34" charset="0"/>
                <a:cs typeface="Arial" panose="020B0604020202020204" pitchFamily="34" charset="0"/>
              </a:rPr>
              <a:t>: 2026257</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Module name</a:t>
            </a:r>
            <a:r>
              <a:rPr lang="en-US" sz="2000" dirty="0">
                <a:latin typeface="Arial" panose="020B0604020202020204" pitchFamily="34" charset="0"/>
                <a:cs typeface="Arial" panose="020B0604020202020204" pitchFamily="34" charset="0"/>
              </a:rPr>
              <a:t>: Developing Relationships and Workplace Achievement</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Module code</a:t>
            </a:r>
            <a:r>
              <a:rPr lang="en-US" sz="2000" dirty="0">
                <a:latin typeface="Arial" panose="020B0604020202020204" pitchFamily="34" charset="0"/>
                <a:cs typeface="Arial" panose="020B0604020202020204" pitchFamily="34" charset="0"/>
              </a:rPr>
              <a:t>: BMSW5102</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Lecturer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Sujeewa</a:t>
            </a:r>
            <a:r>
              <a:rPr lang="en-US" sz="2000" dirty="0">
                <a:latin typeface="Arial" panose="020B0604020202020204" pitchFamily="34" charset="0"/>
                <a:cs typeface="Arial" panose="020B0604020202020204" pitchFamily="34" charset="0"/>
              </a:rPr>
              <a:t> Herath</a:t>
            </a:r>
          </a:p>
        </p:txBody>
      </p:sp>
      <p:pic>
        <p:nvPicPr>
          <p:cNvPr id="24" name="Picture 23" descr="Arrows pointing right while one points left">
            <a:extLst>
              <a:ext uri="{FF2B5EF4-FFF2-40B4-BE49-F238E27FC236}">
                <a16:creationId xmlns:a16="http://schemas.microsoft.com/office/drawing/2014/main" id="{994DB176-E9DD-EF34-18AD-A1A9722E3807}"/>
              </a:ext>
            </a:extLst>
          </p:cNvPr>
          <p:cNvPicPr>
            <a:picLocks noChangeAspect="1"/>
          </p:cNvPicPr>
          <p:nvPr/>
        </p:nvPicPr>
        <p:blipFill rotWithShape="1">
          <a:blip r:embed="rId2"/>
          <a:srcRect l="35174" r="19707" b="-1"/>
          <a:stretch/>
        </p:blipFill>
        <p:spPr>
          <a:xfrm>
            <a:off x="20" y="10"/>
            <a:ext cx="4635571" cy="6857990"/>
          </a:xfrm>
          <a:prstGeom prst="rect">
            <a:avLst/>
          </a:prstGeom>
          <a:effectLst/>
        </p:spPr>
      </p:pic>
      <p:cxnSp>
        <p:nvCxnSpPr>
          <p:cNvPr id="28" name="Straight Connector 27">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5065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7506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14CEB-4846-5E5A-78FE-E54261386C32}"/>
              </a:ext>
            </a:extLst>
          </p:cNvPr>
          <p:cNvSpPr>
            <a:spLocks noGrp="1"/>
          </p:cNvSpPr>
          <p:nvPr>
            <p:ph type="title"/>
          </p:nvPr>
        </p:nvSpPr>
        <p:spPr>
          <a:xfrm>
            <a:off x="838200" y="218168"/>
            <a:ext cx="10515600" cy="1325563"/>
          </a:xfrm>
        </p:spPr>
        <p:txBody>
          <a:bodyPr>
            <a:normAutofit/>
          </a:bodyPr>
          <a:lstStyle/>
          <a:p>
            <a:r>
              <a:rPr lang="en-US" sz="3600" b="1" dirty="0">
                <a:latin typeface="Arial" panose="020B0604020202020204" pitchFamily="34" charset="0"/>
                <a:cs typeface="Arial" panose="020B0604020202020204" pitchFamily="34" charset="0"/>
              </a:rPr>
              <a:t>CONTNENT</a:t>
            </a:r>
          </a:p>
        </p:txBody>
      </p:sp>
      <p:graphicFrame>
        <p:nvGraphicFramePr>
          <p:cNvPr id="5" name="Content Placeholder 2">
            <a:extLst>
              <a:ext uri="{FF2B5EF4-FFF2-40B4-BE49-F238E27FC236}">
                <a16:creationId xmlns:a16="http://schemas.microsoft.com/office/drawing/2014/main" id="{F3A381BB-6531-7C47-2F6B-40D10ACF5DC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437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B4799-0784-80C0-1C1F-776E29F2A2F1}"/>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9EB8651-3003-581C-25B2-ADF30F063CD9}"/>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This presentation is about motivation and the effects of extrinsic an intrinsic factors. In the next slides we will find the difference between the motivation types , the advantages and disadvantages of extrinsic and intrinsic factors also examples of motivation.</a:t>
            </a:r>
          </a:p>
        </p:txBody>
      </p:sp>
    </p:spTree>
    <p:extLst>
      <p:ext uri="{BB962C8B-B14F-4D97-AF65-F5344CB8AC3E}">
        <p14:creationId xmlns:p14="http://schemas.microsoft.com/office/powerpoint/2010/main" val="1545274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388B0FA-D45F-F49D-1346-02F2D9BBB853}"/>
              </a:ext>
            </a:extLst>
          </p:cNvPr>
          <p:cNvSpPr>
            <a:spLocks noGrp="1"/>
          </p:cNvSpPr>
          <p:nvPr>
            <p:ph type="title"/>
          </p:nvPr>
        </p:nvSpPr>
        <p:spPr>
          <a:xfrm>
            <a:off x="804672" y="1243013"/>
            <a:ext cx="3855720" cy="4371974"/>
          </a:xfrm>
        </p:spPr>
        <p:txBody>
          <a:bodyPr>
            <a:normAutofit/>
          </a:bodyPr>
          <a:lstStyle/>
          <a:p>
            <a:r>
              <a:rPr lang="en-US" sz="3600" b="1" dirty="0">
                <a:solidFill>
                  <a:schemeClr val="tx2"/>
                </a:solidFill>
                <a:latin typeface="Arial" panose="020B0604020202020204" pitchFamily="34" charset="0"/>
                <a:cs typeface="Arial" panose="020B0604020202020204" pitchFamily="34" charset="0"/>
              </a:rPr>
              <a:t> MOTIVATION</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D1DD9B99-1E8C-5737-FB60-3BEC309ED553}"/>
              </a:ext>
            </a:extLst>
          </p:cNvPr>
          <p:cNvSpPr>
            <a:spLocks noGrp="1"/>
          </p:cNvSpPr>
          <p:nvPr>
            <p:ph idx="1"/>
          </p:nvPr>
        </p:nvSpPr>
        <p:spPr>
          <a:xfrm>
            <a:off x="6632812" y="1032987"/>
            <a:ext cx="4919108" cy="4792027"/>
          </a:xfrm>
        </p:spPr>
        <p:txBody>
          <a:bodyPr anchor="ctr">
            <a:normAutofit/>
          </a:bodyPr>
          <a:lstStyle/>
          <a:p>
            <a:pPr marL="0" indent="0">
              <a:buNone/>
            </a:pPr>
            <a:r>
              <a:rPr lang="en-US" sz="2000" dirty="0">
                <a:solidFill>
                  <a:schemeClr val="tx2"/>
                </a:solidFill>
                <a:effectLst/>
                <a:latin typeface="Arial" panose="020B0604020202020204" pitchFamily="34" charset="0"/>
                <a:cs typeface="Arial" panose="020B0604020202020204" pitchFamily="34" charset="0"/>
              </a:rPr>
              <a:t> To be motivated means to be inspired to do something. Unmotivated people lack the motivation or inspiration to act, whereas motivated people are inspired or activated toward a goal.</a:t>
            </a:r>
            <a:r>
              <a:rPr lang="en-US" sz="2000" b="0" i="0" dirty="0">
                <a:solidFill>
                  <a:schemeClr val="tx2"/>
                </a:solidFill>
                <a:effectLst/>
                <a:latin typeface="Arial" panose="020B0604020202020204" pitchFamily="34" charset="0"/>
                <a:cs typeface="Arial" panose="020B0604020202020204" pitchFamily="34" charset="0"/>
              </a:rPr>
              <a:t> (Ryan and Deci, 2000)</a:t>
            </a:r>
            <a:endParaRPr lang="en-US" sz="2000" dirty="0">
              <a:solidFill>
                <a:schemeClr val="tx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3918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paper stripes">
            <a:extLst>
              <a:ext uri="{FF2B5EF4-FFF2-40B4-BE49-F238E27FC236}">
                <a16:creationId xmlns:a16="http://schemas.microsoft.com/office/drawing/2014/main" id="{1FF16593-CC78-4F7D-847B-BF478C0FAADF}"/>
              </a:ext>
            </a:extLst>
          </p:cNvPr>
          <p:cNvPicPr>
            <a:picLocks noChangeAspect="1"/>
          </p:cNvPicPr>
          <p:nvPr/>
        </p:nvPicPr>
        <p:blipFill rotWithShape="1">
          <a:blip r:embed="rId3"/>
          <a:srcRect l="13450" r="2177" b="-1"/>
          <a:stretch/>
        </p:blipFill>
        <p:spPr>
          <a:xfrm>
            <a:off x="0" y="10"/>
            <a:ext cx="8668492" cy="6857990"/>
          </a:xfrm>
          <a:prstGeom prst="rect">
            <a:avLst/>
          </a:prstGeom>
        </p:spPr>
      </p:pic>
      <p:sp>
        <p:nvSpPr>
          <p:cNvPr id="11" name="Rectangle 10">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CA6016-3CA5-FEB8-8418-0FFCC114A59D}"/>
              </a:ext>
            </a:extLst>
          </p:cNvPr>
          <p:cNvSpPr>
            <a:spLocks noGrp="1"/>
          </p:cNvSpPr>
          <p:nvPr>
            <p:ph type="title"/>
          </p:nvPr>
        </p:nvSpPr>
        <p:spPr>
          <a:xfrm>
            <a:off x="6644967" y="1161288"/>
            <a:ext cx="5189045" cy="623570"/>
          </a:xfrm>
        </p:spPr>
        <p:txBody>
          <a:bodyPr anchor="b">
            <a:normAutofit/>
          </a:bodyPr>
          <a:lstStyle/>
          <a:p>
            <a:r>
              <a:rPr lang="en-US" sz="2800" dirty="0"/>
              <a:t> </a:t>
            </a:r>
            <a:r>
              <a:rPr lang="en-US" sz="2800" b="1" dirty="0">
                <a:latin typeface="Arial" panose="020B0604020202020204" pitchFamily="34" charset="0"/>
                <a:cs typeface="Arial" panose="020B0604020202020204" pitchFamily="34" charset="0"/>
              </a:rPr>
              <a:t>MOTIVATION TYPES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Content Placeholder 2">
            <a:extLst>
              <a:ext uri="{FF2B5EF4-FFF2-40B4-BE49-F238E27FC236}">
                <a16:creationId xmlns:a16="http://schemas.microsoft.com/office/drawing/2014/main" id="{EC3CDF9B-DB6C-7F2C-DB15-6E4C1A309B5C}"/>
              </a:ext>
            </a:extLst>
          </p:cNvPr>
          <p:cNvSpPr>
            <a:spLocks noGrp="1"/>
          </p:cNvSpPr>
          <p:nvPr>
            <p:ph idx="1"/>
          </p:nvPr>
        </p:nvSpPr>
        <p:spPr>
          <a:xfrm>
            <a:off x="5029200" y="2461767"/>
            <a:ext cx="6988629" cy="4183961"/>
          </a:xfrm>
        </p:spPr>
        <p:txBody>
          <a:bodyPr anchor="t">
            <a:normAutofit/>
          </a:bodyPr>
          <a:lstStyle/>
          <a:p>
            <a:pPr marL="0" indent="0">
              <a:buNone/>
            </a:pPr>
            <a:endParaRPr lang="en-US" sz="14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Intrinsic and extrinsic types of motivation have been widely studied, and the distinction between them has shed important light on both developmental and educational practices</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Extrinsic</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Performing an action to obtain or prevent a different result.</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Intrinsic:</a:t>
            </a:r>
            <a:r>
              <a:rPr lang="en-US" sz="20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Internal motivation or sense of purpose</a:t>
            </a:r>
          </a:p>
        </p:txBody>
      </p:sp>
    </p:spTree>
    <p:extLst>
      <p:ext uri="{BB962C8B-B14F-4D97-AF65-F5344CB8AC3E}">
        <p14:creationId xmlns:p14="http://schemas.microsoft.com/office/powerpoint/2010/main" val="997127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A051A1D9-D209-36CC-BA1F-E0C92DB8397C}"/>
              </a:ext>
            </a:extLst>
          </p:cNvPr>
          <p:cNvSpPr/>
          <p:nvPr/>
        </p:nvSpPr>
        <p:spPr>
          <a:xfrm>
            <a:off x="838200" y="2022475"/>
            <a:ext cx="4873625" cy="4154488"/>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nchor="t">
            <a:normAutofit/>
          </a:bodyPr>
          <a:lstStyle/>
          <a:p>
            <a:pPr algn="ctr">
              <a:lnSpc>
                <a:spcPct val="90000"/>
              </a:lnSpc>
              <a:spcAft>
                <a:spcPts val="600"/>
              </a:spcAft>
            </a:pPr>
            <a:r>
              <a:rPr lang="en-US" sz="2200" b="1" dirty="0">
                <a:latin typeface="Arial" panose="020B0604020202020204" pitchFamily="34" charset="0"/>
                <a:cs typeface="Arial" panose="020B0604020202020204" pitchFamily="34" charset="0"/>
              </a:rPr>
              <a:t>Intrinsic motivation</a:t>
            </a:r>
          </a:p>
          <a:p>
            <a:pPr algn="ctr">
              <a:lnSpc>
                <a:spcPct val="90000"/>
              </a:lnSpc>
              <a:spcAft>
                <a:spcPts val="600"/>
              </a:spcAft>
            </a:pPr>
            <a:endParaRPr lang="en-US" sz="2200" dirty="0">
              <a:latin typeface="Arial" panose="020B0604020202020204" pitchFamily="34" charset="0"/>
              <a:cs typeface="Arial" panose="020B0604020202020204" pitchFamily="34" charset="0"/>
            </a:endParaRPr>
          </a:p>
          <a:p>
            <a:pPr algn="ctr">
              <a:lnSpc>
                <a:spcPct val="90000"/>
              </a:lnSpc>
              <a:spcAft>
                <a:spcPts val="600"/>
              </a:spcAft>
            </a:pPr>
            <a:endParaRPr lang="en-US" sz="2200" dirty="0">
              <a:latin typeface="Arial" panose="020B0604020202020204" pitchFamily="34" charset="0"/>
              <a:cs typeface="Arial" panose="020B0604020202020204" pitchFamily="34" charset="0"/>
            </a:endParaRPr>
          </a:p>
          <a:p>
            <a:pPr algn="ctr">
              <a:lnSpc>
                <a:spcPct val="90000"/>
              </a:lnSpc>
              <a:spcAft>
                <a:spcPts val="600"/>
              </a:spcAft>
            </a:pPr>
            <a:r>
              <a:rPr lang="en-US" sz="2200" dirty="0">
                <a:latin typeface="arial" panose="020B0604020202020204" pitchFamily="34" charset="0"/>
              </a:rPr>
              <a:t>D</a:t>
            </a:r>
            <a:r>
              <a:rPr lang="en-US" sz="2200" b="0" i="0" dirty="0">
                <a:effectLst/>
                <a:latin typeface="arial" panose="020B0604020202020204" pitchFamily="34" charset="0"/>
              </a:rPr>
              <a:t>oing something for its own sake</a:t>
            </a:r>
          </a:p>
          <a:p>
            <a:pPr algn="ctr">
              <a:lnSpc>
                <a:spcPct val="90000"/>
              </a:lnSpc>
              <a:spcAft>
                <a:spcPts val="600"/>
              </a:spcAft>
            </a:pPr>
            <a:endParaRPr lang="en-US" sz="2200" b="0" i="0" dirty="0">
              <a:effectLst/>
              <a:latin typeface="arial" panose="020B0604020202020204" pitchFamily="34" charset="0"/>
            </a:endParaRPr>
          </a:p>
          <a:p>
            <a:pPr algn="ctr">
              <a:lnSpc>
                <a:spcPct val="90000"/>
              </a:lnSpc>
              <a:spcAft>
                <a:spcPts val="600"/>
              </a:spcAft>
            </a:pPr>
            <a:r>
              <a:rPr lang="en-US" sz="2200" dirty="0">
                <a:latin typeface="Arial" panose="020B0604020202020204" pitchFamily="34" charset="0"/>
                <a:cs typeface="Arial" panose="020B0604020202020204" pitchFamily="34" charset="0"/>
              </a:rPr>
              <a:t>Refers to doing anything simply because it is interesting or</a:t>
            </a:r>
          </a:p>
          <a:p>
            <a:pPr algn="ctr">
              <a:lnSpc>
                <a:spcPct val="90000"/>
              </a:lnSpc>
              <a:spcAft>
                <a:spcPts val="600"/>
              </a:spcAft>
            </a:pPr>
            <a:r>
              <a:rPr lang="en-US" sz="2200" dirty="0">
                <a:latin typeface="Arial" panose="020B0604020202020204" pitchFamily="34" charset="0"/>
                <a:cs typeface="Arial" panose="020B0604020202020204" pitchFamily="34" charset="0"/>
              </a:rPr>
              <a:t> entertaining</a:t>
            </a:r>
          </a:p>
          <a:p>
            <a:pPr algn="ctr">
              <a:lnSpc>
                <a:spcPct val="90000"/>
              </a:lnSpc>
              <a:spcAft>
                <a:spcPts val="600"/>
              </a:spcAft>
            </a:pPr>
            <a:endParaRPr lang="en-US" sz="2200" dirty="0">
              <a:latin typeface="Arial" panose="020B0604020202020204" pitchFamily="34" charset="0"/>
              <a:cs typeface="Arial" panose="020B0604020202020204" pitchFamily="34" charset="0"/>
            </a:endParaRPr>
          </a:p>
          <a:p>
            <a:pPr algn="ctr">
              <a:lnSpc>
                <a:spcPct val="90000"/>
              </a:lnSpc>
              <a:spcAft>
                <a:spcPts val="600"/>
              </a:spcAft>
            </a:pPr>
            <a:r>
              <a:rPr lang="en-US" sz="2200" dirty="0">
                <a:latin typeface="Arial" panose="020B0604020202020204" pitchFamily="34" charset="0"/>
                <a:cs typeface="Arial" panose="020B0604020202020204" pitchFamily="34" charset="0"/>
              </a:rPr>
              <a:t>L</a:t>
            </a:r>
            <a:r>
              <a:rPr lang="en-US" sz="2200" b="0" i="0" dirty="0">
                <a:effectLst/>
                <a:latin typeface="Arial" panose="020B0604020202020204" pitchFamily="34" charset="0"/>
                <a:cs typeface="Arial" panose="020B0604020202020204" pitchFamily="34" charset="0"/>
              </a:rPr>
              <a:t>ack of effort and bad strategy will be associated with intrinsic reasons</a:t>
            </a:r>
            <a:endParaRPr lang="en-US" sz="2200" dirty="0"/>
          </a:p>
        </p:txBody>
      </p:sp>
      <p:sp>
        <p:nvSpPr>
          <p:cNvPr id="6" name="Rectangle 5">
            <a:extLst>
              <a:ext uri="{FF2B5EF4-FFF2-40B4-BE49-F238E27FC236}">
                <a16:creationId xmlns:a16="http://schemas.microsoft.com/office/drawing/2014/main" id="{3D582A63-3193-8435-606B-F4F8695A34E9}"/>
              </a:ext>
            </a:extLst>
          </p:cNvPr>
          <p:cNvSpPr/>
          <p:nvPr/>
        </p:nvSpPr>
        <p:spPr>
          <a:xfrm>
            <a:off x="5781675" y="2022475"/>
            <a:ext cx="5570538" cy="4154488"/>
          </a:xfrm>
          <a:prstGeom prst="rect">
            <a:avLst/>
          </a:prstGeom>
          <a:solidFill>
            <a:schemeClr val="bg1">
              <a:lumMod val="75000"/>
              <a:lumOff val="25000"/>
            </a:schemeClr>
          </a:solidFill>
        </p:spPr>
        <p:style>
          <a:lnRef idx="2">
            <a:schemeClr val="dk1">
              <a:shade val="50000"/>
            </a:schemeClr>
          </a:lnRef>
          <a:fillRef idx="1">
            <a:schemeClr val="dk1"/>
          </a:fillRef>
          <a:effectRef idx="0">
            <a:schemeClr val="dk1"/>
          </a:effectRef>
          <a:fontRef idx="minor">
            <a:schemeClr val="lt1"/>
          </a:fontRef>
        </p:style>
        <p:txBody>
          <a:bodyPr wrap="square" rtlCol="0" anchor="t">
            <a:normAutofit/>
          </a:bodyPr>
          <a:lstStyle/>
          <a:p>
            <a:pPr marL="0" indent="0" algn="ctr">
              <a:lnSpc>
                <a:spcPct val="90000"/>
              </a:lnSpc>
              <a:spcAft>
                <a:spcPts val="600"/>
              </a:spcAft>
              <a:buNone/>
            </a:pPr>
            <a:r>
              <a:rPr lang="en-US" sz="2000" b="1" dirty="0">
                <a:latin typeface="Arial" panose="020B0604020202020204" pitchFamily="34" charset="0"/>
                <a:cs typeface="Arial" panose="020B0604020202020204" pitchFamily="34" charset="0"/>
              </a:rPr>
              <a:t>Extrinsic motivation</a:t>
            </a:r>
          </a:p>
          <a:p>
            <a:pPr marL="0" indent="0">
              <a:lnSpc>
                <a:spcPct val="90000"/>
              </a:lnSpc>
              <a:spcAft>
                <a:spcPts val="600"/>
              </a:spcAft>
              <a:buNone/>
            </a:pPr>
            <a:endParaRPr lang="en-US" sz="2000" dirty="0">
              <a:latin typeface="Arial" panose="020B0604020202020204" pitchFamily="34" charset="0"/>
              <a:cs typeface="Arial" panose="020B0604020202020204" pitchFamily="34" charset="0"/>
            </a:endParaRPr>
          </a:p>
          <a:p>
            <a:pPr marL="0" indent="0">
              <a:lnSpc>
                <a:spcPct val="90000"/>
              </a:lnSpc>
              <a:spcAft>
                <a:spcPts val="600"/>
              </a:spcAft>
              <a:buNone/>
            </a:pPr>
            <a:endParaRPr lang="en-US" sz="2000" dirty="0">
              <a:latin typeface="Arial" panose="020B0604020202020204" pitchFamily="34" charset="0"/>
              <a:cs typeface="Arial" panose="020B0604020202020204" pitchFamily="34" charset="0"/>
            </a:endParaRPr>
          </a:p>
          <a:p>
            <a:pPr algn="ctr">
              <a:lnSpc>
                <a:spcPct val="90000"/>
              </a:lnSpc>
              <a:spcAft>
                <a:spcPts val="600"/>
              </a:spcAft>
            </a:pPr>
            <a:r>
              <a:rPr lang="en-US" sz="2000" dirty="0">
                <a:latin typeface="arial" panose="020B0604020202020204" pitchFamily="34" charset="0"/>
              </a:rPr>
              <a:t>R</a:t>
            </a:r>
            <a:r>
              <a:rPr lang="en-US" sz="2000" b="0" i="0" dirty="0">
                <a:effectLst/>
                <a:latin typeface="arial" panose="020B0604020202020204" pitchFamily="34" charset="0"/>
              </a:rPr>
              <a:t>efers to the pursuit of an instrumental goal</a:t>
            </a:r>
          </a:p>
          <a:p>
            <a:pPr>
              <a:lnSpc>
                <a:spcPct val="90000"/>
              </a:lnSpc>
              <a:spcAft>
                <a:spcPts val="600"/>
              </a:spcAft>
            </a:pPr>
            <a:endParaRPr lang="en-US" sz="2000" b="0" i="0" dirty="0">
              <a:effectLst/>
              <a:latin typeface="arial" panose="020B0604020202020204" pitchFamily="34" charset="0"/>
            </a:endParaRPr>
          </a:p>
          <a:p>
            <a:pPr algn="ctr">
              <a:lnSpc>
                <a:spcPct val="90000"/>
              </a:lnSpc>
              <a:spcAft>
                <a:spcPts val="600"/>
              </a:spcAft>
            </a:pPr>
            <a:r>
              <a:rPr lang="en-US" sz="2000" dirty="0">
                <a:latin typeface="Arial" panose="020B0604020202020204" pitchFamily="34" charset="0"/>
                <a:cs typeface="Arial" panose="020B0604020202020204" pitchFamily="34" charset="0"/>
              </a:rPr>
              <a:t>Means to do something because it produces a distinct result</a:t>
            </a:r>
          </a:p>
          <a:p>
            <a:pPr>
              <a:lnSpc>
                <a:spcPct val="90000"/>
              </a:lnSpc>
              <a:spcAft>
                <a:spcPts val="600"/>
              </a:spcAft>
            </a:pPr>
            <a:endParaRPr lang="en-US" sz="2000" dirty="0">
              <a:latin typeface="Arial" panose="020B0604020202020204" pitchFamily="34" charset="0"/>
              <a:cs typeface="Arial" panose="020B0604020202020204" pitchFamily="34" charset="0"/>
            </a:endParaRPr>
          </a:p>
          <a:p>
            <a:pPr algn="ctr">
              <a:lnSpc>
                <a:spcPct val="90000"/>
              </a:lnSpc>
              <a:spcAft>
                <a:spcPts val="600"/>
              </a:spcAft>
            </a:pPr>
            <a:r>
              <a:rPr lang="en-US" sz="2000" b="0" i="0" dirty="0">
                <a:effectLst/>
                <a:latin typeface="Arial" panose="020B0604020202020204" pitchFamily="34" charset="0"/>
                <a:cs typeface="Arial" panose="020B0604020202020204" pitchFamily="34" charset="0"/>
              </a:rPr>
              <a:t>Attributions to uncontrollable causes will be strongly associated with external reasons for behavior.</a:t>
            </a:r>
            <a:endParaRPr lang="en-US" sz="2000" b="0" i="0" dirty="0">
              <a:effectLst/>
              <a:latin typeface="arial" panose="020B0604020202020204" pitchFamily="34" charset="0"/>
            </a:endParaRPr>
          </a:p>
          <a:p>
            <a:pPr marL="0" indent="0">
              <a:lnSpc>
                <a:spcPct val="90000"/>
              </a:lnSpc>
              <a:spcAft>
                <a:spcPts val="600"/>
              </a:spcAft>
              <a:buNone/>
            </a:pPr>
            <a:r>
              <a:rPr lang="en-US" sz="2000" dirty="0">
                <a:latin typeface="Arial" panose="020B0604020202020204" pitchFamily="34" charset="0"/>
                <a:cs typeface="Arial" panose="020B0604020202020204" pitchFamily="34" charset="0"/>
              </a:rPr>
              <a:t> </a:t>
            </a:r>
          </a:p>
        </p:txBody>
      </p:sp>
      <p:sp>
        <p:nvSpPr>
          <p:cNvPr id="2" name="Title 1">
            <a:extLst>
              <a:ext uri="{FF2B5EF4-FFF2-40B4-BE49-F238E27FC236}">
                <a16:creationId xmlns:a16="http://schemas.microsoft.com/office/drawing/2014/main" id="{15017601-5766-1127-2821-8C07E8D3A0D8}"/>
              </a:ext>
            </a:extLst>
          </p:cNvPr>
          <p:cNvSpPr>
            <a:spLocks noGrp="1"/>
          </p:cNvSpPr>
          <p:nvPr>
            <p:ph type="title"/>
          </p:nvPr>
        </p:nvSpPr>
        <p:spPr>
          <a:xfrm>
            <a:off x="833002" y="365125"/>
            <a:ext cx="10520702" cy="1325563"/>
          </a:xfrm>
        </p:spPr>
        <p:txBody>
          <a:bodyPr vert="horz" lIns="91440" tIns="45720" rIns="91440" bIns="45720" rtlCol="0" anchor="ctr">
            <a:normAutofit/>
          </a:bodyPr>
          <a:lstStyle/>
          <a:p>
            <a:r>
              <a:rPr lang="en-US" sz="3600" b="1" kern="1200" dirty="0">
                <a:solidFill>
                  <a:schemeClr val="tx1"/>
                </a:solidFill>
                <a:latin typeface="Arial" panose="020B0604020202020204" pitchFamily="34" charset="0"/>
                <a:cs typeface="Arial" panose="020B0604020202020204" pitchFamily="34" charset="0"/>
              </a:rPr>
              <a:t>DIFFERENCE BETWEEN MOTIVATION TYPES</a:t>
            </a:r>
          </a:p>
        </p:txBody>
      </p:sp>
      <p:sp>
        <p:nvSpPr>
          <p:cNvPr id="3" name="Content Placeholder 2">
            <a:extLst>
              <a:ext uri="{FF2B5EF4-FFF2-40B4-BE49-F238E27FC236}">
                <a16:creationId xmlns:a16="http://schemas.microsoft.com/office/drawing/2014/main" id="{A6D7D052-06A6-5408-6F7E-DD00C10599A2}"/>
              </a:ext>
            </a:extLst>
          </p:cNvPr>
          <p:cNvSpPr>
            <a:spLocks noGrp="1"/>
          </p:cNvSpPr>
          <p:nvPr>
            <p:ph idx="1"/>
          </p:nvPr>
        </p:nvSpPr>
        <p:spPr>
          <a:xfrm>
            <a:off x="838200" y="-470262"/>
            <a:ext cx="11164890" cy="45719"/>
          </a:xfrm>
        </p:spPr>
        <p:txBody>
          <a:bodyPr>
            <a:normAutofit fontScale="25000" lnSpcReduction="20000"/>
          </a:bodyPr>
          <a:lstStyle/>
          <a:p>
            <a:pPr marL="0" indent="0">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3277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Oval 4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C21EE7-7D2B-101A-DF3F-3F7E36251269}"/>
              </a:ext>
            </a:extLst>
          </p:cNvPr>
          <p:cNvSpPr>
            <a:spLocks noGrp="1"/>
          </p:cNvSpPr>
          <p:nvPr>
            <p:ph type="title"/>
          </p:nvPr>
        </p:nvSpPr>
        <p:spPr>
          <a:xfrm>
            <a:off x="6978316" y="1431042"/>
            <a:ext cx="4055899" cy="3995916"/>
          </a:xfrm>
        </p:spPr>
        <p:txBody>
          <a:bodyPr anchor="ctr">
            <a:normAutofit/>
          </a:bodyPr>
          <a:lstStyle/>
          <a:p>
            <a:r>
              <a:rPr lang="en-US" b="1">
                <a:solidFill>
                  <a:schemeClr val="tx1">
                    <a:lumMod val="95000"/>
                    <a:lumOff val="5000"/>
                  </a:schemeClr>
                </a:solidFill>
                <a:latin typeface="Arial" panose="020B0604020202020204" pitchFamily="34" charset="0"/>
                <a:cs typeface="Arial" panose="020B0604020202020204" pitchFamily="34" charset="0"/>
              </a:rPr>
              <a:t>EXAMPLE OF MOTIVATION</a:t>
            </a:r>
          </a:p>
        </p:txBody>
      </p:sp>
      <p:sp>
        <p:nvSpPr>
          <p:cNvPr id="3" name="Content Placeholder 2">
            <a:extLst>
              <a:ext uri="{FF2B5EF4-FFF2-40B4-BE49-F238E27FC236}">
                <a16:creationId xmlns:a16="http://schemas.microsoft.com/office/drawing/2014/main" id="{7F488F4F-1B6F-5D59-C428-16ED8FA84D99}"/>
              </a:ext>
            </a:extLst>
          </p:cNvPr>
          <p:cNvSpPr>
            <a:spLocks noGrp="1"/>
          </p:cNvSpPr>
          <p:nvPr>
            <p:ph idx="1"/>
          </p:nvPr>
        </p:nvSpPr>
        <p:spPr>
          <a:xfrm>
            <a:off x="359229" y="1431042"/>
            <a:ext cx="5467347" cy="3995916"/>
          </a:xfrm>
        </p:spPr>
        <p:txBody>
          <a:bodyPr anchor="ctr">
            <a:normAutofit/>
          </a:bodyPr>
          <a:lstStyle/>
          <a:p>
            <a:pPr marL="0" indent="0">
              <a:buNone/>
            </a:pPr>
            <a:r>
              <a:rPr lang="en-US" sz="1800" b="1">
                <a:solidFill>
                  <a:schemeClr val="tx1">
                    <a:lumMod val="85000"/>
                    <a:lumOff val="15000"/>
                  </a:schemeClr>
                </a:solidFill>
                <a:latin typeface="Arial" panose="020B0604020202020204" pitchFamily="34" charset="0"/>
                <a:cs typeface="Arial" panose="020B0604020202020204" pitchFamily="34" charset="0"/>
              </a:rPr>
              <a:t>INTRINSIC</a:t>
            </a:r>
          </a:p>
          <a:p>
            <a:pPr marL="0" indent="0">
              <a:buNone/>
            </a:pPr>
            <a:r>
              <a:rPr lang="en-US" sz="1800">
                <a:solidFill>
                  <a:schemeClr val="tx1">
                    <a:lumMod val="85000"/>
                    <a:lumOff val="15000"/>
                  </a:schemeClr>
                </a:solidFill>
                <a:latin typeface="Arial" panose="020B0604020202020204" pitchFamily="34" charset="0"/>
                <a:cs typeface="Arial" panose="020B0604020202020204" pitchFamily="34" charset="0"/>
              </a:rPr>
              <a:t>I like to dance for fun not to win any prizes.</a:t>
            </a:r>
          </a:p>
          <a:p>
            <a:pPr marL="0" indent="0">
              <a:buNone/>
            </a:pPr>
            <a:r>
              <a:rPr lang="en-US" sz="1800">
                <a:solidFill>
                  <a:schemeClr val="tx1">
                    <a:lumMod val="85000"/>
                    <a:lumOff val="15000"/>
                  </a:schemeClr>
                </a:solidFill>
                <a:latin typeface="Arial" panose="020B0604020202020204" pitchFamily="34" charset="0"/>
                <a:cs typeface="Arial" panose="020B0604020202020204" pitchFamily="34" charset="0"/>
              </a:rPr>
              <a:t>I am drawing because I enjoy, I am not doing it to earn money of my art.</a:t>
            </a:r>
          </a:p>
          <a:p>
            <a:pPr marL="0" indent="0">
              <a:buNone/>
            </a:pPr>
            <a:endParaRPr lang="en-US" sz="1800">
              <a:solidFill>
                <a:schemeClr val="tx1">
                  <a:lumMod val="85000"/>
                  <a:lumOff val="15000"/>
                </a:schemeClr>
              </a:solidFill>
              <a:latin typeface="Arial" panose="020B0604020202020204" pitchFamily="34" charset="0"/>
              <a:cs typeface="Arial" panose="020B0604020202020204" pitchFamily="34" charset="0"/>
            </a:endParaRPr>
          </a:p>
          <a:p>
            <a:pPr marL="0" indent="0">
              <a:buNone/>
            </a:pPr>
            <a:r>
              <a:rPr lang="en-US" sz="1800" b="1">
                <a:solidFill>
                  <a:schemeClr val="tx1">
                    <a:lumMod val="85000"/>
                    <a:lumOff val="15000"/>
                  </a:schemeClr>
                </a:solidFill>
                <a:latin typeface="Arial" panose="020B0604020202020204" pitchFamily="34" charset="0"/>
                <a:cs typeface="Arial" panose="020B0604020202020204" pitchFamily="34" charset="0"/>
              </a:rPr>
              <a:t>EXTRINSIC</a:t>
            </a:r>
          </a:p>
          <a:p>
            <a:pPr marL="0" indent="0">
              <a:buNone/>
            </a:pPr>
            <a:r>
              <a:rPr lang="en-US" sz="1800">
                <a:solidFill>
                  <a:schemeClr val="tx1">
                    <a:lumMod val="85000"/>
                    <a:lumOff val="15000"/>
                  </a:schemeClr>
                </a:solidFill>
                <a:latin typeface="Arial" panose="020B0604020202020204" pitchFamily="34" charset="0"/>
                <a:cs typeface="Arial" panose="020B0604020202020204" pitchFamily="34" charset="0"/>
              </a:rPr>
              <a:t>I am going to work because I need money not because I enjoy working.</a:t>
            </a:r>
          </a:p>
          <a:p>
            <a:pPr marL="0" indent="0">
              <a:buNone/>
            </a:pPr>
            <a:r>
              <a:rPr lang="en-US" sz="1800">
                <a:solidFill>
                  <a:schemeClr val="tx1">
                    <a:lumMod val="85000"/>
                    <a:lumOff val="15000"/>
                  </a:schemeClr>
                </a:solidFill>
                <a:latin typeface="Arial" panose="020B0604020202020204" pitchFamily="34" charset="0"/>
                <a:cs typeface="Arial" panose="020B0604020202020204" pitchFamily="34" charset="0"/>
              </a:rPr>
              <a:t>I am trying to go overboard with my assignments for extra credit.</a:t>
            </a:r>
          </a:p>
        </p:txBody>
      </p:sp>
    </p:spTree>
    <p:extLst>
      <p:ext uri="{BB962C8B-B14F-4D97-AF65-F5344CB8AC3E}">
        <p14:creationId xmlns:p14="http://schemas.microsoft.com/office/powerpoint/2010/main" val="1962526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EA587-0B0D-4FB7-BF41-92FD1B5F04BE}"/>
              </a:ext>
            </a:extLst>
          </p:cNvPr>
          <p:cNvSpPr>
            <a:spLocks noGrp="1"/>
          </p:cNvSpPr>
          <p:nvPr>
            <p:ph type="title"/>
          </p:nvPr>
        </p:nvSpPr>
        <p:spPr>
          <a:xfrm>
            <a:off x="6513788" y="365125"/>
            <a:ext cx="4840010" cy="1807305"/>
          </a:xfrm>
        </p:spPr>
        <p:txBody>
          <a:bodyPr>
            <a:normAutofit/>
          </a:bodyPr>
          <a:lstStyle/>
          <a:p>
            <a:r>
              <a:rPr lang="en-US" b="1" dirty="0">
                <a:latin typeface="Arial" panose="020B0604020202020204" pitchFamily="34" charset="0"/>
                <a:cs typeface="Arial" panose="020B0604020202020204" pitchFamily="34" charset="0"/>
              </a:rPr>
              <a:t>ADVANTAGES</a:t>
            </a:r>
          </a:p>
        </p:txBody>
      </p:sp>
      <p:pic>
        <p:nvPicPr>
          <p:cNvPr id="7" name="Picture 4" descr="White stairs with a blue arrow drawn in the middle pointing upwards">
            <a:extLst>
              <a:ext uri="{FF2B5EF4-FFF2-40B4-BE49-F238E27FC236}">
                <a16:creationId xmlns:a16="http://schemas.microsoft.com/office/drawing/2014/main" id="{C89C1C39-B93C-4770-E76D-A9ABE8DD25C3}"/>
              </a:ext>
            </a:extLst>
          </p:cNvPr>
          <p:cNvPicPr>
            <a:picLocks noChangeAspect="1"/>
          </p:cNvPicPr>
          <p:nvPr/>
        </p:nvPicPr>
        <p:blipFill rotWithShape="1">
          <a:blip r:embed="rId2"/>
          <a:srcRect r="1081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546355BC-6976-8834-D0A1-0F40009EDC64}"/>
              </a:ext>
            </a:extLst>
          </p:cNvPr>
          <p:cNvSpPr>
            <a:spLocks noGrp="1"/>
          </p:cNvSpPr>
          <p:nvPr>
            <p:ph idx="1"/>
          </p:nvPr>
        </p:nvSpPr>
        <p:spPr>
          <a:xfrm>
            <a:off x="6513788" y="2333297"/>
            <a:ext cx="4840010" cy="3843666"/>
          </a:xfrm>
        </p:spPr>
        <p:txBody>
          <a:bodyPr>
            <a:normAutofit/>
          </a:bodyPr>
          <a:lstStyle/>
          <a:p>
            <a:pPr marL="0" indent="0">
              <a:buNone/>
            </a:pPr>
            <a:r>
              <a:rPr lang="en-US" sz="2000" b="1" dirty="0">
                <a:latin typeface="Arial" panose="020B0604020202020204" pitchFamily="34" charset="0"/>
                <a:cs typeface="Arial" panose="020B0604020202020204" pitchFamily="34" charset="0"/>
              </a:rPr>
              <a:t>Intrinsic Motivation</a:t>
            </a:r>
          </a:p>
          <a:p>
            <a:pPr marL="0" indent="0">
              <a:buNone/>
            </a:pPr>
            <a:r>
              <a:rPr lang="en-US" sz="1900" dirty="0">
                <a:latin typeface="Arial" panose="020B0604020202020204" pitchFamily="34" charset="0"/>
                <a:cs typeface="Arial" panose="020B0604020202020204" pitchFamily="34" charset="0"/>
              </a:rPr>
              <a:t>greater persistence is a result of intrinsic motivation</a:t>
            </a:r>
          </a:p>
          <a:p>
            <a:pPr marL="0" indent="0">
              <a:buNone/>
            </a:pPr>
            <a:r>
              <a:rPr lang="en-US" sz="1900" dirty="0">
                <a:latin typeface="Arial" panose="020B0604020202020204" pitchFamily="34" charset="0"/>
                <a:cs typeface="Arial" panose="020B0604020202020204" pitchFamily="34" charset="0"/>
              </a:rPr>
              <a:t>engagement is increased through intrinsic motivation</a:t>
            </a:r>
          </a:p>
          <a:p>
            <a:pPr marL="0" indent="0">
              <a:buNone/>
            </a:pPr>
            <a:endParaRPr lang="en-US" sz="1900" dirty="0"/>
          </a:p>
          <a:p>
            <a:pPr marL="0" indent="0">
              <a:buNone/>
            </a:pPr>
            <a:r>
              <a:rPr lang="en-US" sz="2000" b="1" dirty="0">
                <a:latin typeface="Arial" panose="020B0604020202020204" pitchFamily="34" charset="0"/>
                <a:cs typeface="Arial" panose="020B0604020202020204" pitchFamily="34" charset="0"/>
              </a:rPr>
              <a:t>Extrinsic Motivation</a:t>
            </a:r>
          </a:p>
          <a:p>
            <a:pPr marL="0" indent="0">
              <a:buNone/>
            </a:pPr>
            <a:r>
              <a:rPr lang="en-US" sz="1900" dirty="0"/>
              <a:t> </a:t>
            </a:r>
            <a:r>
              <a:rPr lang="en-US" sz="1900" dirty="0">
                <a:latin typeface="Arial" panose="020B0604020202020204" pitchFamily="34" charset="0"/>
                <a:cs typeface="Arial" panose="020B0604020202020204" pitchFamily="34" charset="0"/>
              </a:rPr>
              <a:t>increases a person's interest in a task that they originally find unappealing</a:t>
            </a:r>
          </a:p>
          <a:p>
            <a:pPr marL="0" indent="0">
              <a:buNone/>
            </a:pPr>
            <a:r>
              <a:rPr lang="en-US" sz="1900" dirty="0">
                <a:latin typeface="Arial" panose="020B0604020202020204" pitchFamily="34" charset="0"/>
                <a:cs typeface="Arial" panose="020B0604020202020204" pitchFamily="34" charset="0"/>
              </a:rPr>
              <a:t> individual advantages result from extrinsic motivations.</a:t>
            </a:r>
          </a:p>
          <a:p>
            <a:pPr marL="0" indent="0">
              <a:buNone/>
            </a:pPr>
            <a:endParaRPr lang="en-US" sz="1900" dirty="0">
              <a:latin typeface="Arial" panose="020B0604020202020204" pitchFamily="34" charset="0"/>
              <a:cs typeface="Arial" panose="020B0604020202020204" pitchFamily="34" charset="0"/>
            </a:endParaRPr>
          </a:p>
          <a:p>
            <a:pPr marL="0" indent="0">
              <a:buNone/>
            </a:pPr>
            <a:endParaRPr 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3432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48B20C0-9BB8-D0D4-A346-7B17BE7DB2FB}"/>
              </a:ext>
            </a:extLst>
          </p:cNvPr>
          <p:cNvSpPr>
            <a:spLocks noGrp="1"/>
          </p:cNvSpPr>
          <p:nvPr>
            <p:ph type="title"/>
          </p:nvPr>
        </p:nvSpPr>
        <p:spPr>
          <a:xfrm>
            <a:off x="212271" y="713312"/>
            <a:ext cx="5048575" cy="5431376"/>
          </a:xfrm>
        </p:spPr>
        <p:txBody>
          <a:bodyPr>
            <a:normAutofit/>
          </a:bodyPr>
          <a:lstStyle/>
          <a:p>
            <a:r>
              <a:rPr lang="en-US" b="1" dirty="0">
                <a:latin typeface="Arial" panose="020B0604020202020204" pitchFamily="34" charset="0"/>
                <a:cs typeface="Arial" panose="020B0604020202020204" pitchFamily="34" charset="0"/>
              </a:rPr>
              <a:t>DISADVANTEGES</a:t>
            </a:r>
          </a:p>
        </p:txBody>
      </p:sp>
      <p:sp>
        <p:nvSpPr>
          <p:cNvPr id="3" name="Content Placeholder 2">
            <a:extLst>
              <a:ext uri="{FF2B5EF4-FFF2-40B4-BE49-F238E27FC236}">
                <a16:creationId xmlns:a16="http://schemas.microsoft.com/office/drawing/2014/main" id="{3CB44C88-58B9-D751-A635-BED5C037D217}"/>
              </a:ext>
            </a:extLst>
          </p:cNvPr>
          <p:cNvSpPr>
            <a:spLocks noGrp="1"/>
          </p:cNvSpPr>
          <p:nvPr>
            <p:ph idx="1"/>
          </p:nvPr>
        </p:nvSpPr>
        <p:spPr>
          <a:xfrm>
            <a:off x="6095999" y="713313"/>
            <a:ext cx="5257801" cy="5431376"/>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Intrinsic Motivation</a:t>
            </a:r>
          </a:p>
          <a:p>
            <a:pPr marL="0" indent="0">
              <a:buNone/>
            </a:pPr>
            <a:r>
              <a:rPr lang="en-US" sz="2000" dirty="0">
                <a:latin typeface="Arial" panose="020B0604020202020204" pitchFamily="34" charset="0"/>
                <a:cs typeface="Arial" panose="020B0604020202020204" pitchFamily="34" charset="0"/>
              </a:rPr>
              <a:t>for individuals, an intrinsic reward isn't always sufficient</a:t>
            </a:r>
          </a:p>
          <a:p>
            <a:pPr marL="0" indent="0">
              <a:buNone/>
            </a:pPr>
            <a:r>
              <a:rPr lang="en-US" sz="2000" dirty="0">
                <a:latin typeface="Arial" panose="020B0604020202020204" pitchFamily="34" charset="0"/>
                <a:cs typeface="Arial" panose="020B0604020202020204" pitchFamily="34" charset="0"/>
              </a:rPr>
              <a:t>since intrinsic drive is illusive, it is impossible to estimate how much incentive a worker will need</a:t>
            </a:r>
          </a:p>
          <a:p>
            <a:pPr marL="0" indent="0">
              <a:buNone/>
            </a:pPr>
            <a:endParaRPr lang="en-US" sz="2000" b="1"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Extrinsic Motivation</a:t>
            </a:r>
          </a:p>
          <a:p>
            <a:pPr marL="0" indent="0">
              <a:buNone/>
            </a:pPr>
            <a:r>
              <a:rPr lang="en-US" sz="2000" dirty="0">
                <a:latin typeface="Arial" panose="020B0604020202020204" pitchFamily="34" charset="0"/>
                <a:cs typeface="Arial" panose="020B0604020202020204" pitchFamily="34" charset="0"/>
              </a:rPr>
              <a:t>external motivation taken to the extreme can limit one's desire for personal development</a:t>
            </a:r>
          </a:p>
          <a:p>
            <a:pPr marL="0" indent="0">
              <a:buNone/>
            </a:pPr>
            <a:r>
              <a:rPr lang="en-US" sz="2000" dirty="0">
                <a:latin typeface="Arial" panose="020B0604020202020204" pitchFamily="34" charset="0"/>
                <a:cs typeface="Arial" panose="020B0604020202020204" pitchFamily="34" charset="0"/>
              </a:rPr>
              <a:t>passion is not produced by extrinsic incentive</a:t>
            </a:r>
          </a:p>
        </p:txBody>
      </p:sp>
    </p:spTree>
    <p:extLst>
      <p:ext uri="{BB962C8B-B14F-4D97-AF65-F5344CB8AC3E}">
        <p14:creationId xmlns:p14="http://schemas.microsoft.com/office/powerpoint/2010/main" val="3996005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D78E2E5-D208-311E-D5B5-D1D1E5D35B71}"/>
              </a:ext>
            </a:extLst>
          </p:cNvPr>
          <p:cNvSpPr>
            <a:spLocks noGrp="1"/>
          </p:cNvSpPr>
          <p:nvPr>
            <p:ph type="title"/>
          </p:nvPr>
        </p:nvSpPr>
        <p:spPr>
          <a:xfrm>
            <a:off x="1179073" y="509728"/>
            <a:ext cx="9833548" cy="1325563"/>
          </a:xfrm>
        </p:spPr>
        <p:txBody>
          <a:bodyPr anchor="b">
            <a:normAutofit/>
          </a:bodyPr>
          <a:lstStyle/>
          <a:p>
            <a:pPr algn="ctr"/>
            <a:r>
              <a:rPr lang="en-US" sz="3600" b="1" dirty="0">
                <a:solidFill>
                  <a:schemeClr val="tx2"/>
                </a:solidFill>
                <a:latin typeface="Arial" panose="020B0604020202020204" pitchFamily="34" charset="0"/>
                <a:cs typeface="Arial" panose="020B0604020202020204" pitchFamily="34" charset="0"/>
              </a:rPr>
              <a:t>CONCLUSION</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2EF95B8-4209-05D4-399E-09D481569791}"/>
              </a:ext>
            </a:extLst>
          </p:cNvPr>
          <p:cNvSpPr>
            <a:spLocks noGrp="1"/>
          </p:cNvSpPr>
          <p:nvPr>
            <p:ph idx="1"/>
          </p:nvPr>
        </p:nvSpPr>
        <p:spPr>
          <a:xfrm>
            <a:off x="1179226" y="2890979"/>
            <a:ext cx="9833548" cy="2693976"/>
          </a:xfrm>
        </p:spPr>
        <p:txBody>
          <a:bodyPr>
            <a:normAutofit/>
          </a:bodyPr>
          <a:lstStyle/>
          <a:p>
            <a:pPr marL="0" indent="0">
              <a:buNone/>
            </a:pPr>
            <a:r>
              <a:rPr lang="en-US" sz="2400" dirty="0">
                <a:solidFill>
                  <a:schemeClr val="tx2"/>
                </a:solidFill>
                <a:latin typeface="Arial" panose="020B0604020202020204" pitchFamily="34" charset="0"/>
                <a:cs typeface="Arial" panose="020B0604020202020204" pitchFamily="34" charset="0"/>
              </a:rPr>
              <a:t>To summarize, both extrinsic and intrinsic rewards are utilized to encourage both employees and employers to raise organizational performance.</a:t>
            </a:r>
          </a:p>
          <a:p>
            <a:pPr marL="0" indent="0">
              <a:buNone/>
            </a:pPr>
            <a:r>
              <a:rPr lang="en-US" sz="2400" dirty="0">
                <a:solidFill>
                  <a:schemeClr val="tx2"/>
                </a:solidFill>
                <a:latin typeface="Arial" panose="020B0604020202020204" pitchFamily="34" charset="0"/>
                <a:cs typeface="Arial" panose="020B0604020202020204" pitchFamily="34" charset="0"/>
              </a:rPr>
              <a:t>You may design a workplace that best meets the demands of your employees by being aware of the two different sorts of motivation.</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16282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DB4A6C-C41D-6610-219B-7FED9110BE05}"/>
              </a:ext>
            </a:extLst>
          </p:cNvPr>
          <p:cNvSpPr>
            <a:spLocks noGrp="1"/>
          </p:cNvSpPr>
          <p:nvPr>
            <p:ph type="title"/>
          </p:nvPr>
        </p:nvSpPr>
        <p:spPr>
          <a:xfrm>
            <a:off x="833002" y="365125"/>
            <a:ext cx="3973667" cy="5811837"/>
          </a:xfrm>
        </p:spPr>
        <p:txBody>
          <a:bodyPr>
            <a:normAutofit/>
          </a:bodyPr>
          <a:lstStyle/>
          <a:p>
            <a:r>
              <a:rPr lang="en-US" sz="4100" b="1" dirty="0">
                <a:solidFill>
                  <a:srgbClr val="FFFFFF"/>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3AA83FF-3268-D02B-6019-86BE23ED8ED4}"/>
              </a:ext>
            </a:extLst>
          </p:cNvPr>
          <p:cNvSpPr>
            <a:spLocks noGrp="1"/>
          </p:cNvSpPr>
          <p:nvPr>
            <p:ph idx="1"/>
          </p:nvPr>
        </p:nvSpPr>
        <p:spPr>
          <a:xfrm>
            <a:off x="5356927" y="365125"/>
            <a:ext cx="5996871" cy="5811837"/>
          </a:xfrm>
        </p:spPr>
        <p:txBody>
          <a:bodyPr anchor="ctr">
            <a:normAutofit/>
          </a:bodyPr>
          <a:lstStyle/>
          <a:p>
            <a:pPr marL="0" indent="0">
              <a:buNone/>
            </a:pPr>
            <a:r>
              <a:rPr lang="en-US" sz="1700" b="0" i="0">
                <a:solidFill>
                  <a:srgbClr val="FFFFFF"/>
                </a:solidFill>
                <a:effectLst/>
                <a:latin typeface="Arial" panose="020B0604020202020204" pitchFamily="34" charset="0"/>
                <a:cs typeface="Arial" panose="020B0604020202020204" pitchFamily="34" charset="0"/>
              </a:rPr>
              <a:t>Ryan, R. and Deci, E., 2000. Intrinsic and Extrinsic Motivations: Classic Definitions and New Directions. </a:t>
            </a:r>
            <a:r>
              <a:rPr lang="en-US" sz="1700" b="0" i="1">
                <a:solidFill>
                  <a:srgbClr val="FFFFFF"/>
                </a:solidFill>
                <a:effectLst/>
                <a:latin typeface="Arial" panose="020B0604020202020204" pitchFamily="34" charset="0"/>
                <a:cs typeface="Arial" panose="020B0604020202020204" pitchFamily="34" charset="0"/>
              </a:rPr>
              <a:t>Contemporary Educational Psychology</a:t>
            </a:r>
            <a:r>
              <a:rPr lang="en-US" sz="1700" b="0" i="0">
                <a:solidFill>
                  <a:srgbClr val="FFFFFF"/>
                </a:solidFill>
                <a:effectLst/>
                <a:latin typeface="Arial" panose="020B0604020202020204" pitchFamily="34" charset="0"/>
                <a:cs typeface="Arial" panose="020B0604020202020204" pitchFamily="34" charset="0"/>
              </a:rPr>
              <a:t>, 25(1), pp.54-67.</a:t>
            </a:r>
          </a:p>
          <a:p>
            <a:pPr marL="0" indent="0">
              <a:buNone/>
            </a:pPr>
            <a:r>
              <a:rPr lang="en-US" sz="1700" b="0" i="0">
                <a:solidFill>
                  <a:srgbClr val="FFFFFF"/>
                </a:solidFill>
                <a:effectLst/>
                <a:latin typeface="Arial" panose="020B0604020202020204" pitchFamily="34" charset="0"/>
                <a:cs typeface="Arial" panose="020B0604020202020204" pitchFamily="34" charset="0"/>
              </a:rPr>
              <a:t>Reiss, S., 2012. Intrinsic and Extrinsic Motivation. </a:t>
            </a:r>
            <a:r>
              <a:rPr lang="en-US" sz="1700" b="0" i="1">
                <a:solidFill>
                  <a:srgbClr val="FFFFFF"/>
                </a:solidFill>
                <a:effectLst/>
                <a:latin typeface="Arial" panose="020B0604020202020204" pitchFamily="34" charset="0"/>
                <a:cs typeface="Arial" panose="020B0604020202020204" pitchFamily="34" charset="0"/>
              </a:rPr>
              <a:t>Teaching of Psychology</a:t>
            </a:r>
            <a:r>
              <a:rPr lang="en-US" sz="1700" b="0" i="0">
                <a:solidFill>
                  <a:srgbClr val="FFFFFF"/>
                </a:solidFill>
                <a:effectLst/>
                <a:latin typeface="Arial" panose="020B0604020202020204" pitchFamily="34" charset="0"/>
                <a:cs typeface="Arial" panose="020B0604020202020204" pitchFamily="34" charset="0"/>
              </a:rPr>
              <a:t>, 39(2), pp.152-156.</a:t>
            </a:r>
          </a:p>
          <a:p>
            <a:pPr marL="0" indent="0">
              <a:buNone/>
            </a:pPr>
            <a:r>
              <a:rPr lang="en-US" sz="1700" b="0" i="0">
                <a:solidFill>
                  <a:srgbClr val="FFFFFF"/>
                </a:solidFill>
                <a:effectLst/>
                <a:latin typeface="Arial" panose="020B0604020202020204" pitchFamily="34" charset="0"/>
                <a:cs typeface="Arial" panose="020B0604020202020204" pitchFamily="34" charset="0"/>
              </a:rPr>
              <a:t>Hayamizu, T., 1997. Between Intrinsic and Extrinsic Motivation: Examination of Reasons for Academic Study based on the Theory of Internalization. </a:t>
            </a:r>
            <a:r>
              <a:rPr lang="en-US" sz="1700" b="0" i="1">
                <a:solidFill>
                  <a:srgbClr val="FFFFFF"/>
                </a:solidFill>
                <a:effectLst/>
                <a:latin typeface="Arial" panose="020B0604020202020204" pitchFamily="34" charset="0"/>
                <a:cs typeface="Arial" panose="020B0604020202020204" pitchFamily="34" charset="0"/>
              </a:rPr>
              <a:t>Japanese Psychological Research</a:t>
            </a:r>
            <a:r>
              <a:rPr lang="en-US" sz="1700" b="0" i="0">
                <a:solidFill>
                  <a:srgbClr val="FFFFFF"/>
                </a:solidFill>
                <a:effectLst/>
                <a:latin typeface="Arial" panose="020B0604020202020204" pitchFamily="34" charset="0"/>
                <a:cs typeface="Arial" panose="020B0604020202020204" pitchFamily="34" charset="0"/>
              </a:rPr>
              <a:t>, 39(2), pp.98-108</a:t>
            </a:r>
            <a:r>
              <a:rPr lang="en-US" sz="1700" b="0" i="0">
                <a:solidFill>
                  <a:srgbClr val="FFFFFF"/>
                </a:solidFill>
                <a:effectLst/>
                <a:latin typeface="Open Sans" panose="020B0606030504020204" pitchFamily="34" charset="0"/>
              </a:rPr>
              <a:t>.</a:t>
            </a:r>
          </a:p>
          <a:p>
            <a:pPr marL="0" indent="0">
              <a:buNone/>
            </a:pPr>
            <a:r>
              <a:rPr lang="en-US" sz="1700" b="0" i="0">
                <a:solidFill>
                  <a:srgbClr val="FFFFFF"/>
                </a:solidFill>
                <a:effectLst/>
                <a:latin typeface="Arial" panose="020B0604020202020204" pitchFamily="34" charset="0"/>
                <a:cs typeface="Arial" panose="020B0604020202020204" pitchFamily="34" charset="0"/>
              </a:rPr>
              <a:t>Kuvaas, B., Buch, R., Weibel, A., Dysvik, A. and Nerstad, C., 2017. Do intrinsic and extrinsic motivation relate differently to employee outcomes?. </a:t>
            </a:r>
            <a:r>
              <a:rPr lang="en-US" sz="1700" b="0" i="1">
                <a:solidFill>
                  <a:srgbClr val="FFFFFF"/>
                </a:solidFill>
                <a:effectLst/>
                <a:latin typeface="Arial" panose="020B0604020202020204" pitchFamily="34" charset="0"/>
                <a:cs typeface="Arial" panose="020B0604020202020204" pitchFamily="34" charset="0"/>
              </a:rPr>
              <a:t>Journal of Economic Psychology</a:t>
            </a:r>
            <a:r>
              <a:rPr lang="en-US" sz="1700" b="0" i="0">
                <a:solidFill>
                  <a:srgbClr val="FFFFFF"/>
                </a:solidFill>
                <a:effectLst/>
                <a:latin typeface="Arial" panose="020B0604020202020204" pitchFamily="34" charset="0"/>
                <a:cs typeface="Arial" panose="020B0604020202020204" pitchFamily="34" charset="0"/>
              </a:rPr>
              <a:t>, 61, pp.244-258.</a:t>
            </a:r>
          </a:p>
          <a:p>
            <a:pPr marL="0" indent="0">
              <a:buNone/>
            </a:pPr>
            <a:r>
              <a:rPr lang="en-US" sz="1700" b="0" i="0">
                <a:solidFill>
                  <a:srgbClr val="FFFFFF"/>
                </a:solidFill>
                <a:effectLst/>
                <a:latin typeface="Arial" panose="020B0604020202020204" pitchFamily="34" charset="0"/>
                <a:cs typeface="Arial" panose="020B0604020202020204" pitchFamily="34" charset="0"/>
              </a:rPr>
              <a:t>Guay, F., Vallerand, R. and Blanchard, C., 2000. </a:t>
            </a:r>
            <a:r>
              <a:rPr lang="en-US" sz="1700" b="0" i="1">
                <a:solidFill>
                  <a:srgbClr val="FFFFFF"/>
                </a:solidFill>
                <a:effectLst/>
                <a:latin typeface="Arial" panose="020B0604020202020204" pitchFamily="34" charset="0"/>
                <a:cs typeface="Arial" panose="020B0604020202020204" pitchFamily="34" charset="0"/>
              </a:rPr>
              <a:t>Motivation and Emotion</a:t>
            </a:r>
            <a:r>
              <a:rPr lang="en-US" sz="1700" b="0" i="0">
                <a:solidFill>
                  <a:srgbClr val="FFFFFF"/>
                </a:solidFill>
                <a:effectLst/>
                <a:latin typeface="Arial" panose="020B0604020202020204" pitchFamily="34" charset="0"/>
                <a:cs typeface="Arial" panose="020B0604020202020204" pitchFamily="34" charset="0"/>
              </a:rPr>
              <a:t>, 24(3), pp.175-213.</a:t>
            </a:r>
          </a:p>
          <a:p>
            <a:pPr marL="0" indent="0">
              <a:buNone/>
            </a:pPr>
            <a:r>
              <a:rPr lang="en-US" sz="1700" b="0" i="0">
                <a:solidFill>
                  <a:srgbClr val="FFFFFF"/>
                </a:solidFill>
                <a:effectLst/>
                <a:latin typeface="Arial" panose="020B0604020202020204" pitchFamily="34" charset="0"/>
                <a:cs typeface="Arial" panose="020B0604020202020204" pitchFamily="34" charset="0"/>
              </a:rPr>
              <a:t>Vansteenkiste, M., Lens, W. and Deci, E., 2006. Intrinsic Versus Extrinsic Goal Contents in Self-Determination Theory: Another Look at the Quality of Academic Motivation. </a:t>
            </a:r>
            <a:r>
              <a:rPr lang="en-US" sz="1700" b="0" i="1">
                <a:solidFill>
                  <a:srgbClr val="FFFFFF"/>
                </a:solidFill>
                <a:effectLst/>
                <a:latin typeface="Arial" panose="020B0604020202020204" pitchFamily="34" charset="0"/>
                <a:cs typeface="Arial" panose="020B0604020202020204" pitchFamily="34" charset="0"/>
              </a:rPr>
              <a:t>Educational Psychologist</a:t>
            </a:r>
            <a:r>
              <a:rPr lang="en-US" sz="1700" b="0" i="0">
                <a:solidFill>
                  <a:srgbClr val="FFFFFF"/>
                </a:solidFill>
                <a:effectLst/>
                <a:latin typeface="Arial" panose="020B0604020202020204" pitchFamily="34" charset="0"/>
                <a:cs typeface="Arial" panose="020B0604020202020204" pitchFamily="34" charset="0"/>
              </a:rPr>
              <a:t>, 41(1), pp.19-31.</a:t>
            </a:r>
          </a:p>
        </p:txBody>
      </p:sp>
    </p:spTree>
    <p:extLst>
      <p:ext uri="{BB962C8B-B14F-4D97-AF65-F5344CB8AC3E}">
        <p14:creationId xmlns:p14="http://schemas.microsoft.com/office/powerpoint/2010/main" val="27431394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15980</TotalTime>
  <Words>795</Words>
  <Application>Microsoft Office PowerPoint</Application>
  <PresentationFormat>Widescreen</PresentationFormat>
  <Paragraphs>84</Paragraphs>
  <Slides>11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vt:lpstr>
      <vt:lpstr>Calibri</vt:lpstr>
      <vt:lpstr>Calibri Light</vt:lpstr>
      <vt:lpstr>Open Sans</vt:lpstr>
      <vt:lpstr>Times New Roman</vt:lpstr>
      <vt:lpstr>Office Theme</vt:lpstr>
      <vt:lpstr>Effects of extrinsic and intrinsic factors on motivation</vt:lpstr>
      <vt:lpstr>CONTNENT</vt:lpstr>
      <vt:lpstr>INTRODUCTION</vt:lpstr>
      <vt:lpstr> MOTIVATION</vt:lpstr>
      <vt:lpstr> MOTIVATION TYPES</vt:lpstr>
      <vt:lpstr>DIFFERENCE BETWEEN MOTIVATION TYPES</vt:lpstr>
      <vt:lpstr>EXAMPLE OF MOTIVATION</vt:lpstr>
      <vt:lpstr>ADVANTAGES</vt:lpstr>
      <vt:lpstr>DISADVANTEGES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extrinsic and intrinsic factors on motivation</dc:title>
  <dc:creator>Corina Popescu (2026257)</dc:creator>
  <cp:lastModifiedBy>Corina Popescu (2026257)</cp:lastModifiedBy>
  <cp:revision>16</cp:revision>
  <dcterms:created xsi:type="dcterms:W3CDTF">2022-06-03T14:27:21Z</dcterms:created>
  <dcterms:modified xsi:type="dcterms:W3CDTF">2022-06-24T07:30:42Z</dcterms:modified>
</cp:coreProperties>
</file>