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8" r:id="rId3"/>
    <p:sldId id="259" r:id="rId4"/>
    <p:sldId id="452" r:id="rId5"/>
    <p:sldId id="260" r:id="rId6"/>
    <p:sldId id="548" r:id="rId7"/>
    <p:sldId id="549" r:id="rId8"/>
    <p:sldId id="552" r:id="rId9"/>
    <p:sldId id="551" r:id="rId10"/>
    <p:sldId id="550" r:id="rId11"/>
    <p:sldId id="553" r:id="rId12"/>
    <p:sldId id="555" r:id="rId13"/>
    <p:sldId id="557" r:id="rId14"/>
    <p:sldId id="556" r:id="rId15"/>
    <p:sldId id="558" r:id="rId16"/>
    <p:sldId id="559" r:id="rId17"/>
    <p:sldId id="560" r:id="rId18"/>
    <p:sldId id="561" r:id="rId19"/>
    <p:sldId id="562" r:id="rId20"/>
    <p:sldId id="564" r:id="rId21"/>
    <p:sldId id="565" r:id="rId22"/>
    <p:sldId id="566" r:id="rId23"/>
    <p:sldId id="567" r:id="rId24"/>
    <p:sldId id="570" r:id="rId25"/>
    <p:sldId id="571" r:id="rId26"/>
    <p:sldId id="554" r:id="rId27"/>
    <p:sldId id="572" r:id="rId28"/>
    <p:sldId id="568" r:id="rId29"/>
    <p:sldId id="573" r:id="rId30"/>
    <p:sldId id="574" r:id="rId31"/>
    <p:sldId id="563" r:id="rId32"/>
    <p:sldId id="575" r:id="rId33"/>
    <p:sldId id="576" r:id="rId34"/>
    <p:sldId id="569" r:id="rId35"/>
    <p:sldId id="57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25" autoAdjust="0"/>
    <p:restoredTop sz="89519" autoAdjust="0"/>
  </p:normalViewPr>
  <p:slideViewPr>
    <p:cSldViewPr snapToGrid="0">
      <p:cViewPr>
        <p:scale>
          <a:sx n="70" d="100"/>
          <a:sy n="70" d="100"/>
        </p:scale>
        <p:origin x="207" y="2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28/04/2026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nation.africa/kenya/news/sex-pests-1-200-teachers-sacked-by-tsc-148038"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 17 December 2018, the UN General Assembly adopted Resolution 73/153 on Child, Early, and Forced Marriage, reaffirming that these practices are considered to be violations of human rights, and calling for the UN Secretary-General to produce a comprehensive report on progress made to end child, early, and forced marriages, in time for the General Assembly’s seventy-fourth session in 2019. The Resolution was co-sponsored by 114 countries including many sub-Saharan African nations.1349 The place of child, early, and forced marriage as issues of international concern has clearly become well-established since the debates of the early to mid-twentieth century elucidated in this thesis, but it is important to be aware of the continuities – often unrecognised or unintended - between contemporary and colonial-era debates and interventions.</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8</a:t>
            </a:fld>
            <a:endParaRPr lang="en-GB"/>
          </a:p>
        </p:txBody>
      </p:sp>
    </p:spTree>
    <p:extLst>
      <p:ext uri="{BB962C8B-B14F-4D97-AF65-F5344CB8AC3E}">
        <p14:creationId xmlns:p14="http://schemas.microsoft.com/office/powerpoint/2010/main" val="981769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11</a:t>
            </a:fld>
            <a:endParaRPr lang="en-GB"/>
          </a:p>
        </p:txBody>
      </p:sp>
    </p:spTree>
    <p:extLst>
      <p:ext uri="{BB962C8B-B14F-4D97-AF65-F5344CB8AC3E}">
        <p14:creationId xmlns:p14="http://schemas.microsoft.com/office/powerpoint/2010/main" val="211194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Kenyan </a:t>
            </a:r>
            <a:r>
              <a:rPr lang="en-GB" i="1" dirty="0">
                <a:hlinkClick r:id="rId3"/>
              </a:rPr>
              <a:t>Daily Nation </a:t>
            </a:r>
            <a:r>
              <a:rPr lang="en-GB" dirty="0">
                <a:hlinkClick r:id="rId3"/>
              </a:rPr>
              <a:t>newspaper</a:t>
            </a:r>
            <a:r>
              <a:rPr lang="en-GB" dirty="0"/>
              <a:t> reports that more than 1,200 teachers were dismissed between 2010 and 2019 for sexual abuse of pupils.</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14</a:t>
            </a:fld>
            <a:endParaRPr lang="en-GB"/>
          </a:p>
        </p:txBody>
      </p:sp>
    </p:spTree>
    <p:extLst>
      <p:ext uri="{BB962C8B-B14F-4D97-AF65-F5344CB8AC3E}">
        <p14:creationId xmlns:p14="http://schemas.microsoft.com/office/powerpoint/2010/main" val="4140898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17</a:t>
            </a:fld>
            <a:endParaRPr lang="en-GB"/>
          </a:p>
        </p:txBody>
      </p:sp>
    </p:spTree>
    <p:extLst>
      <p:ext uri="{BB962C8B-B14F-4D97-AF65-F5344CB8AC3E}">
        <p14:creationId xmlns:p14="http://schemas.microsoft.com/office/powerpoint/2010/main" val="3697780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80ACA0-2837-D1DD-8E7B-75A05C4583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8A6D1-F7DC-9666-2FA1-0258312979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D83138-37F9-6060-8B5A-EC6013A19E8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Reinforce neo-colonial perceptions of African women as oppressed.</a:t>
            </a:r>
          </a:p>
          <a:p>
            <a:endParaRPr lang="en-GB" dirty="0"/>
          </a:p>
        </p:txBody>
      </p:sp>
      <p:sp>
        <p:nvSpPr>
          <p:cNvPr id="4" name="Slide Number Placeholder 3">
            <a:extLst>
              <a:ext uri="{FF2B5EF4-FFF2-40B4-BE49-F238E27FC236}">
                <a16:creationId xmlns:a16="http://schemas.microsoft.com/office/drawing/2014/main" id="{4C623457-6B24-720F-A39F-091370B9615B}"/>
              </a:ext>
            </a:extLst>
          </p:cNvPr>
          <p:cNvSpPr>
            <a:spLocks noGrp="1"/>
          </p:cNvSpPr>
          <p:nvPr>
            <p:ph type="sldNum" sz="quarter" idx="5"/>
          </p:nvPr>
        </p:nvSpPr>
        <p:spPr/>
        <p:txBody>
          <a:bodyPr/>
          <a:lstStyle/>
          <a:p>
            <a:fld id="{F33FC403-C74A-4010-A397-F0DD210A5D7A}" type="slidenum">
              <a:rPr lang="en-GB" smtClean="0"/>
              <a:t>18</a:t>
            </a:fld>
            <a:endParaRPr lang="en-GB"/>
          </a:p>
        </p:txBody>
      </p:sp>
    </p:spTree>
    <p:extLst>
      <p:ext uri="{BB962C8B-B14F-4D97-AF65-F5344CB8AC3E}">
        <p14:creationId xmlns:p14="http://schemas.microsoft.com/office/powerpoint/2010/main" val="582812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from government, NGOs, civil society, girls and their families and communities, and the UN. It seeks to build a strong legal framework along with promoting education – including education about </a:t>
            </a:r>
          </a:p>
        </p:txBody>
      </p:sp>
      <p:sp>
        <p:nvSpPr>
          <p:cNvPr id="4" name="Slide Number Placeholder 3"/>
          <p:cNvSpPr>
            <a:spLocks noGrp="1"/>
          </p:cNvSpPr>
          <p:nvPr>
            <p:ph type="sldNum" sz="quarter" idx="5"/>
          </p:nvPr>
        </p:nvSpPr>
        <p:spPr/>
        <p:txBody>
          <a:bodyPr/>
          <a:lstStyle/>
          <a:p>
            <a:fld id="{F33FC403-C74A-4010-A397-F0DD210A5D7A}" type="slidenum">
              <a:rPr lang="en-GB" smtClean="0"/>
              <a:t>21</a:t>
            </a:fld>
            <a:endParaRPr lang="en-GB"/>
          </a:p>
        </p:txBody>
      </p:sp>
    </p:spTree>
    <p:extLst>
      <p:ext uri="{BB962C8B-B14F-4D97-AF65-F5344CB8AC3E}">
        <p14:creationId xmlns:p14="http://schemas.microsoft.com/office/powerpoint/2010/main" val="4213846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D225A-C27F-831D-977F-42CA2AFEF3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9EF91-3AFC-5553-900A-E492207A0E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2E607F-ED5D-6628-3F20-84B4C73E2FB0}"/>
              </a:ext>
            </a:extLst>
          </p:cNvPr>
          <p:cNvSpPr>
            <a:spLocks noGrp="1"/>
          </p:cNvSpPr>
          <p:nvPr>
            <p:ph type="body" idx="1"/>
          </p:nvPr>
        </p:nvSpPr>
        <p:spPr/>
        <p:txBody>
          <a:bodyPr/>
          <a:lstStyle/>
          <a:p>
            <a:r>
              <a:rPr lang="en-GB" dirty="0"/>
              <a:t>input from government, NGOs, civil society, girls and their families and communities, and the UN. It seeks to build a strong legal framework along with promoting education – including education about </a:t>
            </a:r>
          </a:p>
        </p:txBody>
      </p:sp>
      <p:sp>
        <p:nvSpPr>
          <p:cNvPr id="4" name="Slide Number Placeholder 3">
            <a:extLst>
              <a:ext uri="{FF2B5EF4-FFF2-40B4-BE49-F238E27FC236}">
                <a16:creationId xmlns:a16="http://schemas.microsoft.com/office/drawing/2014/main" id="{96384308-47B2-33C7-8D65-FFB5DFE05DC9}"/>
              </a:ext>
            </a:extLst>
          </p:cNvPr>
          <p:cNvSpPr>
            <a:spLocks noGrp="1"/>
          </p:cNvSpPr>
          <p:nvPr>
            <p:ph type="sldNum" sz="quarter" idx="5"/>
          </p:nvPr>
        </p:nvSpPr>
        <p:spPr/>
        <p:txBody>
          <a:bodyPr/>
          <a:lstStyle/>
          <a:p>
            <a:fld id="{F33FC403-C74A-4010-A397-F0DD210A5D7A}" type="slidenum">
              <a:rPr lang="en-GB" smtClean="0"/>
              <a:t>22</a:t>
            </a:fld>
            <a:endParaRPr lang="en-GB"/>
          </a:p>
        </p:txBody>
      </p:sp>
    </p:spTree>
    <p:extLst>
      <p:ext uri="{BB962C8B-B14F-4D97-AF65-F5344CB8AC3E}">
        <p14:creationId xmlns:p14="http://schemas.microsoft.com/office/powerpoint/2010/main" val="405592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23</a:t>
            </a:fld>
            <a:endParaRPr lang="en-GB"/>
          </a:p>
        </p:txBody>
      </p:sp>
    </p:spTree>
    <p:extLst>
      <p:ext uri="{BB962C8B-B14F-4D97-AF65-F5344CB8AC3E}">
        <p14:creationId xmlns:p14="http://schemas.microsoft.com/office/powerpoint/2010/main" val="2769159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Constructing forced marriage as an issue of culture, and of immigration control, has clear racial dynamics based on neocolonial assumptions about the communities affected</a:t>
            </a:r>
          </a:p>
        </p:txBody>
      </p:sp>
      <p:sp>
        <p:nvSpPr>
          <p:cNvPr id="4" name="Slide Number Placeholder 3"/>
          <p:cNvSpPr>
            <a:spLocks noGrp="1"/>
          </p:cNvSpPr>
          <p:nvPr>
            <p:ph type="sldNum" sz="quarter" idx="5"/>
          </p:nvPr>
        </p:nvSpPr>
        <p:spPr/>
        <p:txBody>
          <a:bodyPr/>
          <a:lstStyle/>
          <a:p>
            <a:fld id="{F33FC403-C74A-4010-A397-F0DD210A5D7A}" type="slidenum">
              <a:rPr lang="en-GB" smtClean="0"/>
              <a:t>24</a:t>
            </a:fld>
            <a:endParaRPr lang="en-GB"/>
          </a:p>
        </p:txBody>
      </p:sp>
    </p:spTree>
    <p:extLst>
      <p:ext uri="{BB962C8B-B14F-4D97-AF65-F5344CB8AC3E}">
        <p14:creationId xmlns:p14="http://schemas.microsoft.com/office/powerpoint/2010/main" val="3780257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57C2C-5859-90E7-EBAC-4618676DF5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386504-C265-2738-0333-F3BB941B9D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F48A61-23A9-CD97-6B2B-1E4B4399C06A}"/>
              </a:ext>
            </a:extLst>
          </p:cNvPr>
          <p:cNvSpPr>
            <a:spLocks noGrp="1"/>
          </p:cNvSpPr>
          <p:nvPr>
            <p:ph type="body" idx="1"/>
          </p:nvPr>
        </p:nvSpPr>
        <p:spPr/>
        <p:txBody>
          <a:bodyPr/>
          <a:lstStyle/>
          <a:p>
            <a:r>
              <a:rPr lang="en-GB" dirty="0"/>
              <a:t>Constructing forced marriage as an issue of culture, and of immigration control, has clear racial dynamics based on neocolonial assumptions about the communities affected</a:t>
            </a:r>
          </a:p>
        </p:txBody>
      </p:sp>
      <p:sp>
        <p:nvSpPr>
          <p:cNvPr id="4" name="Slide Number Placeholder 3">
            <a:extLst>
              <a:ext uri="{FF2B5EF4-FFF2-40B4-BE49-F238E27FC236}">
                <a16:creationId xmlns:a16="http://schemas.microsoft.com/office/drawing/2014/main" id="{AE8CDCF2-72B1-6582-16A0-F84558207835}"/>
              </a:ext>
            </a:extLst>
          </p:cNvPr>
          <p:cNvSpPr>
            <a:spLocks noGrp="1"/>
          </p:cNvSpPr>
          <p:nvPr>
            <p:ph type="sldNum" sz="quarter" idx="5"/>
          </p:nvPr>
        </p:nvSpPr>
        <p:spPr/>
        <p:txBody>
          <a:bodyPr/>
          <a:lstStyle/>
          <a:p>
            <a:fld id="{F33FC403-C74A-4010-A397-F0DD210A5D7A}" type="slidenum">
              <a:rPr lang="en-GB" smtClean="0"/>
              <a:t>25</a:t>
            </a:fld>
            <a:endParaRPr lang="en-GB"/>
          </a:p>
        </p:txBody>
      </p:sp>
    </p:spTree>
    <p:extLst>
      <p:ext uri="{BB962C8B-B14F-4D97-AF65-F5344CB8AC3E}">
        <p14:creationId xmlns:p14="http://schemas.microsoft.com/office/powerpoint/2010/main" val="2297580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28/04/2026</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28/04/2026</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I4v3vq5-z8Y?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girlsnotbrides.org/en/about-child-marriage/why-child-marriage-happen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dia freedom struggle: The hidden heroines found in long-lost photographs  - BBC News">
            <a:extLst>
              <a:ext uri="{FF2B5EF4-FFF2-40B4-BE49-F238E27FC236}">
                <a16:creationId xmlns:a16="http://schemas.microsoft.com/office/drawing/2014/main" id="{A0160A52-2D91-5630-3D88-582E32776A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39" r="31439" b="8268"/>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2" name="Rectangle 206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477981" y="1122363"/>
            <a:ext cx="4023360" cy="3204134"/>
          </a:xfrm>
        </p:spPr>
        <p:txBody>
          <a:bodyPr anchor="b">
            <a:normAutofit/>
          </a:bodyPr>
          <a:lstStyle/>
          <a:p>
            <a:pPr algn="l"/>
            <a:r>
              <a:rPr lang="en-GB" sz="4800"/>
              <a:t>Gender, Violence, and Empire 1800-2020</a:t>
            </a:r>
            <a:endParaRPr lang="en-GB" sz="4800" dirty="0"/>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477980" y="4872922"/>
            <a:ext cx="4023359" cy="1208141"/>
          </a:xfrm>
        </p:spPr>
        <p:txBody>
          <a:bodyPr>
            <a:normAutofit/>
          </a:bodyPr>
          <a:lstStyle/>
          <a:p>
            <a:pPr algn="l"/>
            <a:r>
              <a:rPr lang="en-GB" sz="1700" dirty="0"/>
              <a:t>Session 10: Contemporary humanitarianism</a:t>
            </a:r>
          </a:p>
          <a:p>
            <a:pPr algn="l"/>
            <a:r>
              <a:rPr lang="en-GB" sz="1700" dirty="0"/>
              <a:t>Dr Rhian Elinor Keyse r.keyse@uwtsd.ac.uk</a:t>
            </a:r>
          </a:p>
        </p:txBody>
      </p:sp>
      <p:sp>
        <p:nvSpPr>
          <p:cNvPr id="2059" name="Rectangle 205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1" name="Rectangle 206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3397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a:t>Challenging material</a:t>
            </a:r>
          </a:p>
          <a:p>
            <a:r>
              <a:rPr lang="en-GB" sz="1900"/>
              <a:t>Topics covered will include violence, murder, sexual assault, racism, homophobia, and transphobia.</a:t>
            </a:r>
          </a:p>
          <a:p>
            <a:r>
              <a:rPr lang="en-GB" sz="1900"/>
              <a:t>Please let me know if there is anything that concerns you in the course outline – you don’t have to explain why if you don’t’ wish to engage with particular topics.</a:t>
            </a:r>
          </a:p>
          <a:p>
            <a:r>
              <a:rPr lang="en-GB" sz="1900"/>
              <a:t>Let’s treat each other carefully.</a:t>
            </a:r>
          </a:p>
          <a:p>
            <a:r>
              <a:rPr lang="en-GB" sz="1900"/>
              <a:t>Scheduled breaks – but please feel free to leave the room if you need.</a:t>
            </a:r>
          </a:p>
          <a:p>
            <a:r>
              <a:rPr lang="en-GB" sz="1900"/>
              <a:t>Local and national support resources are available – these are linked in the module handbook:</a:t>
            </a:r>
          </a:p>
          <a:p>
            <a:pPr lvl="1"/>
            <a:r>
              <a:rPr lang="en-GB" sz="1900" u="sng">
                <a:hlinkClick r:id="rId2"/>
              </a:rPr>
              <a:t>Wellbeing Support | University of Wales Trinity Saint David (uwtsd.ac.uk)</a:t>
            </a:r>
            <a:endParaRPr lang="en-GB" sz="1900"/>
          </a:p>
          <a:p>
            <a:pPr lvl="1"/>
            <a:r>
              <a:rPr lang="en-GB" sz="1900" u="sng">
                <a:hlinkClick r:id="rId3"/>
              </a:rPr>
              <a:t>Domestic abuse | GOV.WALES</a:t>
            </a:r>
            <a:endParaRPr lang="en-GB" sz="1900"/>
          </a:p>
          <a:p>
            <a:pPr lvl="1"/>
            <a:r>
              <a:rPr lang="en-GB" sz="1900" u="sng">
                <a:hlinkClick r:id="rId4"/>
              </a:rPr>
              <a:t>New Pathways Rape crisis and sexual abuse support services.</a:t>
            </a:r>
            <a:endParaRPr lang="en-GB" sz="1900"/>
          </a:p>
          <a:p>
            <a:endParaRPr lang="en-GB" sz="190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Women and anti-colonial resistance</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434CB9-929A-3461-4F8E-E9FD26C31925}"/>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24AA547-8A07-AB71-3C16-FF4A71DF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F6ADE-1788-3EBF-9FBA-C9A866D93105}"/>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Key take-aways</a:t>
            </a:r>
          </a:p>
        </p:txBody>
      </p:sp>
      <p:sp>
        <p:nvSpPr>
          <p:cNvPr id="9" name="sketch line">
            <a:extLst>
              <a:ext uri="{FF2B5EF4-FFF2-40B4-BE49-F238E27FC236}">
                <a16:creationId xmlns:a16="http://schemas.microsoft.com/office/drawing/2014/main" id="{4C010469-0618-5E23-8B0D-2278523F1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822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Today’s session</a:t>
            </a:r>
          </a:p>
        </p:txBody>
      </p:sp>
      <p:grpSp>
        <p:nvGrpSpPr>
          <p:cNvPr id="47" name="Group 46">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4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5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0" name="Content Placeholder 2">
            <a:extLst>
              <a:ext uri="{FF2B5EF4-FFF2-40B4-BE49-F238E27FC236}">
                <a16:creationId xmlns:a16="http://schemas.microsoft.com/office/drawing/2014/main" id="{65191B3D-1760-DADD-C1A8-428B3BB77DD0}"/>
              </a:ext>
            </a:extLst>
          </p:cNvPr>
          <p:cNvSpPr>
            <a:spLocks noGrp="1"/>
          </p:cNvSpPr>
          <p:nvPr>
            <p:ph idx="1"/>
          </p:nvPr>
        </p:nvSpPr>
        <p:spPr>
          <a:xfrm>
            <a:off x="6297233" y="518400"/>
            <a:ext cx="4771607" cy="5837949"/>
          </a:xfrm>
        </p:spPr>
        <p:txBody>
          <a:bodyPr anchor="ctr">
            <a:normAutofit/>
          </a:bodyPr>
          <a:lstStyle/>
          <a:p>
            <a:pPr lvl="0"/>
            <a:r>
              <a:rPr lang="en-GB" sz="2000">
                <a:solidFill>
                  <a:schemeClr val="tx1">
                    <a:alpha val="80000"/>
                  </a:schemeClr>
                </a:solidFill>
              </a:rPr>
              <a:t>What was the role of women in the struggle against British colonialism?</a:t>
            </a:r>
          </a:p>
          <a:p>
            <a:pPr lvl="0"/>
            <a:r>
              <a:rPr lang="en-GB" sz="2000">
                <a:solidFill>
                  <a:schemeClr val="tx1">
                    <a:alpha val="80000"/>
                  </a:schemeClr>
                </a:solidFill>
              </a:rPr>
              <a:t>How have women been remembered (and forgotten) in the history of decolonisation?</a:t>
            </a:r>
          </a:p>
        </p:txBody>
      </p:sp>
      <p:cxnSp>
        <p:nvCxnSpPr>
          <p:cNvPr id="52" name="Straight Connector 5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1341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E7AAC-348E-A5D7-75E9-078392126BD9}"/>
              </a:ext>
            </a:extLst>
          </p:cNvPr>
          <p:cNvSpPr>
            <a:spLocks noGrp="1"/>
          </p:cNvSpPr>
          <p:nvPr>
            <p:ph type="title"/>
          </p:nvPr>
        </p:nvSpPr>
        <p:spPr>
          <a:xfrm>
            <a:off x="838200" y="365125"/>
            <a:ext cx="10515600" cy="1325563"/>
          </a:xfrm>
        </p:spPr>
        <p:txBody>
          <a:bodyPr>
            <a:normAutofit fontScale="90000"/>
          </a:bodyPr>
          <a:lstStyle/>
          <a:p>
            <a:r>
              <a:rPr lang="en-GB" sz="5400" dirty="0" err="1"/>
              <a:t>Kekwe</a:t>
            </a:r>
            <a:r>
              <a:rPr lang="en-GB" sz="5400" dirty="0"/>
              <a:t> d/o </a:t>
            </a:r>
            <a:r>
              <a:rPr lang="en-GB" sz="5400" dirty="0" err="1"/>
              <a:t>Muningafi</a:t>
            </a:r>
            <a:r>
              <a:rPr lang="en-GB" sz="5400" dirty="0"/>
              <a:t>, 1936 (Keyse, 2019)</a:t>
            </a:r>
          </a:p>
        </p:txBody>
      </p:sp>
      <p:sp>
        <p:nvSpPr>
          <p:cNvPr id="2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458244-A11B-9D70-203B-D02CDDF0D266}"/>
              </a:ext>
            </a:extLst>
          </p:cNvPr>
          <p:cNvSpPr>
            <a:spLocks noGrp="1"/>
          </p:cNvSpPr>
          <p:nvPr>
            <p:ph idx="1"/>
          </p:nvPr>
        </p:nvSpPr>
        <p:spPr>
          <a:xfrm>
            <a:off x="838200" y="1929384"/>
            <a:ext cx="10515600" cy="4251960"/>
          </a:xfrm>
        </p:spPr>
        <p:txBody>
          <a:bodyPr>
            <a:normAutofit fontScale="92500" lnSpcReduction="10000"/>
          </a:bodyPr>
          <a:lstStyle/>
          <a:p>
            <a:r>
              <a:rPr lang="en-GB" sz="3200" dirty="0"/>
              <a:t>21 May 1936: </a:t>
            </a:r>
            <a:r>
              <a:rPr lang="en-GB" sz="3200" dirty="0" err="1"/>
              <a:t>Kekwe</a:t>
            </a:r>
            <a:r>
              <a:rPr lang="en-GB" sz="3200" dirty="0"/>
              <a:t> d/o </a:t>
            </a:r>
            <a:r>
              <a:rPr lang="en-GB" sz="3200" dirty="0" err="1"/>
              <a:t>Muningafi</a:t>
            </a:r>
            <a:r>
              <a:rPr lang="en-GB" sz="3200" dirty="0"/>
              <a:t> sentenced to 15 months imprisonment with hard labour for manslaughter at the High Court of Tanganyika (in present-day Tanganyika)</a:t>
            </a:r>
          </a:p>
          <a:p>
            <a:r>
              <a:rPr lang="en-GB" sz="3200" dirty="0" err="1"/>
              <a:t>Kekwe</a:t>
            </a:r>
            <a:r>
              <a:rPr lang="en-GB" sz="3200" dirty="0"/>
              <a:t> had been found guilty of stabbing a man from her community, </a:t>
            </a:r>
            <a:r>
              <a:rPr lang="en-GB" sz="3200" dirty="0" err="1"/>
              <a:t>Ndemfoo</a:t>
            </a:r>
            <a:r>
              <a:rPr lang="en-GB" sz="3200" dirty="0"/>
              <a:t>, after he had tried to take her to be married to his cousin against her will.</a:t>
            </a:r>
          </a:p>
          <a:p>
            <a:r>
              <a:rPr lang="en-GB" sz="3200" dirty="0" err="1"/>
              <a:t>Kekwe’s</a:t>
            </a:r>
            <a:r>
              <a:rPr lang="en-GB" sz="3200" dirty="0"/>
              <a:t> case taken up by British missionaries and feminist activists – led to Parliamentary questions in the British House of Commons, and an inquiry into forced marriage practices across British African colonies.</a:t>
            </a:r>
          </a:p>
          <a:p>
            <a:endParaRPr lang="en-GB" sz="2200" dirty="0"/>
          </a:p>
        </p:txBody>
      </p:sp>
    </p:spTree>
    <p:extLst>
      <p:ext uri="{BB962C8B-B14F-4D97-AF65-F5344CB8AC3E}">
        <p14:creationId xmlns:p14="http://schemas.microsoft.com/office/powerpoint/2010/main" val="2713991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598379-68B5-38DC-4B4B-BF1AC0D183C4}"/>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C990C-4D5D-DFD7-B7BF-E10ED9DD94CB}"/>
              </a:ext>
            </a:extLst>
          </p:cNvPr>
          <p:cNvSpPr>
            <a:spLocks noGrp="1"/>
          </p:cNvSpPr>
          <p:nvPr>
            <p:ph type="title"/>
          </p:nvPr>
        </p:nvSpPr>
        <p:spPr>
          <a:xfrm>
            <a:off x="838200" y="365125"/>
            <a:ext cx="10515600" cy="1325563"/>
          </a:xfrm>
        </p:spPr>
        <p:txBody>
          <a:bodyPr>
            <a:normAutofit fontScale="90000"/>
          </a:bodyPr>
          <a:lstStyle/>
          <a:p>
            <a:r>
              <a:rPr lang="en-GB" sz="5400" dirty="0" err="1"/>
              <a:t>Kekwe</a:t>
            </a:r>
            <a:r>
              <a:rPr lang="en-GB" sz="5400" dirty="0"/>
              <a:t> d/o </a:t>
            </a:r>
            <a:r>
              <a:rPr lang="en-GB" sz="5400" dirty="0" err="1"/>
              <a:t>Muningafi</a:t>
            </a:r>
            <a:r>
              <a:rPr lang="en-GB" sz="5400" dirty="0"/>
              <a:t>, 1936 (Keyse, 2019)</a:t>
            </a:r>
          </a:p>
        </p:txBody>
      </p:sp>
      <p:sp>
        <p:nvSpPr>
          <p:cNvPr id="2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73B123-6A8D-E822-9AD2-09BEE26C9BDE}"/>
              </a:ext>
            </a:extLst>
          </p:cNvPr>
          <p:cNvSpPr>
            <a:spLocks noGrp="1"/>
          </p:cNvSpPr>
          <p:nvPr>
            <p:ph idx="1"/>
          </p:nvPr>
        </p:nvSpPr>
        <p:spPr>
          <a:xfrm>
            <a:off x="838200" y="1929384"/>
            <a:ext cx="10515600" cy="4251960"/>
          </a:xfrm>
        </p:spPr>
        <p:txBody>
          <a:bodyPr>
            <a:normAutofit lnSpcReduction="10000"/>
          </a:bodyPr>
          <a:lstStyle/>
          <a:p>
            <a:r>
              <a:rPr lang="en-GB" sz="3200" dirty="0"/>
              <a:t>Government White Paper of 1937 – minimised the incidence of forced marriage.</a:t>
            </a:r>
          </a:p>
          <a:p>
            <a:r>
              <a:rPr lang="en-GB" sz="3200" dirty="0"/>
              <a:t>Suggested that African girls freely appealed to the colonial legal system which took effective action, therefore no government intervention needed.</a:t>
            </a:r>
          </a:p>
          <a:p>
            <a:r>
              <a:rPr lang="en-GB" sz="3200" dirty="0"/>
              <a:t>Excluded the views of affected women and girls.</a:t>
            </a:r>
          </a:p>
          <a:p>
            <a:r>
              <a:rPr lang="en-GB" sz="3200" dirty="0"/>
              <a:t>Colonial governors – and ultimately the Colonial Office – argued that the issue could only be improved by ‘education’ and ‘enlightenment’.</a:t>
            </a:r>
          </a:p>
          <a:p>
            <a:endParaRPr lang="en-GB" sz="2200" dirty="0"/>
          </a:p>
        </p:txBody>
      </p:sp>
    </p:spTree>
    <p:extLst>
      <p:ext uri="{BB962C8B-B14F-4D97-AF65-F5344CB8AC3E}">
        <p14:creationId xmlns:p14="http://schemas.microsoft.com/office/powerpoint/2010/main" val="2523913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C4E38F-6D65-A59C-A5B3-C92B8C6E8F79}"/>
              </a:ext>
            </a:extLst>
          </p:cNvPr>
          <p:cNvSpPr>
            <a:spLocks noGrp="1"/>
          </p:cNvSpPr>
          <p:nvPr>
            <p:ph idx="1"/>
          </p:nvPr>
        </p:nvSpPr>
        <p:spPr>
          <a:xfrm>
            <a:off x="838200" y="1929384"/>
            <a:ext cx="10515600" cy="4251960"/>
          </a:xfrm>
        </p:spPr>
        <p:txBody>
          <a:bodyPr>
            <a:normAutofit lnSpcReduction="10000"/>
          </a:bodyPr>
          <a:lstStyle/>
          <a:p>
            <a:r>
              <a:rPr lang="en-GB" sz="3200" dirty="0"/>
              <a:t>‘Deep-rooted gender inequalities and stereotypes, harmful practices, perceptions and customs, and discriminatory norms are not only obstacles to the full enjoyment of human rights and the empowerment of all women and girls but are also among the root causes of child, early and forced marriage…[which] places children, in particular the girl child, at greater risk of being exposed to and encountering various forms of discrimination and violence throughout their lives’. - UN General Assembly Resolution 73/153, 17 December 2018. </a:t>
            </a:r>
          </a:p>
        </p:txBody>
      </p:sp>
    </p:spTree>
    <p:extLst>
      <p:ext uri="{BB962C8B-B14F-4D97-AF65-F5344CB8AC3E}">
        <p14:creationId xmlns:p14="http://schemas.microsoft.com/office/powerpoint/2010/main" val="1421552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F4123C-4728-3743-2225-2B57EEB7E7B1}"/>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539F8-F039-D7EB-2CB3-F27CC0C1E7A9}"/>
              </a:ext>
            </a:extLst>
          </p:cNvPr>
          <p:cNvSpPr>
            <a:spLocks noGrp="1"/>
          </p:cNvSpPr>
          <p:nvPr>
            <p:ph type="title"/>
          </p:nvPr>
        </p:nvSpPr>
        <p:spPr>
          <a:xfrm>
            <a:off x="6412091" y="501651"/>
            <a:ext cx="4395340" cy="1716255"/>
          </a:xfrm>
        </p:spPr>
        <p:txBody>
          <a:bodyPr anchor="b">
            <a:normAutofit/>
          </a:bodyPr>
          <a:lstStyle/>
          <a:p>
            <a:r>
              <a:rPr lang="en-GB" sz="5600"/>
              <a:t>Past and present…</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A55717-51F1-C058-87B9-5EC4C30A0F7D}"/>
              </a:ext>
            </a:extLst>
          </p:cNvPr>
          <p:cNvPicPr>
            <a:picLocks noChangeAspect="1"/>
          </p:cNvPicPr>
          <p:nvPr/>
        </p:nvPicPr>
        <p:blipFill>
          <a:blip r:embed="rId2"/>
          <a:stretch>
            <a:fillRect/>
          </a:stretch>
        </p:blipFill>
        <p:spPr>
          <a:xfrm>
            <a:off x="474208" y="299509"/>
            <a:ext cx="4831495" cy="6258983"/>
          </a:xfrm>
          <a:prstGeom prst="rect">
            <a:avLst/>
          </a:prstGeom>
        </p:spPr>
      </p:pic>
      <p:sp>
        <p:nvSpPr>
          <p:cNvPr id="3" name="Content Placeholder 2">
            <a:extLst>
              <a:ext uri="{FF2B5EF4-FFF2-40B4-BE49-F238E27FC236}">
                <a16:creationId xmlns:a16="http://schemas.microsoft.com/office/drawing/2014/main" id="{9ABD6B8E-EDB1-FBC4-520C-0147EAD57BD3}"/>
              </a:ext>
            </a:extLst>
          </p:cNvPr>
          <p:cNvSpPr>
            <a:spLocks noGrp="1"/>
          </p:cNvSpPr>
          <p:nvPr>
            <p:ph idx="1"/>
          </p:nvPr>
        </p:nvSpPr>
        <p:spPr>
          <a:xfrm>
            <a:off x="6392583" y="2645922"/>
            <a:ext cx="4434721" cy="3710427"/>
          </a:xfrm>
        </p:spPr>
        <p:txBody>
          <a:bodyPr anchor="t">
            <a:normAutofit fontScale="92500" lnSpcReduction="20000"/>
          </a:bodyPr>
          <a:lstStyle/>
          <a:p>
            <a:r>
              <a:rPr lang="en-GB" sz="2200" dirty="0">
                <a:solidFill>
                  <a:schemeClr val="tx1">
                    <a:alpha val="80000"/>
                  </a:schemeClr>
                </a:solidFill>
              </a:rPr>
              <a:t>UNICEF (2022): Africa is ‘home to 130 million child brides’ with the continent having some of the highest global rates of child marriages.</a:t>
            </a:r>
          </a:p>
          <a:p>
            <a:r>
              <a:rPr lang="en-GB" sz="2200" dirty="0">
                <a:solidFill>
                  <a:schemeClr val="tx1">
                    <a:alpha val="80000"/>
                  </a:schemeClr>
                </a:solidFill>
              </a:rPr>
              <a:t>Citing the UN’s Sustainable Development Goal 5 (to ‘achieve gender equality and empower all women and girls’).</a:t>
            </a:r>
          </a:p>
          <a:p>
            <a:r>
              <a:rPr lang="en-GB" sz="2200" dirty="0">
                <a:solidFill>
                  <a:schemeClr val="tx1">
                    <a:alpha val="80000"/>
                  </a:schemeClr>
                </a:solidFill>
              </a:rPr>
              <a:t>Calls for ‘accelerated programmatic efforts and increased domestic resources’ to ensure that the ‘rights of every African child are protected’ from ‘harmful practices’ such as early marriage.</a:t>
            </a:r>
          </a:p>
          <a:p>
            <a:endParaRPr lang="en-GB" sz="1700" dirty="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3232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BE921-03F1-E931-9C21-F10B527A6E51}"/>
              </a:ext>
            </a:extLst>
          </p:cNvPr>
          <p:cNvSpPr>
            <a:spLocks noGrp="1"/>
          </p:cNvSpPr>
          <p:nvPr>
            <p:ph type="title"/>
          </p:nvPr>
        </p:nvSpPr>
        <p:spPr>
          <a:xfrm>
            <a:off x="838200" y="365125"/>
            <a:ext cx="10515600" cy="1325563"/>
          </a:xfrm>
        </p:spPr>
        <p:txBody>
          <a:bodyPr>
            <a:normAutofit/>
          </a:bodyPr>
          <a:lstStyle/>
          <a:p>
            <a:r>
              <a:rPr lang="en-GB" sz="5400"/>
              <a:t>Past and present…</a:t>
            </a:r>
          </a:p>
        </p:txBody>
      </p:sp>
      <p:sp>
        <p:nvSpPr>
          <p:cNvPr id="2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2DD0B7-8C34-C3E8-CCDD-6B65972A210C}"/>
              </a:ext>
            </a:extLst>
          </p:cNvPr>
          <p:cNvSpPr>
            <a:spLocks noGrp="1"/>
          </p:cNvSpPr>
          <p:nvPr>
            <p:ph idx="1"/>
          </p:nvPr>
        </p:nvSpPr>
        <p:spPr>
          <a:xfrm>
            <a:off x="838200" y="1929384"/>
            <a:ext cx="10515600" cy="4251960"/>
          </a:xfrm>
        </p:spPr>
        <p:txBody>
          <a:bodyPr>
            <a:normAutofit fontScale="92500"/>
          </a:bodyPr>
          <a:lstStyle/>
          <a:p>
            <a:r>
              <a:rPr lang="en-GB" sz="3200" dirty="0"/>
              <a:t>Forced and early marriages of African women and girls a cause of international and imperial concern since the 1920s.</a:t>
            </a:r>
          </a:p>
          <a:p>
            <a:r>
              <a:rPr lang="en-GB" sz="3200" dirty="0"/>
              <a:t>Continues to be an object of concern for campaigners and governments.</a:t>
            </a:r>
          </a:p>
          <a:p>
            <a:r>
              <a:rPr lang="en-GB" sz="3200" dirty="0"/>
              <a:t>Welfare of women and girls in Global South remains significant aspect of international human rights and development debates.</a:t>
            </a:r>
          </a:p>
          <a:p>
            <a:r>
              <a:rPr lang="en-GB" sz="3200" dirty="0"/>
              <a:t>How far are these debates suffused with imperial and colonial tropes?</a:t>
            </a:r>
          </a:p>
          <a:p>
            <a:endParaRPr lang="en-GB" sz="2200" dirty="0"/>
          </a:p>
        </p:txBody>
      </p:sp>
    </p:spTree>
    <p:extLst>
      <p:ext uri="{BB962C8B-B14F-4D97-AF65-F5344CB8AC3E}">
        <p14:creationId xmlns:p14="http://schemas.microsoft.com/office/powerpoint/2010/main" val="1489020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5EDCF-67D6-55EC-CE27-B38210536E24}"/>
              </a:ext>
            </a:extLst>
          </p:cNvPr>
          <p:cNvSpPr>
            <a:spLocks noGrp="1"/>
          </p:cNvSpPr>
          <p:nvPr>
            <p:ph type="title"/>
          </p:nvPr>
        </p:nvSpPr>
        <p:spPr>
          <a:xfrm>
            <a:off x="838200" y="365125"/>
            <a:ext cx="10515600" cy="1325563"/>
          </a:xfrm>
        </p:spPr>
        <p:txBody>
          <a:bodyPr>
            <a:normAutofit/>
          </a:bodyPr>
          <a:lstStyle/>
          <a:p>
            <a:r>
              <a:rPr lang="en-GB" sz="5400"/>
              <a:t>Shifting rhetoric</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A45C2F-FDD9-D72F-298A-23A45035AD79}"/>
              </a:ext>
            </a:extLst>
          </p:cNvPr>
          <p:cNvSpPr>
            <a:spLocks noGrp="1"/>
          </p:cNvSpPr>
          <p:nvPr>
            <p:ph idx="1"/>
          </p:nvPr>
        </p:nvSpPr>
        <p:spPr>
          <a:xfrm>
            <a:off x="838200" y="1929384"/>
            <a:ext cx="10515600" cy="4251960"/>
          </a:xfrm>
        </p:spPr>
        <p:txBody>
          <a:bodyPr>
            <a:normAutofit/>
          </a:bodyPr>
          <a:lstStyle/>
          <a:p>
            <a:r>
              <a:rPr lang="en-GB" sz="2000"/>
              <a:t>Shifting language to discuss the issue of forced and early marriage</a:t>
            </a:r>
          </a:p>
          <a:p>
            <a:r>
              <a:rPr lang="en-GB" sz="2000"/>
              <a:t>Discussions of ‘slavery’ and ‘civilization’ in the interwar period.</a:t>
            </a:r>
          </a:p>
          <a:p>
            <a:r>
              <a:rPr lang="en-GB" sz="2000"/>
              <a:t>Postwar – discussion of ‘development’ and ‘human rights’.</a:t>
            </a:r>
          </a:p>
          <a:p>
            <a:r>
              <a:rPr lang="en-GB" sz="2000"/>
              <a:t>Some similarities- still discussed as issues of ‘human rights’ and ‘development’ </a:t>
            </a:r>
          </a:p>
          <a:p>
            <a:r>
              <a:rPr lang="en-GB" sz="2000"/>
              <a:t>Language of ‘slavery’ has made a resurgence in C21st – reframed as ‘modern slavery’ or ‘contemporary slavery’ (Anti-Slavery International, 2017).</a:t>
            </a:r>
          </a:p>
          <a:p>
            <a:r>
              <a:rPr lang="en-GB" sz="2000"/>
              <a:t>Endows issues with sense of ‘moral status and urgency’ and positions current concerns as the ‘descendants of earlier anti-slavery…campaigns’  - though ‘modern slavery’ agenda has proved controversial (Bunting and Quirk, 2017).</a:t>
            </a:r>
          </a:p>
          <a:p>
            <a:r>
              <a:rPr lang="en-GB" sz="2000"/>
              <a:t>Critique - bringing together diverse issues such as forced and early marriages, forced labour, trafficking, and forced prostitution, misses nuances in each issue and hampers interventions (Bunting and Quirk, 2017; Allain, 2017). </a:t>
            </a:r>
          </a:p>
        </p:txBody>
      </p:sp>
    </p:spTree>
    <p:extLst>
      <p:ext uri="{BB962C8B-B14F-4D97-AF65-F5344CB8AC3E}">
        <p14:creationId xmlns:p14="http://schemas.microsoft.com/office/powerpoint/2010/main" val="810410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A2D7D-862D-4895-2C74-5FA08D8D31D6}"/>
              </a:ext>
            </a:extLst>
          </p:cNvPr>
          <p:cNvSpPr>
            <a:spLocks noGrp="1"/>
          </p:cNvSpPr>
          <p:nvPr>
            <p:ph type="title"/>
          </p:nvPr>
        </p:nvSpPr>
        <p:spPr/>
        <p:txBody>
          <a:bodyPr/>
          <a:lstStyle/>
          <a:p>
            <a:r>
              <a:rPr lang="en-GB" dirty="0"/>
              <a:t>‘Tradition’ and ‘culture’</a:t>
            </a:r>
          </a:p>
        </p:txBody>
      </p:sp>
      <p:sp>
        <p:nvSpPr>
          <p:cNvPr id="3" name="Content Placeholder 2">
            <a:extLst>
              <a:ext uri="{FF2B5EF4-FFF2-40B4-BE49-F238E27FC236}">
                <a16:creationId xmlns:a16="http://schemas.microsoft.com/office/drawing/2014/main" id="{F944716D-4284-109F-380C-68ADAABB333D}"/>
              </a:ext>
            </a:extLst>
          </p:cNvPr>
          <p:cNvSpPr>
            <a:spLocks noGrp="1"/>
          </p:cNvSpPr>
          <p:nvPr>
            <p:ph idx="1"/>
          </p:nvPr>
        </p:nvSpPr>
        <p:spPr/>
        <p:txBody>
          <a:bodyPr>
            <a:normAutofit fontScale="85000" lnSpcReduction="20000"/>
          </a:bodyPr>
          <a:lstStyle/>
          <a:p>
            <a:r>
              <a:rPr lang="en-GB" dirty="0"/>
              <a:t>‘Tradition’ and ‘culture’ still dominate the discourse (Keyse, 2019)</a:t>
            </a:r>
          </a:p>
          <a:p>
            <a:r>
              <a:rPr lang="en-GB" dirty="0"/>
              <a:t>Girls Not Brides (n.d.) suggest child marriage ‘has happened for generations and has become normal’ </a:t>
            </a:r>
          </a:p>
          <a:p>
            <a:r>
              <a:rPr lang="en-GB" dirty="0"/>
              <a:t>UN General Assembly Resolution of December 2018: ‘deep-rooted gender inequalities and stereotypes, harmful practices, perceptions and customs, and discriminatory norms’ among ‘root causes’ of child, early, and forced marriages.</a:t>
            </a:r>
          </a:p>
          <a:p>
            <a:r>
              <a:rPr lang="en-GB" dirty="0" err="1"/>
              <a:t>Concieved</a:t>
            </a:r>
            <a:r>
              <a:rPr lang="en-GB" dirty="0"/>
              <a:t> of as embedded in the past – but no attention to historical or social context.</a:t>
            </a:r>
          </a:p>
          <a:p>
            <a:r>
              <a:rPr lang="en-GB" dirty="0"/>
              <a:t>Obscures dynamics, content, and social meanings of the practices concerned.</a:t>
            </a:r>
          </a:p>
          <a:p>
            <a:r>
              <a:rPr lang="en-GB" dirty="0"/>
              <a:t>Reproduces colonial tropes of timeless phenomena, rooted in atavistic custom – implied opposition to ideas of ‘civilisation’ (Keyse, 2019; Longman and Bradley 2015;  see also Mohanty, 1988)</a:t>
            </a:r>
          </a:p>
        </p:txBody>
      </p:sp>
    </p:spTree>
    <p:extLst>
      <p:ext uri="{BB962C8B-B14F-4D97-AF65-F5344CB8AC3E}">
        <p14:creationId xmlns:p14="http://schemas.microsoft.com/office/powerpoint/2010/main" val="3393914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9D5B-F9D7-5C85-F128-EC6A13DD6390}"/>
              </a:ext>
            </a:extLst>
          </p:cNvPr>
          <p:cNvSpPr>
            <a:spLocks noGrp="1"/>
          </p:cNvSpPr>
          <p:nvPr>
            <p:ph type="title"/>
          </p:nvPr>
        </p:nvSpPr>
        <p:spPr/>
        <p:txBody>
          <a:bodyPr/>
          <a:lstStyle/>
          <a:p>
            <a:r>
              <a:rPr lang="en-GB" dirty="0"/>
              <a:t>What about education?</a:t>
            </a:r>
          </a:p>
        </p:txBody>
      </p:sp>
      <p:pic>
        <p:nvPicPr>
          <p:cNvPr id="4" name="Online Media 3" title="Girls Not Brides: Traditions can change - ending child marriage">
            <a:hlinkClick r:id="" action="ppaction://media"/>
            <a:extLst>
              <a:ext uri="{FF2B5EF4-FFF2-40B4-BE49-F238E27FC236}">
                <a16:creationId xmlns:a16="http://schemas.microsoft.com/office/drawing/2014/main" id="{27478DE9-6822-CF43-1829-ADD4F6F69DD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209251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EC76C-A87B-057F-6465-4BD9FD2A9E36}"/>
              </a:ext>
            </a:extLst>
          </p:cNvPr>
          <p:cNvSpPr>
            <a:spLocks noGrp="1"/>
          </p:cNvSpPr>
          <p:nvPr>
            <p:ph type="title"/>
          </p:nvPr>
        </p:nvSpPr>
        <p:spPr>
          <a:xfrm>
            <a:off x="838200" y="365125"/>
            <a:ext cx="10515600" cy="1325563"/>
          </a:xfrm>
        </p:spPr>
        <p:txBody>
          <a:bodyPr>
            <a:normAutofit/>
          </a:bodyPr>
          <a:lstStyle/>
          <a:p>
            <a:r>
              <a:rPr lang="en-GB" sz="5400"/>
              <a:t>What about education?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89CD78-0554-8504-033A-59BA2B3ACA33}"/>
              </a:ext>
            </a:extLst>
          </p:cNvPr>
          <p:cNvSpPr>
            <a:spLocks noGrp="1"/>
          </p:cNvSpPr>
          <p:nvPr>
            <p:ph idx="1"/>
          </p:nvPr>
        </p:nvSpPr>
        <p:spPr>
          <a:xfrm>
            <a:off x="838200" y="1929384"/>
            <a:ext cx="10515600" cy="4251960"/>
          </a:xfrm>
        </p:spPr>
        <p:txBody>
          <a:bodyPr>
            <a:normAutofit/>
          </a:bodyPr>
          <a:lstStyle/>
          <a:p>
            <a:r>
              <a:rPr lang="en-GB" sz="2200" dirty="0"/>
              <a:t>Linear progression inherent in colonial ‘civilising mission’/modernisation theory – prominent in current campaigns.</a:t>
            </a:r>
          </a:p>
          <a:p>
            <a:r>
              <a:rPr lang="en-GB" sz="2200" dirty="0"/>
              <a:t>Figure of happy schoolgirl regularly juxtaposed with images of downcast girls as ‘traditional’ wives and mothers.</a:t>
            </a:r>
          </a:p>
          <a:p>
            <a:r>
              <a:rPr lang="en-GB" sz="2200" dirty="0"/>
              <a:t>Idealisation of ‘Western’ education and values – schools as sites of peace and progress, girls’ families and communities as sites of violence (Wells, 2015; Switzer, 2013).</a:t>
            </a:r>
          </a:p>
          <a:p>
            <a:r>
              <a:rPr lang="en-GB" sz="2200" dirty="0"/>
              <a:t>Occludes existence of male violence in the Global North (Bessa, 2019)</a:t>
            </a:r>
          </a:p>
          <a:p>
            <a:r>
              <a:rPr lang="en-GB" sz="2200" dirty="0"/>
              <a:t>Ignores potential for institutionalised violence in an educational setting – for Kenyan girls aged 13-17 who had experienced unwanted sexual touching, 25% report that the incident occurred at school (Mwangi et al, 2015).</a:t>
            </a:r>
          </a:p>
        </p:txBody>
      </p:sp>
    </p:spTree>
    <p:extLst>
      <p:ext uri="{BB962C8B-B14F-4D97-AF65-F5344CB8AC3E}">
        <p14:creationId xmlns:p14="http://schemas.microsoft.com/office/powerpoint/2010/main" val="2953922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D8BDD-418D-73B9-B706-E263ECA2D72C}"/>
              </a:ext>
            </a:extLst>
          </p:cNvPr>
          <p:cNvSpPr>
            <a:spLocks noGrp="1"/>
          </p:cNvSpPr>
          <p:nvPr>
            <p:ph type="title"/>
          </p:nvPr>
        </p:nvSpPr>
        <p:spPr>
          <a:xfrm>
            <a:off x="838200" y="365125"/>
            <a:ext cx="10515600" cy="1325563"/>
          </a:xfrm>
        </p:spPr>
        <p:txBody>
          <a:bodyPr>
            <a:normAutofit/>
          </a:bodyPr>
          <a:lstStyle/>
          <a:p>
            <a:r>
              <a:rPr lang="en-GB" sz="5400"/>
              <a:t>‘Empowerment’ and ‘speaking out’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2FC6B5-E5E8-C62D-C336-23FAF22473BD}"/>
              </a:ext>
            </a:extLst>
          </p:cNvPr>
          <p:cNvSpPr>
            <a:spLocks noGrp="1"/>
          </p:cNvSpPr>
          <p:nvPr>
            <p:ph idx="1"/>
          </p:nvPr>
        </p:nvSpPr>
        <p:spPr>
          <a:xfrm>
            <a:off x="838200" y="1929384"/>
            <a:ext cx="10515600" cy="4251960"/>
          </a:xfrm>
        </p:spPr>
        <p:txBody>
          <a:bodyPr>
            <a:normAutofit/>
          </a:bodyPr>
          <a:lstStyle/>
          <a:p>
            <a:r>
              <a:rPr lang="en-GB" sz="1700"/>
              <a:t>‘Empowerment’ programmes - often lauded as most effective means by which forced and early marriages (and other issues e.g. poverty)  can be challenged. (Bessa, 2019; Roy, 2018).</a:t>
            </a:r>
          </a:p>
          <a:p>
            <a:r>
              <a:rPr lang="en-GB" sz="1700"/>
              <a:t>Content usually education-focused – reproducing colonial-era ideas (Wells, </a:t>
            </a:r>
          </a:p>
          <a:p>
            <a:r>
              <a:rPr lang="en-GB" sz="1700"/>
              <a:t>Girls expected to unambiguously oppose by resisting forced and early marriages and seek alternative futures for themselves through education (Bessa, 2019).</a:t>
            </a:r>
          </a:p>
          <a:p>
            <a:r>
              <a:rPr lang="en-GB" sz="1700"/>
              <a:t>Girls expected to be ‘fully self-actualised neo-liberal subjects’ (Gonick et al, 2009) </a:t>
            </a:r>
            <a:r>
              <a:rPr lang="en-GB" sz="1700">
                <a:sym typeface="Wingdings" panose="05000000000000000000" pitchFamily="2" charset="2"/>
              </a:rPr>
              <a:t> liberal ideas of ‘freedom’ and individual responsibility (Bessa; Hickel, 2014).</a:t>
            </a:r>
            <a:endParaRPr lang="en-GB" sz="1700"/>
          </a:p>
          <a:p>
            <a:r>
              <a:rPr lang="en-GB" sz="1700"/>
              <a:t>Occludes global inequalities and structural issues.</a:t>
            </a:r>
          </a:p>
          <a:p>
            <a:r>
              <a:rPr lang="en-GB" sz="1700"/>
              <a:t>UN Resolution lists ‘poverty’ and ‘insecurity’ as 2 contributing factors</a:t>
            </a:r>
          </a:p>
          <a:p>
            <a:r>
              <a:rPr lang="en-GB" sz="1700"/>
              <a:t>But proposed solution isn’t overhaul of unequal global systems and local power structures, but change through girls’ own actions.</a:t>
            </a:r>
          </a:p>
          <a:p>
            <a:r>
              <a:rPr lang="en-GB" sz="1700"/>
              <a:t>Without structural change, education and ‘empowerment’ leave girls and young women in a position of ‘informed powerlessness’. (Bessa, 2019)</a:t>
            </a:r>
          </a:p>
        </p:txBody>
      </p:sp>
    </p:spTree>
    <p:extLst>
      <p:ext uri="{BB962C8B-B14F-4D97-AF65-F5344CB8AC3E}">
        <p14:creationId xmlns:p14="http://schemas.microsoft.com/office/powerpoint/2010/main" val="1727020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F9CD0-8FE9-B7D8-14EE-18A3DCD947D8}"/>
              </a:ext>
            </a:extLst>
          </p:cNvPr>
          <p:cNvSpPr>
            <a:spLocks noGrp="1"/>
          </p:cNvSpPr>
          <p:nvPr>
            <p:ph type="title"/>
          </p:nvPr>
        </p:nvSpPr>
        <p:spPr>
          <a:xfrm>
            <a:off x="838200" y="365125"/>
            <a:ext cx="10515600" cy="1325563"/>
          </a:xfrm>
        </p:spPr>
        <p:txBody>
          <a:bodyPr>
            <a:normAutofit/>
          </a:bodyPr>
          <a:lstStyle/>
          <a:p>
            <a:r>
              <a:rPr lang="en-GB" sz="5400"/>
              <a:t>‘Empowerment’ and ‘speaking out’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DAD76-63E6-66E2-CD18-EE262A2E2D2E}"/>
              </a:ext>
            </a:extLst>
          </p:cNvPr>
          <p:cNvSpPr>
            <a:spLocks noGrp="1"/>
          </p:cNvSpPr>
          <p:nvPr>
            <p:ph idx="1"/>
          </p:nvPr>
        </p:nvSpPr>
        <p:spPr>
          <a:xfrm>
            <a:off x="838200" y="1929384"/>
            <a:ext cx="10515600" cy="4251960"/>
          </a:xfrm>
        </p:spPr>
        <p:txBody>
          <a:bodyPr>
            <a:normAutofit/>
          </a:bodyPr>
          <a:lstStyle/>
          <a:p>
            <a:r>
              <a:rPr lang="en-GB" sz="1400"/>
              <a:t>Girls expected to resist in prescribed ways:</a:t>
            </a:r>
          </a:p>
          <a:p>
            <a:r>
              <a:rPr lang="en-GB" sz="1400"/>
              <a:t>Engaging in education</a:t>
            </a:r>
          </a:p>
          <a:p>
            <a:r>
              <a:rPr lang="en-GB" sz="1400"/>
              <a:t>Articulating their opposition to forced and early marriages. </a:t>
            </a:r>
          </a:p>
          <a:p>
            <a:r>
              <a:rPr lang="en-GB" sz="1400"/>
              <a:t>1930s Western Kenya and Swaziland – unwilling girls expected to clearly articulate resistance to marriage, or risk having their dissent discounted (Keyse, 2019)</a:t>
            </a:r>
          </a:p>
          <a:p>
            <a:r>
              <a:rPr lang="en-GB" sz="1400"/>
              <a:t>Girls and women who resist family/community pressures sometimes left to deal with consequences of that resistance without adequate support (Hayhurst, 2013; see also Keyse, 2019 on violent consequences of resistance in 1930s and 1940s).</a:t>
            </a:r>
          </a:p>
          <a:p>
            <a:r>
              <a:rPr lang="en-GB" sz="1400"/>
              <a:t>Resistance may in fact increase risks to girls and young women (Bessa, 2019)</a:t>
            </a:r>
          </a:p>
          <a:p>
            <a:r>
              <a:rPr lang="en-GB" sz="1400"/>
              <a:t>Fails to account for nature of marriage relationships in many African communities.</a:t>
            </a:r>
          </a:p>
          <a:p>
            <a:r>
              <a:rPr lang="en-GB" sz="1400"/>
              <a:t>Individualised notion of selfhood versus more relational ideas of marriage and personhood – marriage as union of families, not just spouses (Bledsoe, 1990)</a:t>
            </a:r>
          </a:p>
          <a:p>
            <a:r>
              <a:rPr lang="en-GB" sz="1400"/>
              <a:t>Girls are embedded in their social milieus – interventions must account for social context (Bessa, 2019; Khoja-Moolji, 2016)</a:t>
            </a:r>
          </a:p>
          <a:p>
            <a:r>
              <a:rPr lang="en-GB" sz="1400"/>
              <a:t>Bessa (2019): ‘interests, loyalties, and relationships within families are complex, and so are decision making processes on…marriage’.</a:t>
            </a:r>
          </a:p>
        </p:txBody>
      </p:sp>
    </p:spTree>
    <p:extLst>
      <p:ext uri="{BB962C8B-B14F-4D97-AF65-F5344CB8AC3E}">
        <p14:creationId xmlns:p14="http://schemas.microsoft.com/office/powerpoint/2010/main" val="510768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FE3AD1-FDA0-24BB-2C61-A5853564034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ADF7B-1D63-D8D3-347F-CCDA33A71996}"/>
              </a:ext>
            </a:extLst>
          </p:cNvPr>
          <p:cNvSpPr>
            <a:spLocks noGrp="1"/>
          </p:cNvSpPr>
          <p:nvPr>
            <p:ph type="title"/>
          </p:nvPr>
        </p:nvSpPr>
        <p:spPr>
          <a:xfrm>
            <a:off x="838200" y="365125"/>
            <a:ext cx="10515600" cy="1325563"/>
          </a:xfrm>
        </p:spPr>
        <p:txBody>
          <a:bodyPr>
            <a:normAutofit/>
          </a:bodyPr>
          <a:lstStyle/>
          <a:p>
            <a:r>
              <a:rPr lang="en-GB" sz="5400"/>
              <a:t>‘Empowerment’ and ‘speaking out’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8D38BC-F85F-EB66-46BD-583E8B899546}"/>
              </a:ext>
            </a:extLst>
          </p:cNvPr>
          <p:cNvSpPr>
            <a:spLocks noGrp="1"/>
          </p:cNvSpPr>
          <p:nvPr>
            <p:ph idx="1"/>
          </p:nvPr>
        </p:nvSpPr>
        <p:spPr>
          <a:xfrm>
            <a:off x="838200" y="1929384"/>
            <a:ext cx="10515600" cy="4251960"/>
          </a:xfrm>
        </p:spPr>
        <p:txBody>
          <a:bodyPr>
            <a:normAutofit/>
          </a:bodyPr>
          <a:lstStyle/>
          <a:p>
            <a:pPr marL="0" indent="0">
              <a:buNone/>
            </a:pPr>
            <a:r>
              <a:rPr lang="en-GB" sz="2200"/>
              <a:t>Need to problematise the centrality of ‘agency’ in ‘empowerment’ programmes </a:t>
            </a:r>
          </a:p>
          <a:p>
            <a:pPr marL="0" indent="0">
              <a:buNone/>
            </a:pPr>
            <a:r>
              <a:rPr lang="en-GB" sz="2200"/>
              <a:t>UN Resolution December 2018: ‘the empowerment of and investment in all women and girls, as well as the strengthening of their voice, agency, leadership, and meaningful participation in all decisions that affect them, are key factors in breaking the cycle of gender inequality and discrimination, violence, and poverty’. </a:t>
            </a:r>
          </a:p>
          <a:p>
            <a:pPr marL="0" indent="0">
              <a:buNone/>
            </a:pPr>
            <a:r>
              <a:rPr lang="en-GB" sz="2200"/>
              <a:t>Girls and young women are the experts in their own lives - need to centre survivor experiences (Gilfus et al, 1999; Sowey, 2018).</a:t>
            </a:r>
          </a:p>
        </p:txBody>
      </p:sp>
    </p:spTree>
    <p:extLst>
      <p:ext uri="{BB962C8B-B14F-4D97-AF65-F5344CB8AC3E}">
        <p14:creationId xmlns:p14="http://schemas.microsoft.com/office/powerpoint/2010/main" val="1612734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CD4299-26BD-A214-C19C-B64D2B2507B8}"/>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25B3A-1B14-6217-F84E-B75BE6646095}"/>
              </a:ext>
            </a:extLst>
          </p:cNvPr>
          <p:cNvSpPr>
            <a:spLocks noGrp="1"/>
          </p:cNvSpPr>
          <p:nvPr>
            <p:ph type="title"/>
          </p:nvPr>
        </p:nvSpPr>
        <p:spPr>
          <a:xfrm>
            <a:off x="5297762" y="329184"/>
            <a:ext cx="6251110" cy="1783080"/>
          </a:xfrm>
        </p:spPr>
        <p:txBody>
          <a:bodyPr anchor="b">
            <a:normAutofit/>
          </a:bodyPr>
          <a:lstStyle/>
          <a:p>
            <a:r>
              <a:rPr lang="en-GB" sz="4200"/>
              <a:t>Who can claim expertise? Which stories can be told?</a:t>
            </a:r>
          </a:p>
        </p:txBody>
      </p:sp>
      <p:pic>
        <p:nvPicPr>
          <p:cNvPr id="5" name="Picture 4">
            <a:extLst>
              <a:ext uri="{FF2B5EF4-FFF2-40B4-BE49-F238E27FC236}">
                <a16:creationId xmlns:a16="http://schemas.microsoft.com/office/drawing/2014/main" id="{F8D2628D-E947-76E9-3DC5-6C9B9793FF43}"/>
              </a:ext>
            </a:extLst>
          </p:cNvPr>
          <p:cNvPicPr>
            <a:picLocks noChangeAspect="1"/>
          </p:cNvPicPr>
          <p:nvPr/>
        </p:nvPicPr>
        <p:blipFill>
          <a:blip r:embed="rId3"/>
          <a:srcRect l="401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E5EF77-7902-A00E-EAA7-1667A6C79B4F}"/>
              </a:ext>
            </a:extLst>
          </p:cNvPr>
          <p:cNvSpPr>
            <a:spLocks noGrp="1"/>
          </p:cNvSpPr>
          <p:nvPr>
            <p:ph idx="1"/>
          </p:nvPr>
        </p:nvSpPr>
        <p:spPr>
          <a:xfrm>
            <a:off x="5297762" y="2706624"/>
            <a:ext cx="6251110" cy="3483864"/>
          </a:xfrm>
        </p:spPr>
        <p:txBody>
          <a:bodyPr>
            <a:normAutofit/>
          </a:bodyPr>
          <a:lstStyle/>
          <a:p>
            <a:pPr marL="0" indent="0">
              <a:buNone/>
            </a:pPr>
            <a:r>
              <a:rPr lang="en-GB" sz="1000" dirty="0"/>
              <a:t>Does ‘empowerment’ centre women and girls?</a:t>
            </a:r>
          </a:p>
          <a:p>
            <a:pPr marL="0" indent="0">
              <a:buNone/>
            </a:pPr>
            <a:r>
              <a:rPr lang="en-GB" sz="1000" dirty="0"/>
              <a:t>Hard to know – few studies exploring attitudes of women and girls at risk of forced and early marriage (Schaffnit et al, 2019)</a:t>
            </a:r>
          </a:p>
          <a:p>
            <a:pPr marL="0" indent="0">
              <a:buNone/>
            </a:pPr>
            <a:r>
              <a:rPr lang="en-GB" sz="1000" dirty="0"/>
              <a:t>But question of who gets to be an expert/which stories can be told.</a:t>
            </a:r>
          </a:p>
          <a:p>
            <a:pPr marL="0" indent="0">
              <a:buNone/>
            </a:pPr>
            <a:r>
              <a:rPr lang="en-GB" sz="1000" dirty="0"/>
              <a:t>Save the Children (2018): report into strategies for ending child marriage. Does not draw on girls’ experiences at all, only practitioners.</a:t>
            </a:r>
          </a:p>
          <a:p>
            <a:pPr marL="0" indent="0">
              <a:buNone/>
            </a:pPr>
            <a:r>
              <a:rPr lang="en-GB" sz="1000" dirty="0"/>
              <a:t>Girls’ experiences and opinions commonly included only as ‘success’ stories – girls who have challenged families, prevented their unwanted marriages, and effected change within their communities (Bessa, 2019)</a:t>
            </a:r>
          </a:p>
          <a:p>
            <a:pPr marL="0" indent="0">
              <a:buNone/>
            </a:pPr>
            <a:r>
              <a:rPr lang="en-GB" sz="1000" dirty="0"/>
              <a:t>FORWARD (2016): unnamed girl in </a:t>
            </a:r>
            <a:r>
              <a:rPr lang="en-GB" sz="1000" dirty="0" err="1"/>
              <a:t>Musoma</a:t>
            </a:r>
            <a:r>
              <a:rPr lang="en-GB" sz="1000" dirty="0"/>
              <a:t>, Tanzania included as saying: ‘in our family, we were not allowed to correct our father, and whatever he said, we had to obey him. After the education provided from the project, I can now correct my father when what he says is wrong, and convince him to change his ideas’.</a:t>
            </a:r>
          </a:p>
          <a:p>
            <a:pPr marL="0" indent="0">
              <a:buNone/>
            </a:pPr>
            <a:r>
              <a:rPr lang="en-GB" sz="1000" dirty="0"/>
              <a:t>Exemplary stories which fit particular conceptions of success – idealises ‘empowered’ girls and constructs those whose voices are absent as passive victims of culture (Keyse, 2019; see also </a:t>
            </a:r>
            <a:r>
              <a:rPr lang="en-GB" sz="1000" dirty="0" err="1"/>
              <a:t>Berents</a:t>
            </a:r>
            <a:r>
              <a:rPr lang="en-GB" sz="1000" dirty="0"/>
              <a:t>, 2016).</a:t>
            </a:r>
          </a:p>
        </p:txBody>
      </p:sp>
    </p:spTree>
    <p:extLst>
      <p:ext uri="{BB962C8B-B14F-4D97-AF65-F5344CB8AC3E}">
        <p14:creationId xmlns:p14="http://schemas.microsoft.com/office/powerpoint/2010/main" val="2552538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54A79-E775-2F9D-2DB7-46E688817411}"/>
              </a:ext>
            </a:extLst>
          </p:cNvPr>
          <p:cNvSpPr>
            <a:spLocks noGrp="1"/>
          </p:cNvSpPr>
          <p:nvPr>
            <p:ph type="title"/>
          </p:nvPr>
        </p:nvSpPr>
        <p:spPr>
          <a:xfrm>
            <a:off x="838200" y="365125"/>
            <a:ext cx="10515600" cy="1325563"/>
          </a:xfrm>
        </p:spPr>
        <p:txBody>
          <a:bodyPr>
            <a:normAutofit/>
          </a:bodyPr>
          <a:lstStyle/>
          <a:p>
            <a:r>
              <a:rPr lang="en-GB" sz="5400"/>
              <a:t>The limits of empowerment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C8C458-4624-5480-3BB7-A2C627FAD8E1}"/>
              </a:ext>
            </a:extLst>
          </p:cNvPr>
          <p:cNvSpPr>
            <a:spLocks noGrp="1"/>
          </p:cNvSpPr>
          <p:nvPr>
            <p:ph idx="1"/>
          </p:nvPr>
        </p:nvSpPr>
        <p:spPr>
          <a:xfrm>
            <a:off x="838200" y="1929384"/>
            <a:ext cx="10515600" cy="4251960"/>
          </a:xfrm>
        </p:spPr>
        <p:txBody>
          <a:bodyPr>
            <a:normAutofit/>
          </a:bodyPr>
          <a:lstStyle/>
          <a:p>
            <a:r>
              <a:rPr lang="en-GB" sz="1900"/>
              <a:t>Choices and consent – constrained in patriarchal, neo-colonial and capitalist systems (Anitha and Gill, 2009; Enright, 2009; Gangoli et al, 2011; Bessa, 2019).</a:t>
            </a:r>
          </a:p>
          <a:p>
            <a:r>
              <a:rPr lang="en-GB" sz="1900"/>
              <a:t>Need for more nuanced concept of agency (Pande, 2015)</a:t>
            </a:r>
          </a:p>
          <a:p>
            <a:r>
              <a:rPr lang="en-GB" sz="1900"/>
              <a:t>Risk of resistance – overt opposition may be dangerous (Keyse, 2019; Bessa, 2019)</a:t>
            </a:r>
          </a:p>
          <a:p>
            <a:r>
              <a:rPr lang="en-GB" sz="1900"/>
              <a:t>Research that women most at risk of serious harm after leaving abusive situations (Thiara, 2016; Brownridge, 2006)</a:t>
            </a:r>
          </a:p>
          <a:p>
            <a:r>
              <a:rPr lang="en-GB" sz="1900"/>
              <a:t>Gage (2009): emotional impacts of outright resistance on girls resisting early marriage in Ethiopia – loneliness and depression commonly-reported experiences</a:t>
            </a:r>
          </a:p>
          <a:p>
            <a:r>
              <a:rPr lang="en-GB" sz="1900"/>
              <a:t>Parpart (2010): other forms of agency are available - ‘choosing silence and secrecy, policing one’s voice and body, are well-established survival strategies’.  </a:t>
            </a:r>
          </a:p>
          <a:p>
            <a:r>
              <a:rPr lang="en-GB" sz="1900"/>
              <a:t>Girls and young women who do not resist openly not always displaying ‘passivity and disempowerment’, but using the best options open to them, and ‘success’ stories represent ‘just one form of agency among others’ (Parpart, 2010).</a:t>
            </a:r>
          </a:p>
        </p:txBody>
      </p:sp>
    </p:spTree>
    <p:extLst>
      <p:ext uri="{BB962C8B-B14F-4D97-AF65-F5344CB8AC3E}">
        <p14:creationId xmlns:p14="http://schemas.microsoft.com/office/powerpoint/2010/main" val="975857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13DDE-B842-DB02-6D34-C29C81820ADA}"/>
              </a:ext>
            </a:extLst>
          </p:cNvPr>
          <p:cNvSpPr>
            <a:spLocks noGrp="1"/>
          </p:cNvSpPr>
          <p:nvPr>
            <p:ph type="title"/>
          </p:nvPr>
        </p:nvSpPr>
        <p:spPr>
          <a:xfrm>
            <a:off x="838200" y="365125"/>
            <a:ext cx="10515600" cy="1325563"/>
          </a:xfrm>
        </p:spPr>
        <p:txBody>
          <a:bodyPr>
            <a:normAutofit/>
          </a:bodyPr>
          <a:lstStyle/>
          <a:p>
            <a:r>
              <a:rPr lang="en-GB" sz="4600"/>
              <a:t>‘Expertise’ – what do we actually ‘know’?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8DD140-F6F1-2997-4E8D-C71D89C3A239}"/>
              </a:ext>
            </a:extLst>
          </p:cNvPr>
          <p:cNvSpPr>
            <a:spLocks noGrp="1"/>
          </p:cNvSpPr>
          <p:nvPr>
            <p:ph idx="1"/>
          </p:nvPr>
        </p:nvSpPr>
        <p:spPr>
          <a:xfrm>
            <a:off x="838200" y="1929384"/>
            <a:ext cx="10515600" cy="4251960"/>
          </a:xfrm>
        </p:spPr>
        <p:txBody>
          <a:bodyPr>
            <a:normAutofit/>
          </a:bodyPr>
          <a:lstStyle/>
          <a:p>
            <a:r>
              <a:rPr lang="en-GB" sz="2200"/>
              <a:t>Limited stories – only one aspect of construction of knowledge about forced/early marriage.</a:t>
            </a:r>
          </a:p>
          <a:p>
            <a:r>
              <a:rPr lang="en-GB" sz="2200"/>
              <a:t>Keyse (2019): Reluctance of international bodies and imperial powers to gather detailed evidence about forced and early marriage in Africa, 1920-1962.</a:t>
            </a:r>
          </a:p>
          <a:p>
            <a:r>
              <a:rPr lang="en-GB" sz="2200"/>
              <a:t>Lack of information and evaluation persists – monitoring and evaluation of programmes is rare, little is known about what works, or doesn’t, to prevent early and forced marriage. (Jain and Kurz, 2007; Rife et al, 2012; Malhotra et al, 2011.)</a:t>
            </a:r>
          </a:p>
        </p:txBody>
      </p:sp>
    </p:spTree>
    <p:extLst>
      <p:ext uri="{BB962C8B-B14F-4D97-AF65-F5344CB8AC3E}">
        <p14:creationId xmlns:p14="http://schemas.microsoft.com/office/powerpoint/2010/main" val="490861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6E7FB4-3079-A82B-338C-D36E3B77CC7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23743-79E3-BE07-29DD-5B804F2456F8}"/>
              </a:ext>
            </a:extLst>
          </p:cNvPr>
          <p:cNvSpPr>
            <a:spLocks noGrp="1"/>
          </p:cNvSpPr>
          <p:nvPr>
            <p:ph type="title"/>
          </p:nvPr>
        </p:nvSpPr>
        <p:spPr>
          <a:xfrm>
            <a:off x="838200" y="365125"/>
            <a:ext cx="10515600" cy="1325563"/>
          </a:xfrm>
        </p:spPr>
        <p:txBody>
          <a:bodyPr>
            <a:normAutofit/>
          </a:bodyPr>
          <a:lstStyle/>
          <a:p>
            <a:r>
              <a:rPr lang="en-GB" sz="4600"/>
              <a:t>‘Expertise’ – what do we actually ‘know’?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0EDAAE-6D91-CCA6-4A38-9F9EEE25B1BE}"/>
              </a:ext>
            </a:extLst>
          </p:cNvPr>
          <p:cNvSpPr>
            <a:spLocks noGrp="1"/>
          </p:cNvSpPr>
          <p:nvPr>
            <p:ph idx="1"/>
          </p:nvPr>
        </p:nvSpPr>
        <p:spPr>
          <a:xfrm>
            <a:off x="838200" y="1929384"/>
            <a:ext cx="10515600" cy="4251960"/>
          </a:xfrm>
        </p:spPr>
        <p:txBody>
          <a:bodyPr>
            <a:normAutofit/>
          </a:bodyPr>
          <a:lstStyle/>
          <a:p>
            <a:r>
              <a:rPr lang="en-GB" sz="1700"/>
              <a:t>Bessa: 5 main strategies used by intervention projects:</a:t>
            </a:r>
          </a:p>
          <a:p>
            <a:pPr lvl="1"/>
            <a:r>
              <a:rPr lang="en-GB" sz="1700"/>
              <a:t>Empowerment of girls and young women</a:t>
            </a:r>
          </a:p>
          <a:p>
            <a:pPr lvl="1"/>
            <a:r>
              <a:rPr lang="en-GB" sz="1700"/>
              <a:t>Mobilizing families and communities</a:t>
            </a:r>
          </a:p>
          <a:p>
            <a:pPr lvl="1"/>
            <a:r>
              <a:rPr lang="en-GB" sz="1700"/>
              <a:t>Economic incentives to vulnerable families</a:t>
            </a:r>
          </a:p>
          <a:p>
            <a:pPr lvl="1"/>
            <a:r>
              <a:rPr lang="en-GB" sz="1700"/>
              <a:t>Increasing access to education</a:t>
            </a:r>
          </a:p>
          <a:p>
            <a:pPr lvl="1"/>
            <a:r>
              <a:rPr lang="en-GB" sz="1700"/>
              <a:t>Legislation and policy chang</a:t>
            </a:r>
          </a:p>
          <a:p>
            <a:r>
              <a:rPr lang="en-GB" sz="1700"/>
              <a:t>Many programmes integrate features of several of these strategies e.g. Ethiopian End Child Marriage Programme (Unicef, 2018):</a:t>
            </a:r>
          </a:p>
          <a:p>
            <a:pPr lvl="1"/>
            <a:r>
              <a:rPr lang="en-GB" sz="1700"/>
              <a:t>Integrates input from government, NGOs, civil society, girls and their families and communities, and the UN</a:t>
            </a:r>
          </a:p>
          <a:p>
            <a:pPr lvl="1"/>
            <a:r>
              <a:rPr lang="en-GB" sz="1700"/>
              <a:t>Seeks strong legal framework</a:t>
            </a:r>
          </a:p>
          <a:p>
            <a:pPr lvl="1"/>
            <a:r>
              <a:rPr lang="en-GB" sz="1700"/>
              <a:t>Promotes education – including about rights and legal literacy</a:t>
            </a:r>
          </a:p>
          <a:p>
            <a:pPr lvl="1"/>
            <a:r>
              <a:rPr lang="en-GB" sz="1700"/>
              <a:t>Economic support for vulnerable households</a:t>
            </a:r>
          </a:p>
          <a:p>
            <a:pPr lvl="1"/>
            <a:r>
              <a:rPr lang="en-GB" sz="1700"/>
              <a:t>Mechanisms for reporting to authorities</a:t>
            </a:r>
          </a:p>
        </p:txBody>
      </p:sp>
    </p:spTree>
    <p:extLst>
      <p:ext uri="{BB962C8B-B14F-4D97-AF65-F5344CB8AC3E}">
        <p14:creationId xmlns:p14="http://schemas.microsoft.com/office/powerpoint/2010/main" val="1578525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73C77F-E3A4-0D12-1C7B-A99707C5714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BDFB5C-228D-F87D-28F9-19704B61AA25}"/>
              </a:ext>
            </a:extLst>
          </p:cNvPr>
          <p:cNvSpPr>
            <a:spLocks noGrp="1"/>
          </p:cNvSpPr>
          <p:nvPr>
            <p:ph type="title"/>
          </p:nvPr>
        </p:nvSpPr>
        <p:spPr>
          <a:xfrm>
            <a:off x="838200" y="365125"/>
            <a:ext cx="10515600" cy="1325563"/>
          </a:xfrm>
        </p:spPr>
        <p:txBody>
          <a:bodyPr>
            <a:normAutofit/>
          </a:bodyPr>
          <a:lstStyle/>
          <a:p>
            <a:r>
              <a:rPr lang="en-GB" sz="4600"/>
              <a:t>‘Expertise’ – what do we actually ‘know’?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32B633-339A-78E1-3F88-D6F1685AD443}"/>
              </a:ext>
            </a:extLst>
          </p:cNvPr>
          <p:cNvSpPr>
            <a:spLocks noGrp="1"/>
          </p:cNvSpPr>
          <p:nvPr>
            <p:ph idx="1"/>
          </p:nvPr>
        </p:nvSpPr>
        <p:spPr>
          <a:xfrm>
            <a:off x="838200" y="1929384"/>
            <a:ext cx="10515600" cy="4251960"/>
          </a:xfrm>
        </p:spPr>
        <p:txBody>
          <a:bodyPr>
            <a:normAutofit/>
          </a:bodyPr>
          <a:lstStyle/>
          <a:p>
            <a:r>
              <a:rPr lang="en-GB" sz="1900"/>
              <a:t>Where evaluations exist for each strategy, inconclusive results and contradictory evidence (Bessa, 2019). </a:t>
            </a:r>
          </a:p>
          <a:p>
            <a:r>
              <a:rPr lang="en-GB" sz="1900"/>
              <a:t>Positive evaluations of ‘empowerment’ programmes – see Edmeades and Hayes (2015) and Chae and Ngo (2016).</a:t>
            </a:r>
          </a:p>
          <a:p>
            <a:r>
              <a:rPr lang="en-GB" sz="1900"/>
              <a:t>More sceptical views – see Erulkar and Muthengi (2009).</a:t>
            </a:r>
          </a:p>
          <a:p>
            <a:r>
              <a:rPr lang="en-GB" sz="1900"/>
              <a:t>Evidence for outcomes and success often drawn from organisations’ own research – creating self-perpetuating projects (Wells, 2015).</a:t>
            </a:r>
          </a:p>
          <a:p>
            <a:r>
              <a:rPr lang="en-GB" sz="1900"/>
              <a:t>Bessa (2019): outcomes e.g. ‘increased knowledge’ and ‘attitudinal change’ often used to represent effective projects – but unclear whether these translate into reduced forced and early marriages.</a:t>
            </a:r>
          </a:p>
          <a:p>
            <a:r>
              <a:rPr lang="en-GB" sz="1900"/>
              <a:t>Funding cycles short-term, need to show measurable short-term progress – interventions aimed at long-term global structural changes would not meet the needs of funders (Bessa, 2019) </a:t>
            </a:r>
          </a:p>
        </p:txBody>
      </p:sp>
    </p:spTree>
    <p:extLst>
      <p:ext uri="{BB962C8B-B14F-4D97-AF65-F5344CB8AC3E}">
        <p14:creationId xmlns:p14="http://schemas.microsoft.com/office/powerpoint/2010/main" val="3473774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8CEC5-E84D-A65F-F07B-78BBA22D90F8}"/>
              </a:ext>
            </a:extLst>
          </p:cNvPr>
          <p:cNvSpPr>
            <a:spLocks noGrp="1"/>
          </p:cNvSpPr>
          <p:nvPr>
            <p:ph type="title"/>
          </p:nvPr>
        </p:nvSpPr>
        <p:spPr>
          <a:xfrm>
            <a:off x="838200" y="365125"/>
            <a:ext cx="10515600" cy="1325563"/>
          </a:xfrm>
        </p:spPr>
        <p:txBody>
          <a:bodyPr>
            <a:normAutofit/>
          </a:bodyPr>
          <a:lstStyle/>
          <a:p>
            <a:r>
              <a:rPr lang="en-GB" sz="5400"/>
              <a:t>Law as a strategy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A99B25-363B-079C-1EF8-BAA2239A9180}"/>
              </a:ext>
            </a:extLst>
          </p:cNvPr>
          <p:cNvSpPr>
            <a:spLocks noGrp="1"/>
          </p:cNvSpPr>
          <p:nvPr>
            <p:ph idx="1"/>
          </p:nvPr>
        </p:nvSpPr>
        <p:spPr>
          <a:xfrm>
            <a:off x="838200" y="1929384"/>
            <a:ext cx="10515600" cy="4251960"/>
          </a:xfrm>
        </p:spPr>
        <p:txBody>
          <a:bodyPr>
            <a:normAutofit/>
          </a:bodyPr>
          <a:lstStyle/>
          <a:p>
            <a:r>
              <a:rPr lang="en-GB" sz="2200"/>
              <a:t>Under-researched (Maskwikwa et al, 2015).</a:t>
            </a:r>
          </a:p>
          <a:p>
            <a:r>
              <a:rPr lang="en-GB" sz="2200"/>
              <a:t>Sibanda (2011): for Zimbabwe, despite legislation setting minimum age of marriage for girls at 16, and boys at 18, marriage of girls below this age persists – lack of enforcement of law.</a:t>
            </a:r>
          </a:p>
          <a:p>
            <a:r>
              <a:rPr lang="en-GB" sz="2200"/>
              <a:t>Bunting (2005): Lack of public awareness of existence of laws </a:t>
            </a:r>
          </a:p>
          <a:p>
            <a:r>
              <a:rPr lang="en-GB" sz="2200"/>
              <a:t>Gaffney Rhys (2011): lack of robust systems for marriage registration, a necessarily prerequisite for effective legislation.</a:t>
            </a:r>
            <a:endParaRPr lang="en-GB" sz="2200">
              <a:highlight>
                <a:srgbClr val="FFFF00"/>
              </a:highlight>
            </a:endParaRPr>
          </a:p>
          <a:p>
            <a:r>
              <a:rPr lang="en-GB" sz="2200"/>
              <a:t> Reluctance to criminalise families – this is the case for girls at risk of forced and early marriage in the UK (Gill and van Engeland, 2014; Gill, 2011).</a:t>
            </a:r>
          </a:p>
          <a:p>
            <a:r>
              <a:rPr lang="en-GB" sz="2200"/>
              <a:t>Need more research for sub-Saharan Africa, although Keyse (2019) shows evidence of reluctance to criminalise families in Kenya in 1930s-40s.</a:t>
            </a:r>
          </a:p>
        </p:txBody>
      </p:sp>
    </p:spTree>
    <p:extLst>
      <p:ext uri="{BB962C8B-B14F-4D97-AF65-F5344CB8AC3E}">
        <p14:creationId xmlns:p14="http://schemas.microsoft.com/office/powerpoint/2010/main" val="1364411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8FDC7-4286-E73C-179B-7E9594D44840}"/>
              </a:ext>
            </a:extLst>
          </p:cNvPr>
          <p:cNvSpPr>
            <a:spLocks noGrp="1"/>
          </p:cNvSpPr>
          <p:nvPr>
            <p:ph type="title"/>
          </p:nvPr>
        </p:nvSpPr>
        <p:spPr>
          <a:xfrm>
            <a:off x="838200" y="365125"/>
            <a:ext cx="10515600" cy="1325563"/>
          </a:xfrm>
        </p:spPr>
        <p:txBody>
          <a:bodyPr>
            <a:normAutofit/>
          </a:bodyPr>
          <a:lstStyle/>
          <a:p>
            <a:r>
              <a:rPr lang="en-GB" sz="5400"/>
              <a:t>Law as a strategy: The British context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551C-0681-D76D-D227-845B98DA0140}"/>
              </a:ext>
            </a:extLst>
          </p:cNvPr>
          <p:cNvSpPr>
            <a:spLocks noGrp="1"/>
          </p:cNvSpPr>
          <p:nvPr>
            <p:ph idx="1"/>
          </p:nvPr>
        </p:nvSpPr>
        <p:spPr>
          <a:xfrm>
            <a:off x="838200" y="1929384"/>
            <a:ext cx="10515600" cy="4251960"/>
          </a:xfrm>
        </p:spPr>
        <p:txBody>
          <a:bodyPr>
            <a:normAutofit/>
          </a:bodyPr>
          <a:lstStyle/>
          <a:p>
            <a:r>
              <a:rPr lang="en-GB" sz="2200"/>
              <a:t>Anti-Social Behaviour, Crime and Policing Act 2014 made it a criminal offence in England, Scotland, and Wales, to force someone to marry.</a:t>
            </a:r>
          </a:p>
          <a:p>
            <a:r>
              <a:rPr lang="en-GB" sz="2200"/>
              <a:t>Few cases have come to court – only 2 successful prosecutions 2014-2019, both involving South Asian families (Keyse, 2019).</a:t>
            </a:r>
          </a:p>
          <a:p>
            <a:r>
              <a:rPr lang="en-GB" sz="2200"/>
              <a:t>Gill and Brah (2014): British forced marriage policies rooted in ‘cultural’ explanations – aim to change social practices of particular minority communities.</a:t>
            </a:r>
          </a:p>
          <a:p>
            <a:r>
              <a:rPr lang="en-GB" sz="2200"/>
              <a:t>Forced marriage as a cultural issue, threat to social order, ‘Britishness’ and ‘modernity’ rather than a form of violence or a result of particular social and economic conditions (Anitha and Gill, 2015).</a:t>
            </a:r>
          </a:p>
        </p:txBody>
      </p:sp>
    </p:spTree>
    <p:extLst>
      <p:ext uri="{BB962C8B-B14F-4D97-AF65-F5344CB8AC3E}">
        <p14:creationId xmlns:p14="http://schemas.microsoft.com/office/powerpoint/2010/main" val="1963992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10290E-F712-0F7C-83A1-2B59584A186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7EA81-600D-B63B-A871-F70317531B65}"/>
              </a:ext>
            </a:extLst>
          </p:cNvPr>
          <p:cNvSpPr>
            <a:spLocks noGrp="1"/>
          </p:cNvSpPr>
          <p:nvPr>
            <p:ph type="title"/>
          </p:nvPr>
        </p:nvSpPr>
        <p:spPr>
          <a:xfrm>
            <a:off x="838200" y="365125"/>
            <a:ext cx="10515600" cy="1325563"/>
          </a:xfrm>
        </p:spPr>
        <p:txBody>
          <a:bodyPr>
            <a:normAutofit/>
          </a:bodyPr>
          <a:lstStyle/>
          <a:p>
            <a:r>
              <a:rPr lang="en-GB" sz="5400"/>
              <a:t>Law as a strategy: The British context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24753D-BB24-B3D0-578B-C189521F1643}"/>
              </a:ext>
            </a:extLst>
          </p:cNvPr>
          <p:cNvSpPr>
            <a:spLocks noGrp="1"/>
          </p:cNvSpPr>
          <p:nvPr>
            <p:ph idx="1"/>
          </p:nvPr>
        </p:nvSpPr>
        <p:spPr>
          <a:xfrm>
            <a:off x="838200" y="1929384"/>
            <a:ext cx="10515600" cy="4251960"/>
          </a:xfrm>
        </p:spPr>
        <p:txBody>
          <a:bodyPr>
            <a:normAutofit/>
          </a:bodyPr>
          <a:lstStyle/>
          <a:p>
            <a:r>
              <a:rPr lang="en-GB" sz="1700"/>
              <a:t>Use of immigration control – ostensibly to tackle forced marriages.</a:t>
            </a:r>
          </a:p>
          <a:p>
            <a:r>
              <a:rPr lang="en-GB" sz="1700"/>
              <a:t>2007, Labour Government proposed to raise the age of entry for spouses born outside the European Economic Area from 18 to 21 – rationale to help tackle forced marriages.</a:t>
            </a:r>
          </a:p>
          <a:p>
            <a:r>
              <a:rPr lang="en-GB" sz="1700"/>
              <a:t>Ignored Home Office-commissioned independent research which stated that this proposal would do little to affect forced marriage, which affects people of all ages, and was ultimately overturned by the Supreme Court (Anitha and Gill, 2015; Gill and Anitha, 2009; See also Wilson, 2007; Phillips and Dustin, 2004).</a:t>
            </a:r>
          </a:p>
          <a:p>
            <a:r>
              <a:rPr lang="en-GB" sz="1700"/>
              <a:t>Difficulties of proving gender-based violence in the criminal legal system and strict burden of proof governing which women can seek leave to remain under domestic violence legislation.</a:t>
            </a:r>
          </a:p>
          <a:p>
            <a:r>
              <a:rPr lang="en-GB" sz="1700"/>
              <a:t>Policies on violence against women and girls as it affects minority communities risks creating categories of ‘deserving’ versus ‘deportable’ women migrants (Bhuyan and Bragg, 2019).</a:t>
            </a:r>
          </a:p>
          <a:p>
            <a:r>
              <a:rPr lang="en-GB" sz="1700"/>
              <a:t>Changes in legislation have also coincided with significant cuts to support services through government austerity measures (Yurdakil and Korteweg, 2013).</a:t>
            </a:r>
          </a:p>
          <a:p>
            <a:r>
              <a:rPr lang="en-GB" sz="1700"/>
              <a:t>Crimininalising individuals does not address broader structural issues (Keyse, 2019)</a:t>
            </a:r>
          </a:p>
        </p:txBody>
      </p:sp>
    </p:spTree>
    <p:extLst>
      <p:ext uri="{BB962C8B-B14F-4D97-AF65-F5344CB8AC3E}">
        <p14:creationId xmlns:p14="http://schemas.microsoft.com/office/powerpoint/2010/main" val="2730331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22C15-51CA-96B7-21D0-4521B92A6986}"/>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92455C-9F3C-944F-08BA-37B06D409638}"/>
              </a:ext>
            </a:extLst>
          </p:cNvPr>
          <p:cNvSpPr>
            <a:spLocks noGrp="1"/>
          </p:cNvSpPr>
          <p:nvPr>
            <p:ph idx="1"/>
          </p:nvPr>
        </p:nvSpPr>
        <p:spPr>
          <a:xfrm>
            <a:off x="838200" y="1929384"/>
            <a:ext cx="10515600" cy="4251960"/>
          </a:xfrm>
        </p:spPr>
        <p:txBody>
          <a:bodyPr>
            <a:normAutofit/>
          </a:bodyPr>
          <a:lstStyle/>
          <a:p>
            <a:r>
              <a:rPr lang="en-GB" sz="2200"/>
              <a:t>Jean Allain, ‘Contemporary Slavery and its Definition in Law’ in Annie Bunting and Joel Quirk (eds.), Contemporary Slavery: Popular Rhetoric and Political Practice (Vancouver, 2017), pp. 36-66. </a:t>
            </a:r>
          </a:p>
          <a:p>
            <a:r>
              <a:rPr lang="en-GB" sz="2200"/>
              <a:t>Sundari Anitha and Aisha K. Gill, ‘A Moral Panic? The Problematization of Forced Marriage in British Newspapers’, Violence Against Women (2015), 21:9, 1123-1144.</a:t>
            </a:r>
          </a:p>
          <a:p>
            <a:r>
              <a:rPr lang="en-GB" sz="2200"/>
              <a:t>Sundari Anitha and Aisha Gill, ‘Coercion, Consent, and the Forced Marriage Debate in the UK’, Feminist Legal Studies, 17:2 (2009), 165-184.</a:t>
            </a:r>
          </a:p>
          <a:p>
            <a:r>
              <a:rPr lang="en-GB" sz="2200"/>
              <a:t>Helen Berents, ‘Hashtagging Girlhood: #IAmMalala, #BringBackOurGirls and Gendering Representations of Global Politics’, International Feminist Journal of Politics, 18:4 (2016), 513-527</a:t>
            </a:r>
          </a:p>
          <a:p>
            <a:r>
              <a:rPr lang="en-GB" sz="2200"/>
              <a:t>Thais Bessa, ‘Informed Powerlessness: Child Marriage Interventions and Third World Girlhood Discourses’, Third World Quarterly, (2019), 1-16</a:t>
            </a:r>
          </a:p>
        </p:txBody>
      </p:sp>
    </p:spTree>
    <p:extLst>
      <p:ext uri="{BB962C8B-B14F-4D97-AF65-F5344CB8AC3E}">
        <p14:creationId xmlns:p14="http://schemas.microsoft.com/office/powerpoint/2010/main" val="2776523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3F34D1-7F05-5A28-4E03-BBC7FF770F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573C82-6E9E-C360-CC9F-D409E162CAC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6859F7-8A20-77ED-0B31-9978DD0E8CB3}"/>
              </a:ext>
            </a:extLst>
          </p:cNvPr>
          <p:cNvSpPr>
            <a:spLocks noGrp="1"/>
          </p:cNvSpPr>
          <p:nvPr>
            <p:ph idx="1"/>
          </p:nvPr>
        </p:nvSpPr>
        <p:spPr/>
        <p:txBody>
          <a:bodyPr>
            <a:normAutofit fontScale="77500" lnSpcReduction="20000"/>
          </a:bodyPr>
          <a:lstStyle/>
          <a:p>
            <a:r>
              <a:rPr lang="en-GB" dirty="0" err="1"/>
              <a:t>Rupaleem</a:t>
            </a:r>
            <a:r>
              <a:rPr lang="en-GB" dirty="0"/>
              <a:t> Bhuyan and Bronwyn Bragg, ‘Epistemologies of Bordering: Domestic Violence Advocacy with Marriage Migrants in the Shadow of Deportation’, Migration Studies, (2019), 2-35.</a:t>
            </a:r>
          </a:p>
          <a:p>
            <a:r>
              <a:rPr lang="en-GB" dirty="0"/>
              <a:t>Caroline Bledsoe, ‘Transformations in Sub-Saharan African Marriage and Fertility’, Annals of the American Academy of Political and Social Science, 510:1 (1990)</a:t>
            </a:r>
          </a:p>
          <a:p>
            <a:r>
              <a:rPr lang="en-GB" dirty="0"/>
              <a:t>Annie Bunting and Joel Quirk, ‘Contemporary Slavery as More Than Rhetorical Strategy? The Politics and Ideology of a New Political Cause’, in Annie Bunting and Joel Quirk (eds.), Contemporary Slavery: Popular Rhetoric and Political Practice (Vancouver, 2017).</a:t>
            </a:r>
          </a:p>
          <a:p>
            <a:r>
              <a:rPr lang="en-GB" dirty="0"/>
              <a:t>Annie Bunting, ‘Stages of Development: Marriage of Girls and Teens as an International Human Rights Issue’, Social and Legal Studies, 14:1 (2005), 17-38. </a:t>
            </a:r>
          </a:p>
          <a:p>
            <a:r>
              <a:rPr lang="en-GB" dirty="0"/>
              <a:t>Douglas A. Brownridge, ‘Violence Against Women Post-Separation’, Aggression and Violent Behaviour 11:5 (2006), 514 530. </a:t>
            </a:r>
          </a:p>
          <a:p>
            <a:r>
              <a:rPr lang="en-GB" dirty="0"/>
              <a:t>Sophia Chae and Thoai D. Ngo, The Global State of Evidence on Interventions to Prevent Child Marriage (New York, 2017)</a:t>
            </a:r>
          </a:p>
        </p:txBody>
      </p:sp>
    </p:spTree>
    <p:extLst>
      <p:ext uri="{BB962C8B-B14F-4D97-AF65-F5344CB8AC3E}">
        <p14:creationId xmlns:p14="http://schemas.microsoft.com/office/powerpoint/2010/main" val="3572837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A810D7-2D91-D549-7EF5-B830314DCF6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CA1A9-2C1B-0833-A79F-89A919DC35CA}"/>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F7FFB5-8BBD-CC5F-8457-2DB622D91F45}"/>
              </a:ext>
            </a:extLst>
          </p:cNvPr>
          <p:cNvSpPr>
            <a:spLocks noGrp="1"/>
          </p:cNvSpPr>
          <p:nvPr>
            <p:ph idx="1"/>
          </p:nvPr>
        </p:nvSpPr>
        <p:spPr>
          <a:xfrm>
            <a:off x="838200" y="1929384"/>
            <a:ext cx="10515600" cy="4251960"/>
          </a:xfrm>
        </p:spPr>
        <p:txBody>
          <a:bodyPr>
            <a:normAutofit/>
          </a:bodyPr>
          <a:lstStyle/>
          <a:p>
            <a:r>
              <a:rPr lang="en-GB" sz="2200"/>
              <a:t>Jeffrey Edmeades and Robin Hayes, Improving the Lives of Married Adolescent Girls in Amhara, Ethiopia (Washington, DC, 2015)</a:t>
            </a:r>
          </a:p>
          <a:p>
            <a:r>
              <a:rPr lang="en-GB" sz="2200"/>
              <a:t>Máiréad Enright,  ‘Choice, Culture, and the Politics of Belonging: The Emerging Law of Forced and Arranged Marriage’, Modern Law Review, 72:3 (2009), 331-359.</a:t>
            </a:r>
          </a:p>
          <a:p>
            <a:r>
              <a:rPr lang="en-GB" sz="2200"/>
              <a:t>Annabel S. Erulkar and Eunice Muthengi, ‘Evaluation of Berhane Hewan: A Program to Delay Child Marriage in Rural Ethiopia’, International Perspectives on Sexual and Reproductive Health, 35:1 (2009), 6-14</a:t>
            </a:r>
          </a:p>
          <a:p>
            <a:r>
              <a:rPr lang="en-GB" sz="2200"/>
              <a:t>FORWARD, Now Girls Know Their Rights: Lessons from an Intervention on Child Marriage and Female Genital Mutilation in Mara Region, Tanzania (London, 2016)</a:t>
            </a:r>
          </a:p>
          <a:p>
            <a:r>
              <a:rPr lang="en-GB" sz="2200"/>
              <a:t>Ruth Gaffney-Rhys, ‘International Law as an Instrument to Combat Child Marriage’, International Journal of Human Rights, 15:3 (2011), 359-373.</a:t>
            </a:r>
          </a:p>
        </p:txBody>
      </p:sp>
    </p:spTree>
    <p:extLst>
      <p:ext uri="{BB962C8B-B14F-4D97-AF65-F5344CB8AC3E}">
        <p14:creationId xmlns:p14="http://schemas.microsoft.com/office/powerpoint/2010/main" val="3042729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812785-683A-A4DB-04AE-FDD9EA4237B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FDE9B-65A3-585F-FBE6-49665D4949CB}"/>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37B720-7CC5-DF80-3FE8-646064D8EEC8}"/>
              </a:ext>
            </a:extLst>
          </p:cNvPr>
          <p:cNvSpPr>
            <a:spLocks noGrp="1"/>
          </p:cNvSpPr>
          <p:nvPr>
            <p:ph idx="1"/>
          </p:nvPr>
        </p:nvSpPr>
        <p:spPr>
          <a:xfrm>
            <a:off x="838200" y="1929384"/>
            <a:ext cx="10515600" cy="4251960"/>
          </a:xfrm>
        </p:spPr>
        <p:txBody>
          <a:bodyPr>
            <a:normAutofit/>
          </a:bodyPr>
          <a:lstStyle/>
          <a:p>
            <a:r>
              <a:rPr lang="en-GB" sz="2200"/>
              <a:t>Anastasia J. Gage (ed.), Coverage and Effects of Child Marriage Prevention Activities in Amhara Region, Ethiopia: Findings From a 2007 Study (Chapel Hill, NC, 2009). </a:t>
            </a:r>
          </a:p>
          <a:p>
            <a:r>
              <a:rPr lang="en-GB" sz="2200"/>
              <a:t>Geeranjali Gangoli, Khatidja Chantler, Marianne Hester, and Ann Singleton, ‘Understanding Forced Marriage: Definitions and Realities’, in Aisha K. Gill and Sundari Anitha (eds.), Forced Marriage: Introducing a Social Justice and Human Rights Perspective (London, 2011), pp. 25-45. </a:t>
            </a:r>
          </a:p>
          <a:p>
            <a:r>
              <a:rPr lang="en-GB" sz="2200"/>
              <a:t>Mary E. Gilfus, Susan Fineran, Deborah J. Cohan, Susan A. Jensen, Lisa Hartwick, and Robin Spath, ‘Research on Violence Against Women: Creating Survivor-Informed Collaborations’, Violence Against Women, 5:10 (1999), 1194-1212;.</a:t>
            </a:r>
          </a:p>
          <a:p>
            <a:r>
              <a:rPr lang="en-GB" sz="2200"/>
              <a:t>Aisha K. Gill and Anicée van Engeland, ‘Criminalization or “Multiculturalism Without Culture”? Comparing British and French Approaches to Tackling Forced Marriage’, Journal of Social Welfare and Family Law, 36:3 (2014), 241-259.</a:t>
            </a:r>
          </a:p>
        </p:txBody>
      </p:sp>
    </p:spTree>
    <p:extLst>
      <p:ext uri="{BB962C8B-B14F-4D97-AF65-F5344CB8AC3E}">
        <p14:creationId xmlns:p14="http://schemas.microsoft.com/office/powerpoint/2010/main" val="37178416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DF8AF4-7BC8-399C-4169-0B3578431C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D07571-AD79-F23F-6EA3-C7A89AE82341}"/>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917CC6-9B89-3434-724D-64801D819E22}"/>
              </a:ext>
            </a:extLst>
          </p:cNvPr>
          <p:cNvSpPr>
            <a:spLocks noGrp="1"/>
          </p:cNvSpPr>
          <p:nvPr>
            <p:ph idx="1"/>
          </p:nvPr>
        </p:nvSpPr>
        <p:spPr>
          <a:xfrm>
            <a:off x="838200" y="1929384"/>
            <a:ext cx="10515600" cy="4251960"/>
          </a:xfrm>
        </p:spPr>
        <p:txBody>
          <a:bodyPr>
            <a:normAutofit/>
          </a:bodyPr>
          <a:lstStyle/>
          <a:p>
            <a:r>
              <a:rPr lang="en-GB" sz="2200"/>
              <a:t>Aisha K. Gill, Exploring the Viability of Creating a Specific Offence for Forced Marriage in England and Wales: Report on Findings (Roehampton, 2011), p. 9 Girls Not Brides (n.d.), </a:t>
            </a:r>
            <a:r>
              <a:rPr lang="en-GB" sz="2200">
                <a:hlinkClick r:id="rId2"/>
              </a:rPr>
              <a:t>Why it happens - Girls Not Brides</a:t>
            </a:r>
            <a:endParaRPr lang="en-GB" sz="2200"/>
          </a:p>
          <a:p>
            <a:r>
              <a:rPr lang="en-GB" sz="2200"/>
              <a:t>Aisha K. Gill and Avtar Brah, ‘Interrogating Cultural Narratives About “Honour”-Based Violence’, European Journal of Women’s Studies 21:1 (2014), 72-86.</a:t>
            </a:r>
          </a:p>
          <a:p>
            <a:r>
              <a:rPr lang="en-GB" sz="2200"/>
              <a:t>Aisha Gill and Sundari Anitha, ‘The Illusion of Protection? An Analysis of Forced Marriage Legislation and Policy in the UK’, Journal of Social Welfare and Family Law, 31:3 (2009), 257-269;</a:t>
            </a:r>
          </a:p>
          <a:p>
            <a:r>
              <a:rPr lang="en-GB" sz="2200"/>
              <a:t>Marnina Gonick, Emma Renold, Jessica Ringrose and Lisa Weems, ‘Rethinking Agency and Resistance: What Comes After Girl Power?’, Girlhood Studies, 2:2 (2009).</a:t>
            </a:r>
          </a:p>
        </p:txBody>
      </p:sp>
    </p:spTree>
    <p:extLst>
      <p:ext uri="{BB962C8B-B14F-4D97-AF65-F5344CB8AC3E}">
        <p14:creationId xmlns:p14="http://schemas.microsoft.com/office/powerpoint/2010/main" val="28128133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BA8BB0-F250-9AE6-2A76-84A836F5CE0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241C6-8C49-881A-5EF5-40A571019D92}"/>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5B47F0-4169-EC1D-BAE9-42483AB8FE18}"/>
              </a:ext>
            </a:extLst>
          </p:cNvPr>
          <p:cNvSpPr>
            <a:spLocks noGrp="1"/>
          </p:cNvSpPr>
          <p:nvPr>
            <p:ph idx="1"/>
          </p:nvPr>
        </p:nvSpPr>
        <p:spPr>
          <a:xfrm>
            <a:off x="838200" y="1929384"/>
            <a:ext cx="10515600" cy="4251960"/>
          </a:xfrm>
        </p:spPr>
        <p:txBody>
          <a:bodyPr>
            <a:normAutofit/>
          </a:bodyPr>
          <a:lstStyle/>
          <a:p>
            <a:r>
              <a:rPr lang="en-GB" sz="2000"/>
              <a:t>Lyndsay M. C. Hayhurst, ‘Girls as the “New” Agents of Social Change? Exploring the “Girl Effect” Through Sport, Gender, and Development Programs in Uganda’, Social Research Online, 18:2 (2013</a:t>
            </a:r>
          </a:p>
          <a:p>
            <a:r>
              <a:rPr lang="en-GB" sz="2000"/>
              <a:t>Jason Hickel, ‘The “Girl Effect”: Liberalism, Empowerment, and the Contradictions of Development’, Third World Quarterly, 35:8 (2014), 1355-1373.</a:t>
            </a:r>
          </a:p>
          <a:p>
            <a:r>
              <a:rPr lang="en-GB" sz="2000"/>
              <a:t>Saranga Jain and Kathleen Kurz, New Insights on Preventing Child Marriage: A Global Analysis of Factors and Programs (International Center for Research on Women, Washington, DC, 2007)</a:t>
            </a:r>
          </a:p>
          <a:p>
            <a:r>
              <a:rPr lang="en-GB" sz="2000"/>
              <a:t>Rhian Elinor Keyse, ‘International, Imperial, and Local Responses to Forced and Early Marriage in British Colonial Africa, c.1920-1962’, Unpublished PhD Thesis, University of Exeter (2019).</a:t>
            </a:r>
          </a:p>
          <a:p>
            <a:r>
              <a:rPr lang="en-GB" sz="2000"/>
              <a:t>Shenila Khoja-Moolji, ‘Doing the “Work of Hearing”: Girls’ Voices in Transnational Educational Development Campaigns’, Compare, 46:5 (2016), 745-763</a:t>
            </a:r>
          </a:p>
        </p:txBody>
      </p:sp>
    </p:spTree>
    <p:extLst>
      <p:ext uri="{BB962C8B-B14F-4D97-AF65-F5344CB8AC3E}">
        <p14:creationId xmlns:p14="http://schemas.microsoft.com/office/powerpoint/2010/main" val="4289960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BAE36E-252C-B997-4EAE-EC904D0DA60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EAF14-7B04-C7DB-EC93-6A127D8DA284}"/>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B1EF38-A550-D099-5F17-EBE4808ED3A7}"/>
              </a:ext>
            </a:extLst>
          </p:cNvPr>
          <p:cNvSpPr>
            <a:spLocks noGrp="1"/>
          </p:cNvSpPr>
          <p:nvPr>
            <p:ph idx="1"/>
          </p:nvPr>
        </p:nvSpPr>
        <p:spPr>
          <a:xfrm>
            <a:off x="838200" y="1929384"/>
            <a:ext cx="10515600" cy="4251960"/>
          </a:xfrm>
        </p:spPr>
        <p:txBody>
          <a:bodyPr>
            <a:normAutofit/>
          </a:bodyPr>
          <a:lstStyle/>
          <a:p>
            <a:r>
              <a:rPr lang="en-GB" sz="2200"/>
              <a:t>Chia Longman and Tamsin Bradley (eds.), </a:t>
            </a:r>
            <a:r>
              <a:rPr lang="en-GB" sz="2200" i="1"/>
              <a:t>Interrogating Harmful Cultural Practices: Gender, Culture, and Coercion </a:t>
            </a:r>
            <a:r>
              <a:rPr lang="en-GB" sz="2200"/>
              <a:t>(Routledge, 2015).</a:t>
            </a:r>
          </a:p>
          <a:p>
            <a:r>
              <a:rPr lang="en-GB" sz="2200"/>
              <a:t>Anju Malhotra, Ann Warner, Allison McGonagle, and Susan Lee-Rife, Solutions to End Child Marriage: What the Evidence Shows (International Center for Research on Women, Washington, DC, 2011)</a:t>
            </a:r>
          </a:p>
          <a:p>
            <a:r>
              <a:rPr lang="en-GB" sz="2200"/>
              <a:t>Belinda Maskwikwa, Linda Richter, Jay Kaufman, and Arijit Nandi, ‘Minimum Marriage Age Laws and the Prevalence of Child Marriage and Adolescent Birth: Evidence from Sub-Saharan Africa’, International Perspectives on Sexual and Reproductive Health, 41:2 (2015), 66. )</a:t>
            </a:r>
          </a:p>
          <a:p>
            <a:r>
              <a:rPr lang="en-GB" sz="2200"/>
              <a:t>Chandra Talpade Mohanty, ‘Under Western Eyes: Feminist Scholarship and Colonial Discourses’, Feminist Review, 30 (1988)</a:t>
            </a:r>
          </a:p>
        </p:txBody>
      </p:sp>
    </p:spTree>
    <p:extLst>
      <p:ext uri="{BB962C8B-B14F-4D97-AF65-F5344CB8AC3E}">
        <p14:creationId xmlns:p14="http://schemas.microsoft.com/office/powerpoint/2010/main" val="41666767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F4B8E-77E1-C65A-E065-B1861EF076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86E8AC-18FF-9377-CFDE-98A9611A85F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A1094B6-7529-E930-3F4B-725CAF855355}"/>
              </a:ext>
            </a:extLst>
          </p:cNvPr>
          <p:cNvSpPr>
            <a:spLocks noGrp="1"/>
          </p:cNvSpPr>
          <p:nvPr>
            <p:ph idx="1"/>
          </p:nvPr>
        </p:nvSpPr>
        <p:spPr/>
        <p:txBody>
          <a:bodyPr>
            <a:normAutofit fontScale="85000" lnSpcReduction="10000"/>
          </a:bodyPr>
          <a:lstStyle/>
          <a:p>
            <a:r>
              <a:rPr lang="en-GB" dirty="0"/>
              <a:t>Raksha Pande, ‘“I Arranged My Own Marriage”: Arranged Marriages and Post-colonial Feminism’, Gender, Place, and Culture, 22:2 (2015), 172-187.</a:t>
            </a:r>
          </a:p>
          <a:p>
            <a:r>
              <a:rPr lang="en-GB" dirty="0"/>
              <a:t>Jane L. Parpart, Choosing Silence: Rethinking Voice, Agency, and Women’s Empowerment (East Lansing, MI, 2010).</a:t>
            </a:r>
          </a:p>
          <a:p>
            <a:r>
              <a:rPr lang="en-GB" dirty="0"/>
              <a:t>Anne Phillips and Moira Dustin, ‘UK Initiatives on Forced Marriage: Regulation, Dialogue, and Exit’, Political Studies, 52 (2004), 531-551.</a:t>
            </a:r>
          </a:p>
          <a:p>
            <a:r>
              <a:rPr lang="en-GB" dirty="0"/>
              <a:t>Susan Lee-Rife, Anju Malhotra, Ann Warner, and Allison McGonagle Glinski, ‘What Works to Prevent Child Marriage: A Review of the Evidence’, Studies in Family Planning, 43:4 (2012), 287-303</a:t>
            </a:r>
          </a:p>
          <a:p>
            <a:r>
              <a:rPr lang="en-GB" dirty="0"/>
              <a:t>Srila Roy, ‘Empowering Women: The Contradictions of Feminist Governance’, in Laura Brace and Julia O’Connell Davidson (eds.), Revisiting Slavery and Antislavery: Towards a Critical Analysis (Cham, 2018), pp. 281-304.</a:t>
            </a:r>
          </a:p>
        </p:txBody>
      </p:sp>
    </p:spTree>
    <p:extLst>
      <p:ext uri="{BB962C8B-B14F-4D97-AF65-F5344CB8AC3E}">
        <p14:creationId xmlns:p14="http://schemas.microsoft.com/office/powerpoint/2010/main" val="5131040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D194E3-96FD-4F34-8AC4-3B127EECB90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B6217-A18A-B026-21C3-78AD96263828}"/>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576805-9805-2E5D-B9C8-70DD40295635}"/>
              </a:ext>
            </a:extLst>
          </p:cNvPr>
          <p:cNvSpPr>
            <a:spLocks noGrp="1"/>
          </p:cNvSpPr>
          <p:nvPr>
            <p:ph idx="1"/>
          </p:nvPr>
        </p:nvSpPr>
        <p:spPr>
          <a:xfrm>
            <a:off x="838200" y="1929384"/>
            <a:ext cx="10515600" cy="4251960"/>
          </a:xfrm>
        </p:spPr>
        <p:txBody>
          <a:bodyPr>
            <a:normAutofit/>
          </a:bodyPr>
          <a:lstStyle/>
          <a:p>
            <a:r>
              <a:rPr lang="en-GB" sz="2200"/>
              <a:t>Susan B. Schaffnit, Mark Urassa, and David W. Lawson, ‘“Child Marriage” in Context: Exploring Local Attitudes Towards Early Marriage in Rural Tanzania’, Sexual and Reproductive Health Matters, 27:1 (2019), 1-13.</a:t>
            </a:r>
          </a:p>
          <a:p>
            <a:r>
              <a:rPr lang="en-GB" sz="2200"/>
              <a:t>Maureen Sibanda, Married Too Soon: Child Marriage in Zimbabwe (Harare, 2011). </a:t>
            </a:r>
          </a:p>
          <a:p>
            <a:r>
              <a:rPr lang="en-GB" sz="2200"/>
              <a:t>Helen Sowey, ‘From an Emic Perspective: Exploring Consent in Forced Marriage Law’, Australian and New Zealand Journal of Criminology, 51:2 (2018), 258-274.</a:t>
            </a:r>
          </a:p>
          <a:p>
            <a:r>
              <a:rPr lang="en-GB" sz="2200"/>
              <a:t>Heather Switzer, ‘(Post)Feminist Development Fables: The Girl Effect and the Production of Sexual Subjects’, Feminist Theory, 14:3 (2013)</a:t>
            </a:r>
          </a:p>
          <a:p>
            <a:r>
              <a:rPr lang="en-GB" sz="2200"/>
              <a:t>Ravi K. Thiara, ‘“It’s All About Stopping You From Getting On With Your Life”: Post-separation Violence in the Lives of Asian and African-Caribbean Women’, in Yasmin Rehman, Liz Kelly, and Hannana Siddiqui (eds.), Moving in the Shadows: Violence in the Lives of Minority Women and Children (Abingdon, 2016), pp. 113-127</a:t>
            </a:r>
          </a:p>
        </p:txBody>
      </p:sp>
    </p:spTree>
    <p:extLst>
      <p:ext uri="{BB962C8B-B14F-4D97-AF65-F5344CB8AC3E}">
        <p14:creationId xmlns:p14="http://schemas.microsoft.com/office/powerpoint/2010/main" val="3331659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DE350E-1EAC-AF23-40FC-AAFA560954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0F09C-0797-9320-C497-7102488A6938}"/>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FCACC6-D975-414D-EE53-D23BF91E1955}"/>
              </a:ext>
            </a:extLst>
          </p:cNvPr>
          <p:cNvSpPr>
            <a:spLocks noGrp="1"/>
          </p:cNvSpPr>
          <p:nvPr>
            <p:ph idx="1"/>
          </p:nvPr>
        </p:nvSpPr>
        <p:spPr>
          <a:xfrm>
            <a:off x="838200" y="1929384"/>
            <a:ext cx="10515600" cy="4251960"/>
          </a:xfrm>
        </p:spPr>
        <p:txBody>
          <a:bodyPr>
            <a:normAutofit/>
          </a:bodyPr>
          <a:lstStyle/>
          <a:p>
            <a:r>
              <a:rPr lang="en-GB" sz="2200"/>
              <a:t>Unicef, Ending Child Marriage: A Profile of Progress in Ethiopia (New York, 2018)</a:t>
            </a:r>
          </a:p>
          <a:p>
            <a:r>
              <a:rPr lang="en-GB" sz="2200"/>
              <a:t>Karen Wells, ‘Violent Lives and Peaceful Schools: NGO Constructions of Modern Childhood and the Role of the State’ in Jenny Parkes (ed.), Gender Violence in Poverty Contexts: The Educational Challenge (Abingdon, 2015), pp. 168-182</a:t>
            </a:r>
          </a:p>
          <a:p>
            <a:r>
              <a:rPr lang="en-GB" sz="2200"/>
              <a:t>Amrit Wilson, ‘The Forced Marriage Debate and the British State’, Race and Class, 49:1 (2007), 25-38</a:t>
            </a:r>
          </a:p>
          <a:p>
            <a:r>
              <a:rPr lang="en-GB" sz="2200"/>
              <a:t>Gökçe Yurdakul and Anna C. Korteweg, ‘Gender Equality and Immigrant Integration: Honour Killing and Forced Marriage Debates in the Netherlands, Germany, and Britain’, Women’s Studies International Forum 41 (2013), 204-214.</a:t>
            </a:r>
          </a:p>
        </p:txBody>
      </p:sp>
    </p:spTree>
    <p:extLst>
      <p:ext uri="{BB962C8B-B14F-4D97-AF65-F5344CB8AC3E}">
        <p14:creationId xmlns:p14="http://schemas.microsoft.com/office/powerpoint/2010/main" val="25460411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4696</Words>
  <Application>Microsoft Office PowerPoint</Application>
  <PresentationFormat>Widescreen</PresentationFormat>
  <Paragraphs>218</Paragraphs>
  <Slides>35</Slides>
  <Notes>10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Aptos</vt:lpstr>
      <vt:lpstr>Aptos Display</vt:lpstr>
      <vt:lpstr>Arial</vt:lpstr>
      <vt:lpstr>Calibri</vt:lpstr>
      <vt:lpstr>Wingdings</vt:lpstr>
      <vt:lpstr>Office Theme</vt:lpstr>
      <vt:lpstr>Gender, Violence, and Empire 1800-2020</vt:lpstr>
      <vt:lpstr>Content note</vt:lpstr>
      <vt:lpstr>Review</vt:lpstr>
      <vt:lpstr>Key take-aways</vt:lpstr>
      <vt:lpstr>Today’s session</vt:lpstr>
      <vt:lpstr>Kekwe d/o Muningafi, 1936 (Keyse, 2019)</vt:lpstr>
      <vt:lpstr>Kekwe d/o Muningafi, 1936 (Keyse, 2019)</vt:lpstr>
      <vt:lpstr>PowerPoint Presentation</vt:lpstr>
      <vt:lpstr>Past and present…</vt:lpstr>
      <vt:lpstr>Past and present…</vt:lpstr>
      <vt:lpstr>Shifting rhetoric</vt:lpstr>
      <vt:lpstr>‘Tradition’ and ‘culture’</vt:lpstr>
      <vt:lpstr>What about education?</vt:lpstr>
      <vt:lpstr>What about education?</vt:lpstr>
      <vt:lpstr>‘Empowerment’ and ‘speaking out’</vt:lpstr>
      <vt:lpstr>‘Empowerment’ and ‘speaking out’ </vt:lpstr>
      <vt:lpstr>‘Empowerment’ and ‘speaking out’ </vt:lpstr>
      <vt:lpstr>Who can claim expertise? Which stories can be told?</vt:lpstr>
      <vt:lpstr>The limits of empowerment</vt:lpstr>
      <vt:lpstr>‘Expertise’ – what do we actually ‘know’?</vt:lpstr>
      <vt:lpstr>‘Expertise’ – what do we actually ‘know’?</vt:lpstr>
      <vt:lpstr>‘Expertise’ – what do we actually ‘know’?</vt:lpstr>
      <vt:lpstr>Law as a strategy</vt:lpstr>
      <vt:lpstr>Law as a strategy: The British context</vt:lpstr>
      <vt:lpstr>Law as a strategy: The British context</vt:lpstr>
      <vt:lpstr>References</vt:lpstr>
      <vt:lpstr>References</vt:lpstr>
      <vt:lpstr>References</vt:lpstr>
      <vt:lpstr>References</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13</cp:revision>
  <dcterms:created xsi:type="dcterms:W3CDTF">2025-10-27T14:00:18Z</dcterms:created>
  <dcterms:modified xsi:type="dcterms:W3CDTF">2026-04-29T06:34:14Z</dcterms:modified>
</cp:coreProperties>
</file>