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3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49" autoAdjust="0"/>
    <p:restoredTop sz="94660"/>
  </p:normalViewPr>
  <p:slideViewPr>
    <p:cSldViewPr snapToGrid="0">
      <p:cViewPr varScale="1">
        <p:scale>
          <a:sx n="74" d="100"/>
          <a:sy n="74" d="100"/>
        </p:scale>
        <p:origin x="8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0B4894-2E47-43F5-8F08-3793B4E18CE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1FA7939-3A15-4899-964B-45B67EEF6E6A}">
      <dgm:prSet/>
      <dgm:spPr/>
      <dgm:t>
        <a:bodyPr/>
        <a:lstStyle/>
        <a:p>
          <a:r>
            <a:rPr lang="en-GB" b="0" i="0"/>
            <a:t>During the first 1000 days, a child's experiences and interactions with the world are largely guided by their parents, thus making them the main influence on their child’s experiences, interactions and development. </a:t>
          </a:r>
          <a:endParaRPr lang="en-US"/>
        </a:p>
      </dgm:t>
    </dgm:pt>
    <dgm:pt modelId="{E310F795-C4CE-4317-A22B-5A69CE435C51}" type="parTrans" cxnId="{94323BC5-20CC-4B73-BEC6-5D1443569C23}">
      <dgm:prSet/>
      <dgm:spPr/>
      <dgm:t>
        <a:bodyPr/>
        <a:lstStyle/>
        <a:p>
          <a:endParaRPr lang="en-US"/>
        </a:p>
      </dgm:t>
    </dgm:pt>
    <dgm:pt modelId="{992812EC-2013-4B71-BC24-DD4B46935DEF}" type="sibTrans" cxnId="{94323BC5-20CC-4B73-BEC6-5D1443569C23}">
      <dgm:prSet/>
      <dgm:spPr/>
      <dgm:t>
        <a:bodyPr/>
        <a:lstStyle/>
        <a:p>
          <a:endParaRPr lang="en-US"/>
        </a:p>
      </dgm:t>
    </dgm:pt>
    <dgm:pt modelId="{D38F76D3-D88A-4B2B-BEE3-D84694DEF07C}">
      <dgm:prSet/>
      <dgm:spPr/>
      <dgm:t>
        <a:bodyPr/>
        <a:lstStyle/>
        <a:p>
          <a:r>
            <a:rPr lang="en-GB" b="0" i="0" dirty="0"/>
            <a:t>The model below revolves around the child, it displays the foundations children require for a healthy start in life and how parents or carers can provide that healthy start in those first 1000 days, the two external layers outline the influences that can affect the way a parent might raise their children, a parents health and wellbeing can be influences by factors such as the way they live, work and even socialise (UNICEF)</a:t>
          </a:r>
          <a:endParaRPr lang="en-US" dirty="0"/>
        </a:p>
      </dgm:t>
    </dgm:pt>
    <dgm:pt modelId="{F9955BE5-EEEF-4C11-889A-30105B6C809F}" type="parTrans" cxnId="{3DEE39F7-08D8-4A4A-8BD5-93D6E9C55151}">
      <dgm:prSet/>
      <dgm:spPr/>
      <dgm:t>
        <a:bodyPr/>
        <a:lstStyle/>
        <a:p>
          <a:endParaRPr lang="en-US"/>
        </a:p>
      </dgm:t>
    </dgm:pt>
    <dgm:pt modelId="{3BEAF5AE-7E75-4D50-A6EA-12ABED6065AD}" type="sibTrans" cxnId="{3DEE39F7-08D8-4A4A-8BD5-93D6E9C55151}">
      <dgm:prSet/>
      <dgm:spPr/>
      <dgm:t>
        <a:bodyPr/>
        <a:lstStyle/>
        <a:p>
          <a:endParaRPr lang="en-US"/>
        </a:p>
      </dgm:t>
    </dgm:pt>
    <dgm:pt modelId="{14C4A92B-BCAE-4206-B1F9-42CE69F25471}" type="pres">
      <dgm:prSet presAssocID="{B70B4894-2E47-43F5-8F08-3793B4E18CE1}" presName="hierChild1" presStyleCnt="0">
        <dgm:presLayoutVars>
          <dgm:chPref val="1"/>
          <dgm:dir/>
          <dgm:animOne val="branch"/>
          <dgm:animLvl val="lvl"/>
          <dgm:resizeHandles/>
        </dgm:presLayoutVars>
      </dgm:prSet>
      <dgm:spPr/>
    </dgm:pt>
    <dgm:pt modelId="{03664BA7-0D16-4F54-9DF3-03A673DA2AC2}" type="pres">
      <dgm:prSet presAssocID="{C1FA7939-3A15-4899-964B-45B67EEF6E6A}" presName="hierRoot1" presStyleCnt="0"/>
      <dgm:spPr/>
    </dgm:pt>
    <dgm:pt modelId="{8DA0C9A7-FE52-4DB8-A664-2CDC79CFC0CE}" type="pres">
      <dgm:prSet presAssocID="{C1FA7939-3A15-4899-964B-45B67EEF6E6A}" presName="composite" presStyleCnt="0"/>
      <dgm:spPr/>
    </dgm:pt>
    <dgm:pt modelId="{6F5525CD-238A-4014-9BF2-FCA58EEF15F6}" type="pres">
      <dgm:prSet presAssocID="{C1FA7939-3A15-4899-964B-45B67EEF6E6A}" presName="background" presStyleLbl="node0" presStyleIdx="0" presStyleCnt="2"/>
      <dgm:spPr/>
    </dgm:pt>
    <dgm:pt modelId="{C8640A0A-153E-4F4A-98E1-891238927BCF}" type="pres">
      <dgm:prSet presAssocID="{C1FA7939-3A15-4899-964B-45B67EEF6E6A}" presName="text" presStyleLbl="fgAcc0" presStyleIdx="0" presStyleCnt="2">
        <dgm:presLayoutVars>
          <dgm:chPref val="3"/>
        </dgm:presLayoutVars>
      </dgm:prSet>
      <dgm:spPr/>
    </dgm:pt>
    <dgm:pt modelId="{6A5FF353-03FF-44C9-852B-8E2A569635C1}" type="pres">
      <dgm:prSet presAssocID="{C1FA7939-3A15-4899-964B-45B67EEF6E6A}" presName="hierChild2" presStyleCnt="0"/>
      <dgm:spPr/>
    </dgm:pt>
    <dgm:pt modelId="{B1882BDD-275E-4FB5-B8DE-8C9F491EC7AA}" type="pres">
      <dgm:prSet presAssocID="{D38F76D3-D88A-4B2B-BEE3-D84694DEF07C}" presName="hierRoot1" presStyleCnt="0"/>
      <dgm:spPr/>
    </dgm:pt>
    <dgm:pt modelId="{A739DE2D-748B-404C-A8B5-B1566BDC21CE}" type="pres">
      <dgm:prSet presAssocID="{D38F76D3-D88A-4B2B-BEE3-D84694DEF07C}" presName="composite" presStyleCnt="0"/>
      <dgm:spPr/>
    </dgm:pt>
    <dgm:pt modelId="{8FFDC677-4085-49B4-9912-1547272D2AB7}" type="pres">
      <dgm:prSet presAssocID="{D38F76D3-D88A-4B2B-BEE3-D84694DEF07C}" presName="background" presStyleLbl="node0" presStyleIdx="1" presStyleCnt="2"/>
      <dgm:spPr/>
    </dgm:pt>
    <dgm:pt modelId="{E57903AF-394A-400E-A1DF-1EBE0BA29BAD}" type="pres">
      <dgm:prSet presAssocID="{D38F76D3-D88A-4B2B-BEE3-D84694DEF07C}" presName="text" presStyleLbl="fgAcc0" presStyleIdx="1" presStyleCnt="2">
        <dgm:presLayoutVars>
          <dgm:chPref val="3"/>
        </dgm:presLayoutVars>
      </dgm:prSet>
      <dgm:spPr/>
    </dgm:pt>
    <dgm:pt modelId="{5193CC49-CE44-423C-AD12-4DF93FBD4582}" type="pres">
      <dgm:prSet presAssocID="{D38F76D3-D88A-4B2B-BEE3-D84694DEF07C}" presName="hierChild2" presStyleCnt="0"/>
      <dgm:spPr/>
    </dgm:pt>
  </dgm:ptLst>
  <dgm:cxnLst>
    <dgm:cxn modelId="{20D79419-95CF-4FE7-B1AD-C5EBA63F686E}" type="presOf" srcId="{D38F76D3-D88A-4B2B-BEE3-D84694DEF07C}" destId="{E57903AF-394A-400E-A1DF-1EBE0BA29BAD}" srcOrd="0" destOrd="0" presId="urn:microsoft.com/office/officeart/2005/8/layout/hierarchy1"/>
    <dgm:cxn modelId="{10A01465-FB0F-402A-8D3D-C0DDE8551FF5}" type="presOf" srcId="{C1FA7939-3A15-4899-964B-45B67EEF6E6A}" destId="{C8640A0A-153E-4F4A-98E1-891238927BCF}" srcOrd="0" destOrd="0" presId="urn:microsoft.com/office/officeart/2005/8/layout/hierarchy1"/>
    <dgm:cxn modelId="{2FE278BA-B6D9-44C3-BBE6-ACFCB5F51023}" type="presOf" srcId="{B70B4894-2E47-43F5-8F08-3793B4E18CE1}" destId="{14C4A92B-BCAE-4206-B1F9-42CE69F25471}" srcOrd="0" destOrd="0" presId="urn:microsoft.com/office/officeart/2005/8/layout/hierarchy1"/>
    <dgm:cxn modelId="{94323BC5-20CC-4B73-BEC6-5D1443569C23}" srcId="{B70B4894-2E47-43F5-8F08-3793B4E18CE1}" destId="{C1FA7939-3A15-4899-964B-45B67EEF6E6A}" srcOrd="0" destOrd="0" parTransId="{E310F795-C4CE-4317-A22B-5A69CE435C51}" sibTransId="{992812EC-2013-4B71-BC24-DD4B46935DEF}"/>
    <dgm:cxn modelId="{3DEE39F7-08D8-4A4A-8BD5-93D6E9C55151}" srcId="{B70B4894-2E47-43F5-8F08-3793B4E18CE1}" destId="{D38F76D3-D88A-4B2B-BEE3-D84694DEF07C}" srcOrd="1" destOrd="0" parTransId="{F9955BE5-EEEF-4C11-889A-30105B6C809F}" sibTransId="{3BEAF5AE-7E75-4D50-A6EA-12ABED6065AD}"/>
    <dgm:cxn modelId="{FEE39E71-928F-491D-9077-5BF3AA3B1100}" type="presParOf" srcId="{14C4A92B-BCAE-4206-B1F9-42CE69F25471}" destId="{03664BA7-0D16-4F54-9DF3-03A673DA2AC2}" srcOrd="0" destOrd="0" presId="urn:microsoft.com/office/officeart/2005/8/layout/hierarchy1"/>
    <dgm:cxn modelId="{C0791887-AF6D-4B16-BCC6-100E9BCC7FD8}" type="presParOf" srcId="{03664BA7-0D16-4F54-9DF3-03A673DA2AC2}" destId="{8DA0C9A7-FE52-4DB8-A664-2CDC79CFC0CE}" srcOrd="0" destOrd="0" presId="urn:microsoft.com/office/officeart/2005/8/layout/hierarchy1"/>
    <dgm:cxn modelId="{899BC781-3BBD-4318-9F01-B44CFC42D2DD}" type="presParOf" srcId="{8DA0C9A7-FE52-4DB8-A664-2CDC79CFC0CE}" destId="{6F5525CD-238A-4014-9BF2-FCA58EEF15F6}" srcOrd="0" destOrd="0" presId="urn:microsoft.com/office/officeart/2005/8/layout/hierarchy1"/>
    <dgm:cxn modelId="{06CC3E98-024E-486F-827C-B8A1396D108B}" type="presParOf" srcId="{8DA0C9A7-FE52-4DB8-A664-2CDC79CFC0CE}" destId="{C8640A0A-153E-4F4A-98E1-891238927BCF}" srcOrd="1" destOrd="0" presId="urn:microsoft.com/office/officeart/2005/8/layout/hierarchy1"/>
    <dgm:cxn modelId="{10FB73B6-580A-4D7B-9DAE-6EF01B2D4862}" type="presParOf" srcId="{03664BA7-0D16-4F54-9DF3-03A673DA2AC2}" destId="{6A5FF353-03FF-44C9-852B-8E2A569635C1}" srcOrd="1" destOrd="0" presId="urn:microsoft.com/office/officeart/2005/8/layout/hierarchy1"/>
    <dgm:cxn modelId="{86DC7DF3-54E0-4DE7-ADDD-A7FE4A96CE11}" type="presParOf" srcId="{14C4A92B-BCAE-4206-B1F9-42CE69F25471}" destId="{B1882BDD-275E-4FB5-B8DE-8C9F491EC7AA}" srcOrd="1" destOrd="0" presId="urn:microsoft.com/office/officeart/2005/8/layout/hierarchy1"/>
    <dgm:cxn modelId="{34BF0287-1CAD-45E1-89D3-68E9D3557588}" type="presParOf" srcId="{B1882BDD-275E-4FB5-B8DE-8C9F491EC7AA}" destId="{A739DE2D-748B-404C-A8B5-B1566BDC21CE}" srcOrd="0" destOrd="0" presId="urn:microsoft.com/office/officeart/2005/8/layout/hierarchy1"/>
    <dgm:cxn modelId="{FDF024B1-CC73-4723-AE04-D25E086B4AC8}" type="presParOf" srcId="{A739DE2D-748B-404C-A8B5-B1566BDC21CE}" destId="{8FFDC677-4085-49B4-9912-1547272D2AB7}" srcOrd="0" destOrd="0" presId="urn:microsoft.com/office/officeart/2005/8/layout/hierarchy1"/>
    <dgm:cxn modelId="{42DDC8B9-3864-4FA2-B3D2-40B2C7D63AAC}" type="presParOf" srcId="{A739DE2D-748B-404C-A8B5-B1566BDC21CE}" destId="{E57903AF-394A-400E-A1DF-1EBE0BA29BAD}" srcOrd="1" destOrd="0" presId="urn:microsoft.com/office/officeart/2005/8/layout/hierarchy1"/>
    <dgm:cxn modelId="{55495065-1321-4863-992A-C57548EAC66E}" type="presParOf" srcId="{B1882BDD-275E-4FB5-B8DE-8C9F491EC7AA}" destId="{5193CC49-CE44-423C-AD12-4DF93FBD458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F37747-F312-4587-8684-C5D24F2A46B2}"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46EE73D3-D7F0-487A-8B8D-F27B2A3E9A0A}">
      <dgm:prSet/>
      <dgm:spPr/>
      <dgm:t>
        <a:bodyPr/>
        <a:lstStyle/>
        <a:p>
          <a:r>
            <a:rPr lang="en-GB" b="0" i="0" dirty="0">
              <a:latin typeface="Arial" panose="020B0604020202020204" pitchFamily="34" charset="0"/>
              <a:cs typeface="Arial" panose="020B0604020202020204" pitchFamily="34" charset="0"/>
            </a:rPr>
            <a:t>Creating an inclusive environment is essential in making all children feel valued and supported regardless of their differences. Achieving inclusion is an ongoing commitment between educators, family and community (Wandsworth Early years, 2025) </a:t>
          </a:r>
          <a:endParaRPr lang="en-US" dirty="0">
            <a:latin typeface="Arial" panose="020B0604020202020204" pitchFamily="34" charset="0"/>
            <a:cs typeface="Arial" panose="020B0604020202020204" pitchFamily="34" charset="0"/>
          </a:endParaRPr>
        </a:p>
      </dgm:t>
    </dgm:pt>
    <dgm:pt modelId="{4CFBE37F-6CEC-4E36-9092-368E31958FC3}" type="parTrans" cxnId="{FC535744-E3FA-4EFA-919A-1D25967DECD5}">
      <dgm:prSet/>
      <dgm:spPr/>
      <dgm:t>
        <a:bodyPr/>
        <a:lstStyle/>
        <a:p>
          <a:endParaRPr lang="en-US"/>
        </a:p>
      </dgm:t>
    </dgm:pt>
    <dgm:pt modelId="{031C3A1E-ACB7-4253-8802-4BA66378E902}" type="sibTrans" cxnId="{FC535744-E3FA-4EFA-919A-1D25967DECD5}">
      <dgm:prSet/>
      <dgm:spPr/>
      <dgm:t>
        <a:bodyPr/>
        <a:lstStyle/>
        <a:p>
          <a:endParaRPr lang="en-US"/>
        </a:p>
      </dgm:t>
    </dgm:pt>
    <dgm:pt modelId="{C2017208-7211-41F3-B915-766A5C114702}">
      <dgm:prSet custT="1"/>
      <dgm:spPr/>
      <dgm:t>
        <a:bodyPr/>
        <a:lstStyle/>
        <a:p>
          <a:r>
            <a:rPr lang="en-GB" sz="1200" b="0" i="0" dirty="0">
              <a:latin typeface="Arial" panose="020B0604020202020204" pitchFamily="34" charset="0"/>
              <a:cs typeface="Arial" panose="020B0604020202020204" pitchFamily="34" charset="0"/>
            </a:rPr>
            <a:t>To promote inclusion, it is important to demonstrate and teach empathy and kindness whilst also recognising diversity through resources such as stories and activities. In addition to this it is important that the environment can be easily accessible for children with disabilities and that learning materials and communication tools cater to support the individual's needs such as visual timetables, and pictures to aid communication.</a:t>
          </a:r>
          <a:endParaRPr lang="en-US" sz="1200" dirty="0">
            <a:latin typeface="Arial" panose="020B0604020202020204" pitchFamily="34" charset="0"/>
            <a:cs typeface="Arial" panose="020B0604020202020204" pitchFamily="34" charset="0"/>
          </a:endParaRPr>
        </a:p>
      </dgm:t>
    </dgm:pt>
    <dgm:pt modelId="{A9CDDC0C-6039-43A3-8492-6B42AC9D343F}" type="parTrans" cxnId="{7067F781-1C57-4B31-B192-AC938DB0A88C}">
      <dgm:prSet/>
      <dgm:spPr/>
      <dgm:t>
        <a:bodyPr/>
        <a:lstStyle/>
        <a:p>
          <a:endParaRPr lang="en-US"/>
        </a:p>
      </dgm:t>
    </dgm:pt>
    <dgm:pt modelId="{0EFE8B91-65F8-4CCA-BA72-CA0FEE2A9B57}" type="sibTrans" cxnId="{7067F781-1C57-4B31-B192-AC938DB0A88C}">
      <dgm:prSet/>
      <dgm:spPr/>
      <dgm:t>
        <a:bodyPr/>
        <a:lstStyle/>
        <a:p>
          <a:endParaRPr lang="en-US"/>
        </a:p>
      </dgm:t>
    </dgm:pt>
    <dgm:pt modelId="{BD422300-968A-4C2B-99C3-EB084157818D}" type="pres">
      <dgm:prSet presAssocID="{89F37747-F312-4587-8684-C5D24F2A46B2}" presName="compositeShape" presStyleCnt="0">
        <dgm:presLayoutVars>
          <dgm:chMax val="7"/>
          <dgm:dir/>
          <dgm:resizeHandles val="exact"/>
        </dgm:presLayoutVars>
      </dgm:prSet>
      <dgm:spPr/>
    </dgm:pt>
    <dgm:pt modelId="{11D174EB-F335-46BF-861B-780CF81E0B62}" type="pres">
      <dgm:prSet presAssocID="{89F37747-F312-4587-8684-C5D24F2A46B2}" presName="wedge1" presStyleLbl="node1" presStyleIdx="0" presStyleCnt="2" custScaleX="105896" custScaleY="110582"/>
      <dgm:spPr/>
    </dgm:pt>
    <dgm:pt modelId="{8AA0BD22-59B1-4396-84BF-385075191495}" type="pres">
      <dgm:prSet presAssocID="{89F37747-F312-4587-8684-C5D24F2A46B2}" presName="wedge1Tx" presStyleLbl="node1" presStyleIdx="0" presStyleCnt="2">
        <dgm:presLayoutVars>
          <dgm:chMax val="0"/>
          <dgm:chPref val="0"/>
          <dgm:bulletEnabled val="1"/>
        </dgm:presLayoutVars>
      </dgm:prSet>
      <dgm:spPr/>
    </dgm:pt>
    <dgm:pt modelId="{05EB76E8-DBE0-48E5-A6EB-528804F80788}" type="pres">
      <dgm:prSet presAssocID="{89F37747-F312-4587-8684-C5D24F2A46B2}" presName="wedge2" presStyleLbl="node1" presStyleIdx="1" presStyleCnt="2" custScaleX="114286" custScaleY="109610"/>
      <dgm:spPr/>
    </dgm:pt>
    <dgm:pt modelId="{C31D2E67-FA02-471A-B1A4-02870A499987}" type="pres">
      <dgm:prSet presAssocID="{89F37747-F312-4587-8684-C5D24F2A46B2}" presName="wedge2Tx" presStyleLbl="node1" presStyleIdx="1" presStyleCnt="2">
        <dgm:presLayoutVars>
          <dgm:chMax val="0"/>
          <dgm:chPref val="0"/>
          <dgm:bulletEnabled val="1"/>
        </dgm:presLayoutVars>
      </dgm:prSet>
      <dgm:spPr/>
    </dgm:pt>
  </dgm:ptLst>
  <dgm:cxnLst>
    <dgm:cxn modelId="{C296F10A-0C61-4B79-8719-6963298F117F}" type="presOf" srcId="{C2017208-7211-41F3-B915-766A5C114702}" destId="{05EB76E8-DBE0-48E5-A6EB-528804F80788}" srcOrd="0" destOrd="0" presId="urn:microsoft.com/office/officeart/2005/8/layout/chart3"/>
    <dgm:cxn modelId="{25C98815-FA4A-4ACF-9C5D-3597E39E513D}" type="presOf" srcId="{46EE73D3-D7F0-487A-8B8D-F27B2A3E9A0A}" destId="{11D174EB-F335-46BF-861B-780CF81E0B62}" srcOrd="0" destOrd="0" presId="urn:microsoft.com/office/officeart/2005/8/layout/chart3"/>
    <dgm:cxn modelId="{FC535744-E3FA-4EFA-919A-1D25967DECD5}" srcId="{89F37747-F312-4587-8684-C5D24F2A46B2}" destId="{46EE73D3-D7F0-487A-8B8D-F27B2A3E9A0A}" srcOrd="0" destOrd="0" parTransId="{4CFBE37F-6CEC-4E36-9092-368E31958FC3}" sibTransId="{031C3A1E-ACB7-4253-8802-4BA66378E902}"/>
    <dgm:cxn modelId="{5B48A776-6AA0-4BCC-9EDF-5F0B1D38F4D3}" type="presOf" srcId="{C2017208-7211-41F3-B915-766A5C114702}" destId="{C31D2E67-FA02-471A-B1A4-02870A499987}" srcOrd="1" destOrd="0" presId="urn:microsoft.com/office/officeart/2005/8/layout/chart3"/>
    <dgm:cxn modelId="{7067F781-1C57-4B31-B192-AC938DB0A88C}" srcId="{89F37747-F312-4587-8684-C5D24F2A46B2}" destId="{C2017208-7211-41F3-B915-766A5C114702}" srcOrd="1" destOrd="0" parTransId="{A9CDDC0C-6039-43A3-8492-6B42AC9D343F}" sibTransId="{0EFE8B91-65F8-4CCA-BA72-CA0FEE2A9B57}"/>
    <dgm:cxn modelId="{29098E9B-677A-4326-AA67-CD8B5BBEB868}" type="presOf" srcId="{46EE73D3-D7F0-487A-8B8D-F27B2A3E9A0A}" destId="{8AA0BD22-59B1-4396-84BF-385075191495}" srcOrd="1" destOrd="0" presId="urn:microsoft.com/office/officeart/2005/8/layout/chart3"/>
    <dgm:cxn modelId="{FEB34DFD-D6A5-40A0-8ED9-A05054B48C1E}" type="presOf" srcId="{89F37747-F312-4587-8684-C5D24F2A46B2}" destId="{BD422300-968A-4C2B-99C3-EB084157818D}" srcOrd="0" destOrd="0" presId="urn:microsoft.com/office/officeart/2005/8/layout/chart3"/>
    <dgm:cxn modelId="{ED744550-E880-4A0B-AD27-F280AFE9530E}" type="presParOf" srcId="{BD422300-968A-4C2B-99C3-EB084157818D}" destId="{11D174EB-F335-46BF-861B-780CF81E0B62}" srcOrd="0" destOrd="0" presId="urn:microsoft.com/office/officeart/2005/8/layout/chart3"/>
    <dgm:cxn modelId="{9DD56456-509F-4F98-B120-A4AAD9E62140}" type="presParOf" srcId="{BD422300-968A-4C2B-99C3-EB084157818D}" destId="{8AA0BD22-59B1-4396-84BF-385075191495}" srcOrd="1" destOrd="0" presId="urn:microsoft.com/office/officeart/2005/8/layout/chart3"/>
    <dgm:cxn modelId="{D3FDA380-6271-4FF2-8AC2-64181D584EB0}" type="presParOf" srcId="{BD422300-968A-4C2B-99C3-EB084157818D}" destId="{05EB76E8-DBE0-48E5-A6EB-528804F80788}" srcOrd="2" destOrd="0" presId="urn:microsoft.com/office/officeart/2005/8/layout/chart3"/>
    <dgm:cxn modelId="{2D94963E-2762-4739-94F2-979250A024CD}" type="presParOf" srcId="{BD422300-968A-4C2B-99C3-EB084157818D}" destId="{C31D2E67-FA02-471A-B1A4-02870A499987}" srcOrd="3"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BD6E9C-A4D9-4652-8EA8-F68BCF771DA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6068509-E708-4E77-BAF6-7064B8E0BE8F}">
      <dgm:prSet/>
      <dgm:spPr/>
      <dgm:t>
        <a:bodyPr/>
        <a:lstStyle/>
        <a:p>
          <a:r>
            <a:rPr lang="en-GB" b="0" i="0" dirty="0">
              <a:latin typeface="Arial" panose="020B0604020202020204" pitchFamily="34" charset="0"/>
              <a:cs typeface="Arial" panose="020B0604020202020204" pitchFamily="34" charset="0"/>
            </a:rPr>
            <a:t>The first two years of a child’s life are crucial to their development, establishing the foundation for lifelong learning, by the age of 2 many children will already be learning to solve problems and build their independence, children by the age of two may already be mark making, constructing using blocks, increasing their gross motor skills through running and looking at the pictures in a book. For children to develop these skills they need to be provided with encouragement and support but also opportunities to be taught new skills with adult support (Ofsted, 2025). </a:t>
          </a:r>
          <a:endParaRPr lang="en-US" dirty="0">
            <a:latin typeface="Arial" panose="020B0604020202020204" pitchFamily="34" charset="0"/>
            <a:cs typeface="Arial" panose="020B0604020202020204" pitchFamily="34" charset="0"/>
          </a:endParaRPr>
        </a:p>
      </dgm:t>
    </dgm:pt>
    <dgm:pt modelId="{F9767B7E-1AAF-4953-8A18-BF47BE82AD6C}" type="parTrans" cxnId="{31A592D1-B9F4-4F01-9F18-A9A27CFC05B4}">
      <dgm:prSet/>
      <dgm:spPr/>
      <dgm:t>
        <a:bodyPr/>
        <a:lstStyle/>
        <a:p>
          <a:endParaRPr lang="en-US"/>
        </a:p>
      </dgm:t>
    </dgm:pt>
    <dgm:pt modelId="{A696508B-8C24-4FA5-9091-8DDC419C7628}" type="sibTrans" cxnId="{31A592D1-B9F4-4F01-9F18-A9A27CFC05B4}">
      <dgm:prSet/>
      <dgm:spPr/>
      <dgm:t>
        <a:bodyPr/>
        <a:lstStyle/>
        <a:p>
          <a:endParaRPr lang="en-US"/>
        </a:p>
      </dgm:t>
    </dgm:pt>
    <dgm:pt modelId="{424AE892-BDE4-45DE-973F-9AA5057296A2}">
      <dgm:prSet/>
      <dgm:spPr/>
      <dgm:t>
        <a:bodyPr/>
        <a:lstStyle/>
        <a:p>
          <a:r>
            <a:rPr lang="en-GB" b="0" i="0" dirty="0">
              <a:latin typeface="Arial" panose="020B0604020202020204" pitchFamily="34" charset="0"/>
              <a:cs typeface="Arial" panose="020B0604020202020204" pitchFamily="34" charset="0"/>
            </a:rPr>
            <a:t>The Welsh Government (2023) have introduced 5 developmental pathways that guarantee high quality provision is delivered, these developmental pathways will enable babies and young children to learn and develop appropriately to their age and stage. The enabling adult, the environment and learning experiences all function collectively to support children to learn and develop. These developmental pathways are equally significant when focusing on the child, they highlight what is essential for the child to progress and closely link this to the core principles of a child’s development. </a:t>
          </a:r>
          <a:endParaRPr lang="en-US" dirty="0">
            <a:latin typeface="Arial" panose="020B0604020202020204" pitchFamily="34" charset="0"/>
            <a:cs typeface="Arial" panose="020B0604020202020204" pitchFamily="34" charset="0"/>
          </a:endParaRPr>
        </a:p>
      </dgm:t>
    </dgm:pt>
    <dgm:pt modelId="{5EAB0EC7-8E2D-488E-8C1C-878594E7ABA8}" type="parTrans" cxnId="{F98DB27B-7671-4096-84C5-56907C02D42D}">
      <dgm:prSet/>
      <dgm:spPr/>
      <dgm:t>
        <a:bodyPr/>
        <a:lstStyle/>
        <a:p>
          <a:endParaRPr lang="en-US"/>
        </a:p>
      </dgm:t>
    </dgm:pt>
    <dgm:pt modelId="{82EC84C6-AABD-41A7-BAD2-6063BA7B5A8E}" type="sibTrans" cxnId="{F98DB27B-7671-4096-84C5-56907C02D42D}">
      <dgm:prSet/>
      <dgm:spPr/>
      <dgm:t>
        <a:bodyPr/>
        <a:lstStyle/>
        <a:p>
          <a:endParaRPr lang="en-US"/>
        </a:p>
      </dgm:t>
    </dgm:pt>
    <dgm:pt modelId="{8A689F35-483F-4D2F-8D11-9BBC70973D22}" type="pres">
      <dgm:prSet presAssocID="{C2BD6E9C-A4D9-4652-8EA8-F68BCF771DAC}" presName="linear" presStyleCnt="0">
        <dgm:presLayoutVars>
          <dgm:animLvl val="lvl"/>
          <dgm:resizeHandles val="exact"/>
        </dgm:presLayoutVars>
      </dgm:prSet>
      <dgm:spPr/>
    </dgm:pt>
    <dgm:pt modelId="{0E4640A4-37F7-4565-B843-D5A7C3DCF580}" type="pres">
      <dgm:prSet presAssocID="{36068509-E708-4E77-BAF6-7064B8E0BE8F}" presName="parentText" presStyleLbl="node1" presStyleIdx="0" presStyleCnt="2">
        <dgm:presLayoutVars>
          <dgm:chMax val="0"/>
          <dgm:bulletEnabled val="1"/>
        </dgm:presLayoutVars>
      </dgm:prSet>
      <dgm:spPr/>
    </dgm:pt>
    <dgm:pt modelId="{6C547A50-9952-48EE-9484-D3ADA837FD54}" type="pres">
      <dgm:prSet presAssocID="{A696508B-8C24-4FA5-9091-8DDC419C7628}" presName="spacer" presStyleCnt="0"/>
      <dgm:spPr/>
    </dgm:pt>
    <dgm:pt modelId="{37F0B6C5-C0AD-4754-89AD-9D51F3C84C9E}" type="pres">
      <dgm:prSet presAssocID="{424AE892-BDE4-45DE-973F-9AA5057296A2}" presName="parentText" presStyleLbl="node1" presStyleIdx="1" presStyleCnt="2">
        <dgm:presLayoutVars>
          <dgm:chMax val="0"/>
          <dgm:bulletEnabled val="1"/>
        </dgm:presLayoutVars>
      </dgm:prSet>
      <dgm:spPr/>
    </dgm:pt>
  </dgm:ptLst>
  <dgm:cxnLst>
    <dgm:cxn modelId="{B7840519-0B7A-47ED-AD01-1A18F5E3D0FC}" type="presOf" srcId="{424AE892-BDE4-45DE-973F-9AA5057296A2}" destId="{37F0B6C5-C0AD-4754-89AD-9D51F3C84C9E}" srcOrd="0" destOrd="0" presId="urn:microsoft.com/office/officeart/2005/8/layout/vList2"/>
    <dgm:cxn modelId="{F98DB27B-7671-4096-84C5-56907C02D42D}" srcId="{C2BD6E9C-A4D9-4652-8EA8-F68BCF771DAC}" destId="{424AE892-BDE4-45DE-973F-9AA5057296A2}" srcOrd="1" destOrd="0" parTransId="{5EAB0EC7-8E2D-488E-8C1C-878594E7ABA8}" sibTransId="{82EC84C6-AABD-41A7-BAD2-6063BA7B5A8E}"/>
    <dgm:cxn modelId="{67313F96-3094-4D84-B2BC-DBEEE828F728}" type="presOf" srcId="{36068509-E708-4E77-BAF6-7064B8E0BE8F}" destId="{0E4640A4-37F7-4565-B843-D5A7C3DCF580}" srcOrd="0" destOrd="0" presId="urn:microsoft.com/office/officeart/2005/8/layout/vList2"/>
    <dgm:cxn modelId="{31A592D1-B9F4-4F01-9F18-A9A27CFC05B4}" srcId="{C2BD6E9C-A4D9-4652-8EA8-F68BCF771DAC}" destId="{36068509-E708-4E77-BAF6-7064B8E0BE8F}" srcOrd="0" destOrd="0" parTransId="{F9767B7E-1AAF-4953-8A18-BF47BE82AD6C}" sibTransId="{A696508B-8C24-4FA5-9091-8DDC419C7628}"/>
    <dgm:cxn modelId="{D05FF3D8-4DBF-4B44-A77A-BAAC2BA18AFE}" type="presOf" srcId="{C2BD6E9C-A4D9-4652-8EA8-F68BCF771DAC}" destId="{8A689F35-483F-4D2F-8D11-9BBC70973D22}" srcOrd="0" destOrd="0" presId="urn:microsoft.com/office/officeart/2005/8/layout/vList2"/>
    <dgm:cxn modelId="{08FDDDD7-02C1-430F-81E5-DE48CC512E10}" type="presParOf" srcId="{8A689F35-483F-4D2F-8D11-9BBC70973D22}" destId="{0E4640A4-37F7-4565-B843-D5A7C3DCF580}" srcOrd="0" destOrd="0" presId="urn:microsoft.com/office/officeart/2005/8/layout/vList2"/>
    <dgm:cxn modelId="{0CE2D6F5-DB5D-44AA-9A06-C413BE4C8023}" type="presParOf" srcId="{8A689F35-483F-4D2F-8D11-9BBC70973D22}" destId="{6C547A50-9952-48EE-9484-D3ADA837FD54}" srcOrd="1" destOrd="0" presId="urn:microsoft.com/office/officeart/2005/8/layout/vList2"/>
    <dgm:cxn modelId="{61519E49-39AB-4C1D-B99B-57F5888D3BF4}" type="presParOf" srcId="{8A689F35-483F-4D2F-8D11-9BBC70973D22}" destId="{37F0B6C5-C0AD-4754-89AD-9D51F3C84C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ACAFE2-95E8-4369-BE1B-D70CCF19E7E2}" type="doc">
      <dgm:prSet loTypeId="urn:microsoft.com/office/officeart/2016/7/layout/BasicProcessNew" loCatId="process" qsTypeId="urn:microsoft.com/office/officeart/2005/8/quickstyle/simple1" qsCatId="simple" csTypeId="urn:microsoft.com/office/officeart/2005/8/colors/colorful5" csCatId="colorful" phldr="1"/>
      <dgm:spPr/>
      <dgm:t>
        <a:bodyPr/>
        <a:lstStyle/>
        <a:p>
          <a:endParaRPr lang="en-US"/>
        </a:p>
      </dgm:t>
    </dgm:pt>
    <dgm:pt modelId="{B9284D09-4FCD-45F1-8A6F-DF8071CE8007}">
      <dgm:prSet custT="1"/>
      <dgm:spPr/>
      <dgm:t>
        <a:bodyPr/>
        <a:lstStyle/>
        <a:p>
          <a:r>
            <a:rPr lang="en-GB" sz="1200" b="0" i="0" dirty="0"/>
            <a:t>Effective partnership working offers opportunities for the needs of children and families to be met individually and together so that the needs of the whole family can be met. Through effective partnership children and families can benefit from support and services so they can understand their needs and receive the right support</a:t>
          </a:r>
          <a:r>
            <a:rPr lang="en-GB" sz="1100" b="0" i="0" dirty="0"/>
            <a:t>.  </a:t>
          </a:r>
          <a:endParaRPr lang="en-US" sz="1100" dirty="0"/>
        </a:p>
      </dgm:t>
    </dgm:pt>
    <dgm:pt modelId="{867A8CA1-4EE9-4AC8-BB5F-27390F042D32}" type="parTrans" cxnId="{402867F2-9BE0-4621-A681-08866876E8AE}">
      <dgm:prSet/>
      <dgm:spPr/>
      <dgm:t>
        <a:bodyPr/>
        <a:lstStyle/>
        <a:p>
          <a:endParaRPr lang="en-US"/>
        </a:p>
      </dgm:t>
    </dgm:pt>
    <dgm:pt modelId="{8A9CC0B9-129E-423A-930E-D17F247F1551}" type="sibTrans" cxnId="{402867F2-9BE0-4621-A681-08866876E8AE}">
      <dgm:prSet/>
      <dgm:spPr/>
      <dgm:t>
        <a:bodyPr/>
        <a:lstStyle/>
        <a:p>
          <a:endParaRPr lang="en-US"/>
        </a:p>
      </dgm:t>
    </dgm:pt>
    <dgm:pt modelId="{41C9EBC2-E215-4B8A-997C-E67F582160EF}">
      <dgm:prSet custT="1"/>
      <dgm:spPr/>
      <dgm:t>
        <a:bodyPr/>
        <a:lstStyle/>
        <a:p>
          <a:r>
            <a:rPr lang="en-GB" sz="1200" b="0" i="0" dirty="0"/>
            <a:t>Effective partnership can also support parents in developing their self-confidence and help them feel more in control of their lives, this enables them to live a more fulfilling life and play a part in their society. In addition to this, effective partnerships also help families receive help from other relevant agencies (Gasper, 2010, p. 2).  </a:t>
          </a:r>
          <a:endParaRPr lang="en-US" sz="1200" dirty="0"/>
        </a:p>
      </dgm:t>
    </dgm:pt>
    <dgm:pt modelId="{59355F10-40CF-45A8-A537-BB0178732C5B}" type="parTrans" cxnId="{B373EE6D-0E47-4AC1-83AD-13ED6ABF5D84}">
      <dgm:prSet/>
      <dgm:spPr/>
      <dgm:t>
        <a:bodyPr/>
        <a:lstStyle/>
        <a:p>
          <a:endParaRPr lang="en-US"/>
        </a:p>
      </dgm:t>
    </dgm:pt>
    <dgm:pt modelId="{8803C0AC-BFA2-4B6E-B1AA-10AB992EB34F}" type="sibTrans" cxnId="{B373EE6D-0E47-4AC1-83AD-13ED6ABF5D84}">
      <dgm:prSet/>
      <dgm:spPr/>
      <dgm:t>
        <a:bodyPr/>
        <a:lstStyle/>
        <a:p>
          <a:endParaRPr lang="en-US"/>
        </a:p>
      </dgm:t>
    </dgm:pt>
    <dgm:pt modelId="{EE97D0DD-70D9-4F4C-B79C-3E0EEF26DB11}">
      <dgm:prSet custT="1"/>
      <dgm:spPr/>
      <dgm:t>
        <a:bodyPr/>
        <a:lstStyle/>
        <a:p>
          <a:r>
            <a:rPr lang="en-GB" sz="1200" b="0" i="0" dirty="0"/>
            <a:t>A key role as an early year's practitioner is the ongoing communication and partnership with parents, effective communication will support the relationships between families and setting therefore supporting the child’s development together (Burnham, 2016, p.12). The support for families will be dependent on the community links and resources available</a:t>
          </a:r>
          <a:r>
            <a:rPr lang="en-GB" sz="1100" b="0" i="0" dirty="0"/>
            <a:t>. </a:t>
          </a:r>
          <a:endParaRPr lang="en-US" sz="1100" dirty="0"/>
        </a:p>
      </dgm:t>
    </dgm:pt>
    <dgm:pt modelId="{6A2E003E-D8C8-4992-B8EB-79F1D2CF6434}" type="parTrans" cxnId="{062FF588-E70E-4910-8BC8-8F4E36A5F31D}">
      <dgm:prSet/>
      <dgm:spPr/>
      <dgm:t>
        <a:bodyPr/>
        <a:lstStyle/>
        <a:p>
          <a:endParaRPr lang="en-US"/>
        </a:p>
      </dgm:t>
    </dgm:pt>
    <dgm:pt modelId="{0009B7AB-402A-4DD8-A346-4B460CB09A02}" type="sibTrans" cxnId="{062FF588-E70E-4910-8BC8-8F4E36A5F31D}">
      <dgm:prSet/>
      <dgm:spPr/>
      <dgm:t>
        <a:bodyPr/>
        <a:lstStyle/>
        <a:p>
          <a:endParaRPr lang="en-US"/>
        </a:p>
      </dgm:t>
    </dgm:pt>
    <dgm:pt modelId="{DFB70A23-D500-449E-BE5B-0920E6ED4C1A}">
      <dgm:prSet custT="1"/>
      <dgm:spPr/>
      <dgm:t>
        <a:bodyPr/>
        <a:lstStyle/>
        <a:p>
          <a:r>
            <a:rPr lang="en-GB" sz="1200" b="0" i="0" dirty="0"/>
            <a:t>Effective partnership is vital in the first 1000 days as many families often require support from a range of different services including midwives and health visitors, mental health support, childcare and social services. If a baby’s development is delayed during their first year the child is more likely to continuously fall behind, using tailored multi agency support it is possible to support the recovery of the brain and guide the child to get back to a healthy development (House of Commons, 2019). </a:t>
          </a:r>
          <a:endParaRPr lang="en-US" sz="1200" dirty="0"/>
        </a:p>
      </dgm:t>
    </dgm:pt>
    <dgm:pt modelId="{35CBD9EA-D6D4-4546-83DC-B8577A3383E1}" type="parTrans" cxnId="{6757A78F-2C38-4BF1-B79A-663E963FF849}">
      <dgm:prSet/>
      <dgm:spPr/>
      <dgm:t>
        <a:bodyPr/>
        <a:lstStyle/>
        <a:p>
          <a:endParaRPr lang="en-US"/>
        </a:p>
      </dgm:t>
    </dgm:pt>
    <dgm:pt modelId="{45FD426B-C7DC-4450-A607-95FD26AD44F1}" type="sibTrans" cxnId="{6757A78F-2C38-4BF1-B79A-663E963FF849}">
      <dgm:prSet/>
      <dgm:spPr/>
      <dgm:t>
        <a:bodyPr/>
        <a:lstStyle/>
        <a:p>
          <a:endParaRPr lang="en-US"/>
        </a:p>
      </dgm:t>
    </dgm:pt>
    <dgm:pt modelId="{E6A335E5-00C3-4241-B802-84456CA155CD}" type="pres">
      <dgm:prSet presAssocID="{7FACAFE2-95E8-4369-BE1B-D70CCF19E7E2}" presName="Name0" presStyleCnt="0">
        <dgm:presLayoutVars>
          <dgm:dir/>
          <dgm:resizeHandles val="exact"/>
        </dgm:presLayoutVars>
      </dgm:prSet>
      <dgm:spPr/>
    </dgm:pt>
    <dgm:pt modelId="{C2DC7B9C-C1D6-4C6E-A002-398D05380951}" type="pres">
      <dgm:prSet presAssocID="{B9284D09-4FCD-45F1-8A6F-DF8071CE8007}" presName="node" presStyleLbl="node1" presStyleIdx="0" presStyleCnt="7" custScaleX="106381">
        <dgm:presLayoutVars>
          <dgm:bulletEnabled val="1"/>
        </dgm:presLayoutVars>
      </dgm:prSet>
      <dgm:spPr/>
    </dgm:pt>
    <dgm:pt modelId="{A021276A-509E-4D65-9D56-631ACA5703F2}" type="pres">
      <dgm:prSet presAssocID="{8A9CC0B9-129E-423A-930E-D17F247F1551}" presName="sibTransSpacerBeforeConnector" presStyleCnt="0"/>
      <dgm:spPr/>
    </dgm:pt>
    <dgm:pt modelId="{91CF316D-7ECE-4543-8730-3D12A0469C70}" type="pres">
      <dgm:prSet presAssocID="{8A9CC0B9-129E-423A-930E-D17F247F1551}" presName="sibTrans" presStyleLbl="node1" presStyleIdx="1" presStyleCnt="7"/>
      <dgm:spPr/>
    </dgm:pt>
    <dgm:pt modelId="{655198D5-FB8A-4A6E-8B8E-869D9FD8276E}" type="pres">
      <dgm:prSet presAssocID="{8A9CC0B9-129E-423A-930E-D17F247F1551}" presName="sibTransSpacerAfterConnector" presStyleCnt="0"/>
      <dgm:spPr/>
    </dgm:pt>
    <dgm:pt modelId="{D58282FF-D2D5-4D1F-86E7-0D203632C5C4}" type="pres">
      <dgm:prSet presAssocID="{41C9EBC2-E215-4B8A-997C-E67F582160EF}" presName="node" presStyleLbl="node1" presStyleIdx="2" presStyleCnt="7">
        <dgm:presLayoutVars>
          <dgm:bulletEnabled val="1"/>
        </dgm:presLayoutVars>
      </dgm:prSet>
      <dgm:spPr/>
    </dgm:pt>
    <dgm:pt modelId="{264E0D81-4DD4-480A-946F-5591BA4D635D}" type="pres">
      <dgm:prSet presAssocID="{8803C0AC-BFA2-4B6E-B1AA-10AB992EB34F}" presName="sibTransSpacerBeforeConnector" presStyleCnt="0"/>
      <dgm:spPr/>
    </dgm:pt>
    <dgm:pt modelId="{2B2300FD-C0D6-454F-A720-D7AC2A173D8D}" type="pres">
      <dgm:prSet presAssocID="{8803C0AC-BFA2-4B6E-B1AA-10AB992EB34F}" presName="sibTrans" presStyleLbl="node1" presStyleIdx="3" presStyleCnt="7"/>
      <dgm:spPr/>
    </dgm:pt>
    <dgm:pt modelId="{9059DEED-18C7-4AFC-A2F0-3346317F1CFC}" type="pres">
      <dgm:prSet presAssocID="{8803C0AC-BFA2-4B6E-B1AA-10AB992EB34F}" presName="sibTransSpacerAfterConnector" presStyleCnt="0"/>
      <dgm:spPr/>
    </dgm:pt>
    <dgm:pt modelId="{F2B73FBE-A97F-4367-9309-130B04ABD33B}" type="pres">
      <dgm:prSet presAssocID="{EE97D0DD-70D9-4F4C-B79C-3E0EEF26DB11}" presName="node" presStyleLbl="node1" presStyleIdx="4" presStyleCnt="7">
        <dgm:presLayoutVars>
          <dgm:bulletEnabled val="1"/>
        </dgm:presLayoutVars>
      </dgm:prSet>
      <dgm:spPr/>
    </dgm:pt>
    <dgm:pt modelId="{6E28D403-ADF7-4A58-AA86-707F1F87D209}" type="pres">
      <dgm:prSet presAssocID="{0009B7AB-402A-4DD8-A346-4B460CB09A02}" presName="sibTransSpacerBeforeConnector" presStyleCnt="0"/>
      <dgm:spPr/>
    </dgm:pt>
    <dgm:pt modelId="{851BD4EA-4DFE-4198-8E6D-D5A2E22F67DF}" type="pres">
      <dgm:prSet presAssocID="{0009B7AB-402A-4DD8-A346-4B460CB09A02}" presName="sibTrans" presStyleLbl="node1" presStyleIdx="5" presStyleCnt="7"/>
      <dgm:spPr/>
    </dgm:pt>
    <dgm:pt modelId="{07A3F47E-0C7F-402E-A855-331952B54A21}" type="pres">
      <dgm:prSet presAssocID="{0009B7AB-402A-4DD8-A346-4B460CB09A02}" presName="sibTransSpacerAfterConnector" presStyleCnt="0"/>
      <dgm:spPr/>
    </dgm:pt>
    <dgm:pt modelId="{D2027326-B8D0-4155-8B91-3DDE7794B29E}" type="pres">
      <dgm:prSet presAssocID="{DFB70A23-D500-449E-BE5B-0920E6ED4C1A}" presName="node" presStyleLbl="node1" presStyleIdx="6" presStyleCnt="7">
        <dgm:presLayoutVars>
          <dgm:bulletEnabled val="1"/>
        </dgm:presLayoutVars>
      </dgm:prSet>
      <dgm:spPr/>
    </dgm:pt>
  </dgm:ptLst>
  <dgm:cxnLst>
    <dgm:cxn modelId="{895C0714-4BC7-4B6B-A040-B54627C3B3B9}" type="presOf" srcId="{41C9EBC2-E215-4B8A-997C-E67F582160EF}" destId="{D58282FF-D2D5-4D1F-86E7-0D203632C5C4}" srcOrd="0" destOrd="0" presId="urn:microsoft.com/office/officeart/2016/7/layout/BasicProcessNew"/>
    <dgm:cxn modelId="{80A1FE29-DDA8-44A1-93DE-D5869627D24E}" type="presOf" srcId="{DFB70A23-D500-449E-BE5B-0920E6ED4C1A}" destId="{D2027326-B8D0-4155-8B91-3DDE7794B29E}" srcOrd="0" destOrd="0" presId="urn:microsoft.com/office/officeart/2016/7/layout/BasicProcessNew"/>
    <dgm:cxn modelId="{A863A72E-EDC6-45B8-BE2A-8C258DE6EA15}" type="presOf" srcId="{EE97D0DD-70D9-4F4C-B79C-3E0EEF26DB11}" destId="{F2B73FBE-A97F-4367-9309-130B04ABD33B}" srcOrd="0" destOrd="0" presId="urn:microsoft.com/office/officeart/2016/7/layout/BasicProcessNew"/>
    <dgm:cxn modelId="{085E8234-8F66-4858-9381-6DD3EA39F4E2}" type="presOf" srcId="{0009B7AB-402A-4DD8-A346-4B460CB09A02}" destId="{851BD4EA-4DFE-4198-8E6D-D5A2E22F67DF}" srcOrd="0" destOrd="0" presId="urn:microsoft.com/office/officeart/2016/7/layout/BasicProcessNew"/>
    <dgm:cxn modelId="{B373EE6D-0E47-4AC1-83AD-13ED6ABF5D84}" srcId="{7FACAFE2-95E8-4369-BE1B-D70CCF19E7E2}" destId="{41C9EBC2-E215-4B8A-997C-E67F582160EF}" srcOrd="1" destOrd="0" parTransId="{59355F10-40CF-45A8-A537-BB0178732C5B}" sibTransId="{8803C0AC-BFA2-4B6E-B1AA-10AB992EB34F}"/>
    <dgm:cxn modelId="{062FF588-E70E-4910-8BC8-8F4E36A5F31D}" srcId="{7FACAFE2-95E8-4369-BE1B-D70CCF19E7E2}" destId="{EE97D0DD-70D9-4F4C-B79C-3E0EEF26DB11}" srcOrd="2" destOrd="0" parTransId="{6A2E003E-D8C8-4992-B8EB-79F1D2CF6434}" sibTransId="{0009B7AB-402A-4DD8-A346-4B460CB09A02}"/>
    <dgm:cxn modelId="{6757A78F-2C38-4BF1-B79A-663E963FF849}" srcId="{7FACAFE2-95E8-4369-BE1B-D70CCF19E7E2}" destId="{DFB70A23-D500-449E-BE5B-0920E6ED4C1A}" srcOrd="3" destOrd="0" parTransId="{35CBD9EA-D6D4-4546-83DC-B8577A3383E1}" sibTransId="{45FD426B-C7DC-4450-A607-95FD26AD44F1}"/>
    <dgm:cxn modelId="{210F8FBB-92F0-44F7-9DAF-F3AD4A03C8FC}" type="presOf" srcId="{8803C0AC-BFA2-4B6E-B1AA-10AB992EB34F}" destId="{2B2300FD-C0D6-454F-A720-D7AC2A173D8D}" srcOrd="0" destOrd="0" presId="urn:microsoft.com/office/officeart/2016/7/layout/BasicProcessNew"/>
    <dgm:cxn modelId="{58E142BF-16C7-49D0-AC4F-ACCE75079A4E}" type="presOf" srcId="{7FACAFE2-95E8-4369-BE1B-D70CCF19E7E2}" destId="{E6A335E5-00C3-4241-B802-84456CA155CD}" srcOrd="0" destOrd="0" presId="urn:microsoft.com/office/officeart/2016/7/layout/BasicProcessNew"/>
    <dgm:cxn modelId="{30C5A4DC-CD84-495B-96DD-48529EAAF772}" type="presOf" srcId="{8A9CC0B9-129E-423A-930E-D17F247F1551}" destId="{91CF316D-7ECE-4543-8730-3D12A0469C70}" srcOrd="0" destOrd="0" presId="urn:microsoft.com/office/officeart/2016/7/layout/BasicProcessNew"/>
    <dgm:cxn modelId="{46E6AFF1-A7BC-49E8-B39B-63AA5F508362}" type="presOf" srcId="{B9284D09-4FCD-45F1-8A6F-DF8071CE8007}" destId="{C2DC7B9C-C1D6-4C6E-A002-398D05380951}" srcOrd="0" destOrd="0" presId="urn:microsoft.com/office/officeart/2016/7/layout/BasicProcessNew"/>
    <dgm:cxn modelId="{402867F2-9BE0-4621-A681-08866876E8AE}" srcId="{7FACAFE2-95E8-4369-BE1B-D70CCF19E7E2}" destId="{B9284D09-4FCD-45F1-8A6F-DF8071CE8007}" srcOrd="0" destOrd="0" parTransId="{867A8CA1-4EE9-4AC8-BB5F-27390F042D32}" sibTransId="{8A9CC0B9-129E-423A-930E-D17F247F1551}"/>
    <dgm:cxn modelId="{4F434940-66AD-43AA-994B-A2D0DC97408B}" type="presParOf" srcId="{E6A335E5-00C3-4241-B802-84456CA155CD}" destId="{C2DC7B9C-C1D6-4C6E-A002-398D05380951}" srcOrd="0" destOrd="0" presId="urn:microsoft.com/office/officeart/2016/7/layout/BasicProcessNew"/>
    <dgm:cxn modelId="{B9AD7F00-A660-41E6-92B7-BA06EEF383EF}" type="presParOf" srcId="{E6A335E5-00C3-4241-B802-84456CA155CD}" destId="{A021276A-509E-4D65-9D56-631ACA5703F2}" srcOrd="1" destOrd="0" presId="urn:microsoft.com/office/officeart/2016/7/layout/BasicProcessNew"/>
    <dgm:cxn modelId="{0C07BC1A-3F1C-4F7A-907E-FB0E4E3053A0}" type="presParOf" srcId="{E6A335E5-00C3-4241-B802-84456CA155CD}" destId="{91CF316D-7ECE-4543-8730-3D12A0469C70}" srcOrd="2" destOrd="0" presId="urn:microsoft.com/office/officeart/2016/7/layout/BasicProcessNew"/>
    <dgm:cxn modelId="{BA680793-A583-4ED5-8133-A2972B40BDEB}" type="presParOf" srcId="{E6A335E5-00C3-4241-B802-84456CA155CD}" destId="{655198D5-FB8A-4A6E-8B8E-869D9FD8276E}" srcOrd="3" destOrd="0" presId="urn:microsoft.com/office/officeart/2016/7/layout/BasicProcessNew"/>
    <dgm:cxn modelId="{A8BA366B-EF30-489A-8144-C06DE148C5F9}" type="presParOf" srcId="{E6A335E5-00C3-4241-B802-84456CA155CD}" destId="{D58282FF-D2D5-4D1F-86E7-0D203632C5C4}" srcOrd="4" destOrd="0" presId="urn:microsoft.com/office/officeart/2016/7/layout/BasicProcessNew"/>
    <dgm:cxn modelId="{FFC38587-AE98-40ED-85E1-41E6CB86C35D}" type="presParOf" srcId="{E6A335E5-00C3-4241-B802-84456CA155CD}" destId="{264E0D81-4DD4-480A-946F-5591BA4D635D}" srcOrd="5" destOrd="0" presId="urn:microsoft.com/office/officeart/2016/7/layout/BasicProcessNew"/>
    <dgm:cxn modelId="{A9428941-666B-4E4A-BE2F-93735C45A823}" type="presParOf" srcId="{E6A335E5-00C3-4241-B802-84456CA155CD}" destId="{2B2300FD-C0D6-454F-A720-D7AC2A173D8D}" srcOrd="6" destOrd="0" presId="urn:microsoft.com/office/officeart/2016/7/layout/BasicProcessNew"/>
    <dgm:cxn modelId="{2AE9B66F-CAA1-48A1-984F-B686EC040A4B}" type="presParOf" srcId="{E6A335E5-00C3-4241-B802-84456CA155CD}" destId="{9059DEED-18C7-4AFC-A2F0-3346317F1CFC}" srcOrd="7" destOrd="0" presId="urn:microsoft.com/office/officeart/2016/7/layout/BasicProcessNew"/>
    <dgm:cxn modelId="{E696A3C3-5D13-4747-B29E-DB6F7E3C1B70}" type="presParOf" srcId="{E6A335E5-00C3-4241-B802-84456CA155CD}" destId="{F2B73FBE-A97F-4367-9309-130B04ABD33B}" srcOrd="8" destOrd="0" presId="urn:microsoft.com/office/officeart/2016/7/layout/BasicProcessNew"/>
    <dgm:cxn modelId="{B497AC29-D548-4ACE-8DA4-A77974D49597}" type="presParOf" srcId="{E6A335E5-00C3-4241-B802-84456CA155CD}" destId="{6E28D403-ADF7-4A58-AA86-707F1F87D209}" srcOrd="9" destOrd="0" presId="urn:microsoft.com/office/officeart/2016/7/layout/BasicProcessNew"/>
    <dgm:cxn modelId="{D4CB8B8B-1283-4D24-A984-08531AD06211}" type="presParOf" srcId="{E6A335E5-00C3-4241-B802-84456CA155CD}" destId="{851BD4EA-4DFE-4198-8E6D-D5A2E22F67DF}" srcOrd="10" destOrd="0" presId="urn:microsoft.com/office/officeart/2016/7/layout/BasicProcessNew"/>
    <dgm:cxn modelId="{8468FBA2-087A-4F2F-956E-33C60613FAE8}" type="presParOf" srcId="{E6A335E5-00C3-4241-B802-84456CA155CD}" destId="{07A3F47E-0C7F-402E-A855-331952B54A21}" srcOrd="11" destOrd="0" presId="urn:microsoft.com/office/officeart/2016/7/layout/BasicProcessNew"/>
    <dgm:cxn modelId="{5CE4C830-4D60-414E-9574-06A598FAA323}" type="presParOf" srcId="{E6A335E5-00C3-4241-B802-84456CA155CD}" destId="{D2027326-B8D0-4155-8B91-3DDE7794B29E}"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6DCF2-7113-4173-A774-50C6334675A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85DB19FB-7B9F-459B-8C73-52562FD85592}">
      <dgm:prSet custT="1"/>
      <dgm:spPr/>
      <dgm:t>
        <a:bodyPr/>
        <a:lstStyle/>
        <a:p>
          <a:r>
            <a:rPr lang="en-GB" sz="1400" b="0" i="0" dirty="0">
              <a:latin typeface="Arial" panose="020B0604020202020204" pitchFamily="34" charset="0"/>
              <a:cs typeface="Arial" panose="020B0604020202020204" pitchFamily="34" charset="0"/>
            </a:rPr>
            <a:t>The role of the teacher in the UK is seen as a qualified person providing information and knowledge to students, however in Reggio Emilia up until 1998 Early years teachers were not required to hold a degree qualification and instead in house training was taking place, in addition to this the role of the teacher in Reggio Emilia demonstrates an enthusiasm to learn and seek knowledge while providing flexible spaces with low platforms, construction stations and retractable screens, each area has another space attached to it to provide children with opportunities to be creative.  </a:t>
          </a:r>
          <a:endParaRPr lang="en-US" sz="1400" dirty="0">
            <a:latin typeface="Arial" panose="020B0604020202020204" pitchFamily="34" charset="0"/>
            <a:cs typeface="Arial" panose="020B0604020202020204" pitchFamily="34" charset="0"/>
          </a:endParaRPr>
        </a:p>
      </dgm:t>
    </dgm:pt>
    <dgm:pt modelId="{F52A4834-3E39-4A8D-B3CF-01E1D1A059F3}" type="parTrans" cxnId="{74C81706-3193-418E-A494-544CF9D6AD25}">
      <dgm:prSet/>
      <dgm:spPr/>
      <dgm:t>
        <a:bodyPr/>
        <a:lstStyle/>
        <a:p>
          <a:endParaRPr lang="en-US"/>
        </a:p>
      </dgm:t>
    </dgm:pt>
    <dgm:pt modelId="{8C58951D-12A1-4CE0-B43F-B09F8E22D082}" type="sibTrans" cxnId="{74C81706-3193-418E-A494-544CF9D6AD25}">
      <dgm:prSet/>
      <dgm:spPr/>
      <dgm:t>
        <a:bodyPr/>
        <a:lstStyle/>
        <a:p>
          <a:endParaRPr lang="en-US"/>
        </a:p>
      </dgm:t>
    </dgm:pt>
    <dgm:pt modelId="{D9144E44-6DD3-4E72-A2C1-3E0CA570B858}">
      <dgm:prSet custT="1"/>
      <dgm:spPr/>
      <dgm:t>
        <a:bodyPr/>
        <a:lstStyle/>
        <a:p>
          <a:r>
            <a:rPr lang="en-GB" sz="1600" b="0" i="0" dirty="0">
              <a:latin typeface="Arial" panose="020B0604020202020204" pitchFamily="34" charset="0"/>
              <a:cs typeface="Arial" panose="020B0604020202020204" pitchFamily="34" charset="0"/>
            </a:rPr>
            <a:t>A large comparison between Reggio and the UK is the structure of the school day, with children arriving to school as early as 7:30am and leaving as late as 6:20pm (Thornton and Brunton, 2005, p. 62). </a:t>
          </a:r>
          <a:endParaRPr lang="en-US" sz="1600" dirty="0">
            <a:latin typeface="Arial" panose="020B0604020202020204" pitchFamily="34" charset="0"/>
            <a:cs typeface="Arial" panose="020B0604020202020204" pitchFamily="34" charset="0"/>
          </a:endParaRPr>
        </a:p>
      </dgm:t>
    </dgm:pt>
    <dgm:pt modelId="{FE5C0409-33BE-4DEF-9FE4-1EADB9B6960E}" type="parTrans" cxnId="{8D285993-DCEC-45F2-AF80-777DAE81B0B0}">
      <dgm:prSet/>
      <dgm:spPr/>
      <dgm:t>
        <a:bodyPr/>
        <a:lstStyle/>
        <a:p>
          <a:endParaRPr lang="en-US"/>
        </a:p>
      </dgm:t>
    </dgm:pt>
    <dgm:pt modelId="{99946546-ACF3-47A4-A42A-C02B475541B3}" type="sibTrans" cxnId="{8D285993-DCEC-45F2-AF80-777DAE81B0B0}">
      <dgm:prSet/>
      <dgm:spPr/>
      <dgm:t>
        <a:bodyPr/>
        <a:lstStyle/>
        <a:p>
          <a:endParaRPr lang="en-US"/>
        </a:p>
      </dgm:t>
    </dgm:pt>
    <dgm:pt modelId="{24529DA5-2417-411F-8C6A-71B4511C1578}" type="pres">
      <dgm:prSet presAssocID="{C566DCF2-7113-4173-A774-50C6334675AD}" presName="Name0" presStyleCnt="0">
        <dgm:presLayoutVars>
          <dgm:dir/>
          <dgm:resizeHandles/>
        </dgm:presLayoutVars>
      </dgm:prSet>
      <dgm:spPr/>
    </dgm:pt>
    <dgm:pt modelId="{A65B2D27-6A9E-470F-AFA9-F6D199E84746}" type="pres">
      <dgm:prSet presAssocID="{85DB19FB-7B9F-459B-8C73-52562FD85592}" presName="compNode" presStyleCnt="0"/>
      <dgm:spPr/>
    </dgm:pt>
    <dgm:pt modelId="{B02A47D8-9793-4956-8C66-A42575632339}" type="pres">
      <dgm:prSet presAssocID="{85DB19FB-7B9F-459B-8C73-52562FD85592}" presName="dummyConnPt" presStyleCnt="0"/>
      <dgm:spPr/>
    </dgm:pt>
    <dgm:pt modelId="{798FCDEF-35A0-4B58-914B-0EB0C73ADEF5}" type="pres">
      <dgm:prSet presAssocID="{85DB19FB-7B9F-459B-8C73-52562FD85592}" presName="node" presStyleLbl="node1" presStyleIdx="0" presStyleCnt="2" custScaleX="154873" custScaleY="185693">
        <dgm:presLayoutVars>
          <dgm:bulletEnabled val="1"/>
        </dgm:presLayoutVars>
      </dgm:prSet>
      <dgm:spPr/>
    </dgm:pt>
    <dgm:pt modelId="{F175F1A2-B050-4967-AC72-E8B03D2C3FD2}" type="pres">
      <dgm:prSet presAssocID="{8C58951D-12A1-4CE0-B43F-B09F8E22D082}" presName="sibTrans" presStyleLbl="bgSibTrans2D1" presStyleIdx="0" presStyleCnt="1"/>
      <dgm:spPr/>
    </dgm:pt>
    <dgm:pt modelId="{50DE1B18-D380-4329-A7F0-3D906BD25B09}" type="pres">
      <dgm:prSet presAssocID="{D9144E44-6DD3-4E72-A2C1-3E0CA570B858}" presName="compNode" presStyleCnt="0"/>
      <dgm:spPr/>
    </dgm:pt>
    <dgm:pt modelId="{8C8CB7DF-1706-4379-81E6-9C93DB5824C1}" type="pres">
      <dgm:prSet presAssocID="{D9144E44-6DD3-4E72-A2C1-3E0CA570B858}" presName="dummyConnPt" presStyleCnt="0"/>
      <dgm:spPr/>
    </dgm:pt>
    <dgm:pt modelId="{D1963268-A008-4741-9267-18DC29811AE7}" type="pres">
      <dgm:prSet presAssocID="{D9144E44-6DD3-4E72-A2C1-3E0CA570B858}" presName="node" presStyleLbl="node1" presStyleIdx="1" presStyleCnt="2" custScaleX="119924" custScaleY="116790">
        <dgm:presLayoutVars>
          <dgm:bulletEnabled val="1"/>
        </dgm:presLayoutVars>
      </dgm:prSet>
      <dgm:spPr/>
    </dgm:pt>
  </dgm:ptLst>
  <dgm:cxnLst>
    <dgm:cxn modelId="{74C81706-3193-418E-A494-544CF9D6AD25}" srcId="{C566DCF2-7113-4173-A774-50C6334675AD}" destId="{85DB19FB-7B9F-459B-8C73-52562FD85592}" srcOrd="0" destOrd="0" parTransId="{F52A4834-3E39-4A8D-B3CF-01E1D1A059F3}" sibTransId="{8C58951D-12A1-4CE0-B43F-B09F8E22D082}"/>
    <dgm:cxn modelId="{755B9E0B-6F15-4A21-8445-2A06B843EE0B}" type="presOf" srcId="{C566DCF2-7113-4173-A774-50C6334675AD}" destId="{24529DA5-2417-411F-8C6A-71B4511C1578}" srcOrd="0" destOrd="0" presId="urn:microsoft.com/office/officeart/2005/8/layout/bProcess4"/>
    <dgm:cxn modelId="{C84BF60C-0FB3-439D-BAA8-CB5639FBE947}" type="presOf" srcId="{85DB19FB-7B9F-459B-8C73-52562FD85592}" destId="{798FCDEF-35A0-4B58-914B-0EB0C73ADEF5}" srcOrd="0" destOrd="0" presId="urn:microsoft.com/office/officeart/2005/8/layout/bProcess4"/>
    <dgm:cxn modelId="{8D285993-DCEC-45F2-AF80-777DAE81B0B0}" srcId="{C566DCF2-7113-4173-A774-50C6334675AD}" destId="{D9144E44-6DD3-4E72-A2C1-3E0CA570B858}" srcOrd="1" destOrd="0" parTransId="{FE5C0409-33BE-4DEF-9FE4-1EADB9B6960E}" sibTransId="{99946546-ACF3-47A4-A42A-C02B475541B3}"/>
    <dgm:cxn modelId="{A85E47CF-7105-4E01-9200-DD07F1909D0B}" type="presOf" srcId="{D9144E44-6DD3-4E72-A2C1-3E0CA570B858}" destId="{D1963268-A008-4741-9267-18DC29811AE7}" srcOrd="0" destOrd="0" presId="urn:microsoft.com/office/officeart/2005/8/layout/bProcess4"/>
    <dgm:cxn modelId="{FB1B7BFE-6DC1-4C84-B41A-D02129B3368C}" type="presOf" srcId="{8C58951D-12A1-4CE0-B43F-B09F8E22D082}" destId="{F175F1A2-B050-4967-AC72-E8B03D2C3FD2}" srcOrd="0" destOrd="0" presId="urn:microsoft.com/office/officeart/2005/8/layout/bProcess4"/>
    <dgm:cxn modelId="{E09652D6-4F35-40CF-8C66-80896D19DEF3}" type="presParOf" srcId="{24529DA5-2417-411F-8C6A-71B4511C1578}" destId="{A65B2D27-6A9E-470F-AFA9-F6D199E84746}" srcOrd="0" destOrd="0" presId="urn:microsoft.com/office/officeart/2005/8/layout/bProcess4"/>
    <dgm:cxn modelId="{0F079E3B-FFB0-4A31-BEA2-3FA093315CD4}" type="presParOf" srcId="{A65B2D27-6A9E-470F-AFA9-F6D199E84746}" destId="{B02A47D8-9793-4956-8C66-A42575632339}" srcOrd="0" destOrd="0" presId="urn:microsoft.com/office/officeart/2005/8/layout/bProcess4"/>
    <dgm:cxn modelId="{F99F770F-8B76-4D5C-ACAD-55DCB8899B91}" type="presParOf" srcId="{A65B2D27-6A9E-470F-AFA9-F6D199E84746}" destId="{798FCDEF-35A0-4B58-914B-0EB0C73ADEF5}" srcOrd="1" destOrd="0" presId="urn:microsoft.com/office/officeart/2005/8/layout/bProcess4"/>
    <dgm:cxn modelId="{CA8856D2-8ADC-4480-B35C-CC72C51A84A0}" type="presParOf" srcId="{24529DA5-2417-411F-8C6A-71B4511C1578}" destId="{F175F1A2-B050-4967-AC72-E8B03D2C3FD2}" srcOrd="1" destOrd="0" presId="urn:microsoft.com/office/officeart/2005/8/layout/bProcess4"/>
    <dgm:cxn modelId="{278EEEF4-2E90-46DB-875A-C20A318DE38C}" type="presParOf" srcId="{24529DA5-2417-411F-8C6A-71B4511C1578}" destId="{50DE1B18-D380-4329-A7F0-3D906BD25B09}" srcOrd="2" destOrd="0" presId="urn:microsoft.com/office/officeart/2005/8/layout/bProcess4"/>
    <dgm:cxn modelId="{9E23068E-C868-4428-9775-132C34550C25}" type="presParOf" srcId="{50DE1B18-D380-4329-A7F0-3D906BD25B09}" destId="{8C8CB7DF-1706-4379-81E6-9C93DB5824C1}" srcOrd="0" destOrd="0" presId="urn:microsoft.com/office/officeart/2005/8/layout/bProcess4"/>
    <dgm:cxn modelId="{48ACE8DE-076B-4AD2-A0B5-FF6BFC8BD4C5}" type="presParOf" srcId="{50DE1B18-D380-4329-A7F0-3D906BD25B09}" destId="{D1963268-A008-4741-9267-18DC29811AE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525CD-238A-4014-9BF2-FCA58EEF15F6}">
      <dsp:nvSpPr>
        <dsp:cNvPr id="0" name=""/>
        <dsp:cNvSpPr/>
      </dsp:nvSpPr>
      <dsp:spPr>
        <a:xfrm>
          <a:off x="713" y="714402"/>
          <a:ext cx="2502855" cy="158931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640A0A-153E-4F4A-98E1-891238927BCF}">
      <dsp:nvSpPr>
        <dsp:cNvPr id="0" name=""/>
        <dsp:cNvSpPr/>
      </dsp:nvSpPr>
      <dsp:spPr>
        <a:xfrm>
          <a:off x="278808" y="978592"/>
          <a:ext cx="2502855" cy="1589313"/>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During the first 1000 days, a child's experiences and interactions with the world are largely guided by their parents, thus making them the main influence on their child’s experiences, interactions and development. </a:t>
          </a:r>
          <a:endParaRPr lang="en-US" sz="1000" kern="1200"/>
        </a:p>
      </dsp:txBody>
      <dsp:txXfrm>
        <a:off x="325357" y="1025141"/>
        <a:ext cx="2409757" cy="1496215"/>
      </dsp:txXfrm>
    </dsp:sp>
    <dsp:sp modelId="{8FFDC677-4085-49B4-9912-1547272D2AB7}">
      <dsp:nvSpPr>
        <dsp:cNvPr id="0" name=""/>
        <dsp:cNvSpPr/>
      </dsp:nvSpPr>
      <dsp:spPr>
        <a:xfrm>
          <a:off x="3059759" y="714402"/>
          <a:ext cx="2502855" cy="1589313"/>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03AF-394A-400E-A1DF-1EBE0BA29BAD}">
      <dsp:nvSpPr>
        <dsp:cNvPr id="0" name=""/>
        <dsp:cNvSpPr/>
      </dsp:nvSpPr>
      <dsp:spPr>
        <a:xfrm>
          <a:off x="3337854" y="978592"/>
          <a:ext cx="2502855" cy="1589313"/>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dirty="0"/>
            <a:t>The model below revolves around the child, it displays the foundations children require for a healthy start in life and how parents or carers can provide that healthy start in those first 1000 days, the two external layers outline the influences that can affect the way a parent might raise their children, a parents health and wellbeing can be influences by factors such as the way they live, work and even socialise (UNICEF)</a:t>
          </a:r>
          <a:endParaRPr lang="en-US" sz="1000" kern="1200" dirty="0"/>
        </a:p>
      </dsp:txBody>
      <dsp:txXfrm>
        <a:off x="3384403" y="1025141"/>
        <a:ext cx="2409757" cy="14962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174EB-F335-46BF-861B-780CF81E0B62}">
      <dsp:nvSpPr>
        <dsp:cNvPr id="0" name=""/>
        <dsp:cNvSpPr/>
      </dsp:nvSpPr>
      <dsp:spPr>
        <a:xfrm>
          <a:off x="401313" y="231506"/>
          <a:ext cx="4744734" cy="4954693"/>
        </a:xfrm>
        <a:prstGeom prst="pie">
          <a:avLst>
            <a:gd name="adj1" fmla="val 16200000"/>
            <a:gd name="adj2" fmla="val 54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0" i="0" kern="1200" dirty="0">
              <a:latin typeface="Arial" panose="020B0604020202020204" pitchFamily="34" charset="0"/>
              <a:cs typeface="Arial" panose="020B0604020202020204" pitchFamily="34" charset="0"/>
            </a:rPr>
            <a:t>Creating an inclusive environment is essential in making all children feel valued and supported regardless of their differences. Achieving inclusion is an ongoing commitment between educators, family and community (Wandsworth Early years, 2025) </a:t>
          </a:r>
          <a:endParaRPr lang="en-US" sz="1300" kern="1200" dirty="0">
            <a:latin typeface="Arial" panose="020B0604020202020204" pitchFamily="34" charset="0"/>
            <a:cs typeface="Arial" panose="020B0604020202020204" pitchFamily="34" charset="0"/>
          </a:endParaRPr>
        </a:p>
      </dsp:txBody>
      <dsp:txXfrm>
        <a:off x="2773680" y="968812"/>
        <a:ext cx="1666305" cy="3480082"/>
      </dsp:txXfrm>
    </dsp:sp>
    <dsp:sp modelId="{05EB76E8-DBE0-48E5-A6EB-528804F80788}">
      <dsp:nvSpPr>
        <dsp:cNvPr id="0" name=""/>
        <dsp:cNvSpPr/>
      </dsp:nvSpPr>
      <dsp:spPr>
        <a:xfrm>
          <a:off x="106673" y="253282"/>
          <a:ext cx="5120653" cy="4911142"/>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To promote inclusion, it is important to demonstrate and teach empathy and kindness whilst also recognising diversity through resources such as stories and activities. In addition to this it is important that the environment can be easily accessible for children with disabilities and that learning materials and communication tools cater to support the individual's needs such as visual timetables, and pictures to aid communication.</a:t>
          </a:r>
          <a:endParaRPr lang="en-US" sz="1200" kern="1200" dirty="0">
            <a:latin typeface="Arial" panose="020B0604020202020204" pitchFamily="34" charset="0"/>
            <a:cs typeface="Arial" panose="020B0604020202020204" pitchFamily="34" charset="0"/>
          </a:endParaRPr>
        </a:p>
      </dsp:txBody>
      <dsp:txXfrm>
        <a:off x="838195" y="984106"/>
        <a:ext cx="1798324" cy="34494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640A4-37F7-4565-B843-D5A7C3DCF580}">
      <dsp:nvSpPr>
        <dsp:cNvPr id="0" name=""/>
        <dsp:cNvSpPr/>
      </dsp:nvSpPr>
      <dsp:spPr>
        <a:xfrm>
          <a:off x="0" y="2459"/>
          <a:ext cx="6492875" cy="25272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The first two years of a child’s life are crucial to their development, establishing the foundation for lifelong learning, by the age of 2 many children will already be learning to solve problems and build their independence, children by the age of two may already be mark making, constructing using blocks, increasing their gross motor skills through running and looking at the pictures in a book. For children to develop these skills they need to be provided with encouragement and support but also opportunities to be taught new skills with adult support (Ofsted, 2025). </a:t>
          </a:r>
          <a:endParaRPr lang="en-US" sz="1600" kern="1200" dirty="0">
            <a:latin typeface="Arial" panose="020B0604020202020204" pitchFamily="34" charset="0"/>
            <a:cs typeface="Arial" panose="020B0604020202020204" pitchFamily="34" charset="0"/>
          </a:endParaRPr>
        </a:p>
      </dsp:txBody>
      <dsp:txXfrm>
        <a:off x="123368" y="125827"/>
        <a:ext cx="6246139" cy="2280464"/>
      </dsp:txXfrm>
    </dsp:sp>
    <dsp:sp modelId="{37F0B6C5-C0AD-4754-89AD-9D51F3C84C9E}">
      <dsp:nvSpPr>
        <dsp:cNvPr id="0" name=""/>
        <dsp:cNvSpPr/>
      </dsp:nvSpPr>
      <dsp:spPr>
        <a:xfrm>
          <a:off x="0" y="2575740"/>
          <a:ext cx="6492875" cy="2527200"/>
        </a:xfrm>
        <a:prstGeom prst="roundRect">
          <a:avLst/>
        </a:prstGeom>
        <a:solidFill>
          <a:schemeClr val="accent2">
            <a:hueOff val="113439"/>
            <a:satOff val="13039"/>
            <a:lumOff val="-1039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The Welsh Government (2023) have introduced 5 developmental pathways that guarantee high quality provision is delivered, these developmental pathways will enable babies and young children to learn and develop appropriately to their age and stage. The enabling adult, the environment and learning experiences all function collectively to support children to learn and develop. These developmental pathways are equally significant when focusing on the child, they highlight what is essential for the child to progress and closely link this to the core principles of a child’s development. </a:t>
          </a:r>
          <a:endParaRPr lang="en-US" sz="1600" kern="1200" dirty="0">
            <a:latin typeface="Arial" panose="020B0604020202020204" pitchFamily="34" charset="0"/>
            <a:cs typeface="Arial" panose="020B0604020202020204" pitchFamily="34" charset="0"/>
          </a:endParaRPr>
        </a:p>
      </dsp:txBody>
      <dsp:txXfrm>
        <a:off x="123368" y="2699108"/>
        <a:ext cx="6246139" cy="2280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C7B9C-C1D6-4C6E-A002-398D05380951}">
      <dsp:nvSpPr>
        <dsp:cNvPr id="0" name=""/>
        <dsp:cNvSpPr/>
      </dsp:nvSpPr>
      <dsp:spPr>
        <a:xfrm>
          <a:off x="8033" y="782096"/>
          <a:ext cx="2459268" cy="3505645"/>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0" i="0" kern="1200" dirty="0"/>
            <a:t>Effective partnership working offers opportunities for the needs of children and families to be met individually and together so that the needs of the whole family can be met. Through effective partnership children and families can benefit from support and services so they can understand their needs and receive the right support</a:t>
          </a:r>
          <a:r>
            <a:rPr lang="en-GB" sz="1100" b="0" i="0" kern="1200" dirty="0"/>
            <a:t>.  </a:t>
          </a:r>
          <a:endParaRPr lang="en-US" sz="1100" kern="1200" dirty="0"/>
        </a:p>
      </dsp:txBody>
      <dsp:txXfrm>
        <a:off x="8033" y="782096"/>
        <a:ext cx="2459268" cy="3505645"/>
      </dsp:txXfrm>
    </dsp:sp>
    <dsp:sp modelId="{91CF316D-7ECE-4543-8730-3D12A0469C70}">
      <dsp:nvSpPr>
        <dsp:cNvPr id="0" name=""/>
        <dsp:cNvSpPr/>
      </dsp:nvSpPr>
      <dsp:spPr>
        <a:xfrm>
          <a:off x="2502428" y="2413419"/>
          <a:ext cx="346763" cy="243000"/>
        </a:xfrm>
        <a:prstGeom prst="rightArrow">
          <a:avLst>
            <a:gd name="adj1" fmla="val 50000"/>
            <a:gd name="adj2" fmla="val 50000"/>
          </a:avLst>
        </a:prstGeom>
        <a:solidFill>
          <a:schemeClr val="accent5">
            <a:hueOff val="1001784"/>
            <a:satOff val="-4397"/>
            <a:lumOff val="130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8282FF-D2D5-4D1F-86E7-0D203632C5C4}">
      <dsp:nvSpPr>
        <dsp:cNvPr id="0" name=""/>
        <dsp:cNvSpPr/>
      </dsp:nvSpPr>
      <dsp:spPr>
        <a:xfrm>
          <a:off x="2884318" y="782096"/>
          <a:ext cx="2311755" cy="3505645"/>
        </a:xfrm>
        <a:prstGeom prst="rect">
          <a:avLst/>
        </a:prstGeom>
        <a:solidFill>
          <a:schemeClr val="accent5">
            <a:hueOff val="2003568"/>
            <a:satOff val="-8793"/>
            <a:lumOff val="261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0" i="0" kern="1200" dirty="0"/>
            <a:t>Effective partnership can also support parents in developing their self-confidence and help them feel more in control of their lives, this enables them to live a more fulfilling life and play a part in their society. In addition to this, effective partnerships also help families receive help from other relevant agencies (Gasper, 2010, p. 2).  </a:t>
          </a:r>
          <a:endParaRPr lang="en-US" sz="1200" kern="1200" dirty="0"/>
        </a:p>
      </dsp:txBody>
      <dsp:txXfrm>
        <a:off x="2884318" y="782096"/>
        <a:ext cx="2311755" cy="3505645"/>
      </dsp:txXfrm>
    </dsp:sp>
    <dsp:sp modelId="{2B2300FD-C0D6-454F-A720-D7AC2A173D8D}">
      <dsp:nvSpPr>
        <dsp:cNvPr id="0" name=""/>
        <dsp:cNvSpPr/>
      </dsp:nvSpPr>
      <dsp:spPr>
        <a:xfrm>
          <a:off x="5231200" y="2413419"/>
          <a:ext cx="346763" cy="243000"/>
        </a:xfrm>
        <a:prstGeom prst="rightArrow">
          <a:avLst>
            <a:gd name="adj1" fmla="val 50000"/>
            <a:gd name="adj2" fmla="val 50000"/>
          </a:avLst>
        </a:prstGeom>
        <a:solidFill>
          <a:schemeClr val="accent5">
            <a:hueOff val="3005351"/>
            <a:satOff val="-13190"/>
            <a:lumOff val="392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B73FBE-A97F-4367-9309-130B04ABD33B}">
      <dsp:nvSpPr>
        <dsp:cNvPr id="0" name=""/>
        <dsp:cNvSpPr/>
      </dsp:nvSpPr>
      <dsp:spPr>
        <a:xfrm>
          <a:off x="5613090" y="782096"/>
          <a:ext cx="2311755" cy="3505645"/>
        </a:xfrm>
        <a:prstGeom prst="rect">
          <a:avLst/>
        </a:prstGeom>
        <a:solidFill>
          <a:schemeClr val="accent5">
            <a:hueOff val="4007135"/>
            <a:satOff val="-17587"/>
            <a:lumOff val="52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0" i="0" kern="1200" dirty="0"/>
            <a:t>A key role as an early year's practitioner is the ongoing communication and partnership with parents, effective communication will support the relationships between families and setting therefore supporting the child’s development together (Burnham, 2016, p.12). The support for families will be dependent on the community links and resources available</a:t>
          </a:r>
          <a:r>
            <a:rPr lang="en-GB" sz="1100" b="0" i="0" kern="1200" dirty="0"/>
            <a:t>. </a:t>
          </a:r>
          <a:endParaRPr lang="en-US" sz="1100" kern="1200" dirty="0"/>
        </a:p>
      </dsp:txBody>
      <dsp:txXfrm>
        <a:off x="5613090" y="782096"/>
        <a:ext cx="2311755" cy="3505645"/>
      </dsp:txXfrm>
    </dsp:sp>
    <dsp:sp modelId="{851BD4EA-4DFE-4198-8E6D-D5A2E22F67DF}">
      <dsp:nvSpPr>
        <dsp:cNvPr id="0" name=""/>
        <dsp:cNvSpPr/>
      </dsp:nvSpPr>
      <dsp:spPr>
        <a:xfrm>
          <a:off x="7959972" y="2413419"/>
          <a:ext cx="346763" cy="243000"/>
        </a:xfrm>
        <a:prstGeom prst="rightArrow">
          <a:avLst>
            <a:gd name="adj1" fmla="val 50000"/>
            <a:gd name="adj2" fmla="val 50000"/>
          </a:avLst>
        </a:prstGeom>
        <a:solidFill>
          <a:schemeClr val="accent5">
            <a:hueOff val="5008919"/>
            <a:satOff val="-21983"/>
            <a:lumOff val="65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27326-B8D0-4155-8B91-3DDE7794B29E}">
      <dsp:nvSpPr>
        <dsp:cNvPr id="0" name=""/>
        <dsp:cNvSpPr/>
      </dsp:nvSpPr>
      <dsp:spPr>
        <a:xfrm>
          <a:off x="8341861" y="782096"/>
          <a:ext cx="2311755" cy="3505645"/>
        </a:xfrm>
        <a:prstGeom prst="rect">
          <a:avLst/>
        </a:prstGeom>
        <a:solidFill>
          <a:schemeClr val="accent5">
            <a:hueOff val="6010703"/>
            <a:satOff val="-26380"/>
            <a:lumOff val="78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GB" sz="1200" b="0" i="0" kern="1200" dirty="0"/>
            <a:t>Effective partnership is vital in the first 1000 days as many families often require support from a range of different services including midwives and health visitors, mental health support, childcare and social services. If a baby’s development is delayed during their first year the child is more likely to continuously fall behind, using tailored multi agency support it is possible to support the recovery of the brain and guide the child to get back to a healthy development (House of Commons, 2019). </a:t>
          </a:r>
          <a:endParaRPr lang="en-US" sz="1200" kern="1200" dirty="0"/>
        </a:p>
      </dsp:txBody>
      <dsp:txXfrm>
        <a:off x="8341861" y="782096"/>
        <a:ext cx="2311755" cy="35056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5F1A2-B050-4967-AC72-E8B03D2C3FD2}">
      <dsp:nvSpPr>
        <dsp:cNvPr id="0" name=""/>
        <dsp:cNvSpPr/>
      </dsp:nvSpPr>
      <dsp:spPr>
        <a:xfrm rot="5400000">
          <a:off x="1611829" y="2398446"/>
          <a:ext cx="2833783" cy="24281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98FCDEF-35A0-4B58-914B-0EB0C73ADEF5}">
      <dsp:nvSpPr>
        <dsp:cNvPr id="0" name=""/>
        <dsp:cNvSpPr/>
      </dsp:nvSpPr>
      <dsp:spPr>
        <a:xfrm>
          <a:off x="1742568" y="67"/>
          <a:ext cx="4178405" cy="300594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The role of the teacher in the UK is seen as a qualified person providing information and knowledge to students, however in Reggio Emilia up until 1998 Early years teachers were not required to hold a degree qualification and instead in house training was taking place, in addition to this the role of the teacher in Reggio Emilia demonstrates an enthusiasm to learn and seek knowledge while providing flexible spaces with low platforms, construction stations and retractable screens, each area has another space attached to it to provide children with opportunities to be creative.  </a:t>
          </a:r>
          <a:endParaRPr lang="en-US" sz="1400" kern="1200" dirty="0">
            <a:latin typeface="Arial" panose="020B0604020202020204" pitchFamily="34" charset="0"/>
            <a:cs typeface="Arial" panose="020B0604020202020204" pitchFamily="34" charset="0"/>
          </a:endParaRPr>
        </a:p>
      </dsp:txBody>
      <dsp:txXfrm>
        <a:off x="1830609" y="88108"/>
        <a:ext cx="4002323" cy="2829867"/>
      </dsp:txXfrm>
    </dsp:sp>
    <dsp:sp modelId="{D1963268-A008-4741-9267-18DC29811AE7}">
      <dsp:nvSpPr>
        <dsp:cNvPr id="0" name=""/>
        <dsp:cNvSpPr/>
      </dsp:nvSpPr>
      <dsp:spPr>
        <a:xfrm>
          <a:off x="2214022" y="3410710"/>
          <a:ext cx="3235497" cy="189056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A large comparison between Reggio and the UK is the structure of the school day, with children arriving to school as early as 7:30am and leaving as late as 6:20pm (Thornton and Brunton, 2005, p. 62). </a:t>
          </a:r>
          <a:endParaRPr lang="en-US" sz="1600" kern="1200" dirty="0">
            <a:latin typeface="Arial" panose="020B0604020202020204" pitchFamily="34" charset="0"/>
            <a:cs typeface="Arial" panose="020B0604020202020204" pitchFamily="34" charset="0"/>
          </a:endParaRPr>
        </a:p>
      </dsp:txBody>
      <dsp:txXfrm>
        <a:off x="2269395" y="3466083"/>
        <a:ext cx="3124751" cy="177981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592D9D-489E-478B-AF83-265BB37B11D8}" type="datetimeFigureOut">
              <a:rPr lang="en-GB" smtClean="0"/>
              <a:t>17/01/2026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9EEAA2-81BD-4AD2-AD51-780DFADCB6E5}" type="slidenum">
              <a:rPr lang="en-GB" smtClean="0"/>
              <a:t>‹#›</a:t>
            </a:fld>
            <a:endParaRPr lang="en-GB"/>
          </a:p>
        </p:txBody>
      </p:sp>
    </p:spTree>
    <p:extLst>
      <p:ext uri="{BB962C8B-B14F-4D97-AF65-F5344CB8AC3E}">
        <p14:creationId xmlns:p14="http://schemas.microsoft.com/office/powerpoint/2010/main" val="1476057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9EEAA2-81BD-4AD2-AD51-780DFADCB6E5}" type="slidenum">
              <a:rPr lang="en-GB" smtClean="0"/>
              <a:t>26</a:t>
            </a:fld>
            <a:endParaRPr lang="en-GB"/>
          </a:p>
        </p:txBody>
      </p:sp>
    </p:spTree>
    <p:extLst>
      <p:ext uri="{BB962C8B-B14F-4D97-AF65-F5344CB8AC3E}">
        <p14:creationId xmlns:p14="http://schemas.microsoft.com/office/powerpoint/2010/main" val="268068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2790657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135646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103472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6FA55C7-1858-44D5-9C3F-AA9AF92EE4FC}"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61053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6FA55C7-1858-44D5-9C3F-AA9AF92EE4FC}" type="datetimeFigureOut">
              <a:rPr lang="en-GB" smtClean="0"/>
              <a:t>10/01/2026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1927342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6FA55C7-1858-44D5-9C3F-AA9AF92EE4FC}" type="datetimeFigureOut">
              <a:rPr lang="en-GB" smtClean="0"/>
              <a:t>10/01/2026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4081681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FA55C7-1858-44D5-9C3F-AA9AF92EE4FC}" type="datetimeFigureOut">
              <a:rPr lang="en-GB" smtClean="0"/>
              <a:t>10/01/2026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1339992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6FA55C7-1858-44D5-9C3F-AA9AF92EE4FC}"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791940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6FA55C7-1858-44D5-9C3F-AA9AF92EE4FC}"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3390209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6FA55C7-1858-44D5-9C3F-AA9AF92EE4FC}" type="datetimeFigureOut">
              <a:rPr lang="en-GB" smtClean="0"/>
              <a:t>10/01/2026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695164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3314329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3156813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2473864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2510277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341177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4132502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FA55C7-1858-44D5-9C3F-AA9AF92EE4FC}" type="datetimeFigureOut">
              <a:rPr lang="en-GB" smtClean="0"/>
              <a:t>10/01/2026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A0AB3B-CD66-4D49-91A8-FB143BA6D618}" type="slidenum">
              <a:rPr lang="en-GB" smtClean="0"/>
              <a:t>‹#›</a:t>
            </a:fld>
            <a:endParaRPr lang="en-GB"/>
          </a:p>
        </p:txBody>
      </p:sp>
    </p:spTree>
    <p:extLst>
      <p:ext uri="{BB962C8B-B14F-4D97-AF65-F5344CB8AC3E}">
        <p14:creationId xmlns:p14="http://schemas.microsoft.com/office/powerpoint/2010/main" val="2007738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6FA55C7-1858-44D5-9C3F-AA9AF92EE4FC}" type="datetimeFigureOut">
              <a:rPr lang="en-GB" smtClean="0"/>
              <a:t>10/01/2026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A0AB3B-CD66-4D49-91A8-FB143BA6D618}" type="slidenum">
              <a:rPr lang="en-GB" smtClean="0"/>
              <a:t>‹#›</a:t>
            </a:fld>
            <a:endParaRPr lang="en-GB"/>
          </a:p>
        </p:txBody>
      </p:sp>
    </p:spTree>
    <p:extLst>
      <p:ext uri="{BB962C8B-B14F-4D97-AF65-F5344CB8AC3E}">
        <p14:creationId xmlns:p14="http://schemas.microsoft.com/office/powerpoint/2010/main" val="400795048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video" Target="https://player.vimeo.com/video/872473651?app_id=122963"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s://birthto5matters.org.uk/wp-content/uploads/2021/03/Messy-Play.pdf" TargetMode="External"/><Relationship Id="rId7" Type="http://schemas.openxmlformats.org/officeDocument/2006/relationships/hyperlink" Target="https://www.researchgate.net/publication/354637638_The_Pikler_Approach_to_Infant_and_Toddler_Education_and_Care" TargetMode="External"/><Relationship Id="rId2" Type="http://schemas.openxmlformats.org/officeDocument/2006/relationships/hyperlink" Target="https://alternativeresourcesdirectory.com/news/maslows-hierarchy-of-needs" TargetMode="External"/><Relationship Id="rId1" Type="http://schemas.openxmlformats.org/officeDocument/2006/relationships/slideLayout" Target="../slideLayouts/slideLayout7.xml"/><Relationship Id="rId6" Type="http://schemas.openxmlformats.org/officeDocument/2006/relationships/hyperlink" Target="https://parenting.firstcry.com/articles/baby-wants-to-be-held-all-the-time-reasons-and-solution/" TargetMode="External"/><Relationship Id="rId5" Type="http://schemas.openxmlformats.org/officeDocument/2006/relationships/hyperlink" Target="https://www.counselling-directory.org.uk/articles/the-mental-health-of-professionals-in-the-uk-education-system" TargetMode="External"/><Relationship Id="rId4" Type="http://schemas.openxmlformats.org/officeDocument/2006/relationships/hyperlink" Target="https://www2.byoplayground.com/blog/why-creating-an-inclusive-play-environment-is-so-important/"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mybrightwheel.com/blog/whole-child-approach" TargetMode="External"/><Relationship Id="rId3" Type="http://schemas.openxmlformats.org/officeDocument/2006/relationships/hyperlink" Target="https://shop.hfleducation.org/early-years-practitioner" TargetMode="External"/><Relationship Id="rId7" Type="http://schemas.openxmlformats.org/officeDocument/2006/relationships/hyperlink" Target="https://www.mind.org.uk/information-support/types-of-mental-health-problems/postnatal-depression-and-perinatal-mental-health/support-and-services/" TargetMode="External"/><Relationship Id="rId2" Type="http://schemas.openxmlformats.org/officeDocument/2006/relationships/hyperlink" Target="https://doi.org/10.4324/9781315646206" TargetMode="External"/><Relationship Id="rId1" Type="http://schemas.openxmlformats.org/officeDocument/2006/relationships/slideLayout" Target="../slideLayouts/slideLayout7.xml"/><Relationship Id="rId6" Type="http://schemas.openxmlformats.org/officeDocument/2006/relationships/hyperlink" Target="https://lmp-group.co.uk/courses/early-years-practitioner-apprenticeship/" TargetMode="External"/><Relationship Id="rId11" Type="http://schemas.openxmlformats.org/officeDocument/2006/relationships/hyperlink" Target="https://www.nurseryworld.co.uk/content/features/non-verbal-communication-babies-more-than-words" TargetMode="External"/><Relationship Id="rId5" Type="http://schemas.openxmlformats.org/officeDocument/2006/relationships/hyperlink" Target="https://www.invitationstoplay.org/post/2018/04/09/an-introduction-to-the-reggio-emilia-approach" TargetMode="External"/><Relationship Id="rId10" Type="http://schemas.openxmlformats.org/officeDocument/2006/relationships/hyperlink" Target="https://www.nct.org.uk/information/baby-toddler/caring-for-your-baby-or-toddler/baby-massage-tips-and-benefits" TargetMode="External"/><Relationship Id="rId4" Type="http://schemas.openxmlformats.org/officeDocument/2006/relationships/hyperlink" Target="https://publications.parliament.uk/pa/cm201719/cmselect/cmhealth/1496/1496.pdf" TargetMode="External"/><Relationship Id="rId9" Type="http://schemas.openxmlformats.org/officeDocument/2006/relationships/hyperlink" Target="https://www.nfer.ac.uk/media/4uwi4cs5/the_early_years_workforce_in_england_2025.pdf"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rcm.org.uk/perinatal-mental-health/" TargetMode="External"/><Relationship Id="rId3" Type="http://schemas.openxmlformats.org/officeDocument/2006/relationships/hyperlink" Target="https://www.onlymyhealth.com/world-breastfeeding-week-date-theme-history-and-significance-1690887127" TargetMode="External"/><Relationship Id="rId7" Type="http://schemas.openxmlformats.org/officeDocument/2006/relationships/hyperlink" Target="https://phw.nhs.wales/topics/the-first-1000-days-programme/resources/a-public-health-approach-to-supporting-parents-summary-report/" TargetMode="External"/><Relationship Id="rId2" Type="http://schemas.openxmlformats.org/officeDocument/2006/relationships/hyperlink" Target="https://www.gov.uk/government/publications/getting-it-right-from-the-start-how-early-years-practitioners-work-with-babies-and-toddlers/getting-it-right-from-the-start-how-early-years-practitioners-work-with-babies-and-toddlers" TargetMode="External"/><Relationship Id="rId1" Type="http://schemas.openxmlformats.org/officeDocument/2006/relationships/slideLayout" Target="../slideLayouts/slideLayout7.xml"/><Relationship Id="rId6" Type="http://schemas.openxmlformats.org/officeDocument/2006/relationships/hyperlink" Target="https://playgardenonline.com/sensory-activities-for-toddlers/" TargetMode="External"/><Relationship Id="rId11" Type="http://schemas.openxmlformats.org/officeDocument/2006/relationships/hyperlink" Target="https://www.thebreakiebunch.com/what-are-the-5-best-qualities-of-a-daycare-teacher/" TargetMode="External"/><Relationship Id="rId5" Type="http://schemas.openxmlformats.org/officeDocument/2006/relationships/hyperlink" Target="https://www.pampers.co.uk/newborn-baby/care/article/massage-for-your-baby" TargetMode="External"/><Relationship Id="rId10" Type="http://schemas.openxmlformats.org/officeDocument/2006/relationships/hyperlink" Target="https://doi.org/10.3389/fnut.2025.1673003" TargetMode="External"/><Relationship Id="rId4" Type="http://schemas.openxmlformats.org/officeDocument/2006/relationships/hyperlink" Target="https://ovivio.com/uk/blog/11-fabulously-fun-messy-play-ideas-for-eyfs/" TargetMode="External"/><Relationship Id="rId9" Type="http://schemas.openxmlformats.org/officeDocument/2006/relationships/hyperlink" Target="https://www.sleeptasticsolutions.com/services/infant-massage-session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unicef.org/early-moments" TargetMode="External"/><Relationship Id="rId2" Type="http://schemas.openxmlformats.org/officeDocument/2006/relationships/hyperlink" Target="https://www.twinkl.co.uk/blog/exploring-enabling-environments" TargetMode="External"/><Relationship Id="rId1" Type="http://schemas.openxmlformats.org/officeDocument/2006/relationships/slideLayout" Target="../slideLayouts/slideLayout7.xml"/><Relationship Id="rId5" Type="http://schemas.openxmlformats.org/officeDocument/2006/relationships/hyperlink" Target="https://hwb.gov.wales/api/storage/56774946-48aa-4fab-adda-f27508d8dc8f/early-childhood-play-learning-and-care-developmental-pathways-0-to-3.pdf" TargetMode="External"/><Relationship Id="rId4" Type="http://schemas.openxmlformats.org/officeDocument/2006/relationships/hyperlink" Target="https://earlyyears.wandsworth.gov.uk/Article/1703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0E616BA-CC8F-1ABC-0BA6-695DEB13CF04}"/>
              </a:ext>
            </a:extLst>
          </p:cNvPr>
          <p:cNvSpPr>
            <a:spLocks noGrp="1"/>
          </p:cNvSpPr>
          <p:nvPr>
            <p:ph type="subTitle" idx="1"/>
          </p:nvPr>
        </p:nvSpPr>
        <p:spPr>
          <a:xfrm>
            <a:off x="8437417" y="3602598"/>
            <a:ext cx="2524991" cy="335557"/>
          </a:xfrm>
        </p:spPr>
        <p:txBody>
          <a:bodyPr>
            <a:normAutofit fontScale="40000" lnSpcReduction="20000"/>
          </a:bodyPr>
          <a:lstStyle/>
          <a:p>
            <a:r>
              <a:rPr lang="en-GB" sz="2900" dirty="0">
                <a:latin typeface="Arial" panose="020B0604020202020204" pitchFamily="34" charset="0"/>
                <a:cs typeface="Arial" panose="020B0604020202020204" pitchFamily="34" charset="0"/>
              </a:rPr>
              <a:t>(Ask the Paediatricians, 2017</a:t>
            </a:r>
            <a:r>
              <a:rPr lang="en-GB" dirty="0"/>
              <a:t>)</a:t>
            </a:r>
          </a:p>
        </p:txBody>
      </p:sp>
      <p:pic>
        <p:nvPicPr>
          <p:cNvPr id="1030" name="Picture 6" descr="INFANT FEEDING IN THE FIRST 1000 DAYS - Ask The Paediatricians Foundation">
            <a:extLst>
              <a:ext uri="{FF2B5EF4-FFF2-40B4-BE49-F238E27FC236}">
                <a16:creationId xmlns:a16="http://schemas.microsoft.com/office/drawing/2014/main" id="{8F8FEA8B-B2AE-B2D2-A564-D6DEF6BA6D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7336" y="219189"/>
            <a:ext cx="7830664" cy="33834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CDA533F-18F3-5EEF-A6B6-BB23AF1AF3EF}"/>
              </a:ext>
            </a:extLst>
          </p:cNvPr>
          <p:cNvSpPr txBox="1"/>
          <p:nvPr/>
        </p:nvSpPr>
        <p:spPr>
          <a:xfrm>
            <a:off x="1" y="5925377"/>
            <a:ext cx="2656114" cy="830997"/>
          </a:xfrm>
          <a:prstGeom prst="rect">
            <a:avLst/>
          </a:prstGeom>
          <a:noFill/>
          <a:ln>
            <a:solidFill>
              <a:schemeClr val="bg2">
                <a:lumMod val="25000"/>
              </a:schemeClr>
            </a:solidFill>
          </a:ln>
        </p:spPr>
        <p:txBody>
          <a:bodyPr wrap="square" rtlCol="0">
            <a:spAutoFit/>
          </a:bodyPr>
          <a:lstStyle/>
          <a:p>
            <a:r>
              <a:rPr lang="en-GB" sz="1600" dirty="0">
                <a:latin typeface="Arial" panose="020B0604020202020204" pitchFamily="34" charset="0"/>
                <a:cs typeface="Arial" panose="020B0604020202020204" pitchFamily="34" charset="0"/>
              </a:rPr>
              <a:t>Module code – ECEY4005</a:t>
            </a:r>
          </a:p>
          <a:p>
            <a:r>
              <a:rPr lang="en-GB" sz="1600" dirty="0">
                <a:latin typeface="Arial" panose="020B0604020202020204" pitchFamily="34" charset="0"/>
                <a:cs typeface="Arial" panose="020B0604020202020204" pitchFamily="34" charset="0"/>
              </a:rPr>
              <a:t>Student number - 1451192  </a:t>
            </a:r>
          </a:p>
          <a:p>
            <a:r>
              <a:rPr lang="en-GB" sz="1600" dirty="0">
                <a:latin typeface="Arial" panose="020B0604020202020204" pitchFamily="34" charset="0"/>
                <a:cs typeface="Arial" panose="020B0604020202020204" pitchFamily="34" charset="0"/>
              </a:rPr>
              <a:t>Word count -  3124</a:t>
            </a:r>
          </a:p>
        </p:txBody>
      </p:sp>
      <p:sp>
        <p:nvSpPr>
          <p:cNvPr id="9" name="TextBox 8">
            <a:extLst>
              <a:ext uri="{FF2B5EF4-FFF2-40B4-BE49-F238E27FC236}">
                <a16:creationId xmlns:a16="http://schemas.microsoft.com/office/drawing/2014/main" id="{577D0FFB-2946-FEFD-293A-85CEA1FD4AB9}"/>
              </a:ext>
            </a:extLst>
          </p:cNvPr>
          <p:cNvSpPr txBox="1"/>
          <p:nvPr/>
        </p:nvSpPr>
        <p:spPr>
          <a:xfrm>
            <a:off x="5951764" y="5828333"/>
            <a:ext cx="6112328" cy="810478"/>
          </a:xfrm>
          <a:prstGeom prst="rect">
            <a:avLst/>
          </a:prstGeom>
          <a:noFill/>
          <a:ln>
            <a:solidFill>
              <a:schemeClr val="bg2">
                <a:lumMod val="50000"/>
              </a:schemeClr>
            </a:solidFill>
          </a:ln>
        </p:spPr>
        <p:txBody>
          <a:bodyPr wrap="square">
            <a:spAutoFit/>
          </a:bodyPr>
          <a:lstStyle/>
          <a:p>
            <a:pPr algn="l" rtl="0" fontAlgn="base">
              <a:lnSpc>
                <a:spcPts val="1350"/>
              </a:lnSpc>
              <a:spcAft>
                <a:spcPts val="100"/>
              </a:spcAft>
              <a:buNone/>
            </a:pPr>
            <a:r>
              <a:rPr lang="en-GB" sz="1400" b="0" i="0" dirty="0">
                <a:solidFill>
                  <a:srgbClr val="000000"/>
                </a:solidFill>
                <a:effectLst/>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1135490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688E5F-DB54-720D-0FEA-AEA745611A00}"/>
              </a:ext>
            </a:extLst>
          </p:cNvPr>
          <p:cNvSpPr txBox="1"/>
          <p:nvPr/>
        </p:nvSpPr>
        <p:spPr>
          <a:xfrm>
            <a:off x="1600199" y="124690"/>
            <a:ext cx="4270664" cy="461665"/>
          </a:xfrm>
          <a:prstGeom prst="rect">
            <a:avLst/>
          </a:prstGeom>
          <a:solidFill>
            <a:schemeClr val="bg2">
              <a:lumMod val="90000"/>
            </a:schemeClr>
          </a:solidFill>
          <a:effectLst>
            <a:glow rad="228600">
              <a:schemeClr val="accent2">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What are the first 1000 days</a:t>
            </a:r>
            <a:r>
              <a:rPr lang="en-GB"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999C0E94-D61B-057E-49BA-66E3D3471940}"/>
              </a:ext>
            </a:extLst>
          </p:cNvPr>
          <p:cNvSpPr txBox="1"/>
          <p:nvPr/>
        </p:nvSpPr>
        <p:spPr>
          <a:xfrm>
            <a:off x="1600199" y="720136"/>
            <a:ext cx="4495801" cy="6052747"/>
          </a:xfrm>
          <a:prstGeom prst="rect">
            <a:avLst/>
          </a:prstGeom>
          <a:noFill/>
          <a:ln>
            <a:solidFill>
              <a:schemeClr val="accent1">
                <a:lumMod val="75000"/>
              </a:schemeClr>
            </a:solidFill>
          </a:ln>
        </p:spPr>
        <p:txBody>
          <a:bodyPr wrap="square">
            <a:spAutoFit/>
          </a:bodyPr>
          <a:lstStyle/>
          <a:p>
            <a:pPr marL="285750" indent="-285750" algn="l" rtl="0" fontAlgn="base">
              <a:lnSpc>
                <a:spcPts val="1569"/>
              </a:lnSpc>
              <a:spcAft>
                <a:spcPts val="800"/>
              </a:spcAft>
              <a:buFont typeface="Arial" panose="020B0604020202020204" pitchFamily="34" charset="0"/>
              <a:buChar char="•"/>
            </a:pPr>
            <a:r>
              <a:rPr lang="en-GB" sz="1600" b="0" i="0" dirty="0">
                <a:solidFill>
                  <a:srgbClr val="000000"/>
                </a:solidFill>
                <a:effectLst/>
                <a:latin typeface="Arial" panose="020B0604020202020204" pitchFamily="34" charset="0"/>
                <a:cs typeface="Arial" panose="020B0604020202020204" pitchFamily="34" charset="0"/>
              </a:rPr>
              <a:t>The first 1000 days of life for a child, span from the moment the baby is conceived up to the child turning two years of age. It represents a critical period in which the groundwork is laid to support strong health and development. Providing the child with adequate nutrition and nurturing care during these first 1000 days will not just support the child’s survival but also give them the opportunities to learn and grow (Care, 2021). </a:t>
            </a:r>
          </a:p>
          <a:p>
            <a:pPr algn="l" rtl="0" fontAlgn="base">
              <a:lnSpc>
                <a:spcPts val="1569"/>
              </a:lnSpc>
              <a:spcAft>
                <a:spcPts val="800"/>
              </a:spcAft>
              <a:buNone/>
            </a:pPr>
            <a:endParaRPr lang="en-GB" sz="1600" b="0" i="0" dirty="0">
              <a:solidFill>
                <a:srgbClr val="000000"/>
              </a:solidFill>
              <a:effectLst/>
              <a:latin typeface="Arial" panose="020B0604020202020204" pitchFamily="34" charset="0"/>
              <a:cs typeface="Arial" panose="020B0604020202020204" pitchFamily="34" charset="0"/>
            </a:endParaRPr>
          </a:p>
          <a:p>
            <a:pPr algn="l" rtl="0" fontAlgn="base">
              <a:lnSpc>
                <a:spcPts val="1569"/>
              </a:lnSpc>
              <a:spcAft>
                <a:spcPts val="800"/>
              </a:spcAft>
              <a:buNone/>
            </a:pPr>
            <a:endParaRPr lang="en-GB" sz="1600" dirty="0">
              <a:solidFill>
                <a:srgbClr val="000000"/>
              </a:solidFill>
              <a:latin typeface="Arial" panose="020B0604020202020204" pitchFamily="34" charset="0"/>
              <a:cs typeface="Arial" panose="020B0604020202020204" pitchFamily="34" charset="0"/>
            </a:endParaRPr>
          </a:p>
          <a:p>
            <a:pPr marL="285750" indent="-285750" algn="l" rtl="0" fontAlgn="base">
              <a:lnSpc>
                <a:spcPts val="1569"/>
              </a:lnSpc>
              <a:spcAft>
                <a:spcPts val="800"/>
              </a:spcAft>
              <a:buFont typeface="Arial" panose="020B0604020202020204" pitchFamily="34" charset="0"/>
              <a:buChar char="•"/>
            </a:pPr>
            <a:r>
              <a:rPr lang="en-GB" sz="1600" b="0" i="0" dirty="0">
                <a:solidFill>
                  <a:srgbClr val="000000"/>
                </a:solidFill>
                <a:effectLst/>
                <a:latin typeface="Arial" panose="020B0604020202020204" pitchFamily="34" charset="0"/>
                <a:cs typeface="Arial" panose="020B0604020202020204" pitchFamily="34" charset="0"/>
              </a:rPr>
              <a:t>According to UNICEF the first two years of life strongly affect a child’s future including their mental and physical health, their happiness, academic achievement and their future income, in addition to this the first 1000 days have a major impact on a child’s brain development and during this time the baby’s brain makes over 1 million new connections per second. This is why providing a child with proper nutrition, care, affection and stimulation are crucial to promoting the growth of a baby’s brain in the first 1000 days. </a:t>
            </a:r>
          </a:p>
          <a:p>
            <a:pPr algn="l" rtl="0" fontAlgn="base">
              <a:lnSpc>
                <a:spcPts val="1569"/>
              </a:lnSpc>
              <a:spcAft>
                <a:spcPts val="800"/>
              </a:spcAft>
              <a:buNone/>
            </a:pPr>
            <a:r>
              <a:rPr lang="en-GB" sz="1800" b="0" i="0" dirty="0">
                <a:solidFill>
                  <a:srgbClr val="000000"/>
                </a:solidFill>
                <a:effectLst/>
                <a:latin typeface="Aptos" panose="020B0004020202020204" pitchFamily="34" charset="0"/>
              </a:rPr>
              <a:t>. </a:t>
            </a:r>
            <a:endParaRPr lang="en-GB" b="0" i="0" dirty="0">
              <a:solidFill>
                <a:srgbClr val="000000"/>
              </a:solidFill>
              <a:effectLst/>
              <a:latin typeface="Segoe UI" panose="020B0502040204020203" pitchFamily="34" charset="0"/>
            </a:endParaRPr>
          </a:p>
        </p:txBody>
      </p:sp>
      <p:pic>
        <p:nvPicPr>
          <p:cNvPr id="10" name="Picture 9" descr="A diagram of a circular structure&#10;&#10;AI-generated content may be incorrect.">
            <a:extLst>
              <a:ext uri="{FF2B5EF4-FFF2-40B4-BE49-F238E27FC236}">
                <a16:creationId xmlns:a16="http://schemas.microsoft.com/office/drawing/2014/main" id="{5C3D85E1-688B-906A-A184-49D7E8E743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0791" y="2941031"/>
            <a:ext cx="4055918" cy="385264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1" name="TextBox 10">
            <a:extLst>
              <a:ext uri="{FF2B5EF4-FFF2-40B4-BE49-F238E27FC236}">
                <a16:creationId xmlns:a16="http://schemas.microsoft.com/office/drawing/2014/main" id="{DF6F6A23-59AF-853E-7883-1F06E6D7FA21}"/>
              </a:ext>
            </a:extLst>
          </p:cNvPr>
          <p:cNvSpPr txBox="1"/>
          <p:nvPr/>
        </p:nvSpPr>
        <p:spPr>
          <a:xfrm>
            <a:off x="10290463" y="6351504"/>
            <a:ext cx="1901537"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(Public health Wales, 2023)</a:t>
            </a:r>
          </a:p>
        </p:txBody>
      </p:sp>
      <p:graphicFrame>
        <p:nvGraphicFramePr>
          <p:cNvPr id="15" name="TextBox 7">
            <a:extLst>
              <a:ext uri="{FF2B5EF4-FFF2-40B4-BE49-F238E27FC236}">
                <a16:creationId xmlns:a16="http://schemas.microsoft.com/office/drawing/2014/main" id="{556FD07C-84D6-24EA-A7A1-156600F4E363}"/>
              </a:ext>
            </a:extLst>
          </p:cNvPr>
          <p:cNvGraphicFramePr/>
          <p:nvPr>
            <p:extLst>
              <p:ext uri="{D42A27DB-BD31-4B8C-83A1-F6EECF244321}">
                <p14:modId xmlns:p14="http://schemas.microsoft.com/office/powerpoint/2010/main" val="3844152731"/>
              </p:ext>
            </p:extLst>
          </p:nvPr>
        </p:nvGraphicFramePr>
        <p:xfrm>
          <a:off x="6201641" y="244886"/>
          <a:ext cx="5841423" cy="3282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9187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11" grpId="0"/>
      <p:bldGraphic spid="1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FDB317-2F55-BBD6-83CF-0C7EA58BEB9C}"/>
              </a:ext>
            </a:extLst>
          </p:cNvPr>
          <p:cNvSpPr txBox="1"/>
          <p:nvPr/>
        </p:nvSpPr>
        <p:spPr>
          <a:xfrm>
            <a:off x="1602798" y="147843"/>
            <a:ext cx="6335858" cy="523220"/>
          </a:xfrm>
          <a:prstGeom prst="rect">
            <a:avLst/>
          </a:prstGeom>
          <a:solidFill>
            <a:schemeClr val="bg2">
              <a:lumMod val="90000"/>
            </a:schemeClr>
          </a:solidFill>
          <a:effectLst>
            <a:glow rad="228600">
              <a:schemeClr val="accent2">
                <a:satMod val="175000"/>
                <a:alpha val="40000"/>
              </a:schemeClr>
            </a:glow>
          </a:effectLst>
        </p:spPr>
        <p:txBody>
          <a:bodyPr wrap="square">
            <a:spAutoFit/>
          </a:bodyPr>
          <a:lstStyle/>
          <a:p>
            <a:r>
              <a:rPr lang="en-GB" sz="2800" b="0" i="0" dirty="0">
                <a:solidFill>
                  <a:srgbClr val="000000"/>
                </a:solidFill>
                <a:effectLst/>
                <a:latin typeface="Arial" panose="020B0604020202020204" pitchFamily="34" charset="0"/>
                <a:cs typeface="Arial" panose="020B0604020202020204" pitchFamily="34" charset="0"/>
              </a:rPr>
              <a:t>Why are the first 1000 days important?</a:t>
            </a:r>
            <a:endParaRPr lang="en-GB" sz="2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767FC42-C330-41C2-91EA-DA1ACCD02415}"/>
              </a:ext>
            </a:extLst>
          </p:cNvPr>
          <p:cNvSpPr txBox="1"/>
          <p:nvPr/>
        </p:nvSpPr>
        <p:spPr>
          <a:xfrm>
            <a:off x="1530061" y="868923"/>
            <a:ext cx="6231947" cy="3539430"/>
          </a:xfrm>
          <a:prstGeom prst="rect">
            <a:avLst/>
          </a:prstGeom>
          <a:noFill/>
          <a:ln>
            <a:solidFill>
              <a:schemeClr val="accent1"/>
            </a:solidFill>
          </a:ln>
        </p:spPr>
        <p:txBody>
          <a:bodyPr wrap="square">
            <a:spAutoFit/>
          </a:bodyPr>
          <a:lstStyle/>
          <a:p>
            <a:r>
              <a:rPr lang="en-GB" sz="1600" b="0" i="0" dirty="0">
                <a:solidFill>
                  <a:srgbClr val="000000"/>
                </a:solidFill>
                <a:effectLst/>
                <a:latin typeface="Arial" panose="020B0604020202020204" pitchFamily="34" charset="0"/>
                <a:cs typeface="Arial" panose="020B0604020202020204" pitchFamily="34" charset="0"/>
              </a:rPr>
              <a:t>The first 1000 days are known as a window of opportunity, scientific evidence has proven that providing early intervention can lead to long-term benefits for children and society. Providing adequate nutrition during this stage is crucial, breast feeding for example or a well-balanced nutritional diet will help avoid deficiencies that can hinder development. Providing clean water, proper sanitation and healthcare such as regular appointments and vaccinations can help protect the child from illnesses and developmental delays. In addition to physical well-being, a child social and emotional development is a critical factor, responsive care, a safe home and stimulating experiences support the child’s cognitive development and promote emotional security which prepare children to adapt and thrive in later in life </a:t>
            </a:r>
            <a:r>
              <a:rPr lang="en-GB" sz="1600" dirty="0">
                <a:latin typeface="Arial" panose="020B0604020202020204" pitchFamily="34" charset="0"/>
                <a:cs typeface="Arial" panose="020B0604020202020204" pitchFamily="34" charset="0"/>
              </a:rPr>
              <a:t>(Suri, Verlato, and Ray 2025). </a:t>
            </a:r>
          </a:p>
        </p:txBody>
      </p:sp>
      <p:sp>
        <p:nvSpPr>
          <p:cNvPr id="9" name="TextBox 8">
            <a:extLst>
              <a:ext uri="{FF2B5EF4-FFF2-40B4-BE49-F238E27FC236}">
                <a16:creationId xmlns:a16="http://schemas.microsoft.com/office/drawing/2014/main" id="{786364E6-CCF1-D9FF-FB98-41DE3897990D}"/>
              </a:ext>
            </a:extLst>
          </p:cNvPr>
          <p:cNvSpPr txBox="1"/>
          <p:nvPr/>
        </p:nvSpPr>
        <p:spPr>
          <a:xfrm>
            <a:off x="8032172" y="147843"/>
            <a:ext cx="4066309" cy="5632311"/>
          </a:xfrm>
          <a:prstGeom prst="rect">
            <a:avLst/>
          </a:prstGeom>
          <a:noFill/>
          <a:ln>
            <a:solidFill>
              <a:schemeClr val="bg2">
                <a:lumMod val="50000"/>
              </a:schemeClr>
            </a:solidFill>
          </a:ln>
        </p:spPr>
        <p:txBody>
          <a:bodyPr wrap="square">
            <a:spAutoFit/>
          </a:bodyPr>
          <a:lstStyle/>
          <a:p>
            <a:r>
              <a:rPr lang="en-GB" sz="1800" b="0" i="0" dirty="0">
                <a:solidFill>
                  <a:srgbClr val="000000"/>
                </a:solidFill>
                <a:effectLst/>
                <a:latin typeface="Arial" panose="020B0604020202020204" pitchFamily="34" charset="0"/>
              </a:rPr>
              <a:t>The effects of not being able to provide sufficient support can lead to long-term negative outcomes, for example, lack of adequate nutrition can lead to a stunt of physical growth, intellectual development and productivity as an adult,  equally, a lack of healthcare can lead to untreated conditions that can slow the process of development,  while encountering environment toxins and a lack of sufficient care can negatively affect brain development and emotional well-being. Supporting a child through the first 1000 days is not only ethically required but is also an advantage to the economy because children with a healthy early development lead to be productive adults (</a:t>
            </a:r>
            <a:r>
              <a:rPr lang="en-GB" sz="1800" b="0" i="0" u="none" strike="noStrike" dirty="0">
                <a:solidFill>
                  <a:srgbClr val="000000"/>
                </a:solidFill>
                <a:effectLst/>
                <a:latin typeface="Arial" panose="020B0604020202020204" pitchFamily="34" charset="0"/>
              </a:rPr>
              <a:t>Suri, Verlato, and Ray 2025).</a:t>
            </a:r>
            <a:r>
              <a:rPr lang="en-GB" sz="1800" b="0" i="0" dirty="0">
                <a:solidFill>
                  <a:srgbClr val="000000"/>
                </a:solidFill>
                <a:effectLst/>
                <a:latin typeface="Arial" panose="020B0604020202020204" pitchFamily="34" charset="0"/>
              </a:rPr>
              <a:t> </a:t>
            </a:r>
            <a:endParaRPr lang="en-GB" dirty="0"/>
          </a:p>
        </p:txBody>
      </p:sp>
      <p:pic>
        <p:nvPicPr>
          <p:cNvPr id="3074" name="Picture 2" descr="Baby Always Wants To Be Held: Causes &amp; Solutions">
            <a:extLst>
              <a:ext uri="{FF2B5EF4-FFF2-40B4-BE49-F238E27FC236}">
                <a16:creationId xmlns:a16="http://schemas.microsoft.com/office/drawing/2014/main" id="{195BE476-8951-3DC5-0518-5B154104A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9345" y="4499263"/>
            <a:ext cx="3536373" cy="221089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A783EDB-9BD3-9027-06F2-ACDDA01F0E7C}"/>
              </a:ext>
            </a:extLst>
          </p:cNvPr>
          <p:cNvSpPr txBox="1"/>
          <p:nvPr/>
        </p:nvSpPr>
        <p:spPr>
          <a:xfrm>
            <a:off x="6722918" y="6213764"/>
            <a:ext cx="2192482" cy="369332"/>
          </a:xfrm>
          <a:prstGeom prst="rect">
            <a:avLst/>
          </a:prstGeom>
          <a:noFill/>
        </p:spPr>
        <p:txBody>
          <a:bodyPr wrap="square" rtlCol="0">
            <a:spAutoFit/>
          </a:bodyPr>
          <a:lstStyle/>
          <a:p>
            <a:r>
              <a:rPr lang="en-GB" dirty="0"/>
              <a:t>(First cry, 2023)</a:t>
            </a:r>
          </a:p>
        </p:txBody>
      </p:sp>
    </p:spTree>
    <p:extLst>
      <p:ext uri="{BB962C8B-B14F-4D97-AF65-F5344CB8AC3E}">
        <p14:creationId xmlns:p14="http://schemas.microsoft.com/office/powerpoint/2010/main" val="206878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07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6"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8"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9"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0"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1"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3" name="Rectangle 22">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894EBE9-ED46-FA3A-E424-0EEC821ED1B9}"/>
              </a:ext>
            </a:extLst>
          </p:cNvPr>
          <p:cNvSpPr txBox="1"/>
          <p:nvPr/>
        </p:nvSpPr>
        <p:spPr>
          <a:xfrm>
            <a:off x="7912767" y="716288"/>
            <a:ext cx="3733133" cy="1340785"/>
          </a:xfrm>
          <a:prstGeom prst="rect">
            <a:avLst/>
          </a:prstGeom>
          <a:solidFill>
            <a:schemeClr val="bg2">
              <a:lumMod val="90000"/>
            </a:schemeClr>
          </a:solidFill>
          <a:effectLst>
            <a:glow rad="228600">
              <a:schemeClr val="accent2">
                <a:satMod val="175000"/>
                <a:alpha val="40000"/>
              </a:schemeClr>
            </a:glow>
          </a:effectLst>
        </p:spPr>
        <p:txBody>
          <a:bodyPr vert="horz" lIns="91440" tIns="45720" rIns="91440" bIns="45720" rtlCol="0" anchor="b">
            <a:normAutofit/>
          </a:bodyPr>
          <a:lstStyle/>
          <a:p>
            <a:pPr algn="ctr">
              <a:lnSpc>
                <a:spcPct val="90000"/>
              </a:lnSpc>
              <a:spcBef>
                <a:spcPct val="0"/>
              </a:spcBef>
              <a:spcAft>
                <a:spcPts val="600"/>
              </a:spcAft>
            </a:pPr>
            <a:r>
              <a:rPr lang="en-US" sz="2800" b="0" i="0" u="none" strike="noStrike" dirty="0">
                <a:ln w="3175" cmpd="sng">
                  <a:noFill/>
                </a:ln>
                <a:latin typeface="Arial" panose="020B0604020202020204" pitchFamily="34" charset="0"/>
                <a:ea typeface="+mj-ea"/>
                <a:cs typeface="Arial" panose="020B0604020202020204" pitchFamily="34" charset="0"/>
              </a:rPr>
              <a:t>This video outlines how those Early years are important.</a:t>
            </a:r>
            <a:endParaRPr lang="en-US" sz="2800" dirty="0">
              <a:ln w="3175" cmpd="sng">
                <a:noFill/>
              </a:ln>
              <a:latin typeface="Arial" panose="020B0604020202020204" pitchFamily="34" charset="0"/>
              <a:ea typeface="+mj-ea"/>
              <a:cs typeface="Arial" panose="020B0604020202020204" pitchFamily="34" charset="0"/>
            </a:endParaRPr>
          </a:p>
        </p:txBody>
      </p:sp>
      <p:grpSp>
        <p:nvGrpSpPr>
          <p:cNvPr id="25" name="Group 24">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6"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7"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8"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9"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0"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1"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33"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Online Media 9" title="[S] First 1000 Days - A Public Health Approach to Supporting Parents">
            <a:hlinkClick r:id="" action="ppaction://media"/>
            <a:extLst>
              <a:ext uri="{FF2B5EF4-FFF2-40B4-BE49-F238E27FC236}">
                <a16:creationId xmlns:a16="http://schemas.microsoft.com/office/drawing/2014/main" id="{78253E56-C9E9-F795-AACA-CAFC9B763B99}"/>
              </a:ext>
            </a:extLst>
          </p:cNvPr>
          <p:cNvPicPr>
            <a:picLocks noRot="1" noChangeAspect="1"/>
          </p:cNvPicPr>
          <p:nvPr>
            <a:videoFile r:link="rId1"/>
          </p:nvPr>
        </p:nvPicPr>
        <p:blipFill>
          <a:blip r:embed="rId4"/>
          <a:stretch>
            <a:fillRect/>
          </a:stretch>
        </p:blipFill>
        <p:spPr>
          <a:xfrm>
            <a:off x="800842" y="1397876"/>
            <a:ext cx="6633196" cy="3731172"/>
          </a:xfrm>
          <a:prstGeom prst="rect">
            <a:avLst/>
          </a:prstGeom>
        </p:spPr>
      </p:pic>
      <p:sp>
        <p:nvSpPr>
          <p:cNvPr id="11" name="TextBox 10">
            <a:extLst>
              <a:ext uri="{FF2B5EF4-FFF2-40B4-BE49-F238E27FC236}">
                <a16:creationId xmlns:a16="http://schemas.microsoft.com/office/drawing/2014/main" id="{70DB7F95-D297-556C-054B-5D3BD31C9A5C}"/>
              </a:ext>
            </a:extLst>
          </p:cNvPr>
          <p:cNvSpPr txBox="1"/>
          <p:nvPr/>
        </p:nvSpPr>
        <p:spPr>
          <a:xfrm>
            <a:off x="4466527" y="5985670"/>
            <a:ext cx="334762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(Public health Wales, 2023)</a:t>
            </a:r>
          </a:p>
        </p:txBody>
      </p:sp>
    </p:spTree>
    <p:extLst>
      <p:ext uri="{BB962C8B-B14F-4D97-AF65-F5344CB8AC3E}">
        <p14:creationId xmlns:p14="http://schemas.microsoft.com/office/powerpoint/2010/main" val="308268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6" presetClass="emph" presetSubtype="0" fill="hold" grpId="0" nodeType="clickEffect">
                                  <p:stCondLst>
                                    <p:cond delay="0"/>
                                  </p:stCondLst>
                                  <p:childTnLst>
                                    <p:animEffect transition="out" filter="fade">
                                      <p:cBhvr>
                                        <p:cTn id="10" dur="500" tmFilter="0, 0; .2, .5; .8, .5; 1, 0"/>
                                        <p:tgtEl>
                                          <p:spTgt spid="3"/>
                                        </p:tgtEl>
                                      </p:cBhvr>
                                    </p:animEffect>
                                    <p:animScale>
                                      <p:cBhvr>
                                        <p:cTn id="11" dur="250" autoRev="1" fill="hold"/>
                                        <p:tgtEl>
                                          <p:spTgt spid="3"/>
                                        </p:tgtEl>
                                      </p:cBhvr>
                                      <p:by x="105000" y="105000"/>
                                    </p:animScale>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10"/>
                </p:tgtEl>
              </p:cMediaNode>
            </p:video>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
                                        </p:tgtEl>
                                      </p:cBhvr>
                                    </p:cmd>
                                  </p:childTnLst>
                                </p:cTn>
                              </p:par>
                            </p:childTnLst>
                          </p:cTn>
                        </p:par>
                      </p:childTnLst>
                    </p:cTn>
                  </p:par>
                </p:childTnLst>
              </p:cTn>
              <p:nextCondLst>
                <p:cond evt="onClick" delay="0">
                  <p:tgtEl>
                    <p:spTgt spid="10"/>
                  </p:tgtEl>
                </p:cond>
              </p:nextCondLst>
            </p:seq>
          </p:childTnLst>
        </p:cTn>
      </p:par>
    </p:tnLst>
    <p:bldLst>
      <p:bldP spid="3" grpId="0" animBg="1"/>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03" name="Group 410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10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410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410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410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410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410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pic>
        <p:nvPicPr>
          <p:cNvPr id="4098" name="Picture 2" descr="Nursery World - Non-verbal communication: babies - More than words">
            <a:extLst>
              <a:ext uri="{FF2B5EF4-FFF2-40B4-BE49-F238E27FC236}">
                <a16:creationId xmlns:a16="http://schemas.microsoft.com/office/drawing/2014/main" id="{1FC22394-51B4-3268-6934-67B9CC590B6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b="15730"/>
          <a:stretch>
            <a:fillRect/>
          </a:stretch>
        </p:blipFill>
        <p:spPr bwMode="auto">
          <a:xfrm>
            <a:off x="20" y="-4763"/>
            <a:ext cx="12191980" cy="685799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88F0188-4D71-49E5-83A1-ADDBDEC49C87}"/>
              </a:ext>
            </a:extLst>
          </p:cNvPr>
          <p:cNvSpPr txBox="1"/>
          <p:nvPr/>
        </p:nvSpPr>
        <p:spPr>
          <a:xfrm>
            <a:off x="8697191" y="477981"/>
            <a:ext cx="3345873" cy="904009"/>
          </a:xfrm>
          <a:prstGeom prst="rect">
            <a:avLst/>
          </a:prstGeom>
          <a:ln>
            <a:noFill/>
          </a:ln>
        </p:spPr>
        <p:txBody>
          <a:bodyPr vert="horz" lIns="91440" tIns="45720" rIns="91440" bIns="45720" rtlCol="0" anchor="b">
            <a:normAutofit fontScale="92500" lnSpcReduction="10000"/>
          </a:bodyPr>
          <a:lstStyle/>
          <a:p>
            <a:pPr algn="r">
              <a:spcBef>
                <a:spcPct val="0"/>
              </a:spcBef>
              <a:spcAft>
                <a:spcPts val="600"/>
              </a:spcAft>
            </a:pPr>
            <a:r>
              <a:rPr lang="en-US" sz="6000" dirty="0">
                <a:ln w="3175" cmpd="sng">
                  <a:noFill/>
                </a:ln>
                <a:latin typeface="+mj-lt"/>
                <a:ea typeface="+mj-ea"/>
                <a:cs typeface="+mj-cs"/>
              </a:rPr>
              <a:t>Caregiving</a:t>
            </a:r>
          </a:p>
        </p:txBody>
      </p:sp>
      <p:grpSp>
        <p:nvGrpSpPr>
          <p:cNvPr id="4111" name="Group 4110">
            <a:extLst>
              <a:ext uri="{FF2B5EF4-FFF2-40B4-BE49-F238E27FC236}">
                <a16:creationId xmlns:a16="http://schemas.microsoft.com/office/drawing/2014/main" id="{0A3EF779-83DD-4EB0-9F4C-7304381A28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112" name="Freeform 6">
              <a:extLst>
                <a:ext uri="{FF2B5EF4-FFF2-40B4-BE49-F238E27FC236}">
                  <a16:creationId xmlns:a16="http://schemas.microsoft.com/office/drawing/2014/main" id="{772C8C0C-10E0-4305-95B6-F0A11F0AD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txBody>
            <a:bodyPr/>
            <a:lstStyle/>
            <a:p>
              <a:endParaRPr lang="en-GB"/>
            </a:p>
          </p:txBody>
        </p:sp>
        <p:sp>
          <p:nvSpPr>
            <p:cNvPr id="4113" name="Freeform 7">
              <a:extLst>
                <a:ext uri="{FF2B5EF4-FFF2-40B4-BE49-F238E27FC236}">
                  <a16:creationId xmlns:a16="http://schemas.microsoft.com/office/drawing/2014/main" id="{ED6F480D-2F2A-4E97-B196-39B35C4BF8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txBody>
            <a:bodyPr/>
            <a:lstStyle/>
            <a:p>
              <a:endParaRPr lang="en-GB"/>
            </a:p>
          </p:txBody>
        </p:sp>
        <p:sp>
          <p:nvSpPr>
            <p:cNvPr id="4114" name="Freeform 9">
              <a:extLst>
                <a:ext uri="{FF2B5EF4-FFF2-40B4-BE49-F238E27FC236}">
                  <a16:creationId xmlns:a16="http://schemas.microsoft.com/office/drawing/2014/main" id="{65ACA5CB-4926-4AA1-8B0D-0A8C294D3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txBody>
            <a:bodyPr/>
            <a:lstStyle/>
            <a:p>
              <a:endParaRPr lang="en-GB"/>
            </a:p>
          </p:txBody>
        </p:sp>
        <p:sp>
          <p:nvSpPr>
            <p:cNvPr id="4115" name="Freeform 10">
              <a:extLst>
                <a:ext uri="{FF2B5EF4-FFF2-40B4-BE49-F238E27FC236}">
                  <a16:creationId xmlns:a16="http://schemas.microsoft.com/office/drawing/2014/main" id="{1FC1EC6E-AED1-4539-B157-05226499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txBody>
            <a:bodyPr/>
            <a:lstStyle/>
            <a:p>
              <a:endParaRPr lang="en-GB"/>
            </a:p>
          </p:txBody>
        </p:sp>
        <p:sp>
          <p:nvSpPr>
            <p:cNvPr id="4116" name="Freeform 11">
              <a:extLst>
                <a:ext uri="{FF2B5EF4-FFF2-40B4-BE49-F238E27FC236}">
                  <a16:creationId xmlns:a16="http://schemas.microsoft.com/office/drawing/2014/main" id="{F5C22045-92BD-4CA1-A655-5ADD00283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txBody>
            <a:bodyPr/>
            <a:lstStyle/>
            <a:p>
              <a:endParaRPr lang="en-GB"/>
            </a:p>
          </p:txBody>
        </p:sp>
        <p:sp>
          <p:nvSpPr>
            <p:cNvPr id="4117" name="Freeform 12">
              <a:extLst>
                <a:ext uri="{FF2B5EF4-FFF2-40B4-BE49-F238E27FC236}">
                  <a16:creationId xmlns:a16="http://schemas.microsoft.com/office/drawing/2014/main" id="{F130A56D-449A-4985-94CD-B749D51FF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txBody>
            <a:bodyPr/>
            <a:lstStyle/>
            <a:p>
              <a:endParaRPr lang="en-GB"/>
            </a:p>
          </p:txBody>
        </p:sp>
      </p:grpSp>
      <p:sp>
        <p:nvSpPr>
          <p:cNvPr id="3" name="TextBox 2">
            <a:extLst>
              <a:ext uri="{FF2B5EF4-FFF2-40B4-BE49-F238E27FC236}">
                <a16:creationId xmlns:a16="http://schemas.microsoft.com/office/drawing/2014/main" id="{3A6EDF7E-52E5-9265-6686-C9378BB2B2D3}"/>
              </a:ext>
            </a:extLst>
          </p:cNvPr>
          <p:cNvSpPr txBox="1"/>
          <p:nvPr/>
        </p:nvSpPr>
        <p:spPr>
          <a:xfrm>
            <a:off x="9718944" y="6301616"/>
            <a:ext cx="247303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(Nursery world, 2018)</a:t>
            </a:r>
          </a:p>
        </p:txBody>
      </p:sp>
    </p:spTree>
    <p:extLst>
      <p:ext uri="{BB962C8B-B14F-4D97-AF65-F5344CB8AC3E}">
        <p14:creationId xmlns:p14="http://schemas.microsoft.com/office/powerpoint/2010/main" val="2477898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7696C4-6F55-B51C-185F-6BE068A47D77}"/>
              </a:ext>
            </a:extLst>
          </p:cNvPr>
          <p:cNvSpPr txBox="1"/>
          <p:nvPr/>
        </p:nvSpPr>
        <p:spPr>
          <a:xfrm>
            <a:off x="1756064" y="374073"/>
            <a:ext cx="4894118" cy="523220"/>
          </a:xfrm>
          <a:prstGeom prst="rect">
            <a:avLst/>
          </a:prstGeom>
          <a:solidFill>
            <a:schemeClr val="bg2">
              <a:lumMod val="90000"/>
            </a:schemeClr>
          </a:solidFill>
          <a:ln>
            <a:noFill/>
          </a:ln>
          <a:effectLst>
            <a:glow rad="228600">
              <a:schemeClr val="accent2">
                <a:satMod val="175000"/>
                <a:alpha val="40000"/>
              </a:schemeClr>
            </a:glow>
          </a:effectLst>
        </p:spPr>
        <p:txBody>
          <a:bodyPr wrap="square" rtlCol="0">
            <a:spAutoFit/>
          </a:bodyPr>
          <a:lstStyle/>
          <a:p>
            <a:r>
              <a:rPr lang="en-GB" sz="2800" dirty="0"/>
              <a:t>What is exceptional caregiving?</a:t>
            </a:r>
          </a:p>
        </p:txBody>
      </p:sp>
      <p:sp>
        <p:nvSpPr>
          <p:cNvPr id="4" name="TextBox 3">
            <a:extLst>
              <a:ext uri="{FF2B5EF4-FFF2-40B4-BE49-F238E27FC236}">
                <a16:creationId xmlns:a16="http://schemas.microsoft.com/office/drawing/2014/main" id="{59DE10FC-B719-BE88-5DC9-A7D6954B2A82}"/>
              </a:ext>
            </a:extLst>
          </p:cNvPr>
          <p:cNvSpPr txBox="1"/>
          <p:nvPr/>
        </p:nvSpPr>
        <p:spPr>
          <a:xfrm>
            <a:off x="1415761" y="1277129"/>
            <a:ext cx="3177021" cy="3844642"/>
          </a:xfrm>
          <a:prstGeom prst="rect">
            <a:avLst/>
          </a:prstGeom>
          <a:noFill/>
          <a:ln w="28575">
            <a:solidFill>
              <a:schemeClr val="accent1"/>
            </a:solidFill>
          </a:ln>
          <a:effectLst>
            <a:glow rad="63500">
              <a:schemeClr val="accent1">
                <a:alpha val="40000"/>
              </a:schemeClr>
            </a:glow>
          </a:effectLst>
        </p:spPr>
        <p:txBody>
          <a:bodyPr wrap="square">
            <a:spAutoFit/>
          </a:bodyPr>
          <a:lstStyle/>
          <a:p>
            <a:pPr algn="l" rtl="0" fontAlgn="base">
              <a:lnSpc>
                <a:spcPts val="2180"/>
              </a:lnSpc>
              <a:spcAft>
                <a:spcPts val="800"/>
              </a:spcAft>
              <a:buNone/>
            </a:pPr>
            <a:r>
              <a:rPr lang="en-GB" sz="1800" b="0" i="0" u="none" strike="noStrike" dirty="0">
                <a:solidFill>
                  <a:srgbClr val="000000"/>
                </a:solidFill>
                <a:effectLst/>
                <a:latin typeface="Arial" panose="020B0604020202020204" pitchFamily="34" charset="0"/>
              </a:rPr>
              <a:t>The early stages, from conception to age 2 set the foundation for health and wellbeing and productivity that will last a lifetime. To support the brains healthy development children not only need adequate nutrition, responsive care and a secure environment but also early learning opportunities. </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endParaRPr lang="en-GB" sz="1800" b="0" i="0" u="none" strike="noStrike" dirty="0">
              <a:solidFill>
                <a:srgbClr val="000000"/>
              </a:solidFill>
              <a:effectLst/>
              <a:latin typeface="Arial" panose="020B0604020202020204" pitchFamily="34" charset="0"/>
            </a:endParaRPr>
          </a:p>
        </p:txBody>
      </p:sp>
      <p:sp>
        <p:nvSpPr>
          <p:cNvPr id="6" name="TextBox 5">
            <a:extLst>
              <a:ext uri="{FF2B5EF4-FFF2-40B4-BE49-F238E27FC236}">
                <a16:creationId xmlns:a16="http://schemas.microsoft.com/office/drawing/2014/main" id="{3EE9C430-27FF-EA21-C3FB-ABE912B64D8A}"/>
              </a:ext>
            </a:extLst>
          </p:cNvPr>
          <p:cNvSpPr txBox="1"/>
          <p:nvPr/>
        </p:nvSpPr>
        <p:spPr>
          <a:xfrm>
            <a:off x="5379028" y="1296958"/>
            <a:ext cx="6094268" cy="2308324"/>
          </a:xfrm>
          <a:prstGeom prst="rect">
            <a:avLst/>
          </a:prstGeom>
          <a:noFill/>
          <a:ln w="28575">
            <a:solidFill>
              <a:schemeClr val="accent1"/>
            </a:solidFill>
          </a:ln>
          <a:effectLst>
            <a:glow rad="50800">
              <a:schemeClr val="accent1">
                <a:satMod val="175000"/>
                <a:alpha val="40000"/>
              </a:schemeClr>
            </a:glow>
          </a:effectLst>
        </p:spPr>
        <p:txBody>
          <a:bodyPr wrap="square">
            <a:spAutoFit/>
          </a:bodyPr>
          <a:lstStyle/>
          <a:p>
            <a:r>
              <a:rPr lang="en-GB" sz="1800" b="0" i="0" u="none" strike="noStrike" dirty="0">
                <a:solidFill>
                  <a:srgbClr val="000000"/>
                </a:solidFill>
                <a:effectLst/>
                <a:latin typeface="Arial" panose="020B0604020202020204" pitchFamily="34" charset="0"/>
              </a:rPr>
              <a:t>To give the child everything they need we first need to assure the child has their basic needs fulfilled, as explained in </a:t>
            </a:r>
            <a:r>
              <a:rPr lang="en-GB" sz="1800" b="0" i="0" u="none" strike="noStrike" dirty="0" err="1">
                <a:solidFill>
                  <a:srgbClr val="000000"/>
                </a:solidFill>
                <a:effectLst/>
                <a:latin typeface="Arial" panose="020B0604020202020204" pitchFamily="34" charset="0"/>
              </a:rPr>
              <a:t>Maslows’s</a:t>
            </a:r>
            <a:r>
              <a:rPr lang="en-GB" sz="1800" b="0" i="0" u="none" strike="noStrike" dirty="0">
                <a:solidFill>
                  <a:srgbClr val="000000"/>
                </a:solidFill>
                <a:effectLst/>
                <a:latin typeface="Arial" panose="020B0604020202020204" pitchFamily="34" charset="0"/>
              </a:rPr>
              <a:t> hierarchy of needs (1943) each stage of a child’s needs will need to be satisfied in order to proceed to self-actualization resulting in a child meeting their full potential, the diagram attached shows a model of Maslow’s hierarchy and what we need to provide the child with to progress.</a:t>
            </a:r>
            <a:r>
              <a:rPr lang="en-GB" sz="1800" b="0" i="0" dirty="0">
                <a:solidFill>
                  <a:srgbClr val="000000"/>
                </a:solidFill>
                <a:effectLst/>
                <a:latin typeface="Arial" panose="020B0604020202020204" pitchFamily="34" charset="0"/>
              </a:rPr>
              <a:t> </a:t>
            </a:r>
            <a:endParaRPr lang="en-GB" dirty="0"/>
          </a:p>
        </p:txBody>
      </p:sp>
      <p:pic>
        <p:nvPicPr>
          <p:cNvPr id="5122" name="Picture 2">
            <a:extLst>
              <a:ext uri="{FF2B5EF4-FFF2-40B4-BE49-F238E27FC236}">
                <a16:creationId xmlns:a16="http://schemas.microsoft.com/office/drawing/2014/main" id="{301D09CA-7052-D56A-95C3-37432552AF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0" t="937"/>
          <a:stretch>
            <a:fillRect/>
          </a:stretch>
        </p:blipFill>
        <p:spPr bwMode="auto">
          <a:xfrm>
            <a:off x="6567055" y="3886200"/>
            <a:ext cx="3510972" cy="282632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382F370-B08A-6B07-4B61-296CB4E53650}"/>
              </a:ext>
            </a:extLst>
          </p:cNvPr>
          <p:cNvSpPr txBox="1"/>
          <p:nvPr/>
        </p:nvSpPr>
        <p:spPr>
          <a:xfrm>
            <a:off x="4071796" y="6343195"/>
            <a:ext cx="3510972" cy="369332"/>
          </a:xfrm>
          <a:prstGeom prst="rect">
            <a:avLst/>
          </a:prstGeom>
          <a:noFill/>
        </p:spPr>
        <p:txBody>
          <a:bodyPr wrap="square" rtlCol="0">
            <a:spAutoFit/>
          </a:bodyPr>
          <a:lstStyle/>
          <a:p>
            <a:r>
              <a:rPr lang="en-GB" dirty="0"/>
              <a:t>(</a:t>
            </a:r>
            <a:r>
              <a:rPr lang="en-GB" sz="1400" dirty="0">
                <a:latin typeface="Arial" panose="020B0604020202020204" pitchFamily="34" charset="0"/>
                <a:cs typeface="Arial" panose="020B0604020202020204" pitchFamily="34" charset="0"/>
              </a:rPr>
              <a:t>Alternative resources directory, 2017)</a:t>
            </a:r>
          </a:p>
        </p:txBody>
      </p:sp>
    </p:spTree>
    <p:extLst>
      <p:ext uri="{BB962C8B-B14F-4D97-AF65-F5344CB8AC3E}">
        <p14:creationId xmlns:p14="http://schemas.microsoft.com/office/powerpoint/2010/main" val="122771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12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151" name="Group 615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15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615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615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615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615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615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6159" name="Rectangle 615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Untitled design (3)">
            <a:extLst>
              <a:ext uri="{FF2B5EF4-FFF2-40B4-BE49-F238E27FC236}">
                <a16:creationId xmlns:a16="http://schemas.microsoft.com/office/drawing/2014/main" id="{45C55577-DB29-A157-2846-02F042748A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529" r="30894" b="-1"/>
          <a:stretch>
            <a:fillRect/>
          </a:stretch>
        </p:blipFill>
        <p:spPr bwMode="auto">
          <a:xfrm>
            <a:off x="6847122" y="-14288"/>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6161" name="Group 616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616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616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616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616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616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616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extBox 1">
            <a:extLst>
              <a:ext uri="{FF2B5EF4-FFF2-40B4-BE49-F238E27FC236}">
                <a16:creationId xmlns:a16="http://schemas.microsoft.com/office/drawing/2014/main" id="{FFEE6F32-5E51-564C-5AB5-87AEF6EAF64A}"/>
              </a:ext>
            </a:extLst>
          </p:cNvPr>
          <p:cNvSpPr txBox="1"/>
          <p:nvPr/>
        </p:nvSpPr>
        <p:spPr>
          <a:xfrm>
            <a:off x="8463601" y="2443379"/>
            <a:ext cx="3347869" cy="1262928"/>
          </a:xfrm>
          <a:prstGeom prst="rect">
            <a:avLst/>
          </a:prstGeom>
          <a:ln>
            <a:solidFill>
              <a:schemeClr val="bg2">
                <a:lumMod val="75000"/>
              </a:schemeClr>
            </a:solidFill>
          </a:ln>
        </p:spPr>
        <p:txBody>
          <a:bodyPr vert="horz" lIns="91440" tIns="45720" rIns="91440" bIns="45720" rtlCol="0" anchor="ctr">
            <a:normAutofit lnSpcReduction="10000"/>
          </a:bodyPr>
          <a:lstStyle/>
          <a:p>
            <a:pPr>
              <a:spcBef>
                <a:spcPct val="0"/>
              </a:spcBef>
              <a:spcAft>
                <a:spcPts val="600"/>
              </a:spcAft>
            </a:pPr>
            <a:r>
              <a:rPr lang="en-US" sz="4000" b="1" dirty="0">
                <a:ln w="3175" cmpd="sng">
                  <a:noFill/>
                </a:ln>
                <a:solidFill>
                  <a:schemeClr val="bg2"/>
                </a:solidFill>
                <a:latin typeface="+mj-lt"/>
                <a:ea typeface="+mj-ea"/>
                <a:cs typeface="+mj-cs"/>
              </a:rPr>
              <a:t>The Enabling Environment</a:t>
            </a:r>
          </a:p>
        </p:txBody>
      </p:sp>
      <p:sp>
        <p:nvSpPr>
          <p:cNvPr id="8" name="TextBox 7">
            <a:extLst>
              <a:ext uri="{FF2B5EF4-FFF2-40B4-BE49-F238E27FC236}">
                <a16:creationId xmlns:a16="http://schemas.microsoft.com/office/drawing/2014/main" id="{0356CD15-5363-82E9-290C-8F205BEF9A71}"/>
              </a:ext>
            </a:extLst>
          </p:cNvPr>
          <p:cNvSpPr txBox="1"/>
          <p:nvPr/>
        </p:nvSpPr>
        <p:spPr>
          <a:xfrm>
            <a:off x="60206" y="246416"/>
            <a:ext cx="6716948" cy="3139321"/>
          </a:xfrm>
          <a:prstGeom prst="rect">
            <a:avLst/>
          </a:prstGeom>
          <a:ln>
            <a:solidFill>
              <a:schemeClr val="accent1"/>
            </a:solidFill>
          </a:ln>
          <a:effectLst>
            <a:glow rad="63500">
              <a:schemeClr val="accent2">
                <a:satMod val="175000"/>
                <a:alpha val="40000"/>
              </a:schemeClr>
            </a:glow>
          </a:effectLst>
        </p:spPr>
        <p:txBody>
          <a:bodyPr vert="horz" lIns="91440" tIns="45720" rIns="91440" bIns="45720" rtlCol="0" anchor="ctr">
            <a:noAutofit/>
          </a:bodyPr>
          <a:lstStyle/>
          <a:p>
            <a:pPr>
              <a:lnSpc>
                <a:spcPct val="90000"/>
              </a:lnSpc>
              <a:spcBef>
                <a:spcPct val="20000"/>
              </a:spcBef>
              <a:spcAft>
                <a:spcPts val="600"/>
              </a:spcAft>
              <a:buClr>
                <a:schemeClr val="accent1">
                  <a:lumMod val="75000"/>
                </a:schemeClr>
              </a:buClr>
              <a:buSzPct val="145000"/>
              <a:buFont typeface="Arial"/>
              <a:buChar char="•"/>
            </a:pPr>
            <a:r>
              <a:rPr lang="en-US" b="0" i="0" u="none" strike="noStrike" dirty="0">
                <a:latin typeface="Arial" panose="020B0604020202020204" pitchFamily="34" charset="0"/>
                <a:cs typeface="Arial" panose="020B0604020202020204" pitchFamily="34" charset="0"/>
              </a:rPr>
              <a:t>It is important that children have inclusive opportunities to grow and learn, the enabling environment is the child’s indoor and outdoor environments and provides them with availability and security, appropriate space, engaging displays and effective learning resources, each of which are created to support a child’s physical health and emotional health and well-being. An enabling environment also offers an environment that is emotionally supportive to each child as an individual, focusing on the uniqueness of the child. The environment surrounding the child should support the child’s learning and adapt to their interests whilst also providing stimulation (Hodgman, 2012, p. 2).</a:t>
            </a:r>
            <a:r>
              <a:rPr lang="en-US" b="0" i="0"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BBFE1FF-15C2-8CEE-791F-791AAA6491C4}"/>
              </a:ext>
            </a:extLst>
          </p:cNvPr>
          <p:cNvSpPr txBox="1"/>
          <p:nvPr/>
        </p:nvSpPr>
        <p:spPr>
          <a:xfrm>
            <a:off x="98723" y="3552208"/>
            <a:ext cx="6134037" cy="3139321"/>
          </a:xfrm>
          <a:prstGeom prst="rect">
            <a:avLst/>
          </a:prstGeom>
          <a:noFill/>
          <a:ln>
            <a:solidFill>
              <a:schemeClr val="bg2">
                <a:lumMod val="75000"/>
              </a:schemeClr>
            </a:solidFill>
          </a:ln>
          <a:effectLst>
            <a:glow rad="63500">
              <a:schemeClr val="accent2">
                <a:satMod val="175000"/>
                <a:alpha val="40000"/>
              </a:schemeClr>
            </a:glow>
          </a:effectLst>
        </p:spPr>
        <p:txBody>
          <a:bodyPr wrap="square">
            <a:spAutoFit/>
          </a:bodyPr>
          <a:lstStyle/>
          <a:p>
            <a:r>
              <a:rPr lang="en-GB" sz="1800" b="0" i="0" u="none" strike="noStrike" dirty="0">
                <a:solidFill>
                  <a:srgbClr val="000000"/>
                </a:solidFill>
                <a:effectLst/>
                <a:latin typeface="Arial" panose="020B0604020202020204" pitchFamily="34" charset="0"/>
              </a:rPr>
              <a:t>Bronfenbrenner (1977) expressed his concerns with how environments change and the effect these changes have on people within the environment, his scientific study shares how a developing child and their immediate environment mutually adapt. Children’s development and learning are significantly impacted by the environment they are in, a welcoming environment is key, children not only need an environment with a sense of belonging and security but also an environment that is stimulating and encourages the child to discover and explore their surroundings (Hayes, Halpenny and O’Toole, 2017, p.93).</a:t>
            </a:r>
            <a:r>
              <a:rPr lang="en-GB" sz="1800" b="0" i="0" dirty="0">
                <a:solidFill>
                  <a:srgbClr val="000000"/>
                </a:solidFill>
                <a:effectLst/>
                <a:latin typeface="Arial" panose="020B0604020202020204" pitchFamily="34" charset="0"/>
              </a:rPr>
              <a:t> </a:t>
            </a:r>
            <a:endParaRPr lang="en-GB" dirty="0"/>
          </a:p>
        </p:txBody>
      </p:sp>
      <p:sp>
        <p:nvSpPr>
          <p:cNvPr id="11" name="TextBox 10">
            <a:extLst>
              <a:ext uri="{FF2B5EF4-FFF2-40B4-BE49-F238E27FC236}">
                <a16:creationId xmlns:a16="http://schemas.microsoft.com/office/drawing/2014/main" id="{7258B9FB-7125-AE0F-CB4D-FE891F2517EF}"/>
              </a:ext>
            </a:extLst>
          </p:cNvPr>
          <p:cNvSpPr txBox="1"/>
          <p:nvPr/>
        </p:nvSpPr>
        <p:spPr>
          <a:xfrm>
            <a:off x="9216736" y="6421582"/>
            <a:ext cx="2824452" cy="369332"/>
          </a:xfrm>
          <a:prstGeom prst="rect">
            <a:avLst/>
          </a:prstGeom>
          <a:noFill/>
        </p:spPr>
        <p:txBody>
          <a:bodyPr wrap="square" rtlCol="0">
            <a:spAutoFit/>
          </a:bodyPr>
          <a:lstStyle/>
          <a:p>
            <a:r>
              <a:rPr lang="en-GB" dirty="0"/>
              <a:t>(Twinkl, no date)</a:t>
            </a:r>
          </a:p>
        </p:txBody>
      </p:sp>
    </p:spTree>
    <p:extLst>
      <p:ext uri="{BB962C8B-B14F-4D97-AF65-F5344CB8AC3E}">
        <p14:creationId xmlns:p14="http://schemas.microsoft.com/office/powerpoint/2010/main" val="199164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Girl in a wheelchair playing with other children on a playground">
            <a:extLst>
              <a:ext uri="{FF2B5EF4-FFF2-40B4-BE49-F238E27FC236}">
                <a16:creationId xmlns:a16="http://schemas.microsoft.com/office/drawing/2014/main" id="{27290628-80AF-B1F0-7F3F-A4BC1DB0C6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2239" y="238991"/>
            <a:ext cx="4932775" cy="2450523"/>
          </a:xfrm>
          <a:prstGeom prst="rect">
            <a:avLst/>
          </a:prstGeom>
          <a:noFill/>
          <a:scene3d>
            <a:camera prst="perspectiveLeft"/>
            <a:lightRig rig="threePt" dir="t"/>
          </a:scene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886FA4D-E904-E7D8-EF11-8FE7AFA41656}"/>
              </a:ext>
            </a:extLst>
          </p:cNvPr>
          <p:cNvSpPr txBox="1"/>
          <p:nvPr/>
        </p:nvSpPr>
        <p:spPr>
          <a:xfrm>
            <a:off x="1745674" y="238991"/>
            <a:ext cx="3200400" cy="461665"/>
          </a:xfrm>
          <a:prstGeom prst="rect">
            <a:avLst/>
          </a:prstGeom>
          <a:solidFill>
            <a:schemeClr val="bg2">
              <a:lumMod val="90000"/>
            </a:schemeClr>
          </a:solidFill>
          <a:effectLst>
            <a:glow rad="139700">
              <a:schemeClr val="accent2">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Inclusive Environment</a:t>
            </a:r>
          </a:p>
        </p:txBody>
      </p:sp>
      <p:sp>
        <p:nvSpPr>
          <p:cNvPr id="6" name="TextBox 5">
            <a:extLst>
              <a:ext uri="{FF2B5EF4-FFF2-40B4-BE49-F238E27FC236}">
                <a16:creationId xmlns:a16="http://schemas.microsoft.com/office/drawing/2014/main" id="{1622FCD6-2629-178C-96B7-7A7E04BE055A}"/>
              </a:ext>
            </a:extLst>
          </p:cNvPr>
          <p:cNvSpPr txBox="1"/>
          <p:nvPr/>
        </p:nvSpPr>
        <p:spPr>
          <a:xfrm>
            <a:off x="6082684" y="3206604"/>
            <a:ext cx="5751887" cy="3562450"/>
          </a:xfrm>
          <a:prstGeom prst="rect">
            <a:avLst/>
          </a:prstGeom>
          <a:noFill/>
          <a:ln>
            <a:solidFill>
              <a:schemeClr val="bg2">
                <a:lumMod val="75000"/>
              </a:schemeClr>
            </a:solidFill>
          </a:ln>
          <a:effectLst>
            <a:glow rad="101600">
              <a:schemeClr val="accent1">
                <a:satMod val="175000"/>
                <a:alpha val="40000"/>
              </a:schemeClr>
            </a:glow>
          </a:effectLst>
        </p:spPr>
        <p:txBody>
          <a:bodyPr wrap="square">
            <a:spAutoFit/>
          </a:bodyPr>
          <a:lstStyle/>
          <a:p>
            <a:pPr algn="l" rtl="0" fontAlgn="base">
              <a:lnSpc>
                <a:spcPts val="2180"/>
              </a:lnSpc>
              <a:spcAft>
                <a:spcPts val="800"/>
              </a:spcAft>
              <a:buNone/>
            </a:pPr>
            <a:r>
              <a:rPr lang="en-GB" sz="1800" b="0" i="0" u="none" strike="noStrike" dirty="0">
                <a:solidFill>
                  <a:srgbClr val="000000"/>
                </a:solidFill>
                <a:effectLst/>
                <a:latin typeface="Arial" panose="020B0604020202020204" pitchFamily="34" charset="0"/>
              </a:rPr>
              <a:t>It is also essential that teaching methods are differentiated to meet the individual needs of all children and that activities are introduced to encourage participation from all children with different abilities.</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lnSpc>
                <a:spcPts val="2180"/>
              </a:lnSpc>
              <a:spcAft>
                <a:spcPts val="800"/>
              </a:spcAft>
              <a:buNone/>
            </a:pPr>
            <a:r>
              <a:rPr lang="en-GB" sz="1800" b="0" i="0" u="none" strike="noStrike" dirty="0">
                <a:solidFill>
                  <a:srgbClr val="000000"/>
                </a:solidFill>
                <a:effectLst/>
                <a:latin typeface="Arial" panose="020B0604020202020204" pitchFamily="34" charset="0"/>
              </a:rPr>
              <a:t>To create the inclusive environment, it is vital that parents and educators work closely together to understand the child’s needs and expectations, sustaining consistent communication to deal with challenges and acknowledge accomplishments and to also gather any feedback to determine aspects that may need improvement (Wandsworth Early years 2025).</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graphicFrame>
        <p:nvGraphicFramePr>
          <p:cNvPr id="7172" name="TextBox 3">
            <a:extLst>
              <a:ext uri="{FF2B5EF4-FFF2-40B4-BE49-F238E27FC236}">
                <a16:creationId xmlns:a16="http://schemas.microsoft.com/office/drawing/2014/main" id="{8F7EEFDD-7E70-36EB-822E-269991A582BF}"/>
              </a:ext>
            </a:extLst>
          </p:cNvPr>
          <p:cNvGraphicFramePr/>
          <p:nvPr>
            <p:extLst>
              <p:ext uri="{D42A27DB-BD31-4B8C-83A1-F6EECF244321}">
                <p14:modId xmlns:p14="http://schemas.microsoft.com/office/powerpoint/2010/main" val="983698919"/>
              </p:ext>
            </p:extLst>
          </p:nvPr>
        </p:nvGraphicFramePr>
        <p:xfrm>
          <a:off x="766986" y="975110"/>
          <a:ext cx="5334001" cy="54177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4614E65-4987-B455-BE46-E8F4635EB9F0}"/>
              </a:ext>
            </a:extLst>
          </p:cNvPr>
          <p:cNvSpPr txBox="1"/>
          <p:nvPr/>
        </p:nvSpPr>
        <p:spPr>
          <a:xfrm>
            <a:off x="9142171" y="2763393"/>
            <a:ext cx="2692400" cy="369332"/>
          </a:xfrm>
          <a:prstGeom prst="rect">
            <a:avLst/>
          </a:prstGeom>
          <a:noFill/>
        </p:spPr>
        <p:txBody>
          <a:bodyPr wrap="square" rtlCol="0">
            <a:spAutoFit/>
          </a:bodyPr>
          <a:lstStyle/>
          <a:p>
            <a:r>
              <a:rPr lang="en-GB" dirty="0"/>
              <a:t>(</a:t>
            </a:r>
            <a:r>
              <a:rPr lang="en-GB" dirty="0" err="1"/>
              <a:t>Byo</a:t>
            </a:r>
            <a:r>
              <a:rPr lang="en-GB" dirty="0"/>
              <a:t> Playground, 2020)</a:t>
            </a:r>
          </a:p>
        </p:txBody>
      </p:sp>
    </p:spTree>
    <p:extLst>
      <p:ext uri="{BB962C8B-B14F-4D97-AF65-F5344CB8AC3E}">
        <p14:creationId xmlns:p14="http://schemas.microsoft.com/office/powerpoint/2010/main" val="92296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17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717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Graphic spid="7172" grpId="0">
        <p:bldAsOne/>
      </p:bldGraphic>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211" name="Group 82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82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2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2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82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82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82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8218" name="Rectangle 8217">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Early Years Practitioner Apprenticeship | LMP">
            <a:extLst>
              <a:ext uri="{FF2B5EF4-FFF2-40B4-BE49-F238E27FC236}">
                <a16:creationId xmlns:a16="http://schemas.microsoft.com/office/drawing/2014/main" id="{CF2D1D0A-8BF5-F895-54D7-65126DCAA7A4}"/>
              </a:ext>
            </a:extLst>
          </p:cNvPr>
          <p:cNvPicPr>
            <a:picLocks noChangeAspect="1" noChangeArrowheads="1"/>
          </p:cNvPicPr>
          <p:nvPr/>
        </p:nvPicPr>
        <p:blipFill>
          <a:blip r:embed="rId2">
            <a:alphaModFix amt="25000"/>
            <a:extLst>
              <a:ext uri="{28A0092B-C50C-407E-A947-70E740481C1C}">
                <a14:useLocalDpi xmlns:a14="http://schemas.microsoft.com/office/drawing/2010/main" val="0"/>
              </a:ext>
            </a:extLst>
          </a:blip>
          <a:srcRect t="9189" b="34561"/>
          <a:stretch>
            <a:fillRect/>
          </a:stretch>
        </p:blipFill>
        <p:spPr bwMode="auto">
          <a:xfrm>
            <a:off x="20" y="10"/>
            <a:ext cx="12191980" cy="6857990"/>
          </a:xfrm>
          <a:prstGeom prst="rect">
            <a:avLst/>
          </a:prstGeom>
          <a:noFill/>
          <a:ln>
            <a:solidFill>
              <a:schemeClr val="tx2"/>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3F3D66D-AB0C-4D13-8CFD-C000F8539C43}"/>
              </a:ext>
            </a:extLst>
          </p:cNvPr>
          <p:cNvSpPr txBox="1"/>
          <p:nvPr/>
        </p:nvSpPr>
        <p:spPr>
          <a:xfrm>
            <a:off x="150812" y="134308"/>
            <a:ext cx="11890376" cy="942652"/>
          </a:xfrm>
          <a:prstGeom prst="rect">
            <a:avLst/>
          </a:prstGeom>
          <a:ln>
            <a:noFill/>
          </a:ln>
          <a:effectLst>
            <a:glow rad="228600">
              <a:schemeClr val="accent2">
                <a:satMod val="175000"/>
                <a:alpha val="40000"/>
              </a:schemeClr>
            </a:glow>
          </a:effectLst>
        </p:spPr>
        <p:txBody>
          <a:bodyPr vert="horz" lIns="91440" tIns="45720" rIns="91440" bIns="45720" rtlCol="0" anchor="t">
            <a:noAutofit/>
          </a:bodyPr>
          <a:lstStyle/>
          <a:p>
            <a:pPr>
              <a:spcBef>
                <a:spcPct val="20000"/>
              </a:spcBef>
              <a:spcAft>
                <a:spcPts val="600"/>
              </a:spcAft>
              <a:buClr>
                <a:schemeClr val="accent1">
                  <a:lumMod val="75000"/>
                </a:schemeClr>
              </a:buClr>
              <a:buSzPct val="145000"/>
              <a:buFont typeface="Arial"/>
              <a:buChar char="•"/>
            </a:pPr>
            <a:r>
              <a:rPr lang="en-US" sz="4800" b="0" i="0" u="none" strike="noStrike" dirty="0">
                <a:latin typeface="Arial" panose="020B0604020202020204" pitchFamily="34" charset="0"/>
                <a:cs typeface="Arial" panose="020B0604020202020204" pitchFamily="34" charset="0"/>
              </a:rPr>
              <a:t>The role of the Early Years Practitioner</a:t>
            </a:r>
            <a:r>
              <a:rPr lang="en-US" sz="4800" b="0" i="0" dirty="0">
                <a:latin typeface="Arial" panose="020B0604020202020204" pitchFamily="34" charset="0"/>
                <a:cs typeface="Arial" panose="020B0604020202020204" pitchFamily="34" charset="0"/>
              </a:rPr>
              <a:t> </a:t>
            </a:r>
            <a:endParaRPr lang="en-US" sz="4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16C457D-7BBE-4F13-5464-88C189A96E8E}"/>
              </a:ext>
            </a:extLst>
          </p:cNvPr>
          <p:cNvSpPr txBox="1"/>
          <p:nvPr/>
        </p:nvSpPr>
        <p:spPr>
          <a:xfrm>
            <a:off x="9154160" y="6370320"/>
            <a:ext cx="2814320"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LMP group, 2026</a:t>
            </a:r>
            <a:r>
              <a:rPr lang="en-GB" dirty="0"/>
              <a:t>)</a:t>
            </a:r>
          </a:p>
        </p:txBody>
      </p:sp>
    </p:spTree>
    <p:extLst>
      <p:ext uri="{BB962C8B-B14F-4D97-AF65-F5344CB8AC3E}">
        <p14:creationId xmlns:p14="http://schemas.microsoft.com/office/powerpoint/2010/main" val="235355889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9"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0"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1"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2"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3"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35" name="Group 3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TextBox 2">
            <a:extLst>
              <a:ext uri="{FF2B5EF4-FFF2-40B4-BE49-F238E27FC236}">
                <a16:creationId xmlns:a16="http://schemas.microsoft.com/office/drawing/2014/main" id="{BBABFB4F-F83C-7067-F542-646DB278CCF4}"/>
              </a:ext>
            </a:extLst>
          </p:cNvPr>
          <p:cNvGraphicFramePr/>
          <p:nvPr>
            <p:extLst>
              <p:ext uri="{D42A27DB-BD31-4B8C-83A1-F6EECF244321}">
                <p14:modId xmlns:p14="http://schemas.microsoft.com/office/powerpoint/2010/main" val="63602875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092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68D2A4-BFF2-2F0F-C295-9B2017FC5063}"/>
              </a:ext>
            </a:extLst>
          </p:cNvPr>
          <p:cNvSpPr txBox="1"/>
          <p:nvPr/>
        </p:nvSpPr>
        <p:spPr>
          <a:xfrm>
            <a:off x="1838960" y="274320"/>
            <a:ext cx="1564640" cy="461665"/>
          </a:xfrm>
          <a:prstGeom prst="rect">
            <a:avLst/>
          </a:prstGeom>
          <a:solidFill>
            <a:schemeClr val="bg2">
              <a:lumMod val="90000"/>
            </a:schemeClr>
          </a:solidFill>
          <a:effectLst>
            <a:glow rad="139700">
              <a:schemeClr val="accent2">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Belonging</a:t>
            </a:r>
          </a:p>
        </p:txBody>
      </p:sp>
      <p:sp>
        <p:nvSpPr>
          <p:cNvPr id="4" name="TextBox 3">
            <a:extLst>
              <a:ext uri="{FF2B5EF4-FFF2-40B4-BE49-F238E27FC236}">
                <a16:creationId xmlns:a16="http://schemas.microsoft.com/office/drawing/2014/main" id="{8A53CF8A-F212-F98C-F926-71E76F5D882F}"/>
              </a:ext>
            </a:extLst>
          </p:cNvPr>
          <p:cNvSpPr txBox="1"/>
          <p:nvPr/>
        </p:nvSpPr>
        <p:spPr>
          <a:xfrm>
            <a:off x="1879600" y="993061"/>
            <a:ext cx="4399280" cy="5355312"/>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For babies and young children having a supportive trusting relationship will bring a sense of belonging and help children understand who they are and where they fit in, it is the responsibility of the Early years practitioners to ensure children feel safety and security in their learning environment helping them feel they truly belong. Pikler demonstrated that care within the setting and positive relationships can support a child’s healthy development, to gather this information Pikler ensured educators communicate respectfully and handle children with sensitivity and care, because of this the care and support of educators promoted the children's healthy development (Gutknecht &amp; Bader, 2021).</a:t>
            </a:r>
            <a:r>
              <a:rPr lang="en-GB" sz="1800" b="0" i="0" dirty="0">
                <a:solidFill>
                  <a:srgbClr val="000000"/>
                </a:solidFill>
                <a:effectLst/>
                <a:latin typeface="Arial" panose="020B0604020202020204" pitchFamily="34" charset="0"/>
              </a:rPr>
              <a:t> </a:t>
            </a:r>
            <a:endParaRPr lang="en-GB" dirty="0"/>
          </a:p>
        </p:txBody>
      </p:sp>
      <p:sp>
        <p:nvSpPr>
          <p:cNvPr id="5" name="TextBox 4">
            <a:extLst>
              <a:ext uri="{FF2B5EF4-FFF2-40B4-BE49-F238E27FC236}">
                <a16:creationId xmlns:a16="http://schemas.microsoft.com/office/drawing/2014/main" id="{01B8F9A8-1BDB-2F28-DD6D-6CBACAA44AAE}"/>
              </a:ext>
            </a:extLst>
          </p:cNvPr>
          <p:cNvSpPr txBox="1"/>
          <p:nvPr/>
        </p:nvSpPr>
        <p:spPr>
          <a:xfrm>
            <a:off x="8188960" y="243840"/>
            <a:ext cx="2346960" cy="461665"/>
          </a:xfrm>
          <a:prstGeom prst="rect">
            <a:avLst/>
          </a:prstGeom>
          <a:solidFill>
            <a:schemeClr val="bg2">
              <a:lumMod val="90000"/>
            </a:schemeClr>
          </a:solidFill>
          <a:effectLst>
            <a:glow rad="228600">
              <a:schemeClr val="accent2">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Communication</a:t>
            </a:r>
          </a:p>
        </p:txBody>
      </p:sp>
      <p:sp>
        <p:nvSpPr>
          <p:cNvPr id="10" name="TextBox 9">
            <a:extLst>
              <a:ext uri="{FF2B5EF4-FFF2-40B4-BE49-F238E27FC236}">
                <a16:creationId xmlns:a16="http://schemas.microsoft.com/office/drawing/2014/main" id="{F7FE8FEA-DCBD-5D99-453D-19A4E2CD2C0C}"/>
              </a:ext>
            </a:extLst>
          </p:cNvPr>
          <p:cNvSpPr txBox="1"/>
          <p:nvPr/>
        </p:nvSpPr>
        <p:spPr>
          <a:xfrm>
            <a:off x="6878320" y="1115536"/>
            <a:ext cx="4968240" cy="2031325"/>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All forms of communication are crucial to a child’s development, practitioners can provide a communication – rich environment where children can express their needs, emotions and ideas knowing that adults will listen to them and respond to meet their needs</a:t>
            </a:r>
            <a:r>
              <a:rPr lang="en-GB" dirty="0">
                <a:solidFill>
                  <a:srgbClr val="000000"/>
                </a:solidFill>
                <a:latin typeface="Arial" panose="020B0604020202020204" pitchFamily="34" charset="0"/>
              </a:rPr>
              <a:t> (Gutknecht &amp; Bader, 2021). </a:t>
            </a:r>
            <a:endParaRPr lang="en-GB" dirty="0"/>
          </a:p>
        </p:txBody>
      </p:sp>
      <p:pic>
        <p:nvPicPr>
          <p:cNvPr id="9218" name="Picture 2" descr="What Are the 5 Best Qualities of a Daycare Teacher? - The Breakie Bunch ...">
            <a:extLst>
              <a:ext uri="{FF2B5EF4-FFF2-40B4-BE49-F238E27FC236}">
                <a16:creationId xmlns:a16="http://schemas.microsoft.com/office/drawing/2014/main" id="{04074561-58D5-B4C1-A360-A9A3CB5D2E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2420" y="3423305"/>
            <a:ext cx="4508220" cy="28244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B34AC06-A6D5-8FF1-0864-A189800B1618}"/>
              </a:ext>
            </a:extLst>
          </p:cNvPr>
          <p:cNvSpPr txBox="1"/>
          <p:nvPr/>
        </p:nvSpPr>
        <p:spPr>
          <a:xfrm>
            <a:off x="9225280" y="6471920"/>
            <a:ext cx="2733040" cy="369332"/>
          </a:xfrm>
          <a:prstGeom prst="rect">
            <a:avLst/>
          </a:prstGeom>
          <a:noFill/>
        </p:spPr>
        <p:txBody>
          <a:bodyPr wrap="square" rtlCol="0">
            <a:spAutoFit/>
          </a:bodyPr>
          <a:lstStyle/>
          <a:p>
            <a:r>
              <a:rPr lang="en-GB" dirty="0"/>
              <a:t>(</a:t>
            </a:r>
            <a:r>
              <a:rPr lang="en-GB" sz="1600" dirty="0">
                <a:latin typeface="Arial" panose="020B0604020202020204" pitchFamily="34" charset="0"/>
                <a:cs typeface="Arial" panose="020B0604020202020204" pitchFamily="34" charset="0"/>
              </a:rPr>
              <a:t>The </a:t>
            </a:r>
            <a:r>
              <a:rPr lang="en-GB" sz="1600" dirty="0" err="1">
                <a:latin typeface="Arial" panose="020B0604020202020204" pitchFamily="34" charset="0"/>
                <a:cs typeface="Arial" panose="020B0604020202020204" pitchFamily="34" charset="0"/>
              </a:rPr>
              <a:t>Breakie</a:t>
            </a:r>
            <a:r>
              <a:rPr lang="en-GB" sz="1600" dirty="0">
                <a:latin typeface="Arial" panose="020B0604020202020204" pitchFamily="34" charset="0"/>
                <a:cs typeface="Arial" panose="020B0604020202020204" pitchFamily="34" charset="0"/>
              </a:rPr>
              <a:t> bunch, 2023</a:t>
            </a:r>
            <a:r>
              <a:rPr lang="en-GB" dirty="0"/>
              <a:t>)</a:t>
            </a:r>
          </a:p>
        </p:txBody>
      </p:sp>
    </p:spTree>
    <p:extLst>
      <p:ext uri="{BB962C8B-B14F-4D97-AF65-F5344CB8AC3E}">
        <p14:creationId xmlns:p14="http://schemas.microsoft.com/office/powerpoint/2010/main" val="316402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6" presetClass="emph" presetSubtype="0" fill="hold" grpId="0" nodeType="clickEffect">
                                  <p:stCondLst>
                                    <p:cond delay="0"/>
                                  </p:stCondLst>
                                  <p:childTnLst>
                                    <p:animEffect transition="out" filter="fade">
                                      <p:cBhvr>
                                        <p:cTn id="15" dur="500" tmFilter="0, 0; .2, .5; .8, .5; 1, 0"/>
                                        <p:tgtEl>
                                          <p:spTgt spid="5"/>
                                        </p:tgtEl>
                                      </p:cBhvr>
                                    </p:animEffect>
                                    <p:animScale>
                                      <p:cBhvr>
                                        <p:cTn id="16" dur="250" autoRev="1" fill="hold"/>
                                        <p:tgtEl>
                                          <p:spTgt spid="5"/>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10" grpId="0" animBg="1"/>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514A76-C3F7-263D-FD12-7C142DCDE278}"/>
              </a:ext>
            </a:extLst>
          </p:cNvPr>
          <p:cNvSpPr txBox="1"/>
          <p:nvPr/>
        </p:nvSpPr>
        <p:spPr>
          <a:xfrm>
            <a:off x="1696720" y="232787"/>
            <a:ext cx="1798320" cy="461665"/>
          </a:xfrm>
          <a:prstGeom prst="rect">
            <a:avLst/>
          </a:prstGeom>
          <a:solidFill>
            <a:schemeClr val="bg2">
              <a:lumMod val="90000"/>
            </a:schemeClr>
          </a:solidFill>
          <a:ln>
            <a:solidFill>
              <a:schemeClr val="bg2">
                <a:lumMod val="50000"/>
              </a:schemeClr>
            </a:solidFill>
          </a:ln>
          <a:effectLst>
            <a:glow rad="228600">
              <a:schemeClr val="accent2">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Exploration</a:t>
            </a:r>
          </a:p>
        </p:txBody>
      </p:sp>
      <p:sp>
        <p:nvSpPr>
          <p:cNvPr id="3" name="TextBox 2">
            <a:extLst>
              <a:ext uri="{FF2B5EF4-FFF2-40B4-BE49-F238E27FC236}">
                <a16:creationId xmlns:a16="http://schemas.microsoft.com/office/drawing/2014/main" id="{9F57A273-ACF4-AEB2-FEF7-40DAF808466E}"/>
              </a:ext>
            </a:extLst>
          </p:cNvPr>
          <p:cNvSpPr txBox="1"/>
          <p:nvPr/>
        </p:nvSpPr>
        <p:spPr>
          <a:xfrm>
            <a:off x="4831080" y="232787"/>
            <a:ext cx="3215640" cy="461665"/>
          </a:xfrm>
          <a:prstGeom prst="rect">
            <a:avLst/>
          </a:prstGeom>
          <a:solidFill>
            <a:schemeClr val="bg2">
              <a:lumMod val="90000"/>
            </a:schemeClr>
          </a:solidFill>
          <a:ln>
            <a:solidFill>
              <a:schemeClr val="bg2">
                <a:lumMod val="50000"/>
              </a:schemeClr>
            </a:solidFill>
          </a:ln>
          <a:effectLst>
            <a:glow rad="139700">
              <a:schemeClr val="accent1">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Physical development</a:t>
            </a:r>
          </a:p>
        </p:txBody>
      </p:sp>
      <p:sp>
        <p:nvSpPr>
          <p:cNvPr id="4" name="TextBox 3">
            <a:extLst>
              <a:ext uri="{FF2B5EF4-FFF2-40B4-BE49-F238E27FC236}">
                <a16:creationId xmlns:a16="http://schemas.microsoft.com/office/drawing/2014/main" id="{0CCB86D1-703A-FB6C-2947-D3F133809612}"/>
              </a:ext>
            </a:extLst>
          </p:cNvPr>
          <p:cNvSpPr txBox="1"/>
          <p:nvPr/>
        </p:nvSpPr>
        <p:spPr>
          <a:xfrm>
            <a:off x="8971280" y="232787"/>
            <a:ext cx="1798320" cy="461665"/>
          </a:xfrm>
          <a:prstGeom prst="rect">
            <a:avLst/>
          </a:prstGeom>
          <a:solidFill>
            <a:schemeClr val="bg2">
              <a:lumMod val="90000"/>
            </a:schemeClr>
          </a:solidFill>
          <a:ln>
            <a:solidFill>
              <a:schemeClr val="bg2">
                <a:lumMod val="50000"/>
              </a:schemeClr>
            </a:solidFill>
          </a:ln>
          <a:effectLst>
            <a:glow rad="139700">
              <a:schemeClr val="accent1">
                <a:satMod val="175000"/>
                <a:alpha val="40000"/>
              </a:schemeClr>
            </a:glow>
          </a:effectLst>
        </p:spPr>
        <p:txBody>
          <a:bodyPr wrap="square" rtlCol="0">
            <a:spAutoFit/>
          </a:bodyPr>
          <a:lstStyle/>
          <a:p>
            <a:r>
              <a:rPr lang="en-GB" sz="2400" dirty="0">
                <a:latin typeface="Arial" panose="020B0604020202020204" pitchFamily="34" charset="0"/>
                <a:cs typeface="Arial" panose="020B0604020202020204" pitchFamily="34" charset="0"/>
              </a:rPr>
              <a:t>Well-being</a:t>
            </a:r>
          </a:p>
        </p:txBody>
      </p:sp>
      <p:sp>
        <p:nvSpPr>
          <p:cNvPr id="6" name="TextBox 5">
            <a:extLst>
              <a:ext uri="{FF2B5EF4-FFF2-40B4-BE49-F238E27FC236}">
                <a16:creationId xmlns:a16="http://schemas.microsoft.com/office/drawing/2014/main" id="{4AE17CC5-A81D-70C7-0365-C64805A48EE6}"/>
              </a:ext>
            </a:extLst>
          </p:cNvPr>
          <p:cNvSpPr txBox="1"/>
          <p:nvPr/>
        </p:nvSpPr>
        <p:spPr>
          <a:xfrm>
            <a:off x="1371600" y="1125696"/>
            <a:ext cx="2819400" cy="313932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Children learn and grow in inclusive environments where they are given the opportunity to explore both indoors and outdoors, children from birth need adults to help them begin to explore their surroundings while ensuring their safety. </a:t>
            </a:r>
            <a:r>
              <a:rPr lang="en-GB" sz="1800" b="0" i="0" dirty="0">
                <a:solidFill>
                  <a:srgbClr val="000000"/>
                </a:solidFill>
                <a:effectLst/>
                <a:latin typeface="Arial" panose="020B0604020202020204" pitchFamily="34" charset="0"/>
              </a:rPr>
              <a:t> </a:t>
            </a:r>
            <a:endParaRPr lang="en-GB" dirty="0"/>
          </a:p>
        </p:txBody>
      </p:sp>
      <p:sp>
        <p:nvSpPr>
          <p:cNvPr id="8" name="TextBox 7">
            <a:extLst>
              <a:ext uri="{FF2B5EF4-FFF2-40B4-BE49-F238E27FC236}">
                <a16:creationId xmlns:a16="http://schemas.microsoft.com/office/drawing/2014/main" id="{6C2CBCA3-3939-42D6-6A5B-1CEFCA71A785}"/>
              </a:ext>
            </a:extLst>
          </p:cNvPr>
          <p:cNvSpPr txBox="1"/>
          <p:nvPr/>
        </p:nvSpPr>
        <p:spPr>
          <a:xfrm>
            <a:off x="4889500" y="1125696"/>
            <a:ext cx="3098800" cy="286232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Getting children active can support their overall well-being, physical movement is closely connected to cognitive development, it can help children stay motivated and focus while also promoting the healthy development of their muscles and bones.</a:t>
            </a:r>
            <a:r>
              <a:rPr lang="en-GB" sz="1800" b="0" i="0" dirty="0">
                <a:solidFill>
                  <a:srgbClr val="000000"/>
                </a:solidFill>
                <a:effectLst/>
                <a:latin typeface="Arial" panose="020B0604020202020204" pitchFamily="34" charset="0"/>
              </a:rPr>
              <a:t> </a:t>
            </a:r>
            <a:endParaRPr lang="en-GB" dirty="0"/>
          </a:p>
        </p:txBody>
      </p:sp>
      <p:sp>
        <p:nvSpPr>
          <p:cNvPr id="10" name="TextBox 9">
            <a:extLst>
              <a:ext uri="{FF2B5EF4-FFF2-40B4-BE49-F238E27FC236}">
                <a16:creationId xmlns:a16="http://schemas.microsoft.com/office/drawing/2014/main" id="{61E175A3-A1DF-B5CF-37E8-585731CAFD9C}"/>
              </a:ext>
            </a:extLst>
          </p:cNvPr>
          <p:cNvSpPr txBox="1"/>
          <p:nvPr/>
        </p:nvSpPr>
        <p:spPr>
          <a:xfrm>
            <a:off x="8686800" y="1125696"/>
            <a:ext cx="2794002" cy="535531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Children with strong secure relationships and attachments are more confident in themselves, they are more able to confidently make choices and be independent and resilient. Adults that provide safe, supportive environments are helping children to recognise and manage their feelings and behaviours and help them understand consequences</a:t>
            </a:r>
            <a:r>
              <a:rPr lang="en-GB" dirty="0">
                <a:solidFill>
                  <a:srgbClr val="000000"/>
                </a:solidFill>
                <a:latin typeface="Arial" panose="020B0604020202020204" pitchFamily="34" charset="0"/>
              </a:rPr>
              <a:t> (Gutknecht &amp; Bader, 2021). </a:t>
            </a:r>
            <a:endParaRPr lang="en-GB" dirty="0"/>
          </a:p>
        </p:txBody>
      </p:sp>
    </p:spTree>
    <p:extLst>
      <p:ext uri="{BB962C8B-B14F-4D97-AF65-F5344CB8AC3E}">
        <p14:creationId xmlns:p14="http://schemas.microsoft.com/office/powerpoint/2010/main" val="2581076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6" presetClass="emph" presetSubtype="0" fill="hold" grpId="0" nodeType="clickEffect">
                                  <p:stCondLst>
                                    <p:cond delay="0"/>
                                  </p:stCondLst>
                                  <p:childTnLst>
                                    <p:animEffect transition="out" filter="fade">
                                      <p:cBhvr>
                                        <p:cTn id="15" dur="500" tmFilter="0, 0; .2, .5; .8, .5; 1, 0"/>
                                        <p:tgtEl>
                                          <p:spTgt spid="3"/>
                                        </p:tgtEl>
                                      </p:cBhvr>
                                    </p:animEffect>
                                    <p:animScale>
                                      <p:cBhvr>
                                        <p:cTn id="16" dur="250" autoRev="1" fill="hold"/>
                                        <p:tgtEl>
                                          <p:spTgt spid="3"/>
                                        </p:tgtEl>
                                      </p:cBhvr>
                                      <p:by x="105000" y="105000"/>
                                    </p:animScale>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6" presetClass="emph" presetSubtype="0" fill="hold" grpId="0" nodeType="clickEffect">
                                  <p:stCondLst>
                                    <p:cond delay="0"/>
                                  </p:stCondLst>
                                  <p:childTnLst>
                                    <p:animEffect transition="out" filter="fade">
                                      <p:cBhvr>
                                        <p:cTn id="24" dur="500" tmFilter="0, 0; .2, .5; .8, .5; 1, 0"/>
                                        <p:tgtEl>
                                          <p:spTgt spid="4"/>
                                        </p:tgtEl>
                                      </p:cBhvr>
                                    </p:animEffect>
                                    <p:animScale>
                                      <p:cBhvr>
                                        <p:cTn id="25" dur="250" autoRev="1" fill="hold"/>
                                        <p:tgtEl>
                                          <p:spTgt spid="4"/>
                                        </p:tgtEl>
                                      </p:cBhvr>
                                      <p:by x="105000" y="105000"/>
                                    </p:animScale>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6" grpId="0" animBg="1"/>
      <p:bldP spid="8"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47" name="Group 10246">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248"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0249"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0250"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0251"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0252"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0253"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pic>
        <p:nvPicPr>
          <p:cNvPr id="10242" name="Picture 2" descr="Building a Strong Partnership: How Parents and Childcare Teachers Can ...">
            <a:extLst>
              <a:ext uri="{FF2B5EF4-FFF2-40B4-BE49-F238E27FC236}">
                <a16:creationId xmlns:a16="http://schemas.microsoft.com/office/drawing/2014/main" id="{457B3DEB-1F53-9443-3B2B-A008AA57FFB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b="15414"/>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D04D893-EBD7-FB60-E867-CBB1EE2F275C}"/>
              </a:ext>
            </a:extLst>
          </p:cNvPr>
          <p:cNvSpPr txBox="1"/>
          <p:nvPr/>
        </p:nvSpPr>
        <p:spPr>
          <a:xfrm>
            <a:off x="1452880" y="98961"/>
            <a:ext cx="10394632" cy="1709519"/>
          </a:xfrm>
          <a:prstGeom prst="rect">
            <a:avLst/>
          </a:prstGeom>
        </p:spPr>
        <p:txBody>
          <a:bodyPr vert="horz" lIns="91440" tIns="45720" rIns="91440" bIns="45720" rtlCol="0" anchor="b">
            <a:normAutofit lnSpcReduction="10000"/>
          </a:bodyPr>
          <a:lstStyle/>
          <a:p>
            <a:pPr algn="r">
              <a:lnSpc>
                <a:spcPct val="90000"/>
              </a:lnSpc>
              <a:spcBef>
                <a:spcPct val="0"/>
              </a:spcBef>
              <a:spcAft>
                <a:spcPts val="600"/>
              </a:spcAft>
            </a:pPr>
            <a:r>
              <a:rPr lang="en-US" sz="6000" dirty="0">
                <a:ln w="3175" cmpd="sng">
                  <a:noFill/>
                </a:ln>
                <a:latin typeface="+mj-lt"/>
                <a:ea typeface="+mj-ea"/>
                <a:cs typeface="+mj-cs"/>
              </a:rPr>
              <a:t>The importance of effective partnerships in Early years.</a:t>
            </a:r>
          </a:p>
        </p:txBody>
      </p:sp>
      <p:grpSp>
        <p:nvGrpSpPr>
          <p:cNvPr id="10255" name="Group 10254">
            <a:extLst>
              <a:ext uri="{FF2B5EF4-FFF2-40B4-BE49-F238E27FC236}">
                <a16:creationId xmlns:a16="http://schemas.microsoft.com/office/drawing/2014/main" id="{0A3EF779-83DD-4EB0-9F4C-7304381A28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256" name="Freeform 6">
              <a:extLst>
                <a:ext uri="{FF2B5EF4-FFF2-40B4-BE49-F238E27FC236}">
                  <a16:creationId xmlns:a16="http://schemas.microsoft.com/office/drawing/2014/main" id="{772C8C0C-10E0-4305-95B6-F0A11F0AD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txBody>
            <a:bodyPr/>
            <a:lstStyle/>
            <a:p>
              <a:endParaRPr lang="en-GB"/>
            </a:p>
          </p:txBody>
        </p:sp>
        <p:sp>
          <p:nvSpPr>
            <p:cNvPr id="10257" name="Freeform 7">
              <a:extLst>
                <a:ext uri="{FF2B5EF4-FFF2-40B4-BE49-F238E27FC236}">
                  <a16:creationId xmlns:a16="http://schemas.microsoft.com/office/drawing/2014/main" id="{ED6F480D-2F2A-4E97-B196-39B35C4BF8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txBody>
            <a:bodyPr/>
            <a:lstStyle/>
            <a:p>
              <a:endParaRPr lang="en-GB"/>
            </a:p>
          </p:txBody>
        </p:sp>
        <p:sp>
          <p:nvSpPr>
            <p:cNvPr id="10258" name="Freeform 9">
              <a:extLst>
                <a:ext uri="{FF2B5EF4-FFF2-40B4-BE49-F238E27FC236}">
                  <a16:creationId xmlns:a16="http://schemas.microsoft.com/office/drawing/2014/main" id="{65ACA5CB-4926-4AA1-8B0D-0A8C294D3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txBody>
            <a:bodyPr/>
            <a:lstStyle/>
            <a:p>
              <a:endParaRPr lang="en-GB"/>
            </a:p>
          </p:txBody>
        </p:sp>
        <p:sp>
          <p:nvSpPr>
            <p:cNvPr id="10259" name="Freeform 10">
              <a:extLst>
                <a:ext uri="{FF2B5EF4-FFF2-40B4-BE49-F238E27FC236}">
                  <a16:creationId xmlns:a16="http://schemas.microsoft.com/office/drawing/2014/main" id="{1FC1EC6E-AED1-4539-B157-05226499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txBody>
            <a:bodyPr/>
            <a:lstStyle/>
            <a:p>
              <a:endParaRPr lang="en-GB"/>
            </a:p>
          </p:txBody>
        </p:sp>
        <p:sp>
          <p:nvSpPr>
            <p:cNvPr id="10260" name="Freeform 11">
              <a:extLst>
                <a:ext uri="{FF2B5EF4-FFF2-40B4-BE49-F238E27FC236}">
                  <a16:creationId xmlns:a16="http://schemas.microsoft.com/office/drawing/2014/main" id="{F5C22045-92BD-4CA1-A655-5ADD00283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txBody>
            <a:bodyPr/>
            <a:lstStyle/>
            <a:p>
              <a:endParaRPr lang="en-GB"/>
            </a:p>
          </p:txBody>
        </p:sp>
        <p:sp>
          <p:nvSpPr>
            <p:cNvPr id="10261" name="Freeform 12">
              <a:extLst>
                <a:ext uri="{FF2B5EF4-FFF2-40B4-BE49-F238E27FC236}">
                  <a16:creationId xmlns:a16="http://schemas.microsoft.com/office/drawing/2014/main" id="{F130A56D-449A-4985-94CD-B749D51FF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txBody>
            <a:bodyPr/>
            <a:lstStyle/>
            <a:p>
              <a:endParaRPr lang="en-GB"/>
            </a:p>
          </p:txBody>
        </p:sp>
      </p:grpSp>
      <p:sp>
        <p:nvSpPr>
          <p:cNvPr id="3" name="TextBox 2">
            <a:extLst>
              <a:ext uri="{FF2B5EF4-FFF2-40B4-BE49-F238E27FC236}">
                <a16:creationId xmlns:a16="http://schemas.microsoft.com/office/drawing/2014/main" id="{9D650EA6-5125-B22F-DDA0-244373A43D09}"/>
              </a:ext>
            </a:extLst>
          </p:cNvPr>
          <p:cNvSpPr txBox="1"/>
          <p:nvPr/>
        </p:nvSpPr>
        <p:spPr>
          <a:xfrm>
            <a:off x="8869680" y="6389707"/>
            <a:ext cx="3233420" cy="369332"/>
          </a:xfrm>
          <a:prstGeom prst="rect">
            <a:avLst/>
          </a:prstGeom>
          <a:noFill/>
        </p:spPr>
        <p:txBody>
          <a:bodyPr wrap="square" rtlCol="0">
            <a:spAutoFit/>
          </a:bodyPr>
          <a:lstStyle/>
          <a:p>
            <a:r>
              <a:rPr lang="en-GB" dirty="0"/>
              <a:t>(Hyde park playschool, no date)</a:t>
            </a:r>
          </a:p>
        </p:txBody>
      </p:sp>
    </p:spTree>
    <p:extLst>
      <p:ext uri="{BB962C8B-B14F-4D97-AF65-F5344CB8AC3E}">
        <p14:creationId xmlns:p14="http://schemas.microsoft.com/office/powerpoint/2010/main" val="85430293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TextBox 2">
            <a:extLst>
              <a:ext uri="{FF2B5EF4-FFF2-40B4-BE49-F238E27FC236}">
                <a16:creationId xmlns:a16="http://schemas.microsoft.com/office/drawing/2014/main" id="{06193A73-73D7-34AE-51A3-9C441C2B2436}"/>
              </a:ext>
            </a:extLst>
          </p:cNvPr>
          <p:cNvGraphicFramePr/>
          <p:nvPr>
            <p:extLst>
              <p:ext uri="{D42A27DB-BD31-4B8C-83A1-F6EECF244321}">
                <p14:modId xmlns:p14="http://schemas.microsoft.com/office/powerpoint/2010/main" val="2833412167"/>
              </p:ext>
            </p:extLst>
          </p:nvPr>
        </p:nvGraphicFramePr>
        <p:xfrm>
          <a:off x="1379537" y="426720"/>
          <a:ext cx="10661651" cy="5069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64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271" name="Group 1127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27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27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27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127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127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127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1279" name="Rectangle 11278">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81" name="Group 11280">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1282"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283"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284"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1285"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1286"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1287"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extBox 1">
            <a:extLst>
              <a:ext uri="{FF2B5EF4-FFF2-40B4-BE49-F238E27FC236}">
                <a16:creationId xmlns:a16="http://schemas.microsoft.com/office/drawing/2014/main" id="{A181C77F-9FF2-BFA4-E619-B4EE45161342}"/>
              </a:ext>
            </a:extLst>
          </p:cNvPr>
          <p:cNvSpPr txBox="1"/>
          <p:nvPr/>
        </p:nvSpPr>
        <p:spPr>
          <a:xfrm>
            <a:off x="5448299" y="1380068"/>
            <a:ext cx="6054723" cy="261619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6000" dirty="0">
                <a:ln w="3175" cmpd="sng">
                  <a:noFill/>
                </a:ln>
                <a:latin typeface="+mj-lt"/>
                <a:ea typeface="+mj-ea"/>
                <a:cs typeface="+mj-cs"/>
              </a:rPr>
              <a:t>Maternal factors and support strategies.</a:t>
            </a:r>
          </a:p>
        </p:txBody>
      </p:sp>
      <p:pic>
        <p:nvPicPr>
          <p:cNvPr id="11266" name="Picture 2" descr="World Breastfeeding Week 2023: Date, Theme, History And Significance ...">
            <a:extLst>
              <a:ext uri="{FF2B5EF4-FFF2-40B4-BE49-F238E27FC236}">
                <a16:creationId xmlns:a16="http://schemas.microsoft.com/office/drawing/2014/main" id="{74E736A6-ADC5-A820-6764-E540F7B154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6333" r="13042" b="9091"/>
          <a:stretch>
            <a:fillRect/>
          </a:stretch>
        </p:blipFill>
        <p:spPr bwMode="auto">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noFill/>
          <a:ln w="38100">
            <a:noFill/>
          </a:ln>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83BDE1C-7F69-128D-402F-44D66E12ABA2}"/>
              </a:ext>
            </a:extLst>
          </p:cNvPr>
          <p:cNvSpPr txBox="1"/>
          <p:nvPr/>
        </p:nvSpPr>
        <p:spPr>
          <a:xfrm>
            <a:off x="81280" y="6451600"/>
            <a:ext cx="28778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(Only my health, 2023</a:t>
            </a:r>
            <a:r>
              <a:rPr lang="en-GB" dirty="0"/>
              <a:t>)</a:t>
            </a:r>
          </a:p>
        </p:txBody>
      </p:sp>
    </p:spTree>
    <p:extLst>
      <p:ext uri="{BB962C8B-B14F-4D97-AF65-F5344CB8AC3E}">
        <p14:creationId xmlns:p14="http://schemas.microsoft.com/office/powerpoint/2010/main" val="271669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F580C6-7E00-BB1B-D67F-152403E4E1D7}"/>
              </a:ext>
            </a:extLst>
          </p:cNvPr>
          <p:cNvSpPr txBox="1"/>
          <p:nvPr/>
        </p:nvSpPr>
        <p:spPr>
          <a:xfrm>
            <a:off x="2286000" y="213360"/>
            <a:ext cx="1778000" cy="369332"/>
          </a:xfrm>
          <a:prstGeom prst="rect">
            <a:avLst/>
          </a:prstGeom>
          <a:solidFill>
            <a:schemeClr val="bg2">
              <a:lumMod val="90000"/>
            </a:schemeClr>
          </a:solidFill>
          <a:ln>
            <a:solidFill>
              <a:schemeClr val="bg2">
                <a:lumMod val="50000"/>
              </a:schemeClr>
            </a:solidFill>
          </a:ln>
          <a:effectLst>
            <a:glow rad="139700">
              <a:schemeClr val="accent2">
                <a:satMod val="175000"/>
                <a:alpha val="40000"/>
              </a:schemeClr>
            </a:glow>
          </a:effectLst>
        </p:spPr>
        <p:txBody>
          <a:bodyPr wrap="square" rtlCol="0">
            <a:spAutoFit/>
          </a:bodyPr>
          <a:lstStyle/>
          <a:p>
            <a:r>
              <a:rPr lang="en-GB" dirty="0">
                <a:latin typeface="Arial" panose="020B0604020202020204" pitchFamily="34" charset="0"/>
                <a:cs typeface="Arial" panose="020B0604020202020204" pitchFamily="34" charset="0"/>
              </a:rPr>
              <a:t>Breast feeding</a:t>
            </a:r>
          </a:p>
        </p:txBody>
      </p:sp>
      <p:sp>
        <p:nvSpPr>
          <p:cNvPr id="6" name="TextBox 5">
            <a:extLst>
              <a:ext uri="{FF2B5EF4-FFF2-40B4-BE49-F238E27FC236}">
                <a16:creationId xmlns:a16="http://schemas.microsoft.com/office/drawing/2014/main" id="{C53C0F7F-526C-63F4-CED8-0A5B44EA552E}"/>
              </a:ext>
            </a:extLst>
          </p:cNvPr>
          <p:cNvSpPr txBox="1"/>
          <p:nvPr/>
        </p:nvSpPr>
        <p:spPr>
          <a:xfrm>
            <a:off x="2214880" y="972235"/>
            <a:ext cx="6096000" cy="64633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Many women when starting to breastfeed will encounter problems such as: </a:t>
            </a:r>
            <a:r>
              <a:rPr lang="en-GB" sz="1800" b="0" i="0" dirty="0">
                <a:solidFill>
                  <a:srgbClr val="000000"/>
                </a:solidFill>
                <a:effectLst/>
                <a:latin typeface="Arial" panose="020B0604020202020204" pitchFamily="34" charset="0"/>
              </a:rPr>
              <a:t> </a:t>
            </a:r>
            <a:endParaRPr lang="en-GB" dirty="0"/>
          </a:p>
        </p:txBody>
      </p:sp>
      <p:graphicFrame>
        <p:nvGraphicFramePr>
          <p:cNvPr id="8" name="Table 7">
            <a:extLst>
              <a:ext uri="{FF2B5EF4-FFF2-40B4-BE49-F238E27FC236}">
                <a16:creationId xmlns:a16="http://schemas.microsoft.com/office/drawing/2014/main" id="{C924A0A2-E5F0-E9CF-C4F6-D420EE9B3292}"/>
              </a:ext>
            </a:extLst>
          </p:cNvPr>
          <p:cNvGraphicFramePr>
            <a:graphicFrameLocks noGrp="1"/>
          </p:cNvGraphicFramePr>
          <p:nvPr>
            <p:extLst>
              <p:ext uri="{D42A27DB-BD31-4B8C-83A1-F6EECF244321}">
                <p14:modId xmlns:p14="http://schemas.microsoft.com/office/powerpoint/2010/main" val="237352151"/>
              </p:ext>
            </p:extLst>
          </p:nvPr>
        </p:nvGraphicFramePr>
        <p:xfrm>
          <a:off x="2214880" y="1869440"/>
          <a:ext cx="8128000" cy="42113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730280948"/>
                    </a:ext>
                  </a:extLst>
                </a:gridCol>
                <a:gridCol w="4064000">
                  <a:extLst>
                    <a:ext uri="{9D8B030D-6E8A-4147-A177-3AD203B41FA5}">
                      <a16:colId xmlns:a16="http://schemas.microsoft.com/office/drawing/2014/main" val="384704828"/>
                    </a:ext>
                  </a:extLst>
                </a:gridCol>
              </a:tblGrid>
              <a:tr h="370840">
                <a:tc>
                  <a:txBody>
                    <a:bodyPr/>
                    <a:lstStyle/>
                    <a:p>
                      <a:r>
                        <a:rPr lang="en-GB" dirty="0"/>
                        <a:t>Issue</a:t>
                      </a:r>
                    </a:p>
                  </a:txBody>
                  <a:tcPr/>
                </a:tc>
                <a:tc>
                  <a:txBody>
                    <a:bodyPr/>
                    <a:lstStyle/>
                    <a:p>
                      <a:r>
                        <a:rPr lang="en-GB" dirty="0"/>
                        <a:t>Strategies</a:t>
                      </a:r>
                    </a:p>
                  </a:txBody>
                  <a:tcPr/>
                </a:tc>
                <a:extLst>
                  <a:ext uri="{0D108BD9-81ED-4DB2-BD59-A6C34878D82A}">
                    <a16:rowId xmlns:a16="http://schemas.microsoft.com/office/drawing/2014/main" val="3220734162"/>
                  </a:ext>
                </a:extLst>
              </a:tr>
              <a:tr h="370840">
                <a:tc>
                  <a:txBody>
                    <a:bodyPr/>
                    <a:lstStyle/>
                    <a:p>
                      <a:r>
                        <a:rPr lang="en-GB" dirty="0"/>
                        <a:t>Sore or cracked nipples</a:t>
                      </a:r>
                    </a:p>
                  </a:txBody>
                  <a:tcPr/>
                </a:tc>
                <a:tc>
                  <a:txBody>
                    <a:bodyPr/>
                    <a:lstStyle/>
                    <a:p>
                      <a:r>
                        <a:rPr lang="en-GB" sz="1800" b="0" i="0" u="none" strike="noStrike" kern="1200" dirty="0">
                          <a:solidFill>
                            <a:schemeClr val="dk1"/>
                          </a:solidFill>
                          <a:effectLst/>
                          <a:latin typeface="+mn-lt"/>
                          <a:ea typeface="+mn-ea"/>
                          <a:cs typeface="+mn-cs"/>
                        </a:rPr>
                        <a:t>Repositioning the baby, otherwise contacting the midwife, health visitor or breastfeeding specialist.</a:t>
                      </a:r>
                      <a:r>
                        <a:rPr lang="en-GB" sz="1800" b="0" i="0" kern="1200" dirty="0">
                          <a:solidFill>
                            <a:schemeClr val="dk1"/>
                          </a:solidFill>
                          <a:effectLst/>
                          <a:latin typeface="+mn-lt"/>
                          <a:ea typeface="+mn-ea"/>
                          <a:cs typeface="+mn-cs"/>
                        </a:rPr>
                        <a:t> </a:t>
                      </a:r>
                      <a:endParaRPr lang="en-GB" dirty="0"/>
                    </a:p>
                  </a:txBody>
                  <a:tcPr/>
                </a:tc>
                <a:extLst>
                  <a:ext uri="{0D108BD9-81ED-4DB2-BD59-A6C34878D82A}">
                    <a16:rowId xmlns:a16="http://schemas.microsoft.com/office/drawing/2014/main" val="3317758369"/>
                  </a:ext>
                </a:extLst>
              </a:tr>
              <a:tr h="370840">
                <a:tc>
                  <a:txBody>
                    <a:bodyPr/>
                    <a:lstStyle/>
                    <a:p>
                      <a:r>
                        <a:rPr lang="en-GB" dirty="0"/>
                        <a:t>Unable to provide enough breastmilk</a:t>
                      </a:r>
                    </a:p>
                  </a:txBody>
                  <a:tcPr/>
                </a:tc>
                <a:tc>
                  <a:txBody>
                    <a:bodyPr/>
                    <a:lstStyle/>
                    <a:p>
                      <a:r>
                        <a:rPr lang="en-GB" sz="1800" b="0" i="0" u="none" strike="noStrike" kern="1200" dirty="0">
                          <a:solidFill>
                            <a:schemeClr val="dk1"/>
                          </a:solidFill>
                          <a:effectLst/>
                          <a:latin typeface="+mn-lt"/>
                          <a:ea typeface="+mn-ea"/>
                          <a:cs typeface="+mn-cs"/>
                        </a:rPr>
                        <a:t>Try offering both breasts to the baby, alternating the one you start with to help stimulate the supply of milk, keeping that skin to skin can also stimulate the milk supply.</a:t>
                      </a:r>
                      <a:r>
                        <a:rPr lang="en-GB" sz="1800" b="0" i="0" kern="1200" dirty="0">
                          <a:solidFill>
                            <a:schemeClr val="dk1"/>
                          </a:solidFill>
                          <a:effectLst/>
                          <a:latin typeface="+mn-lt"/>
                          <a:ea typeface="+mn-ea"/>
                          <a:cs typeface="+mn-cs"/>
                        </a:rPr>
                        <a:t> </a:t>
                      </a:r>
                      <a:endParaRPr lang="en-GB" dirty="0"/>
                    </a:p>
                  </a:txBody>
                  <a:tcPr/>
                </a:tc>
                <a:extLst>
                  <a:ext uri="{0D108BD9-81ED-4DB2-BD59-A6C34878D82A}">
                    <a16:rowId xmlns:a16="http://schemas.microsoft.com/office/drawing/2014/main" val="3350938665"/>
                  </a:ext>
                </a:extLst>
              </a:tr>
              <a:tr h="370840">
                <a:tc>
                  <a:txBody>
                    <a:bodyPr/>
                    <a:lstStyle/>
                    <a:p>
                      <a:r>
                        <a:rPr lang="en-GB" dirty="0"/>
                        <a:t>Breast engorgement </a:t>
                      </a:r>
                    </a:p>
                  </a:txBody>
                  <a:tcPr/>
                </a:tc>
                <a:tc>
                  <a:txBody>
                    <a:bodyPr/>
                    <a:lstStyle/>
                    <a:p>
                      <a:r>
                        <a:rPr lang="en-GB" sz="1800" b="0" i="0" u="none" strike="noStrike" kern="1200" dirty="0">
                          <a:solidFill>
                            <a:schemeClr val="dk1"/>
                          </a:solidFill>
                          <a:effectLst/>
                          <a:latin typeface="+mn-lt"/>
                          <a:ea typeface="+mn-ea"/>
                          <a:cs typeface="+mn-cs"/>
                        </a:rPr>
                        <a:t>In the early days it can take time for the milk supply to tailor to the needs of the baby, it can also occur when the baby is older, therefore it could be the time to start solid foods (NHS, 2025).</a:t>
                      </a:r>
                      <a:endParaRPr lang="en-GB" dirty="0"/>
                    </a:p>
                  </a:txBody>
                  <a:tcPr/>
                </a:tc>
                <a:extLst>
                  <a:ext uri="{0D108BD9-81ED-4DB2-BD59-A6C34878D82A}">
                    <a16:rowId xmlns:a16="http://schemas.microsoft.com/office/drawing/2014/main" val="3024996128"/>
                  </a:ext>
                </a:extLst>
              </a:tr>
            </a:tbl>
          </a:graphicData>
        </a:graphic>
      </p:graphicFrame>
    </p:spTree>
    <p:extLst>
      <p:ext uri="{BB962C8B-B14F-4D97-AF65-F5344CB8AC3E}">
        <p14:creationId xmlns:p14="http://schemas.microsoft.com/office/powerpoint/2010/main" val="93520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F65F5B-F377-13A9-8EC0-414CD2E78761}"/>
              </a:ext>
            </a:extLst>
          </p:cNvPr>
          <p:cNvSpPr txBox="1"/>
          <p:nvPr/>
        </p:nvSpPr>
        <p:spPr>
          <a:xfrm>
            <a:off x="1763486" y="163286"/>
            <a:ext cx="3048000" cy="461665"/>
          </a:xfrm>
          <a:prstGeom prst="rect">
            <a:avLst/>
          </a:prstGeom>
          <a:solidFill>
            <a:schemeClr val="bg2">
              <a:lumMod val="90000"/>
            </a:schemeClr>
          </a:solidFill>
          <a:ln>
            <a:solidFill>
              <a:schemeClr val="bg2">
                <a:lumMod val="50000"/>
              </a:schemeClr>
            </a:solidFill>
          </a:ln>
        </p:spPr>
        <p:txBody>
          <a:bodyPr wrap="square" rtlCol="0">
            <a:spAutoFit/>
          </a:bodyPr>
          <a:lstStyle/>
          <a:p>
            <a:r>
              <a:rPr lang="en-GB" sz="2400" dirty="0">
                <a:latin typeface="Arial" panose="020B0604020202020204" pitchFamily="34" charset="0"/>
                <a:cs typeface="Arial" panose="020B0604020202020204" pitchFamily="34" charset="0"/>
              </a:rPr>
              <a:t>Mental Health issues</a:t>
            </a:r>
          </a:p>
        </p:txBody>
      </p:sp>
      <p:sp>
        <p:nvSpPr>
          <p:cNvPr id="4" name="TextBox 3">
            <a:extLst>
              <a:ext uri="{FF2B5EF4-FFF2-40B4-BE49-F238E27FC236}">
                <a16:creationId xmlns:a16="http://schemas.microsoft.com/office/drawing/2014/main" id="{88ED9FCD-4581-DB75-F298-F0B4B2BB0DF7}"/>
              </a:ext>
            </a:extLst>
          </p:cNvPr>
          <p:cNvSpPr txBox="1"/>
          <p:nvPr/>
        </p:nvSpPr>
        <p:spPr>
          <a:xfrm>
            <a:off x="1763485" y="821009"/>
            <a:ext cx="10080171" cy="107721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r>
              <a:rPr lang="en-GB" sz="1600" b="0" i="0" u="none" strike="noStrike" dirty="0">
                <a:solidFill>
                  <a:srgbClr val="000000"/>
                </a:solidFill>
                <a:effectLst/>
                <a:latin typeface="Arial" panose="020B0604020202020204" pitchFamily="34" charset="0"/>
                <a:cs typeface="Arial" panose="020B0604020202020204" pitchFamily="34" charset="0"/>
              </a:rPr>
              <a:t>Perinatal mental health issues are very common during or following pregnancy, for many women being pregnant and giving birth is seen as a joyful transition in their lives however around 70% of women will often downplay or even withhold the seriousness of their mental health problems (Royal College of Midwives, 2022). </a:t>
            </a:r>
            <a:r>
              <a:rPr lang="en-GB" sz="1600" b="0" i="0" dirty="0">
                <a:solidFill>
                  <a:srgbClr val="000000"/>
                </a:solidFill>
                <a:effectLs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There are many services to help women suffering with perinatal mental health issues, such as:</a:t>
            </a:r>
          </a:p>
        </p:txBody>
      </p:sp>
      <p:sp>
        <p:nvSpPr>
          <p:cNvPr id="6" name="TextBox 5">
            <a:extLst>
              <a:ext uri="{FF2B5EF4-FFF2-40B4-BE49-F238E27FC236}">
                <a16:creationId xmlns:a16="http://schemas.microsoft.com/office/drawing/2014/main" id="{3E75B83C-9E45-367E-45D2-3161429EF170}"/>
              </a:ext>
            </a:extLst>
          </p:cNvPr>
          <p:cNvSpPr txBox="1"/>
          <p:nvPr/>
        </p:nvSpPr>
        <p:spPr>
          <a:xfrm>
            <a:off x="1404256" y="2401278"/>
            <a:ext cx="2754086" cy="230832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285750" indent="-285750">
              <a:buFont typeface="Arial" panose="020B0604020202020204" pitchFamily="34" charset="0"/>
              <a:buChar char="•"/>
            </a:pPr>
            <a:r>
              <a:rPr lang="en-GB" sz="1800" b="0" i="0" u="none" strike="noStrike" dirty="0">
                <a:solidFill>
                  <a:srgbClr val="000000"/>
                </a:solidFill>
                <a:effectLst/>
                <a:latin typeface="Aptos" panose="020B0004020202020204" pitchFamily="34" charset="0"/>
              </a:rPr>
              <a:t>General practitioners – GP's are always available to discuss mental health issues and if needed explore treatment options or referrals to other services for support.</a:t>
            </a:r>
            <a:r>
              <a:rPr lang="en-GB" sz="1800" b="0" i="0" dirty="0">
                <a:solidFill>
                  <a:srgbClr val="000000"/>
                </a:solidFill>
                <a:effectLst/>
                <a:latin typeface="Aptos" panose="020B0004020202020204" pitchFamily="34" charset="0"/>
              </a:rPr>
              <a:t> </a:t>
            </a:r>
            <a:endParaRPr lang="en-GB" dirty="0"/>
          </a:p>
        </p:txBody>
      </p:sp>
      <p:sp>
        <p:nvSpPr>
          <p:cNvPr id="8" name="TextBox 7">
            <a:extLst>
              <a:ext uri="{FF2B5EF4-FFF2-40B4-BE49-F238E27FC236}">
                <a16:creationId xmlns:a16="http://schemas.microsoft.com/office/drawing/2014/main" id="{F075ACAC-0229-5EC5-DFB3-E3CD25A60BC8}"/>
              </a:ext>
            </a:extLst>
          </p:cNvPr>
          <p:cNvSpPr txBox="1"/>
          <p:nvPr/>
        </p:nvSpPr>
        <p:spPr>
          <a:xfrm>
            <a:off x="4637315" y="2401278"/>
            <a:ext cx="3853543" cy="230832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285750" indent="-285750">
              <a:buFont typeface="Arial" panose="020B0604020202020204" pitchFamily="34" charset="0"/>
              <a:buChar char="•"/>
            </a:pPr>
            <a:r>
              <a:rPr lang="en-GB" sz="1800" b="0" i="0" u="none" strike="noStrike" dirty="0">
                <a:solidFill>
                  <a:srgbClr val="000000"/>
                </a:solidFill>
                <a:effectLst/>
                <a:latin typeface="Aptos" panose="020B0004020202020204" pitchFamily="34" charset="0"/>
              </a:rPr>
              <a:t>Health visitors – health visitors can support with looking after mental wellbeing and caring for a baby, health visitors also listen to any concerns or thoughts and are available to discuss difficult emotions a mother may be feeling (Mind, 2024)</a:t>
            </a:r>
            <a:r>
              <a:rPr lang="en-GB" u="none" strike="noStrike" dirty="0">
                <a:solidFill>
                  <a:srgbClr val="000000"/>
                </a:solidFill>
                <a:latin typeface="Aptos" panose="020B0004020202020204" pitchFamily="34" charset="0"/>
              </a:rPr>
              <a:t>.</a:t>
            </a:r>
            <a:endParaRPr lang="en-GB" dirty="0"/>
          </a:p>
        </p:txBody>
      </p:sp>
      <p:sp>
        <p:nvSpPr>
          <p:cNvPr id="10" name="TextBox 9">
            <a:extLst>
              <a:ext uri="{FF2B5EF4-FFF2-40B4-BE49-F238E27FC236}">
                <a16:creationId xmlns:a16="http://schemas.microsoft.com/office/drawing/2014/main" id="{8C6C87EC-71F7-36B0-DD6D-CBCBFBA9664A}"/>
              </a:ext>
            </a:extLst>
          </p:cNvPr>
          <p:cNvSpPr txBox="1"/>
          <p:nvPr/>
        </p:nvSpPr>
        <p:spPr>
          <a:xfrm>
            <a:off x="8969831" y="2401278"/>
            <a:ext cx="2634343" cy="175432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285750" indent="-285750">
              <a:buFont typeface="Arial" panose="020B0604020202020204" pitchFamily="34" charset="0"/>
              <a:buChar char="•"/>
            </a:pPr>
            <a:r>
              <a:rPr lang="en-GB" b="0" i="0" dirty="0">
                <a:solidFill>
                  <a:srgbClr val="000000"/>
                </a:solidFill>
                <a:effectLst/>
                <a:latin typeface="Aptos" panose="020B0004020202020204" pitchFamily="34" charset="0"/>
              </a:rPr>
              <a:t>Mind (2024) also offer support from a crisis team available 24/7 that can be connected through NHS phoning 111. </a:t>
            </a:r>
            <a:endParaRPr lang="en-GB" dirty="0"/>
          </a:p>
        </p:txBody>
      </p:sp>
    </p:spTree>
    <p:extLst>
      <p:ext uri="{BB962C8B-B14F-4D97-AF65-F5344CB8AC3E}">
        <p14:creationId xmlns:p14="http://schemas.microsoft.com/office/powerpoint/2010/main" val="247744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8" grpId="0" animBg="1"/>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299" name="Group 12298">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30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301"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302"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2303"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304"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230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2323" name="Rectangle 12322">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4" name="Picture 6" descr="Early Years practitioner | HFL Education">
            <a:extLst>
              <a:ext uri="{FF2B5EF4-FFF2-40B4-BE49-F238E27FC236}">
                <a16:creationId xmlns:a16="http://schemas.microsoft.com/office/drawing/2014/main" id="{B66840F9-3D43-BEA5-A153-BAAB2D25C060}"/>
              </a:ext>
            </a:extLst>
          </p:cNvPr>
          <p:cNvPicPr>
            <a:picLocks noChangeAspect="1" noChangeArrowheads="1"/>
          </p:cNvPicPr>
          <p:nvPr/>
        </p:nvPicPr>
        <p:blipFill>
          <a:blip r:embed="rId2">
            <a:alphaModFix amt="25000"/>
            <a:extLst>
              <a:ext uri="{28A0092B-C50C-407E-A947-70E740481C1C}">
                <a14:useLocalDpi xmlns:a14="http://schemas.microsoft.com/office/drawing/2010/main" val="0"/>
              </a:ext>
            </a:extLst>
          </a:blip>
          <a:srcRect b="13462"/>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072DD95-5FD3-695A-C8A8-50C29A2F1CE5}"/>
              </a:ext>
            </a:extLst>
          </p:cNvPr>
          <p:cNvSpPr txBox="1"/>
          <p:nvPr/>
        </p:nvSpPr>
        <p:spPr>
          <a:xfrm>
            <a:off x="294042" y="5815001"/>
            <a:ext cx="10233621" cy="1042989"/>
          </a:xfrm>
          <a:prstGeom prst="rect">
            <a:avLst/>
          </a:prstGeom>
        </p:spPr>
        <p:txBody>
          <a:bodyPr vert="horz" lIns="91440" tIns="45720" rIns="91440" bIns="45720" rtlCol="0" anchor="t">
            <a:normAutofit/>
          </a:bodyPr>
          <a:lstStyle/>
          <a:p>
            <a:pPr>
              <a:spcBef>
                <a:spcPct val="20000"/>
              </a:spcBef>
              <a:spcAft>
                <a:spcPts val="600"/>
              </a:spcAft>
              <a:buClr>
                <a:schemeClr val="accent1">
                  <a:lumMod val="75000"/>
                </a:schemeClr>
              </a:buClr>
              <a:buSzPct val="145000"/>
              <a:buFont typeface="Arial"/>
              <a:buChar char="•"/>
            </a:pPr>
            <a:r>
              <a:rPr lang="en-US" sz="3600" b="0" i="0" dirty="0">
                <a:latin typeface="Arial" panose="020B0604020202020204" pitchFamily="34" charset="0"/>
                <a:cs typeface="Arial" panose="020B0604020202020204" pitchFamily="34" charset="0"/>
              </a:rPr>
              <a:t>Challenges when providing high quality care</a:t>
            </a:r>
            <a:r>
              <a:rPr lang="en-US" b="0" i="0" dirty="0"/>
              <a:t>.</a:t>
            </a:r>
            <a:endParaRPr lang="en-US" dirty="0"/>
          </a:p>
        </p:txBody>
      </p:sp>
      <p:sp>
        <p:nvSpPr>
          <p:cNvPr id="4" name="TextBox 3">
            <a:extLst>
              <a:ext uri="{FF2B5EF4-FFF2-40B4-BE49-F238E27FC236}">
                <a16:creationId xmlns:a16="http://schemas.microsoft.com/office/drawing/2014/main" id="{648285C7-ACC4-4369-E4F3-F96553310835}"/>
              </a:ext>
            </a:extLst>
          </p:cNvPr>
          <p:cNvSpPr txBox="1"/>
          <p:nvPr/>
        </p:nvSpPr>
        <p:spPr>
          <a:xfrm>
            <a:off x="150812" y="243840"/>
            <a:ext cx="3110548"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(HFL Education, no date)</a:t>
            </a:r>
          </a:p>
        </p:txBody>
      </p:sp>
    </p:spTree>
    <p:extLst>
      <p:ext uri="{BB962C8B-B14F-4D97-AF65-F5344CB8AC3E}">
        <p14:creationId xmlns:p14="http://schemas.microsoft.com/office/powerpoint/2010/main" val="334396330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5433C6-75EE-42CD-9CA7-7FF84F627326}"/>
              </a:ext>
            </a:extLst>
          </p:cNvPr>
          <p:cNvSpPr txBox="1"/>
          <p:nvPr/>
        </p:nvSpPr>
        <p:spPr>
          <a:xfrm>
            <a:off x="1747520" y="1244936"/>
            <a:ext cx="3576320" cy="4247317"/>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b="0" i="0" dirty="0">
                <a:solidFill>
                  <a:srgbClr val="000000"/>
                </a:solidFill>
                <a:effectLst/>
                <a:latin typeface="Arial" panose="020B0604020202020204" pitchFamily="34" charset="0"/>
              </a:rPr>
              <a:t>Early years practitioners are paid significantly lower than workers in similar professions and within the general workforce, the pay levels for Early years practitioners have been repeatedly identified as a key factor contributing to ongoing staffing difficulties. According to the National foundation of Educational Research (2025) in 2022/2023 Early years practitioners were on average paid 36% less than workers within a similar role.</a:t>
            </a:r>
            <a:endParaRPr lang="en-GB" dirty="0"/>
          </a:p>
        </p:txBody>
      </p:sp>
      <p:sp>
        <p:nvSpPr>
          <p:cNvPr id="5" name="TextBox 4">
            <a:extLst>
              <a:ext uri="{FF2B5EF4-FFF2-40B4-BE49-F238E27FC236}">
                <a16:creationId xmlns:a16="http://schemas.microsoft.com/office/drawing/2014/main" id="{32C0057E-503A-A43C-2060-82FD5CFA32AF}"/>
              </a:ext>
            </a:extLst>
          </p:cNvPr>
          <p:cNvSpPr txBox="1"/>
          <p:nvPr/>
        </p:nvSpPr>
        <p:spPr>
          <a:xfrm>
            <a:off x="6929120" y="1244936"/>
            <a:ext cx="3647442" cy="3970318"/>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 Lower qualified staff within the Early years sector are less likely to gain opportunities towards career progression, many staff on the lower pay scale have the opportunity to enhance their professional development in the work place, however an individual with a qualification of level 2 or lower will often be working for the same salary as an individual also in the Early years sector obtaining a qualification of Level 4 or 5 (NFER, 2025, p 19). </a:t>
            </a:r>
            <a:r>
              <a:rPr lang="en-GB" sz="1800" b="0" i="0" dirty="0">
                <a:solidFill>
                  <a:srgbClr val="000000"/>
                </a:solidFill>
                <a:effectLst/>
                <a:latin typeface="Arial" panose="020B0604020202020204" pitchFamily="34" charset="0"/>
              </a:rPr>
              <a:t> </a:t>
            </a:r>
            <a:endParaRPr lang="en-GB" dirty="0"/>
          </a:p>
        </p:txBody>
      </p:sp>
      <p:sp>
        <p:nvSpPr>
          <p:cNvPr id="6" name="TextBox 5">
            <a:extLst>
              <a:ext uri="{FF2B5EF4-FFF2-40B4-BE49-F238E27FC236}">
                <a16:creationId xmlns:a16="http://schemas.microsoft.com/office/drawing/2014/main" id="{5BBC82B5-FF91-4077-F335-4C999B23005E}"/>
              </a:ext>
            </a:extLst>
          </p:cNvPr>
          <p:cNvSpPr txBox="1"/>
          <p:nvPr/>
        </p:nvSpPr>
        <p:spPr>
          <a:xfrm>
            <a:off x="2407920" y="355302"/>
            <a:ext cx="1503680" cy="400110"/>
          </a:xfrm>
          <a:prstGeom prst="rect">
            <a:avLst/>
          </a:prstGeom>
          <a:solidFill>
            <a:schemeClr val="bg2">
              <a:lumMod val="90000"/>
            </a:schemeClr>
          </a:solidFill>
        </p:spPr>
        <p:txBody>
          <a:bodyPr wrap="square" rtlCol="0">
            <a:spAutoFit/>
          </a:bodyPr>
          <a:lstStyle/>
          <a:p>
            <a:r>
              <a:rPr lang="en-GB" sz="2000" dirty="0">
                <a:latin typeface="Arial" panose="020B0604020202020204" pitchFamily="34" charset="0"/>
                <a:cs typeface="Arial" panose="020B0604020202020204" pitchFamily="34" charset="0"/>
              </a:rPr>
              <a:t>Pay Levels</a:t>
            </a:r>
          </a:p>
        </p:txBody>
      </p:sp>
      <p:sp>
        <p:nvSpPr>
          <p:cNvPr id="8" name="TextBox 7">
            <a:extLst>
              <a:ext uri="{FF2B5EF4-FFF2-40B4-BE49-F238E27FC236}">
                <a16:creationId xmlns:a16="http://schemas.microsoft.com/office/drawing/2014/main" id="{2F8F0BD7-2F04-DA5D-0380-12016D64CEF2}"/>
              </a:ext>
            </a:extLst>
          </p:cNvPr>
          <p:cNvSpPr txBox="1"/>
          <p:nvPr/>
        </p:nvSpPr>
        <p:spPr>
          <a:xfrm>
            <a:off x="6400800" y="386080"/>
            <a:ext cx="4765040" cy="369332"/>
          </a:xfrm>
          <a:prstGeom prst="rect">
            <a:avLst/>
          </a:prstGeom>
          <a:solidFill>
            <a:schemeClr val="bg2">
              <a:lumMod val="90000"/>
            </a:schemeClr>
          </a:solidFill>
        </p:spPr>
        <p:txBody>
          <a:bodyPr wrap="square">
            <a:spAutoFit/>
          </a:bodyPr>
          <a:lstStyle/>
          <a:p>
            <a:r>
              <a:rPr lang="en-GB" sz="1800" b="0" i="0" u="none" strike="noStrike" dirty="0">
                <a:solidFill>
                  <a:srgbClr val="000000"/>
                </a:solidFill>
                <a:effectLst/>
                <a:latin typeface="Arial" panose="020B0604020202020204" pitchFamily="34" charset="0"/>
              </a:rPr>
              <a:t>Limited opportunities for career progression </a:t>
            </a:r>
            <a:endParaRPr lang="en-GB" dirty="0"/>
          </a:p>
        </p:txBody>
      </p:sp>
    </p:spTree>
    <p:extLst>
      <p:ext uri="{BB962C8B-B14F-4D97-AF65-F5344CB8AC3E}">
        <p14:creationId xmlns:p14="http://schemas.microsoft.com/office/powerpoint/2010/main" val="177977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8"/>
                                        </p:tgtEl>
                                      </p:cBhvr>
                                    </p:animEffect>
                                    <p:animScale>
                                      <p:cBhvr>
                                        <p:cTn id="17" dur="250" autoRev="1" fill="hold"/>
                                        <p:tgtEl>
                                          <p:spTgt spid="8"/>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0F893C-397C-B710-600F-A2452FDBA9F6}"/>
              </a:ext>
            </a:extLst>
          </p:cNvPr>
          <p:cNvSpPr txBox="1"/>
          <p:nvPr/>
        </p:nvSpPr>
        <p:spPr>
          <a:xfrm>
            <a:off x="1778000" y="345440"/>
            <a:ext cx="2783840" cy="369332"/>
          </a:xfrm>
          <a:prstGeom prst="rect">
            <a:avLst/>
          </a:prstGeom>
          <a:solidFill>
            <a:schemeClr val="bg2">
              <a:lumMod val="90000"/>
            </a:schemeClr>
          </a:solidFill>
        </p:spPr>
        <p:txBody>
          <a:bodyPr wrap="square" rtlCol="0">
            <a:spAutoFit/>
          </a:bodyPr>
          <a:lstStyle/>
          <a:p>
            <a:r>
              <a:rPr lang="en-GB" dirty="0">
                <a:latin typeface="Arial" panose="020B0604020202020204" pitchFamily="34" charset="0"/>
                <a:cs typeface="Arial" panose="020B0604020202020204" pitchFamily="34" charset="0"/>
              </a:rPr>
              <a:t>Stress and mental health</a:t>
            </a:r>
          </a:p>
        </p:txBody>
      </p:sp>
      <p:sp>
        <p:nvSpPr>
          <p:cNvPr id="4" name="TextBox 3">
            <a:extLst>
              <a:ext uri="{FF2B5EF4-FFF2-40B4-BE49-F238E27FC236}">
                <a16:creationId xmlns:a16="http://schemas.microsoft.com/office/drawing/2014/main" id="{0D809FB3-AA0D-0D80-61BC-7D03BC1B31AB}"/>
              </a:ext>
            </a:extLst>
          </p:cNvPr>
          <p:cNvSpPr txBox="1"/>
          <p:nvPr/>
        </p:nvSpPr>
        <p:spPr>
          <a:xfrm>
            <a:off x="1564640" y="1425139"/>
            <a:ext cx="4135120" cy="3693319"/>
          </a:xfrm>
          <a:prstGeom prst="rect">
            <a:avLst/>
          </a:prstGeom>
          <a:ln/>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The mental health of Early years practitioners has become an increasing concern; there are many contributing factors that are causing considerable stress and mental health concerns among practitioners, including workload</a:t>
            </a:r>
            <a:r>
              <a:rPr lang="en-GB" dirty="0">
                <a:solidFill>
                  <a:srgbClr val="000000"/>
                </a:solidFill>
                <a:latin typeface="Arial" panose="020B0604020202020204" pitchFamily="34" charset="0"/>
              </a:rPr>
              <a:t>.</a:t>
            </a:r>
            <a:r>
              <a:rPr lang="en-GB" sz="1800" b="0" i="0" u="none" strike="noStrike" dirty="0">
                <a:solidFill>
                  <a:srgbClr val="000000"/>
                </a:solidFill>
                <a:effectLst/>
                <a:latin typeface="Arial" panose="020B0604020202020204" pitchFamily="34" charset="0"/>
              </a:rPr>
              <a:t> The department of Education acknowledged that teachers work more than the average full-time worker,  tasks such as marking and planning are extremely time consuming and can often lead to staff feeling overwhelmed.</a:t>
            </a:r>
            <a:r>
              <a:rPr lang="en-GB" sz="1800" b="0" i="0" dirty="0">
                <a:solidFill>
                  <a:srgbClr val="000000"/>
                </a:solidFill>
                <a:effectLst/>
                <a:latin typeface="Arial" panose="020B0604020202020204" pitchFamily="34" charset="0"/>
              </a:rPr>
              <a:t> </a:t>
            </a:r>
            <a:endParaRPr lang="en-GB" dirty="0"/>
          </a:p>
        </p:txBody>
      </p:sp>
      <p:sp>
        <p:nvSpPr>
          <p:cNvPr id="6" name="TextBox 5">
            <a:extLst>
              <a:ext uri="{FF2B5EF4-FFF2-40B4-BE49-F238E27FC236}">
                <a16:creationId xmlns:a16="http://schemas.microsoft.com/office/drawing/2014/main" id="{03B985FC-A653-FD43-A0CB-6E48646CECC7}"/>
              </a:ext>
            </a:extLst>
          </p:cNvPr>
          <p:cNvSpPr txBox="1"/>
          <p:nvPr/>
        </p:nvSpPr>
        <p:spPr>
          <a:xfrm>
            <a:off x="7152640" y="1425139"/>
            <a:ext cx="3942080" cy="2862322"/>
          </a:xfrm>
          <a:prstGeom prst="rect">
            <a:avLst/>
          </a:prstGeom>
          <a:ln/>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sz="1800" b="0" i="0" u="none" strike="noStrike" dirty="0">
                <a:solidFill>
                  <a:srgbClr val="000000"/>
                </a:solidFill>
                <a:effectLst/>
                <a:latin typeface="Arial" panose="020B0604020202020204" pitchFamily="34" charset="0"/>
              </a:rPr>
              <a:t>Addressing challenging students and managing classroom behaviour can be extremely demanding, early years practitioners while also catering to large groups of children will also need to support the </a:t>
            </a:r>
            <a:r>
              <a:rPr lang="en-GB" sz="1800" b="0" i="0" u="none" strike="noStrike" dirty="0" err="1">
                <a:solidFill>
                  <a:srgbClr val="000000"/>
                </a:solidFill>
                <a:effectLst/>
                <a:latin typeface="Arial" panose="020B0604020202020204" pitchFamily="34" charset="0"/>
              </a:rPr>
              <a:t>childrens</a:t>
            </a:r>
            <a:r>
              <a:rPr lang="en-GB" sz="1800" b="0" i="0" u="none" strike="noStrike" dirty="0">
                <a:solidFill>
                  <a:srgbClr val="000000"/>
                </a:solidFill>
                <a:effectLst/>
                <a:latin typeface="Arial" panose="020B0604020202020204" pitchFamily="34" charset="0"/>
              </a:rPr>
              <a:t> individual needs, this increases the pressure for practitioners (Counselling directory, 2024).</a:t>
            </a:r>
            <a:r>
              <a:rPr lang="en-GB" sz="1800" b="0" i="0" dirty="0">
                <a:solidFill>
                  <a:srgbClr val="000000"/>
                </a:solidFill>
                <a:effectLst/>
                <a:latin typeface="Arial" panose="020B0604020202020204" pitchFamily="34" charset="0"/>
              </a:rPr>
              <a:t> </a:t>
            </a:r>
            <a:endParaRPr lang="en-GB" dirty="0"/>
          </a:p>
        </p:txBody>
      </p:sp>
      <p:sp>
        <p:nvSpPr>
          <p:cNvPr id="7" name="TextBox 6">
            <a:extLst>
              <a:ext uri="{FF2B5EF4-FFF2-40B4-BE49-F238E27FC236}">
                <a16:creationId xmlns:a16="http://schemas.microsoft.com/office/drawing/2014/main" id="{2D33D095-39FB-470B-2920-A717028DD102}"/>
              </a:ext>
            </a:extLst>
          </p:cNvPr>
          <p:cNvSpPr txBox="1"/>
          <p:nvPr/>
        </p:nvSpPr>
        <p:spPr>
          <a:xfrm>
            <a:off x="7244080" y="345440"/>
            <a:ext cx="2783840" cy="369332"/>
          </a:xfrm>
          <a:prstGeom prst="rect">
            <a:avLst/>
          </a:prstGeom>
          <a:solidFill>
            <a:schemeClr val="bg2">
              <a:lumMod val="90000"/>
            </a:schemeClr>
          </a:solidFill>
        </p:spPr>
        <p:txBody>
          <a:bodyPr wrap="square" rtlCol="0">
            <a:spAutoFit/>
          </a:bodyPr>
          <a:lstStyle/>
          <a:p>
            <a:r>
              <a:rPr lang="en-GB" dirty="0">
                <a:latin typeface="Arial" panose="020B0604020202020204" pitchFamily="34" charset="0"/>
                <a:cs typeface="Arial" panose="020B0604020202020204" pitchFamily="34" charset="0"/>
              </a:rPr>
              <a:t>Behaviour management</a:t>
            </a:r>
          </a:p>
        </p:txBody>
      </p:sp>
    </p:spTree>
    <p:extLst>
      <p:ext uri="{BB962C8B-B14F-4D97-AF65-F5344CB8AC3E}">
        <p14:creationId xmlns:p14="http://schemas.microsoft.com/office/powerpoint/2010/main" val="188510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7"/>
                                        </p:tgtEl>
                                      </p:cBhvr>
                                    </p:animEffect>
                                    <p:animScale>
                                      <p:cBhvr>
                                        <p:cTn id="17" dur="250" autoRev="1" fill="hold"/>
                                        <p:tgtEl>
                                          <p:spTgt spid="7"/>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3"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5"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6"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7"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8"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0" name="Rectangle 19">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3"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5"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6"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7"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8"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extBox 1">
            <a:extLst>
              <a:ext uri="{FF2B5EF4-FFF2-40B4-BE49-F238E27FC236}">
                <a16:creationId xmlns:a16="http://schemas.microsoft.com/office/drawing/2014/main" id="{6C512CED-4C12-B327-F7A7-DCCDD46C4A43}"/>
              </a:ext>
            </a:extLst>
          </p:cNvPr>
          <p:cNvSpPr txBox="1"/>
          <p:nvPr/>
        </p:nvSpPr>
        <p:spPr>
          <a:xfrm>
            <a:off x="5068093" y="262468"/>
            <a:ext cx="6054723" cy="261619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600" dirty="0">
                <a:ln w="3175" cmpd="sng">
                  <a:noFill/>
                </a:ln>
                <a:latin typeface="+mj-lt"/>
                <a:ea typeface="+mj-ea"/>
                <a:cs typeface="+mj-cs"/>
              </a:rPr>
              <a:t>Activities that support a child in the first 1000 days.</a:t>
            </a:r>
          </a:p>
        </p:txBody>
      </p:sp>
      <p:pic>
        <p:nvPicPr>
          <p:cNvPr id="7" name="Picture 6" descr="A child playing with a toy&#10;&#10;AI-generated content may be incorrect.">
            <a:extLst>
              <a:ext uri="{FF2B5EF4-FFF2-40B4-BE49-F238E27FC236}">
                <a16:creationId xmlns:a16="http://schemas.microsoft.com/office/drawing/2014/main" id="{85CE7EFF-80F4-3828-D03A-3071D97473E4}"/>
              </a:ext>
            </a:extLst>
          </p:cNvPr>
          <p:cNvPicPr>
            <a:picLocks noChangeAspect="1"/>
          </p:cNvPicPr>
          <p:nvPr/>
        </p:nvPicPr>
        <p:blipFill>
          <a:blip r:embed="rId3">
            <a:extLst>
              <a:ext uri="{28A0092B-C50C-407E-A947-70E740481C1C}">
                <a14:useLocalDpi xmlns:a14="http://schemas.microsoft.com/office/drawing/2010/main" val="0"/>
              </a:ext>
            </a:extLst>
          </a:blip>
          <a:srcRect l="9091" t="6416" b="7760"/>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8" name="TextBox 7">
            <a:extLst>
              <a:ext uri="{FF2B5EF4-FFF2-40B4-BE49-F238E27FC236}">
                <a16:creationId xmlns:a16="http://schemas.microsoft.com/office/drawing/2014/main" id="{8C9079B3-7C94-9E4F-C84D-E34227BA77B8}"/>
              </a:ext>
            </a:extLst>
          </p:cNvPr>
          <p:cNvSpPr txBox="1"/>
          <p:nvPr/>
        </p:nvSpPr>
        <p:spPr>
          <a:xfrm>
            <a:off x="7399574" y="4053840"/>
            <a:ext cx="3979626"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5400" dirty="0"/>
              <a:t>Sensory Play</a:t>
            </a:r>
          </a:p>
        </p:txBody>
      </p:sp>
      <p:sp>
        <p:nvSpPr>
          <p:cNvPr id="9" name="TextBox 8">
            <a:extLst>
              <a:ext uri="{FF2B5EF4-FFF2-40B4-BE49-F238E27FC236}">
                <a16:creationId xmlns:a16="http://schemas.microsoft.com/office/drawing/2014/main" id="{DC1CA072-A44A-A734-86AE-7E1EDF456632}"/>
              </a:ext>
            </a:extLst>
          </p:cNvPr>
          <p:cNvSpPr txBox="1"/>
          <p:nvPr/>
        </p:nvSpPr>
        <p:spPr>
          <a:xfrm>
            <a:off x="15557" y="6362383"/>
            <a:ext cx="269398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(Play garden online, 2023)</a:t>
            </a:r>
          </a:p>
        </p:txBody>
      </p:sp>
    </p:spTree>
    <p:extLst>
      <p:ext uri="{BB962C8B-B14F-4D97-AF65-F5344CB8AC3E}">
        <p14:creationId xmlns:p14="http://schemas.microsoft.com/office/powerpoint/2010/main" val="168817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C584E3-F320-3EDB-FDBC-06763B038D11}"/>
              </a:ext>
            </a:extLst>
          </p:cNvPr>
          <p:cNvSpPr txBox="1"/>
          <p:nvPr/>
        </p:nvSpPr>
        <p:spPr>
          <a:xfrm>
            <a:off x="2783840" y="842030"/>
            <a:ext cx="7548880" cy="150297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l" rtl="0" fontAlgn="base">
              <a:lnSpc>
                <a:spcPts val="2180"/>
              </a:lnSpc>
              <a:spcAft>
                <a:spcPts val="800"/>
              </a:spcAft>
              <a:buNone/>
            </a:pPr>
            <a:r>
              <a:rPr lang="en-GB" sz="2400" dirty="0">
                <a:solidFill>
                  <a:srgbClr val="000000"/>
                </a:solidFill>
                <a:latin typeface="Arial" panose="020B0604020202020204" pitchFamily="34" charset="0"/>
              </a:rPr>
              <a:t>Sensory play</a:t>
            </a:r>
            <a:r>
              <a:rPr lang="en-GB" sz="2400" b="0" i="0" u="none" strike="noStrike" dirty="0">
                <a:solidFill>
                  <a:srgbClr val="000000"/>
                </a:solidFill>
                <a:effectLst/>
                <a:latin typeface="Arial" panose="020B0604020202020204" pitchFamily="34" charset="0"/>
              </a:rPr>
              <a:t> provides children with the opportunity to explore a range of materials, </a:t>
            </a:r>
            <a:r>
              <a:rPr lang="en-GB" sz="2400" dirty="0">
                <a:solidFill>
                  <a:srgbClr val="000000"/>
                </a:solidFill>
                <a:latin typeface="Arial" panose="020B0604020202020204" pitchFamily="34" charset="0"/>
              </a:rPr>
              <a:t>sensory</a:t>
            </a:r>
            <a:r>
              <a:rPr lang="en-GB" sz="2400" b="0" i="0" u="none" strike="noStrike" dirty="0">
                <a:solidFill>
                  <a:srgbClr val="000000"/>
                </a:solidFill>
                <a:effectLst/>
                <a:latin typeface="Arial" panose="020B0604020202020204" pitchFamily="34" charset="0"/>
              </a:rPr>
              <a:t> play allows children to explore through all their senses, particularly focusing on touch (Birth to 5 matters, 2021). </a:t>
            </a:r>
            <a:r>
              <a:rPr lang="en-GB" sz="2400" b="0" i="0" dirty="0">
                <a:solidFill>
                  <a:srgbClr val="000000"/>
                </a:solidFill>
                <a:effectLst/>
                <a:latin typeface="Arial" panose="020B0604020202020204" pitchFamily="34" charset="0"/>
              </a:rPr>
              <a:t> </a:t>
            </a:r>
            <a:endParaRPr lang="en-GB" sz="2400" b="0" i="0" dirty="0">
              <a:solidFill>
                <a:srgbClr val="000000"/>
              </a:solidFill>
              <a:effectLst/>
              <a:latin typeface="Segoe UI" panose="020B0502040204020203" pitchFamily="34" charset="0"/>
            </a:endParaRPr>
          </a:p>
        </p:txBody>
      </p:sp>
      <p:sp>
        <p:nvSpPr>
          <p:cNvPr id="5" name="TextBox 4">
            <a:extLst>
              <a:ext uri="{FF2B5EF4-FFF2-40B4-BE49-F238E27FC236}">
                <a16:creationId xmlns:a16="http://schemas.microsoft.com/office/drawing/2014/main" id="{1D575B50-5612-6A19-7E7E-0557F3E0B1C8}"/>
              </a:ext>
            </a:extLst>
          </p:cNvPr>
          <p:cNvSpPr txBox="1"/>
          <p:nvPr/>
        </p:nvSpPr>
        <p:spPr>
          <a:xfrm>
            <a:off x="2783840" y="2967841"/>
            <a:ext cx="7284720" cy="3416320"/>
          </a:xfrm>
          <a:prstGeom prst="rect">
            <a:avLst/>
          </a:prstGeom>
          <a:noFill/>
          <a:ln>
            <a:solidFill>
              <a:schemeClr val="bg2">
                <a:lumMod val="50000"/>
              </a:schemeClr>
            </a:solidFill>
          </a:ln>
        </p:spPr>
        <p:txBody>
          <a:bodyPr wrap="square">
            <a:spAutoFit/>
          </a:bodyPr>
          <a:lstStyle/>
          <a:p>
            <a:r>
              <a:rPr lang="en-GB" sz="1800" b="0" i="0" u="none" strike="noStrike" dirty="0">
                <a:solidFill>
                  <a:srgbClr val="000000"/>
                </a:solidFill>
                <a:effectLst/>
                <a:latin typeface="Arial" panose="020B0604020202020204" pitchFamily="34" charset="0"/>
              </a:rPr>
              <a:t>John Piaget’s work strongly emphasised the role of the senses, stating that within the first 2 years of a child's life children use their physical movement and senses to learn about themselves and their environment, this suggests that a child’s logical thinking is highly supported by the child’s physical environment exploration (Gascoyne, 2018, p.22). This links closely to Montessori’s belief that children learning in a sensory enriched environment supports the child’s active engagement and encourages focused, meaningful activity and that a nurturing environment can support the child’s emotional health (Isaacs, 2013, p.71).  Crowe (1983, p.39) outlines children must take time to experience the world around them through their senses to get more of an understanding.</a:t>
            </a:r>
            <a:r>
              <a:rPr lang="en-GB" sz="1800" b="0" i="0" dirty="0">
                <a:solidFill>
                  <a:srgbClr val="000000"/>
                </a:solidFill>
                <a:effectLst/>
                <a:latin typeface="Arial" panose="020B0604020202020204" pitchFamily="34" charset="0"/>
              </a:rPr>
              <a:t> </a:t>
            </a:r>
            <a:endParaRPr lang="en-GB" dirty="0"/>
          </a:p>
        </p:txBody>
      </p:sp>
    </p:spTree>
    <p:extLst>
      <p:ext uri="{BB962C8B-B14F-4D97-AF65-F5344CB8AC3E}">
        <p14:creationId xmlns:p14="http://schemas.microsoft.com/office/powerpoint/2010/main" val="4209418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A526F92-DA89-8068-BE1A-3613B76E1969}"/>
              </a:ext>
            </a:extLst>
          </p:cNvPr>
          <p:cNvGraphicFramePr>
            <a:graphicFrameLocks noGrp="1"/>
          </p:cNvGraphicFramePr>
          <p:nvPr>
            <p:extLst>
              <p:ext uri="{D42A27DB-BD31-4B8C-83A1-F6EECF244321}">
                <p14:modId xmlns:p14="http://schemas.microsoft.com/office/powerpoint/2010/main" val="489291012"/>
              </p:ext>
            </p:extLst>
          </p:nvPr>
        </p:nvGraphicFramePr>
        <p:xfrm>
          <a:off x="2113280" y="314113"/>
          <a:ext cx="9987280" cy="6064331"/>
        </p:xfrm>
        <a:graphic>
          <a:graphicData uri="http://schemas.openxmlformats.org/drawingml/2006/table">
            <a:tbl>
              <a:tblPr firstRow="1" bandRow="1">
                <a:tableStyleId>{5C22544A-7EE6-4342-B048-85BDC9FD1C3A}</a:tableStyleId>
              </a:tblPr>
              <a:tblGrid>
                <a:gridCol w="4993640">
                  <a:extLst>
                    <a:ext uri="{9D8B030D-6E8A-4147-A177-3AD203B41FA5}">
                      <a16:colId xmlns:a16="http://schemas.microsoft.com/office/drawing/2014/main" val="3211658071"/>
                    </a:ext>
                  </a:extLst>
                </a:gridCol>
                <a:gridCol w="4993640">
                  <a:extLst>
                    <a:ext uri="{9D8B030D-6E8A-4147-A177-3AD203B41FA5}">
                      <a16:colId xmlns:a16="http://schemas.microsoft.com/office/drawing/2014/main" val="18856851"/>
                    </a:ext>
                  </a:extLst>
                </a:gridCol>
              </a:tblGrid>
              <a:tr h="458740">
                <a:tc>
                  <a:txBody>
                    <a:bodyPr/>
                    <a:lstStyle/>
                    <a:p>
                      <a:r>
                        <a:rPr lang="en-GB" dirty="0"/>
                        <a:t>Sensory play activities</a:t>
                      </a:r>
                    </a:p>
                  </a:txBody>
                  <a:tcPr/>
                </a:tc>
                <a:tc>
                  <a:txBody>
                    <a:bodyPr/>
                    <a:lstStyle/>
                    <a:p>
                      <a:endParaRPr lang="en-GB"/>
                    </a:p>
                  </a:txBody>
                  <a:tcPr/>
                </a:tc>
                <a:extLst>
                  <a:ext uri="{0D108BD9-81ED-4DB2-BD59-A6C34878D82A}">
                    <a16:rowId xmlns:a16="http://schemas.microsoft.com/office/drawing/2014/main" val="480239571"/>
                  </a:ext>
                </a:extLst>
              </a:tr>
              <a:tr h="1533467">
                <a:tc>
                  <a:txBody>
                    <a:bodyPr/>
                    <a:lstStyle/>
                    <a:p>
                      <a:r>
                        <a:rPr lang="en-GB" dirty="0"/>
                        <a:t>Paint </a:t>
                      </a:r>
                    </a:p>
                  </a:txBody>
                  <a:tcPr/>
                </a:tc>
                <a:tc>
                  <a:txBody>
                    <a:bodyPr/>
                    <a:lstStyle/>
                    <a:p>
                      <a:r>
                        <a:rPr lang="en-GB" sz="1800" b="0" i="0" u="none" strike="noStrike" kern="1200" dirty="0">
                          <a:solidFill>
                            <a:schemeClr val="dk1"/>
                          </a:solidFill>
                          <a:effectLst/>
                          <a:latin typeface="+mn-lt"/>
                          <a:ea typeface="+mn-ea"/>
                          <a:cs typeface="+mn-cs"/>
                        </a:rPr>
                        <a:t>Using paint as an activity encourages children to explore different colours and the outcomes of mixing colours together, combining paint with other tools such as toy cars or kitchen utensils can also help children create a work of art.</a:t>
                      </a:r>
                      <a:r>
                        <a:rPr lang="en-GB" sz="1800" b="0" i="0" kern="1200" dirty="0">
                          <a:solidFill>
                            <a:schemeClr val="dk1"/>
                          </a:solidFill>
                          <a:effectLst/>
                          <a:latin typeface="+mn-lt"/>
                          <a:ea typeface="+mn-ea"/>
                          <a:cs typeface="+mn-cs"/>
                        </a:rPr>
                        <a:t> </a:t>
                      </a:r>
                      <a:endParaRPr lang="en-GB" dirty="0"/>
                    </a:p>
                  </a:txBody>
                  <a:tcPr/>
                </a:tc>
                <a:extLst>
                  <a:ext uri="{0D108BD9-81ED-4DB2-BD59-A6C34878D82A}">
                    <a16:rowId xmlns:a16="http://schemas.microsoft.com/office/drawing/2014/main" val="1390959494"/>
                  </a:ext>
                </a:extLst>
              </a:tr>
              <a:tr h="2609084">
                <a:tc>
                  <a:txBody>
                    <a:bodyPr/>
                    <a:lstStyle/>
                    <a:p>
                      <a:r>
                        <a:rPr lang="en-GB" dirty="0"/>
                        <a:t>Sand</a:t>
                      </a:r>
                    </a:p>
                  </a:txBody>
                  <a:tcPr/>
                </a:tc>
                <a:tc>
                  <a:txBody>
                    <a:bodyPr/>
                    <a:lstStyle/>
                    <a:p>
                      <a:r>
                        <a:rPr lang="en-GB" sz="1800" b="0" i="0" kern="1200" dirty="0">
                          <a:solidFill>
                            <a:schemeClr val="dk1"/>
                          </a:solidFill>
                          <a:effectLst/>
                          <a:latin typeface="+mn-lt"/>
                          <a:ea typeface="+mn-ea"/>
                          <a:cs typeface="+mn-cs"/>
                        </a:rPr>
                        <a:t>Some children may find sensory activities overstimulating, however using sand through messy play can offer them a not so messy and soft material to use, children may use sand to build or dig, developing their fine motor skills, the consistency can also be changed for different types of activities for example adding water can strengthen the consistency to support children in building sandcastles.</a:t>
                      </a:r>
                      <a:endParaRPr lang="en-GB" dirty="0"/>
                    </a:p>
                  </a:txBody>
                  <a:tcPr/>
                </a:tc>
                <a:extLst>
                  <a:ext uri="{0D108BD9-81ED-4DB2-BD59-A6C34878D82A}">
                    <a16:rowId xmlns:a16="http://schemas.microsoft.com/office/drawing/2014/main" val="637478829"/>
                  </a:ext>
                </a:extLst>
              </a:tr>
              <a:tr h="458740">
                <a:tc>
                  <a:txBody>
                    <a:bodyPr/>
                    <a:lstStyle/>
                    <a:p>
                      <a:r>
                        <a:rPr lang="en-GB" dirty="0"/>
                        <a:t>Sensory bins</a:t>
                      </a:r>
                    </a:p>
                  </a:txBody>
                  <a:tcPr/>
                </a:tc>
                <a:tc>
                  <a:txBody>
                    <a:bodyPr/>
                    <a:lstStyle/>
                    <a:p>
                      <a:r>
                        <a:rPr lang="en-GB" sz="1800" b="0" i="0" kern="1200" dirty="0">
                          <a:solidFill>
                            <a:schemeClr val="dk1"/>
                          </a:solidFill>
                          <a:effectLst/>
                          <a:latin typeface="+mn-lt"/>
                          <a:ea typeface="+mn-ea"/>
                          <a:cs typeface="+mn-cs"/>
                        </a:rPr>
                        <a:t>This is an excellent activity to foster the child’s curiosity, hiding and guessing a range of different objects and materials can progress a child’s language skills through questioning and discussions (</a:t>
                      </a:r>
                      <a:r>
                        <a:rPr lang="en-GB" sz="1800" b="0" i="0" kern="1200" dirty="0" err="1">
                          <a:solidFill>
                            <a:schemeClr val="dk1"/>
                          </a:solidFill>
                          <a:effectLst/>
                          <a:latin typeface="+mn-lt"/>
                          <a:ea typeface="+mn-ea"/>
                          <a:cs typeface="+mn-cs"/>
                        </a:rPr>
                        <a:t>Ovivio</a:t>
                      </a:r>
                      <a:r>
                        <a:rPr lang="en-GB" sz="1800" b="0" i="0" kern="1200" dirty="0">
                          <a:solidFill>
                            <a:schemeClr val="dk1"/>
                          </a:solidFill>
                          <a:effectLst/>
                          <a:latin typeface="+mn-lt"/>
                          <a:ea typeface="+mn-ea"/>
                          <a:cs typeface="+mn-cs"/>
                        </a:rPr>
                        <a:t>, 2025). </a:t>
                      </a:r>
                      <a:endParaRPr lang="en-GB" dirty="0"/>
                    </a:p>
                  </a:txBody>
                  <a:tcPr/>
                </a:tc>
                <a:extLst>
                  <a:ext uri="{0D108BD9-81ED-4DB2-BD59-A6C34878D82A}">
                    <a16:rowId xmlns:a16="http://schemas.microsoft.com/office/drawing/2014/main" val="282462202"/>
                  </a:ext>
                </a:extLst>
              </a:tr>
            </a:tbl>
          </a:graphicData>
        </a:graphic>
      </p:graphicFrame>
    </p:spTree>
    <p:extLst>
      <p:ext uri="{BB962C8B-B14F-4D97-AF65-F5344CB8AC3E}">
        <p14:creationId xmlns:p14="http://schemas.microsoft.com/office/powerpoint/2010/main" val="350488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367" name="Group 15366">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5368"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369"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370"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371"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372"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373"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5375" name="Rectangle 15374">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INFANT MASSAGE SESSIONS - Sleeptastic Solutions">
            <a:extLst>
              <a:ext uri="{FF2B5EF4-FFF2-40B4-BE49-F238E27FC236}">
                <a16:creationId xmlns:a16="http://schemas.microsoft.com/office/drawing/2014/main" id="{4605CF26-FDCD-0AEF-5D79-73560A7FBF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731"/>
          <a:stretch>
            <a:fillRect/>
          </a:stretch>
        </p:blipFill>
        <p:spPr bwMode="auto">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15377" name="Group 15376">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5378"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379"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380"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381"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382"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38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 name="TextBox 3">
            <a:extLst>
              <a:ext uri="{FF2B5EF4-FFF2-40B4-BE49-F238E27FC236}">
                <a16:creationId xmlns:a16="http://schemas.microsoft.com/office/drawing/2014/main" id="{2CF05EA9-45B2-1D03-3D1D-2ED438712F38}"/>
              </a:ext>
            </a:extLst>
          </p:cNvPr>
          <p:cNvSpPr txBox="1"/>
          <p:nvPr/>
        </p:nvSpPr>
        <p:spPr>
          <a:xfrm>
            <a:off x="643468" y="1528762"/>
            <a:ext cx="5389266" cy="4262438"/>
          </a:xfrm>
          <a:prstGeom prst="rect">
            <a:avLst/>
          </a:prstGeom>
        </p:spPr>
        <p:txBody>
          <a:bodyPr vert="horz" lIns="91440" tIns="45720" rIns="91440" bIns="45720" rtlCol="0" anchor="ctr">
            <a:noAutofit/>
          </a:bodyPr>
          <a:lstStyle/>
          <a:p>
            <a:pPr>
              <a:lnSpc>
                <a:spcPct val="90000"/>
              </a:lnSpc>
              <a:spcBef>
                <a:spcPct val="20000"/>
              </a:spcBef>
              <a:spcAft>
                <a:spcPts val="600"/>
              </a:spcAft>
              <a:buClr>
                <a:schemeClr val="accent1">
                  <a:lumMod val="75000"/>
                </a:schemeClr>
              </a:buClr>
              <a:buSzPct val="145000"/>
              <a:buFont typeface="Arial"/>
              <a:buChar char="•"/>
            </a:pPr>
            <a:r>
              <a:rPr lang="en-US" sz="1400" b="0" i="0" u="none" strike="noStrike" dirty="0">
                <a:latin typeface="Arial" panose="020B0604020202020204" pitchFamily="34" charset="0"/>
                <a:cs typeface="Arial" panose="020B0604020202020204" pitchFamily="34" charset="0"/>
              </a:rPr>
              <a:t>Baby massage has been  used worldwide for centuries as a way of helping babies to feel a sense of security and love, baby massage can help increase parents' confidence in understanding their babies' needs and behavior, in addition to this baby massage can support and enhance the child’s healthy physical development, improve their sleep and sooth and regulate their digestion (NCT, 2025).   </a:t>
            </a:r>
          </a:p>
          <a:p>
            <a:pPr>
              <a:lnSpc>
                <a:spcPct val="90000"/>
              </a:lnSpc>
              <a:spcBef>
                <a:spcPct val="20000"/>
              </a:spcBef>
              <a:spcAft>
                <a:spcPts val="600"/>
              </a:spcAft>
              <a:buClr>
                <a:schemeClr val="accent1">
                  <a:lumMod val="75000"/>
                </a:schemeClr>
              </a:buClr>
              <a:buSzPct val="145000"/>
              <a:buFont typeface="Arial"/>
              <a:buChar char="•"/>
            </a:pPr>
            <a:endParaRPr lang="en-US" sz="1400" dirty="0">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lumMod val="75000"/>
                </a:schemeClr>
              </a:buClr>
              <a:buSzPct val="145000"/>
              <a:buFont typeface="Arial"/>
              <a:buChar char="•"/>
            </a:pPr>
            <a:endParaRPr lang="en-US" sz="1400" b="0" i="0" u="none" strike="noStrike" dirty="0">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lumMod val="75000"/>
                </a:schemeClr>
              </a:buClr>
              <a:buSzPct val="145000"/>
              <a:buFont typeface="Arial"/>
              <a:buChar char="•"/>
            </a:pPr>
            <a:r>
              <a:rPr lang="en-US" sz="1400" b="0" i="0" u="none" strike="noStrike" dirty="0">
                <a:latin typeface="Arial" panose="020B0604020202020204" pitchFamily="34" charset="0"/>
                <a:cs typeface="Arial" panose="020B0604020202020204" pitchFamily="34" charset="0"/>
              </a:rPr>
              <a:t>Baby massage can also enhance the parent child relationship and attachments, according to Bowlby (1997) babies can establish attachments to more than one caregiver, however the caregiver that provides that close care and attention from the earliest stages will gain that closer attachment, the caregiver that can provide that can provide a nurturing environment for their child and be responsive to their baby's needs will form that secure attachment, from forming this attachment, as the child gets older and more dependent they will often look for support when needed from the caregiver that has formed this positive attachment.</a:t>
            </a:r>
            <a:r>
              <a:rPr lang="en-US" sz="1400" b="0" i="0"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24BB18B-D879-8C05-3610-718F73F82A7C}"/>
              </a:ext>
            </a:extLst>
          </p:cNvPr>
          <p:cNvSpPr txBox="1"/>
          <p:nvPr/>
        </p:nvSpPr>
        <p:spPr>
          <a:xfrm>
            <a:off x="643468" y="508000"/>
            <a:ext cx="3613572" cy="707886"/>
          </a:xfrm>
          <a:prstGeom prst="rect">
            <a:avLst/>
          </a:prstGeom>
          <a:noFill/>
          <a:ln>
            <a:solidFill>
              <a:schemeClr val="bg2">
                <a:lumMod val="50000"/>
              </a:schemeClr>
            </a:solidFill>
          </a:ln>
        </p:spPr>
        <p:txBody>
          <a:bodyPr wrap="square" rtlCol="0">
            <a:spAutoFit/>
          </a:bodyPr>
          <a:lstStyle/>
          <a:p>
            <a:r>
              <a:rPr lang="en-GB" sz="4000" dirty="0">
                <a:latin typeface="Arial" panose="020B0604020202020204" pitchFamily="34" charset="0"/>
                <a:cs typeface="Arial" panose="020B0604020202020204" pitchFamily="34" charset="0"/>
              </a:rPr>
              <a:t>Baby Massage</a:t>
            </a:r>
          </a:p>
        </p:txBody>
      </p:sp>
      <p:sp>
        <p:nvSpPr>
          <p:cNvPr id="6" name="TextBox 5">
            <a:extLst>
              <a:ext uri="{FF2B5EF4-FFF2-40B4-BE49-F238E27FC236}">
                <a16:creationId xmlns:a16="http://schemas.microsoft.com/office/drawing/2014/main" id="{CF065CC1-57F8-AC53-C4CF-0BE0B9926CC0}"/>
              </a:ext>
            </a:extLst>
          </p:cNvPr>
          <p:cNvSpPr txBox="1"/>
          <p:nvPr/>
        </p:nvSpPr>
        <p:spPr>
          <a:xfrm>
            <a:off x="9448565" y="6488658"/>
            <a:ext cx="2743435" cy="369332"/>
          </a:xfrm>
          <a:prstGeom prst="rect">
            <a:avLst/>
          </a:prstGeom>
          <a:noFill/>
        </p:spPr>
        <p:txBody>
          <a:bodyPr wrap="square" rtlCol="0">
            <a:spAutoFit/>
          </a:bodyPr>
          <a:lstStyle/>
          <a:p>
            <a:r>
              <a:rPr lang="en-GB" dirty="0"/>
              <a:t>(</a:t>
            </a:r>
            <a:r>
              <a:rPr lang="en-GB" sz="1400" dirty="0" err="1">
                <a:latin typeface="Arial" panose="020B0604020202020204" pitchFamily="34" charset="0"/>
                <a:cs typeface="Arial" panose="020B0604020202020204" pitchFamily="34" charset="0"/>
              </a:rPr>
              <a:t>Sleeptastic</a:t>
            </a:r>
            <a:r>
              <a:rPr lang="en-GB" sz="1400" dirty="0">
                <a:latin typeface="Arial" panose="020B0604020202020204" pitchFamily="34" charset="0"/>
                <a:cs typeface="Arial" panose="020B0604020202020204" pitchFamily="34" charset="0"/>
              </a:rPr>
              <a:t> solutions, no date</a:t>
            </a:r>
            <a:r>
              <a:rPr lang="en-GB" dirty="0"/>
              <a:t>)</a:t>
            </a:r>
          </a:p>
        </p:txBody>
      </p:sp>
    </p:spTree>
    <p:extLst>
      <p:ext uri="{BB962C8B-B14F-4D97-AF65-F5344CB8AC3E}">
        <p14:creationId xmlns:p14="http://schemas.microsoft.com/office/powerpoint/2010/main" val="875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B0E379A-B3E6-F0B8-6E91-4DA20E0A23D8}"/>
              </a:ext>
            </a:extLst>
          </p:cNvPr>
          <p:cNvSpPr txBox="1"/>
          <p:nvPr/>
        </p:nvSpPr>
        <p:spPr>
          <a:xfrm>
            <a:off x="3352800" y="172720"/>
            <a:ext cx="5069840" cy="523220"/>
          </a:xfrm>
          <a:prstGeom prst="rect">
            <a:avLst/>
          </a:prstGeom>
          <a:solidFill>
            <a:schemeClr val="bg2">
              <a:lumMod val="90000"/>
            </a:schemeClr>
          </a:solidFill>
        </p:spPr>
        <p:txBody>
          <a:bodyPr wrap="square" rtlCol="0">
            <a:spAutoFit/>
          </a:bodyPr>
          <a:lstStyle/>
          <a:p>
            <a:r>
              <a:rPr lang="en-GB" sz="2800" dirty="0">
                <a:latin typeface="Arial" panose="020B0604020202020204" pitchFamily="34" charset="0"/>
                <a:cs typeface="Arial" panose="020B0604020202020204" pitchFamily="34" charset="0"/>
              </a:rPr>
              <a:t>Baby massage should include:</a:t>
            </a:r>
          </a:p>
        </p:txBody>
      </p:sp>
      <p:sp>
        <p:nvSpPr>
          <p:cNvPr id="6" name="TextBox 5">
            <a:extLst>
              <a:ext uri="{FF2B5EF4-FFF2-40B4-BE49-F238E27FC236}">
                <a16:creationId xmlns:a16="http://schemas.microsoft.com/office/drawing/2014/main" id="{FB711FAB-ED6A-04F9-AAC9-D2F0DCFEF089}"/>
              </a:ext>
            </a:extLst>
          </p:cNvPr>
          <p:cNvSpPr txBox="1"/>
          <p:nvPr/>
        </p:nvSpPr>
        <p:spPr>
          <a:xfrm>
            <a:off x="1717040" y="1251357"/>
            <a:ext cx="3271520" cy="3693319"/>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marL="285750" indent="-285750">
              <a:buFont typeface="Arial" panose="020B0604020202020204" pitchFamily="34" charset="0"/>
              <a:buChar char="•"/>
            </a:pPr>
            <a:r>
              <a:rPr lang="en-GB" sz="1800" b="0" i="0" u="none" strike="noStrike" dirty="0">
                <a:solidFill>
                  <a:srgbClr val="000000"/>
                </a:solidFill>
                <a:effectLst/>
                <a:latin typeface="Arial" panose="020B0604020202020204" pitchFamily="34" charset="0"/>
              </a:rPr>
              <a:t>Making sure the baby is comfortable, a warm and comfortable environment will help the baby feel relaxed, it is important the baby is lying on a towel, blanket or bed for comfort, the baby should not be left unattended, massaging the infant should involve light pressure and gentle strokes.</a:t>
            </a:r>
            <a:r>
              <a:rPr lang="en-GB" sz="1800" b="0" i="0" dirty="0">
                <a:solidFill>
                  <a:srgbClr val="000000"/>
                </a:solidFill>
                <a:effectLst/>
                <a:latin typeface="Arial" panose="020B0604020202020204" pitchFamily="34" charset="0"/>
              </a:rPr>
              <a:t> </a:t>
            </a:r>
            <a:endParaRPr lang="en-GB" dirty="0"/>
          </a:p>
        </p:txBody>
      </p:sp>
      <p:sp>
        <p:nvSpPr>
          <p:cNvPr id="8" name="TextBox 7">
            <a:extLst>
              <a:ext uri="{FF2B5EF4-FFF2-40B4-BE49-F238E27FC236}">
                <a16:creationId xmlns:a16="http://schemas.microsoft.com/office/drawing/2014/main" id="{787742CE-038D-1234-5391-6B9CC339B452}"/>
              </a:ext>
            </a:extLst>
          </p:cNvPr>
          <p:cNvSpPr txBox="1"/>
          <p:nvPr/>
        </p:nvSpPr>
        <p:spPr>
          <a:xfrm>
            <a:off x="5303520" y="1251357"/>
            <a:ext cx="3393440" cy="3416320"/>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marL="285750" indent="-285750">
              <a:buFont typeface="Arial" panose="020B0604020202020204" pitchFamily="34" charset="0"/>
              <a:buChar char="•"/>
            </a:pPr>
            <a:r>
              <a:rPr lang="en-GB" b="0" i="0" dirty="0">
                <a:solidFill>
                  <a:srgbClr val="000000"/>
                </a:solidFill>
                <a:effectLst/>
                <a:latin typeface="Arial" panose="020B0604020202020204" pitchFamily="34" charset="0"/>
              </a:rPr>
              <a:t>Massaging from head to toe, when using baby oil, only a small amount is needed, gently rubbing the baby's stomach can ease symptoms of colic and indigestion while laying the baby gently for a massage on their stomach can also support the baby's head and neck strength.</a:t>
            </a:r>
            <a:endParaRPr lang="en-GB" dirty="0"/>
          </a:p>
        </p:txBody>
      </p:sp>
      <p:sp>
        <p:nvSpPr>
          <p:cNvPr id="10" name="TextBox 9">
            <a:extLst>
              <a:ext uri="{FF2B5EF4-FFF2-40B4-BE49-F238E27FC236}">
                <a16:creationId xmlns:a16="http://schemas.microsoft.com/office/drawing/2014/main" id="{B91F2930-6C07-9789-4BD5-11AFA96D6874}"/>
              </a:ext>
            </a:extLst>
          </p:cNvPr>
          <p:cNvSpPr txBox="1"/>
          <p:nvPr/>
        </p:nvSpPr>
        <p:spPr>
          <a:xfrm>
            <a:off x="8950960" y="1263194"/>
            <a:ext cx="3048000" cy="3416320"/>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marL="285750" indent="-285750">
              <a:buFont typeface="Arial" panose="020B0604020202020204" pitchFamily="34" charset="0"/>
              <a:buChar char="•"/>
            </a:pPr>
            <a:r>
              <a:rPr lang="en-GB" sz="1800" b="0" i="0" u="none" strike="noStrike" dirty="0">
                <a:solidFill>
                  <a:srgbClr val="000000"/>
                </a:solidFill>
                <a:effectLst/>
                <a:latin typeface="Arial" panose="020B0604020202020204" pitchFamily="34" charset="0"/>
              </a:rPr>
              <a:t>Reminder – Do not give the baby a massage too soon after a feed as it can cause the baby to be sick, waiting an hour is suitable. Also, if the baby seems irritable or if their body is tense, it may be best to wait until they are calm and relaxed (Pampers, 2025).</a:t>
            </a:r>
            <a:r>
              <a:rPr lang="en-GB" sz="1800" b="0" i="0" dirty="0">
                <a:solidFill>
                  <a:srgbClr val="000000"/>
                </a:solidFill>
                <a:effectLst/>
                <a:latin typeface="Arial" panose="020B0604020202020204" pitchFamily="34" charset="0"/>
              </a:rPr>
              <a:t> </a:t>
            </a:r>
            <a:endParaRPr lang="en-GB" dirty="0"/>
          </a:p>
        </p:txBody>
      </p:sp>
    </p:spTree>
    <p:extLst>
      <p:ext uri="{BB962C8B-B14F-4D97-AF65-F5344CB8AC3E}">
        <p14:creationId xmlns:p14="http://schemas.microsoft.com/office/powerpoint/2010/main" val="214192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438" name="Group 16437">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6439"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6440"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6441"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6442"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6443"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444"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6446" name="Rectangle 16445">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The Whole Child Approach in Early Childhood Education">
            <a:extLst>
              <a:ext uri="{FF2B5EF4-FFF2-40B4-BE49-F238E27FC236}">
                <a16:creationId xmlns:a16="http://schemas.microsoft.com/office/drawing/2014/main" id="{97E76CDB-297C-EFD9-4C66-4F9DC4BD4548}"/>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AE1E9F0-55F2-42D4-4E6E-C35FA75C364F}"/>
              </a:ext>
            </a:extLst>
          </p:cNvPr>
          <p:cNvSpPr txBox="1"/>
          <p:nvPr/>
        </p:nvSpPr>
        <p:spPr>
          <a:xfrm>
            <a:off x="2928401" y="1380068"/>
            <a:ext cx="8574622" cy="2616199"/>
          </a:xfrm>
          <a:prstGeom prst="rect">
            <a:avLst/>
          </a:prstGeom>
        </p:spPr>
        <p:txBody>
          <a:bodyPr vert="horz" lIns="91440" tIns="45720" rIns="91440" bIns="45720" rtlCol="0" anchor="b">
            <a:normAutofit/>
          </a:bodyPr>
          <a:lstStyle/>
          <a:p>
            <a:pPr lvl="1" algn="r">
              <a:spcBef>
                <a:spcPct val="0"/>
              </a:spcBef>
              <a:spcAft>
                <a:spcPts val="600"/>
              </a:spcAft>
              <a:buClr>
                <a:schemeClr val="accent1">
                  <a:lumMod val="75000"/>
                </a:schemeClr>
              </a:buClr>
              <a:buSzPct val="145000"/>
            </a:pPr>
            <a:r>
              <a:rPr lang="en-US" sz="6000">
                <a:ln w="3175" cmpd="sng">
                  <a:noFill/>
                </a:ln>
                <a:latin typeface="+mj-lt"/>
                <a:ea typeface="+mj-ea"/>
                <a:cs typeface="+mj-cs"/>
              </a:rPr>
              <a:t>International approaches</a:t>
            </a:r>
          </a:p>
        </p:txBody>
      </p:sp>
      <p:sp>
        <p:nvSpPr>
          <p:cNvPr id="4" name="TextBox 3">
            <a:extLst>
              <a:ext uri="{FF2B5EF4-FFF2-40B4-BE49-F238E27FC236}">
                <a16:creationId xmlns:a16="http://schemas.microsoft.com/office/drawing/2014/main" id="{6A65DA75-1D40-B276-932A-C5B05F827192}"/>
              </a:ext>
            </a:extLst>
          </p:cNvPr>
          <p:cNvSpPr txBox="1"/>
          <p:nvPr/>
        </p:nvSpPr>
        <p:spPr>
          <a:xfrm>
            <a:off x="203200" y="6350000"/>
            <a:ext cx="319024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(My bright wheel, 2024)</a:t>
            </a:r>
          </a:p>
        </p:txBody>
      </p:sp>
    </p:spTree>
    <p:extLst>
      <p:ext uri="{BB962C8B-B14F-4D97-AF65-F5344CB8AC3E}">
        <p14:creationId xmlns:p14="http://schemas.microsoft.com/office/powerpoint/2010/main" val="200296908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7461" name="Group 1746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746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46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46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46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46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46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469" name="Rectangle 1746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5 Reggio Emilia Approach Values Reflected in a Creative Curriculum ...">
            <a:extLst>
              <a:ext uri="{FF2B5EF4-FFF2-40B4-BE49-F238E27FC236}">
                <a16:creationId xmlns:a16="http://schemas.microsoft.com/office/drawing/2014/main" id="{8B0F8D62-B665-7F66-1AAC-FF7AB95CD4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087" r="25336" b="-1"/>
          <a:stretch>
            <a:fillRect/>
          </a:stretch>
        </p:blipFill>
        <p:spPr bwMode="auto">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17471" name="Group 1747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747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47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47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47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47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47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 name="TextBox 3">
            <a:extLst>
              <a:ext uri="{FF2B5EF4-FFF2-40B4-BE49-F238E27FC236}">
                <a16:creationId xmlns:a16="http://schemas.microsoft.com/office/drawing/2014/main" id="{DC23CA27-C3F8-F47F-2D02-F9A0F7F8DD70}"/>
              </a:ext>
            </a:extLst>
          </p:cNvPr>
          <p:cNvSpPr txBox="1"/>
          <p:nvPr/>
        </p:nvSpPr>
        <p:spPr>
          <a:xfrm>
            <a:off x="903317" y="-14288"/>
            <a:ext cx="5260680" cy="1752599"/>
          </a:xfrm>
          <a:prstGeom prst="rect">
            <a:avLst/>
          </a:prstGeom>
        </p:spPr>
        <p:txBody>
          <a:bodyPr vert="horz" lIns="91440" tIns="45720" rIns="91440" bIns="45720" rtlCol="0" anchor="ctr">
            <a:normAutofit/>
          </a:bodyPr>
          <a:lstStyle/>
          <a:p>
            <a:pPr>
              <a:spcBef>
                <a:spcPct val="0"/>
              </a:spcBef>
              <a:spcAft>
                <a:spcPts val="600"/>
              </a:spcAft>
            </a:pPr>
            <a:r>
              <a:rPr lang="en-US" sz="4000" dirty="0">
                <a:ln w="3175" cmpd="sng">
                  <a:noFill/>
                </a:ln>
                <a:latin typeface="Arial" panose="020B0604020202020204" pitchFamily="34" charset="0"/>
                <a:ea typeface="+mj-ea"/>
                <a:cs typeface="Arial" panose="020B0604020202020204" pitchFamily="34" charset="0"/>
              </a:rPr>
              <a:t>Reggio Emilia</a:t>
            </a:r>
          </a:p>
        </p:txBody>
      </p:sp>
      <p:sp>
        <p:nvSpPr>
          <p:cNvPr id="3" name="TextBox 2">
            <a:extLst>
              <a:ext uri="{FF2B5EF4-FFF2-40B4-BE49-F238E27FC236}">
                <a16:creationId xmlns:a16="http://schemas.microsoft.com/office/drawing/2014/main" id="{FEC0A8A1-E724-43FA-39EE-3F14B17152F1}"/>
              </a:ext>
            </a:extLst>
          </p:cNvPr>
          <p:cNvSpPr txBox="1"/>
          <p:nvPr/>
        </p:nvSpPr>
        <p:spPr>
          <a:xfrm>
            <a:off x="510080" y="1427390"/>
            <a:ext cx="5021006" cy="4953000"/>
          </a:xfrm>
          <a:prstGeom prst="rect">
            <a:avLst/>
          </a:prstGeom>
        </p:spPr>
        <p:txBody>
          <a:bodyPr vert="horz" lIns="91440" tIns="45720" rIns="91440" bIns="45720" rtlCol="0" anchor="ctr">
            <a:noAutofit/>
          </a:bodyPr>
          <a:lstStyle/>
          <a:p>
            <a:pPr fontAlgn="base">
              <a:lnSpc>
                <a:spcPct val="90000"/>
              </a:lnSpc>
              <a:spcBef>
                <a:spcPct val="20000"/>
              </a:spcBef>
              <a:spcAft>
                <a:spcPts val="600"/>
              </a:spcAft>
              <a:buClr>
                <a:schemeClr val="accent1">
                  <a:lumMod val="75000"/>
                </a:schemeClr>
              </a:buClr>
              <a:buSzPct val="145000"/>
              <a:buFont typeface="Arial"/>
              <a:buChar char="•"/>
            </a:pPr>
            <a:r>
              <a:rPr lang="en-US" sz="1600" b="0" i="0" u="none" strike="noStrike" dirty="0">
                <a:latin typeface="Arial" panose="020B0604020202020204" pitchFamily="34" charset="0"/>
                <a:cs typeface="Arial" panose="020B0604020202020204" pitchFamily="34" charset="0"/>
              </a:rPr>
              <a:t>Reggio Emilia comprises a distinctive approach of theory and practice in the early years it is shaped by a specific historical, political and cultural background. Reggio Emilia’s educational project sees schools as public spaces where people of all ages come to connect, interact and learn from each other as part of their community (Rinaldi, 2021).</a:t>
            </a:r>
            <a:r>
              <a:rPr lang="en-US" sz="1600" b="0" i="0" dirty="0">
                <a:latin typeface="Arial" panose="020B0604020202020204" pitchFamily="34" charset="0"/>
                <a:cs typeface="Arial" panose="020B0604020202020204" pitchFamily="34" charset="0"/>
              </a:rPr>
              <a:t> </a:t>
            </a:r>
          </a:p>
          <a:p>
            <a:pPr fontAlgn="base">
              <a:lnSpc>
                <a:spcPct val="90000"/>
              </a:lnSpc>
              <a:spcBef>
                <a:spcPct val="20000"/>
              </a:spcBef>
              <a:spcAft>
                <a:spcPts val="600"/>
              </a:spcAft>
              <a:buClr>
                <a:schemeClr val="accent1">
                  <a:lumMod val="75000"/>
                </a:schemeClr>
              </a:buClr>
              <a:buSzPct val="145000"/>
              <a:buFont typeface="Arial"/>
              <a:buChar char="•"/>
            </a:pPr>
            <a:endParaRPr lang="en-US" sz="1600" b="0" i="0" dirty="0">
              <a:latin typeface="Arial" panose="020B0604020202020204" pitchFamily="34" charset="0"/>
              <a:cs typeface="Arial" panose="020B0604020202020204" pitchFamily="34" charset="0"/>
            </a:endParaRPr>
          </a:p>
          <a:p>
            <a:pPr fontAlgn="base">
              <a:lnSpc>
                <a:spcPct val="90000"/>
              </a:lnSpc>
              <a:spcBef>
                <a:spcPct val="20000"/>
              </a:spcBef>
              <a:spcAft>
                <a:spcPts val="600"/>
              </a:spcAft>
              <a:buClr>
                <a:schemeClr val="accent1">
                  <a:lumMod val="75000"/>
                </a:schemeClr>
              </a:buClr>
              <a:buSzPct val="145000"/>
              <a:buFont typeface="Arial"/>
              <a:buChar char="•"/>
            </a:pPr>
            <a:r>
              <a:rPr lang="en-US" sz="1600" b="0" i="0" u="none" strike="noStrike" dirty="0">
                <a:latin typeface="Arial" panose="020B0604020202020204" pitchFamily="34" charset="0"/>
                <a:cs typeface="Arial" panose="020B0604020202020204" pitchFamily="34" charset="0"/>
              </a:rPr>
              <a:t>The environment and surroundings differ to those in the UK, the pre-schools architecture in Reggio Emilia mirrors the cultural and visual aesthetics of the surroundings focusing on physical space, layout, lights and </a:t>
            </a:r>
            <a:r>
              <a:rPr lang="en-US" sz="1600" b="0" i="0" u="none" strike="noStrike" dirty="0" err="1">
                <a:latin typeface="Arial" panose="020B0604020202020204" pitchFamily="34" charset="0"/>
                <a:cs typeface="Arial" panose="020B0604020202020204" pitchFamily="34" charset="0"/>
              </a:rPr>
              <a:t>colours</a:t>
            </a:r>
            <a:r>
              <a:rPr lang="en-US" sz="1600" b="0" i="0" u="none" strike="noStrike" dirty="0">
                <a:latin typeface="Arial" panose="020B0604020202020204" pitchFamily="34" charset="0"/>
                <a:cs typeface="Arial" panose="020B0604020202020204" pitchFamily="34" charset="0"/>
              </a:rPr>
              <a:t>. The base of the Reggio approach is seeing the child as strong, capable and full of potential. Children are encouraged to form their own ideas about the world, and their opinions and ideas are valued and acknowledged by both adults and children, thus helping establish an environment where children are not afraid to make mistakes (Thornton and Brunton, 2005 p. 8). </a:t>
            </a:r>
            <a:r>
              <a:rPr lang="en-US" sz="1600" b="0" i="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6391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5FE01255-256E-8B79-CB20-EE2C1CF13F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7788" y="1851252"/>
            <a:ext cx="4969927" cy="373311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graphicFrame>
        <p:nvGraphicFramePr>
          <p:cNvPr id="18436" name="TextBox 2">
            <a:extLst>
              <a:ext uri="{FF2B5EF4-FFF2-40B4-BE49-F238E27FC236}">
                <a16:creationId xmlns:a16="http://schemas.microsoft.com/office/drawing/2014/main" id="{6AD822B7-AC15-8043-624A-DD436286541D}"/>
              </a:ext>
            </a:extLst>
          </p:cNvPr>
          <p:cNvGraphicFramePr/>
          <p:nvPr>
            <p:extLst>
              <p:ext uri="{D42A27DB-BD31-4B8C-83A1-F6EECF244321}">
                <p14:modId xmlns:p14="http://schemas.microsoft.com/office/powerpoint/2010/main" val="1482121223"/>
              </p:ext>
            </p:extLst>
          </p:nvPr>
        </p:nvGraphicFramePr>
        <p:xfrm>
          <a:off x="0" y="1175658"/>
          <a:ext cx="7663543" cy="5301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D491A33-F11F-D7A8-7545-2B144D459EA6}"/>
              </a:ext>
            </a:extLst>
          </p:cNvPr>
          <p:cNvSpPr txBox="1"/>
          <p:nvPr/>
        </p:nvSpPr>
        <p:spPr>
          <a:xfrm>
            <a:off x="2068286" y="250371"/>
            <a:ext cx="3385457"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Reggio Emilia</a:t>
            </a:r>
          </a:p>
        </p:txBody>
      </p:sp>
      <p:sp>
        <p:nvSpPr>
          <p:cNvPr id="5" name="TextBox 4">
            <a:extLst>
              <a:ext uri="{FF2B5EF4-FFF2-40B4-BE49-F238E27FC236}">
                <a16:creationId xmlns:a16="http://schemas.microsoft.com/office/drawing/2014/main" id="{5DD36192-E366-DC47-67DC-01077972A7C4}"/>
              </a:ext>
            </a:extLst>
          </p:cNvPr>
          <p:cNvSpPr txBox="1"/>
          <p:nvPr/>
        </p:nvSpPr>
        <p:spPr>
          <a:xfrm>
            <a:off x="9274628" y="5773383"/>
            <a:ext cx="265611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(Invitations to play, 2018)</a:t>
            </a:r>
          </a:p>
        </p:txBody>
      </p:sp>
    </p:spTree>
    <p:extLst>
      <p:ext uri="{BB962C8B-B14F-4D97-AF65-F5344CB8AC3E}">
        <p14:creationId xmlns:p14="http://schemas.microsoft.com/office/powerpoint/2010/main" val="252320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4"/>
                                        </p:tgtEl>
                                        <p:attrNameLst>
                                          <p:attrName>style.visibility</p:attrName>
                                        </p:attrNameLst>
                                      </p:cBhvr>
                                      <p:to>
                                        <p:strVal val="visible"/>
                                      </p:to>
                                    </p:set>
                                    <p:animEffect transition="in" filter="fade">
                                      <p:cBhvr>
                                        <p:cTn id="12" dur="500"/>
                                        <p:tgtEl>
                                          <p:spTgt spid="1843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436"/>
                                        </p:tgtEl>
                                        <p:attrNameLst>
                                          <p:attrName>style.visibility</p:attrName>
                                        </p:attrNameLst>
                                      </p:cBhvr>
                                      <p:to>
                                        <p:strVal val="visible"/>
                                      </p:to>
                                    </p:set>
                                    <p:animEffect transition="in" filter="fade">
                                      <p:cBhvr>
                                        <p:cTn id="17" dur="500"/>
                                        <p:tgtEl>
                                          <p:spTgt spid="1843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436" grpId="0">
        <p:bldAsOne/>
      </p:bldGraphic>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AEFF6A-EFA0-85F5-C558-8BDF053CA038}"/>
              </a:ext>
            </a:extLst>
          </p:cNvPr>
          <p:cNvSpPr txBox="1"/>
          <p:nvPr/>
        </p:nvSpPr>
        <p:spPr>
          <a:xfrm>
            <a:off x="1774371" y="185057"/>
            <a:ext cx="3472543" cy="369332"/>
          </a:xfrm>
          <a:prstGeom prst="rect">
            <a:avLst/>
          </a:prstGeom>
          <a:noFill/>
        </p:spPr>
        <p:txBody>
          <a:bodyPr wrap="square" rtlCol="0">
            <a:spAutoFit/>
          </a:bodyPr>
          <a:lstStyle/>
          <a:p>
            <a:r>
              <a:rPr lang="en-GB" dirty="0"/>
              <a:t>Reference list</a:t>
            </a:r>
            <a:r>
              <a:rPr lang="en-GB" u="sng" dirty="0"/>
              <a:t>:</a:t>
            </a:r>
          </a:p>
        </p:txBody>
      </p:sp>
      <p:sp>
        <p:nvSpPr>
          <p:cNvPr id="9" name="TextBox 8">
            <a:extLst>
              <a:ext uri="{FF2B5EF4-FFF2-40B4-BE49-F238E27FC236}">
                <a16:creationId xmlns:a16="http://schemas.microsoft.com/office/drawing/2014/main" id="{057714BA-E0AD-6646-64FE-6AD9E11F3225}"/>
              </a:ext>
            </a:extLst>
          </p:cNvPr>
          <p:cNvSpPr txBox="1"/>
          <p:nvPr/>
        </p:nvSpPr>
        <p:spPr>
          <a:xfrm>
            <a:off x="1491343" y="554390"/>
            <a:ext cx="10700657" cy="6255559"/>
          </a:xfrm>
          <a:prstGeom prst="rect">
            <a:avLst/>
          </a:prstGeom>
          <a:noFill/>
        </p:spPr>
        <p:txBody>
          <a:bodyPr wrap="square" rtlCol="0">
            <a:spAutoFit/>
          </a:bodyPr>
          <a:lstStyle/>
          <a:p>
            <a:pPr fontAlgn="base"/>
            <a:r>
              <a:rPr lang="en-GB" sz="1050" dirty="0">
                <a:latin typeface="Arial" panose="020B0604020202020204" pitchFamily="34" charset="0"/>
                <a:cs typeface="Arial" panose="020B0604020202020204" pitchFamily="34" charset="0"/>
              </a:rPr>
              <a:t>Alternative resources directory. (2017) </a:t>
            </a:r>
            <a:r>
              <a:rPr lang="en-GB" sz="1050" i="1" dirty="0">
                <a:latin typeface="Arial" panose="020B0604020202020204" pitchFamily="34" charset="0"/>
                <a:cs typeface="Arial" panose="020B0604020202020204" pitchFamily="34" charset="0"/>
              </a:rPr>
              <a:t>Maslow’s </a:t>
            </a:r>
            <a:r>
              <a:rPr lang="en-GB" sz="1050" i="1" dirty="0" err="1">
                <a:latin typeface="Arial" panose="020B0604020202020204" pitchFamily="34" charset="0"/>
                <a:cs typeface="Arial" panose="020B0604020202020204" pitchFamily="34" charset="0"/>
              </a:rPr>
              <a:t>heirarchy</a:t>
            </a:r>
            <a:r>
              <a:rPr lang="en-GB" sz="1050" i="1" dirty="0">
                <a:latin typeface="Arial" panose="020B0604020202020204" pitchFamily="34" charset="0"/>
                <a:cs typeface="Arial" panose="020B0604020202020204" pitchFamily="34" charset="0"/>
              </a:rPr>
              <a:t> of needs. </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2"/>
              </a:rPr>
              <a:t>Maslow’s Hierarchy of Needs | Alternative Resources Directory.</a:t>
            </a:r>
            <a:r>
              <a:rPr lang="en-GB" sz="1050" dirty="0">
                <a:latin typeface="Arial" panose="020B0604020202020204" pitchFamily="34" charset="0"/>
                <a:cs typeface="Arial" panose="020B0604020202020204" pitchFamily="34" charset="0"/>
              </a:rPr>
              <a:t> (Accessed 16 January 2026).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Birth to 5 matters. (2021) </a:t>
            </a:r>
            <a:r>
              <a:rPr lang="en-GB" sz="1050" i="1" dirty="0">
                <a:latin typeface="Arial" panose="020B0604020202020204" pitchFamily="34" charset="0"/>
                <a:cs typeface="Arial" panose="020B0604020202020204" pitchFamily="34" charset="0"/>
              </a:rPr>
              <a:t>All about...messy play. </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3"/>
              </a:rPr>
              <a:t>Microsoft Word - Document2.</a:t>
            </a:r>
            <a:r>
              <a:rPr lang="en-GB" sz="1050" dirty="0">
                <a:latin typeface="Arial" panose="020B0604020202020204" pitchFamily="34" charset="0"/>
                <a:cs typeface="Arial" panose="020B0604020202020204" pitchFamily="34" charset="0"/>
              </a:rPr>
              <a:t> (Accessed 7 January 2026)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Bowlby, John (1997) </a:t>
            </a:r>
            <a:r>
              <a:rPr lang="en-GB" sz="1050" i="1" dirty="0">
                <a:latin typeface="Arial" panose="020B0604020202020204" pitchFamily="34" charset="0"/>
                <a:cs typeface="Arial" panose="020B0604020202020204" pitchFamily="34" charset="0"/>
              </a:rPr>
              <a:t>Attachment and loss. Volume 1: attachment. </a:t>
            </a:r>
            <a:r>
              <a:rPr lang="en-GB" sz="1050" dirty="0">
                <a:latin typeface="Arial" panose="020B0604020202020204" pitchFamily="34" charset="0"/>
                <a:cs typeface="Arial" panose="020B0604020202020204" pitchFamily="34" charset="0"/>
              </a:rPr>
              <a:t>London: Pimlico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Bronfenbrenner, U. (1977). The ecology of human development in retrospect and prospect. </a:t>
            </a:r>
            <a:br>
              <a:rPr lang="en-GB" sz="1050" dirty="0">
                <a:latin typeface="Arial" panose="020B0604020202020204" pitchFamily="34" charset="0"/>
                <a:cs typeface="Arial" panose="020B0604020202020204" pitchFamily="34" charset="0"/>
              </a:rPr>
            </a:br>
            <a:r>
              <a:rPr lang="en-GB" sz="1050" dirty="0">
                <a:latin typeface="Arial" panose="020B0604020202020204" pitchFamily="34" charset="0"/>
                <a:cs typeface="Arial" panose="020B0604020202020204" pitchFamily="34" charset="0"/>
              </a:rPr>
              <a:t>In H. McGurk (Ed.), Ecological Factors in Human Development (pp. 275–286). Amsterdam: </a:t>
            </a:r>
            <a:br>
              <a:rPr lang="en-GB" sz="1050" dirty="0">
                <a:latin typeface="Arial" panose="020B0604020202020204" pitchFamily="34" charset="0"/>
                <a:cs typeface="Arial" panose="020B0604020202020204" pitchFamily="34" charset="0"/>
              </a:rPr>
            </a:br>
            <a:r>
              <a:rPr lang="en-GB" sz="1050" dirty="0">
                <a:latin typeface="Arial" panose="020B0604020202020204" pitchFamily="34" charset="0"/>
                <a:cs typeface="Arial" panose="020B0604020202020204" pitchFamily="34" charset="0"/>
              </a:rPr>
              <a:t>North Holland.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Burnham, L. (2016) </a:t>
            </a:r>
            <a:r>
              <a:rPr lang="en-GB" sz="1050" i="1" dirty="0">
                <a:latin typeface="Arial" panose="020B0604020202020204" pitchFamily="34" charset="0"/>
                <a:cs typeface="Arial" panose="020B0604020202020204" pitchFamily="34" charset="0"/>
              </a:rPr>
              <a:t>How to be an outstanding early years practitioner</a:t>
            </a:r>
            <a:r>
              <a:rPr lang="en-GB" sz="1050" dirty="0">
                <a:latin typeface="Arial" panose="020B0604020202020204" pitchFamily="34" charset="0"/>
                <a:cs typeface="Arial" panose="020B0604020202020204" pitchFamily="34" charset="0"/>
              </a:rPr>
              <a:t>. London, England: Bloomsbury.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BYO playground. (2020) </a:t>
            </a:r>
            <a:r>
              <a:rPr lang="en-GB" sz="1050" i="1" dirty="0">
                <a:latin typeface="Arial" panose="020B0604020202020204" pitchFamily="34" charset="0"/>
                <a:cs typeface="Arial" panose="020B0604020202020204" pitchFamily="34" charset="0"/>
              </a:rPr>
              <a:t>Why creating an inclusive play environment is so important. </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4"/>
              </a:rPr>
              <a:t>Why Creating an Inclusive Play Environment Is So Important</a:t>
            </a:r>
            <a:r>
              <a:rPr lang="en-GB" sz="1050" dirty="0">
                <a:latin typeface="Arial" panose="020B0604020202020204" pitchFamily="34" charset="0"/>
                <a:cs typeface="Arial" panose="020B0604020202020204" pitchFamily="34" charset="0"/>
              </a:rPr>
              <a:t> (Accessed 16 January 2026). </a:t>
            </a:r>
          </a:p>
          <a:p>
            <a:pPr fontAlgn="base"/>
            <a:endParaRPr lang="en-GB" sz="1050" dirty="0">
              <a:latin typeface="Arial" panose="020B0604020202020204" pitchFamily="34" charset="0"/>
              <a:cs typeface="Arial" panose="020B0604020202020204" pitchFamily="34" charset="0"/>
            </a:endParaRPr>
          </a:p>
          <a:p>
            <a:pPr fontAlgn="base"/>
            <a:r>
              <a:rPr lang="en-GB" sz="1050" dirty="0">
                <a:latin typeface="Arial" panose="020B0604020202020204" pitchFamily="34" charset="0"/>
                <a:cs typeface="Arial" panose="020B0604020202020204" pitchFamily="34" charset="0"/>
              </a:rPr>
              <a:t>CARE (2021) </a:t>
            </a:r>
            <a:r>
              <a:rPr lang="en-GB" sz="1050" i="1" dirty="0">
                <a:latin typeface="Arial" panose="020B0604020202020204" pitchFamily="34" charset="0"/>
                <a:cs typeface="Arial" panose="020B0604020202020204" pitchFamily="34" charset="0"/>
              </a:rPr>
              <a:t>First 1000 Days</a:t>
            </a:r>
            <a:r>
              <a:rPr lang="en-GB" sz="1050" dirty="0">
                <a:latin typeface="Arial" panose="020B0604020202020204" pitchFamily="34" charset="0"/>
                <a:cs typeface="Arial" panose="020B0604020202020204" pitchFamily="34" charset="0"/>
              </a:rPr>
              <a:t>. CARE.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Counselling directory. (2024) </a:t>
            </a:r>
            <a:r>
              <a:rPr lang="en-GB" sz="1050" i="1" dirty="0">
                <a:latin typeface="Arial" panose="020B0604020202020204" pitchFamily="34" charset="0"/>
                <a:cs typeface="Arial" panose="020B0604020202020204" pitchFamily="34" charset="0"/>
              </a:rPr>
              <a:t>The mental health of professionals in the UK education system. </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5"/>
              </a:rPr>
              <a:t>The mental health of professionals in the UK education </a:t>
            </a:r>
            <a:r>
              <a:rPr lang="en-GB" sz="1050" u="sng" dirty="0" err="1">
                <a:latin typeface="Arial" panose="020B0604020202020204" pitchFamily="34" charset="0"/>
                <a:cs typeface="Arial" panose="020B0604020202020204" pitchFamily="34" charset="0"/>
                <a:hlinkClick r:id="rId5"/>
              </a:rPr>
              <a:t>syste</a:t>
            </a:r>
            <a:r>
              <a:rPr lang="en-GB" sz="1050" u="sng" dirty="0">
                <a:latin typeface="Arial" panose="020B0604020202020204" pitchFamily="34" charset="0"/>
                <a:cs typeface="Arial" panose="020B0604020202020204" pitchFamily="34" charset="0"/>
                <a:hlinkClick r:id="rId5"/>
              </a:rPr>
              <a:t>... - Counselling Directory</a:t>
            </a:r>
            <a:r>
              <a:rPr lang="en-GB" sz="1050" dirty="0">
                <a:latin typeface="Arial" panose="020B0604020202020204" pitchFamily="34" charset="0"/>
                <a:cs typeface="Arial" panose="020B0604020202020204" pitchFamily="34" charset="0"/>
              </a:rPr>
              <a:t> (Accessed  7 January 2026).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Crowe, B., (1983). </a:t>
            </a:r>
            <a:r>
              <a:rPr lang="en-GB" sz="1050" i="1" dirty="0">
                <a:latin typeface="Arial" panose="020B0604020202020204" pitchFamily="34" charset="0"/>
                <a:cs typeface="Arial" panose="020B0604020202020204" pitchFamily="34" charset="0"/>
              </a:rPr>
              <a:t>Play is a Feeling</a:t>
            </a:r>
            <a:r>
              <a:rPr lang="en-GB" sz="1050" dirty="0">
                <a:latin typeface="Arial" panose="020B0604020202020204" pitchFamily="34" charset="0"/>
                <a:cs typeface="Arial" panose="020B0604020202020204" pitchFamily="34" charset="0"/>
              </a:rPr>
              <a:t>. Hemel Hempstead: Unwin</a:t>
            </a:r>
          </a:p>
          <a:p>
            <a:pPr fontAlgn="base"/>
            <a:endParaRPr lang="en-GB" sz="1050" dirty="0">
              <a:latin typeface="Arial" panose="020B0604020202020204" pitchFamily="34" charset="0"/>
              <a:cs typeface="Arial" panose="020B0604020202020204" pitchFamily="34" charset="0"/>
            </a:endParaRPr>
          </a:p>
          <a:p>
            <a:pPr fontAlgn="base"/>
            <a:r>
              <a:rPr lang="en-GB" sz="1050" dirty="0">
                <a:latin typeface="Arial" panose="020B0604020202020204" pitchFamily="34" charset="0"/>
                <a:cs typeface="Arial" panose="020B0604020202020204" pitchFamily="34" charset="0"/>
              </a:rPr>
              <a:t>First cry parenting. (2023) </a:t>
            </a:r>
            <a:r>
              <a:rPr lang="en-GB" sz="1050" i="1" dirty="0">
                <a:latin typeface="Arial" panose="020B0604020202020204" pitchFamily="34" charset="0"/>
                <a:cs typeface="Arial" panose="020B0604020202020204" pitchFamily="34" charset="0"/>
              </a:rPr>
              <a:t>Baby wants to be held all the time- reasons and solutions </a:t>
            </a:r>
            <a:r>
              <a:rPr lang="en-GB" sz="1050" dirty="0">
                <a:latin typeface="Arial" panose="020B0604020202020204" pitchFamily="34" charset="0"/>
                <a:cs typeface="Arial" panose="020B0604020202020204" pitchFamily="34" charset="0"/>
              </a:rPr>
              <a:t>Available at : </a:t>
            </a:r>
            <a:r>
              <a:rPr lang="en-GB" sz="1050" u="sng" dirty="0">
                <a:latin typeface="Arial" panose="020B0604020202020204" pitchFamily="34" charset="0"/>
                <a:cs typeface="Arial" panose="020B0604020202020204" pitchFamily="34" charset="0"/>
                <a:hlinkClick r:id="rId6"/>
              </a:rPr>
              <a:t>Baby Always Wants To Be Held: Causes &amp; Solutions</a:t>
            </a:r>
            <a:r>
              <a:rPr lang="en-GB" sz="1050" dirty="0">
                <a:latin typeface="Arial" panose="020B0604020202020204" pitchFamily="34" charset="0"/>
                <a:cs typeface="Arial" panose="020B0604020202020204" pitchFamily="34" charset="0"/>
              </a:rPr>
              <a:t> (Accessed 10 January 2026).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Gascoyne, S. (2018) </a:t>
            </a:r>
            <a:r>
              <a:rPr lang="en-GB" sz="1050" i="1" dirty="0">
                <a:latin typeface="Arial" panose="020B0604020202020204" pitchFamily="34" charset="0"/>
                <a:cs typeface="Arial" panose="020B0604020202020204" pitchFamily="34" charset="0"/>
              </a:rPr>
              <a:t>Messy play in the early years : supporting learning through material engagements </a:t>
            </a:r>
            <a:r>
              <a:rPr lang="en-GB" sz="1050" dirty="0">
                <a:latin typeface="Arial" panose="020B0604020202020204" pitchFamily="34" charset="0"/>
                <a:cs typeface="Arial" panose="020B0604020202020204" pitchFamily="34" charset="0"/>
              </a:rPr>
              <a:t>. First edition. Boca Raton, FL :, Routledge.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Gasper, M. (ed.) (2010) </a:t>
            </a:r>
            <a:r>
              <a:rPr lang="en-GB" sz="1050" i="1" dirty="0">
                <a:latin typeface="Arial" panose="020B0604020202020204" pitchFamily="34" charset="0"/>
                <a:cs typeface="Arial" panose="020B0604020202020204" pitchFamily="34" charset="0"/>
              </a:rPr>
              <a:t>Multi-agency working in the early years challenges and opportunities</a:t>
            </a:r>
            <a:r>
              <a:rPr lang="en-GB" sz="1050" dirty="0">
                <a:latin typeface="Arial" panose="020B0604020202020204" pitchFamily="34" charset="0"/>
                <a:cs typeface="Arial" panose="020B0604020202020204" pitchFamily="34" charset="0"/>
              </a:rPr>
              <a:t>. Los Angeles ;, SAGE. </a:t>
            </a:r>
          </a:p>
          <a:p>
            <a:pPr fontAlgn="base"/>
            <a:r>
              <a:rPr lang="en-GB" sz="1050" dirty="0">
                <a:latin typeface="Arial" panose="020B0604020202020204" pitchFamily="34" charset="0"/>
                <a:cs typeface="Arial" panose="020B0604020202020204" pitchFamily="34" charset="0"/>
              </a:rPr>
              <a:t> </a:t>
            </a:r>
          </a:p>
          <a:p>
            <a:pPr fontAlgn="base"/>
            <a:r>
              <a:rPr lang="en-GB" sz="1050" dirty="0">
                <a:latin typeface="Arial" panose="020B0604020202020204" pitchFamily="34" charset="0"/>
                <a:cs typeface="Arial" panose="020B0604020202020204" pitchFamily="34" charset="0"/>
              </a:rPr>
              <a:t>Gutknecht, Dorothee &amp; Bader, Christine. (2021). </a:t>
            </a:r>
            <a:r>
              <a:rPr lang="en-GB" sz="1050" i="1" dirty="0">
                <a:latin typeface="Arial" panose="020B0604020202020204" pitchFamily="34" charset="0"/>
                <a:cs typeface="Arial" panose="020B0604020202020204" pitchFamily="34" charset="0"/>
              </a:rPr>
              <a:t>The Pikler Approach to Infant and Toddler Education and Care. </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7"/>
              </a:rPr>
              <a:t>(PDF) The Pikler Approach to Infant and Toddler Education and Care</a:t>
            </a:r>
            <a:r>
              <a:rPr lang="en-GB" sz="1050" dirty="0">
                <a:latin typeface="Arial" panose="020B0604020202020204" pitchFamily="34" charset="0"/>
                <a:cs typeface="Arial" panose="020B0604020202020204" pitchFamily="34" charset="0"/>
              </a:rPr>
              <a:t> (Accessed on 7 January 2026). </a:t>
            </a:r>
          </a:p>
          <a:p>
            <a:pPr fontAlgn="base"/>
            <a:r>
              <a:rPr lang="en-GB" dirty="0"/>
              <a:t> </a:t>
            </a:r>
          </a:p>
          <a:p>
            <a:pPr fontAlgn="base"/>
            <a:endParaRPr lang="en-GB" sz="1050" dirty="0">
              <a:latin typeface="Arial" panose="020B0604020202020204" pitchFamily="34" charset="0"/>
              <a:cs typeface="Arial" panose="020B0604020202020204" pitchFamily="34" charset="0"/>
            </a:endParaRPr>
          </a:p>
          <a:p>
            <a:pPr fontAlgn="base"/>
            <a:endParaRPr lang="en-GB" dirty="0"/>
          </a:p>
          <a:p>
            <a:pPr fontAlgn="base"/>
            <a:r>
              <a:rPr lang="en-GB" dirty="0"/>
              <a:t> </a:t>
            </a:r>
          </a:p>
        </p:txBody>
      </p:sp>
    </p:spTree>
    <p:extLst>
      <p:ext uri="{BB962C8B-B14F-4D97-AF65-F5344CB8AC3E}">
        <p14:creationId xmlns:p14="http://schemas.microsoft.com/office/powerpoint/2010/main" val="5471238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6ADBE9-BE46-22EB-0078-33C02D2317BF}"/>
              </a:ext>
            </a:extLst>
          </p:cNvPr>
          <p:cNvSpPr txBox="1"/>
          <p:nvPr/>
        </p:nvSpPr>
        <p:spPr>
          <a:xfrm>
            <a:off x="1719943" y="239486"/>
            <a:ext cx="2960914" cy="369332"/>
          </a:xfrm>
          <a:prstGeom prst="rect">
            <a:avLst/>
          </a:prstGeom>
          <a:noFill/>
        </p:spPr>
        <p:txBody>
          <a:bodyPr wrap="square" rtlCol="0">
            <a:spAutoFit/>
          </a:bodyPr>
          <a:lstStyle/>
          <a:p>
            <a:r>
              <a:rPr lang="en-GB" dirty="0"/>
              <a:t>Reference list:</a:t>
            </a:r>
          </a:p>
        </p:txBody>
      </p:sp>
      <p:sp>
        <p:nvSpPr>
          <p:cNvPr id="4" name="TextBox 3">
            <a:extLst>
              <a:ext uri="{FF2B5EF4-FFF2-40B4-BE49-F238E27FC236}">
                <a16:creationId xmlns:a16="http://schemas.microsoft.com/office/drawing/2014/main" id="{EACCFA4A-CAA5-78EB-D10B-D082660DBE4F}"/>
              </a:ext>
            </a:extLst>
          </p:cNvPr>
          <p:cNvSpPr txBox="1"/>
          <p:nvPr/>
        </p:nvSpPr>
        <p:spPr>
          <a:xfrm>
            <a:off x="1632857" y="608818"/>
            <a:ext cx="10287000" cy="2739083"/>
          </a:xfrm>
          <a:prstGeom prst="rect">
            <a:avLst/>
          </a:prstGeom>
          <a:noFill/>
        </p:spPr>
        <p:txBody>
          <a:bodyPr wrap="square">
            <a:spAutoFit/>
          </a:bodyPr>
          <a:lstStyle/>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Hayes, N., Halpenny, A.M. and O’Toole, L. (2017) </a:t>
            </a:r>
            <a:r>
              <a:rPr lang="en-GB" sz="1050" b="0" i="1" dirty="0">
                <a:solidFill>
                  <a:srgbClr val="000000"/>
                </a:solidFill>
                <a:effectLst/>
                <a:latin typeface="Arial" panose="020B0604020202020204" pitchFamily="34" charset="0"/>
                <a:cs typeface="Arial" panose="020B0604020202020204" pitchFamily="34" charset="0"/>
              </a:rPr>
              <a:t>Introducing Bronfenbrenner : a guide for practitioners and students in early years education</a:t>
            </a:r>
            <a:r>
              <a:rPr lang="en-GB" sz="1050" b="0" i="0" dirty="0">
                <a:solidFill>
                  <a:srgbClr val="000000"/>
                </a:solidFill>
                <a:effectLst/>
                <a:latin typeface="Arial" panose="020B0604020202020204" pitchFamily="34" charset="0"/>
                <a:cs typeface="Arial" panose="020B0604020202020204" pitchFamily="34" charset="0"/>
              </a:rPr>
              <a:t>. London ; Routledge. 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2"/>
              </a:rPr>
              <a:t>https://doi.org/10.4324/9781315646206</a:t>
            </a: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HFL Education. (no date) </a:t>
            </a:r>
            <a:r>
              <a:rPr lang="en-GB" sz="1050" b="0" i="1" dirty="0">
                <a:solidFill>
                  <a:srgbClr val="000000"/>
                </a:solidFill>
                <a:effectLst/>
                <a:latin typeface="Arial" panose="020B0604020202020204" pitchFamily="34" charset="0"/>
                <a:cs typeface="Arial" panose="020B0604020202020204" pitchFamily="34" charset="0"/>
              </a:rPr>
              <a:t>Early Years practitioner.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3"/>
              </a:rPr>
              <a:t>Access denied | HFL Education.</a:t>
            </a:r>
            <a:r>
              <a:rPr lang="en-GB" sz="1050" b="0" i="0" dirty="0">
                <a:solidFill>
                  <a:srgbClr val="000000"/>
                </a:solidFill>
                <a:effectLst/>
                <a:latin typeface="Arial" panose="020B0604020202020204" pitchFamily="34" charset="0"/>
                <a:cs typeface="Arial" panose="020B0604020202020204" pitchFamily="34" charset="0"/>
              </a:rPr>
              <a:t> (Accessed 28 December 2025).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Hodgman, L. (2012) </a:t>
            </a:r>
            <a:r>
              <a:rPr lang="en-GB" sz="1050" b="0" i="1" dirty="0">
                <a:solidFill>
                  <a:srgbClr val="000000"/>
                </a:solidFill>
                <a:effectLst/>
                <a:latin typeface="Arial" panose="020B0604020202020204" pitchFamily="34" charset="0"/>
                <a:cs typeface="Arial" panose="020B0604020202020204" pitchFamily="34" charset="0"/>
              </a:rPr>
              <a:t>Enabling environments in the early years : making provision for high quality and challenging learning experiences in early years settings</a:t>
            </a:r>
            <a:r>
              <a:rPr lang="en-GB" sz="1050" b="0" i="0" dirty="0">
                <a:solidFill>
                  <a:srgbClr val="000000"/>
                </a:solidFill>
                <a:effectLst/>
                <a:latin typeface="Arial" panose="020B0604020202020204" pitchFamily="34" charset="0"/>
                <a:cs typeface="Arial" panose="020B0604020202020204" pitchFamily="34" charset="0"/>
              </a:rPr>
              <a:t>. 1st ed. United Kingdom: Andrews.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House of Commons. (2019) </a:t>
            </a:r>
            <a:r>
              <a:rPr lang="en-GB" sz="1050" b="0" i="1" dirty="0">
                <a:solidFill>
                  <a:srgbClr val="000000"/>
                </a:solidFill>
                <a:effectLst/>
                <a:latin typeface="Arial" panose="020B0604020202020204" pitchFamily="34" charset="0"/>
                <a:cs typeface="Arial" panose="020B0604020202020204" pitchFamily="34" charset="0"/>
              </a:rPr>
              <a:t>First 1000 days of life.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4"/>
              </a:rPr>
              <a:t>First 1000 days of life.</a:t>
            </a:r>
            <a:r>
              <a:rPr lang="en-GB" sz="1050" b="0" i="0" dirty="0">
                <a:solidFill>
                  <a:srgbClr val="000000"/>
                </a:solidFill>
                <a:effectLst/>
                <a:latin typeface="Arial" panose="020B0604020202020204" pitchFamily="34" charset="0"/>
                <a:cs typeface="Arial" panose="020B0604020202020204" pitchFamily="34" charset="0"/>
              </a:rPr>
              <a:t> (Accessed 5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Invitations to play. (2018) </a:t>
            </a:r>
            <a:r>
              <a:rPr lang="en-GB" sz="1050" b="0" i="1" dirty="0">
                <a:solidFill>
                  <a:srgbClr val="000000"/>
                </a:solidFill>
                <a:effectLst/>
                <a:latin typeface="Arial" panose="020B0604020202020204" pitchFamily="34" charset="0"/>
                <a:cs typeface="Arial" panose="020B0604020202020204" pitchFamily="34" charset="0"/>
              </a:rPr>
              <a:t>An introduction to the Reggio Emilia approach. </a:t>
            </a:r>
            <a:r>
              <a:rPr lang="en-GB" sz="1050" b="0" i="0" dirty="0">
                <a:solidFill>
                  <a:srgbClr val="000000"/>
                </a:solidFill>
                <a:effectLst/>
                <a:latin typeface="Arial" panose="020B0604020202020204" pitchFamily="34" charset="0"/>
                <a:cs typeface="Arial" panose="020B0604020202020204" pitchFamily="34" charset="0"/>
              </a:rPr>
              <a:t>Available </a:t>
            </a:r>
            <a:r>
              <a:rPr lang="en-GB" sz="1050" b="0" i="0" dirty="0" err="1">
                <a:solidFill>
                  <a:srgbClr val="000000"/>
                </a:solidFill>
                <a:effectLst/>
                <a:latin typeface="Arial" panose="020B0604020202020204" pitchFamily="34" charset="0"/>
                <a:cs typeface="Arial" panose="020B0604020202020204" pitchFamily="34" charset="0"/>
              </a:rPr>
              <a:t>at</a:t>
            </a:r>
            <a:r>
              <a:rPr lang="en-GB" sz="1050" b="0" i="0" u="sng" strike="noStrike" dirty="0" err="1">
                <a:solidFill>
                  <a:srgbClr val="467886"/>
                </a:solidFill>
                <a:effectLst/>
                <a:latin typeface="Arial" panose="020B0604020202020204" pitchFamily="34" charset="0"/>
                <a:cs typeface="Arial" panose="020B0604020202020204" pitchFamily="34" charset="0"/>
                <a:hlinkClick r:id="rId5"/>
              </a:rPr>
              <a:t>An</a:t>
            </a:r>
            <a:r>
              <a:rPr lang="en-GB" sz="1050" b="0" i="0" u="sng" strike="noStrike" dirty="0">
                <a:solidFill>
                  <a:srgbClr val="467886"/>
                </a:solidFill>
                <a:effectLst/>
                <a:latin typeface="Arial" panose="020B0604020202020204" pitchFamily="34" charset="0"/>
                <a:cs typeface="Arial" panose="020B0604020202020204" pitchFamily="34" charset="0"/>
                <a:hlinkClick r:id="rId5"/>
              </a:rPr>
              <a:t> Introduction to the Reggio Emilia Approach.</a:t>
            </a:r>
            <a:r>
              <a:rPr lang="en-GB" sz="1050" b="0" i="0" dirty="0">
                <a:solidFill>
                  <a:srgbClr val="000000"/>
                </a:solidFill>
                <a:effectLst/>
                <a:latin typeface="Arial" panose="020B0604020202020204" pitchFamily="34" charset="0"/>
                <a:cs typeface="Arial" panose="020B0604020202020204" pitchFamily="34" charset="0"/>
              </a:rPr>
              <a:t> (Accessed 17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Isaacs, B. (2013) </a:t>
            </a:r>
            <a:r>
              <a:rPr lang="en-GB" sz="1050" b="0" i="1" dirty="0">
                <a:solidFill>
                  <a:srgbClr val="000000"/>
                </a:solidFill>
                <a:effectLst/>
                <a:latin typeface="Arial" panose="020B0604020202020204" pitchFamily="34" charset="0"/>
                <a:cs typeface="Arial" panose="020B0604020202020204" pitchFamily="34" charset="0"/>
              </a:rPr>
              <a:t>Understanding the Montessori Approach : Early Years Education in Practice</a:t>
            </a:r>
            <a:r>
              <a:rPr lang="en-GB" sz="1050" b="0" i="0" dirty="0">
                <a:solidFill>
                  <a:srgbClr val="000000"/>
                </a:solidFill>
                <a:effectLst/>
                <a:latin typeface="Arial" panose="020B0604020202020204" pitchFamily="34" charset="0"/>
                <a:cs typeface="Arial" panose="020B0604020202020204" pitchFamily="34" charset="0"/>
              </a:rPr>
              <a:t>. 1st ed. Boca Raton, FL: Routledge. </a:t>
            </a:r>
          </a:p>
        </p:txBody>
      </p:sp>
      <p:sp>
        <p:nvSpPr>
          <p:cNvPr id="6" name="TextBox 5">
            <a:extLst>
              <a:ext uri="{FF2B5EF4-FFF2-40B4-BE49-F238E27FC236}">
                <a16:creationId xmlns:a16="http://schemas.microsoft.com/office/drawing/2014/main" id="{6CA0A648-A59D-BAEC-B28C-BE03DA297954}"/>
              </a:ext>
            </a:extLst>
          </p:cNvPr>
          <p:cNvSpPr txBox="1"/>
          <p:nvPr/>
        </p:nvSpPr>
        <p:spPr>
          <a:xfrm>
            <a:off x="1611086" y="3347901"/>
            <a:ext cx="10058400" cy="3354636"/>
          </a:xfrm>
          <a:prstGeom prst="rect">
            <a:avLst/>
          </a:prstGeom>
          <a:noFill/>
        </p:spPr>
        <p:txBody>
          <a:bodyPr wrap="square">
            <a:spAutoFit/>
          </a:bodyPr>
          <a:lstStyle/>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LMP Group. (2026). </a:t>
            </a:r>
            <a:r>
              <a:rPr lang="en-GB" sz="1050" b="0" i="1" dirty="0">
                <a:solidFill>
                  <a:srgbClr val="000000"/>
                </a:solidFill>
                <a:effectLst/>
                <a:latin typeface="Arial" panose="020B0604020202020204" pitchFamily="34" charset="0"/>
                <a:cs typeface="Arial" panose="020B0604020202020204" pitchFamily="34" charset="0"/>
              </a:rPr>
              <a:t>Early years practitioner apprenticeship.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6"/>
              </a:rPr>
              <a:t>Early Years Practitioner Apprenticeship | LMP.</a:t>
            </a:r>
            <a:r>
              <a:rPr lang="en-GB" sz="1050" b="0" i="0" dirty="0">
                <a:solidFill>
                  <a:srgbClr val="000000"/>
                </a:solidFill>
                <a:effectLst/>
                <a:latin typeface="Arial" panose="020B0604020202020204" pitchFamily="34" charset="0"/>
                <a:cs typeface="Arial" panose="020B0604020202020204" pitchFamily="34" charset="0"/>
              </a:rPr>
              <a:t> (Accessed 16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Maslow, A.H. (1943) '</a:t>
            </a:r>
            <a:r>
              <a:rPr lang="en-GB" sz="1050" b="0" i="1" dirty="0">
                <a:solidFill>
                  <a:srgbClr val="000000"/>
                </a:solidFill>
                <a:effectLst/>
                <a:latin typeface="Arial" panose="020B0604020202020204" pitchFamily="34" charset="0"/>
                <a:cs typeface="Arial" panose="020B0604020202020204" pitchFamily="34" charset="0"/>
              </a:rPr>
              <a:t>A theory of human motivation</a:t>
            </a:r>
            <a:r>
              <a:rPr lang="en-GB" sz="1050" b="0" i="0" dirty="0">
                <a:solidFill>
                  <a:srgbClr val="000000"/>
                </a:solidFill>
                <a:effectLst/>
                <a:latin typeface="Arial" panose="020B0604020202020204" pitchFamily="34" charset="0"/>
                <a:cs typeface="Arial" panose="020B0604020202020204" pitchFamily="34" charset="0"/>
              </a:rPr>
              <a:t>', Psychological Review, 50 (4), pp. 370–396.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Mind. (2024) </a:t>
            </a:r>
            <a:r>
              <a:rPr lang="en-GB" sz="1050" b="0" i="1" dirty="0">
                <a:solidFill>
                  <a:srgbClr val="000000"/>
                </a:solidFill>
                <a:effectLst/>
                <a:latin typeface="Arial" panose="020B0604020202020204" pitchFamily="34" charset="0"/>
                <a:cs typeface="Arial" panose="020B0604020202020204" pitchFamily="34" charset="0"/>
              </a:rPr>
              <a:t>Perinatal mental health support and services.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7"/>
              </a:rPr>
              <a:t>Perinatal mental health support and services.</a:t>
            </a:r>
            <a:r>
              <a:rPr lang="en-GB" sz="1050" b="0" i="0" dirty="0">
                <a:solidFill>
                  <a:srgbClr val="000000"/>
                </a:solidFill>
                <a:effectLst/>
                <a:latin typeface="Arial" panose="020B0604020202020204" pitchFamily="34" charset="0"/>
                <a:cs typeface="Arial" panose="020B0604020202020204" pitchFamily="34" charset="0"/>
              </a:rPr>
              <a:t> (Accessed 17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My bright wheel. (2024) </a:t>
            </a:r>
            <a:r>
              <a:rPr lang="en-GB" sz="1050" b="0" i="1" dirty="0">
                <a:solidFill>
                  <a:srgbClr val="000000"/>
                </a:solidFill>
                <a:effectLst/>
                <a:latin typeface="Arial" panose="020B0604020202020204" pitchFamily="34" charset="0"/>
                <a:cs typeface="Arial" panose="020B0604020202020204" pitchFamily="34" charset="0"/>
              </a:rPr>
              <a:t>The whole child approach in Early childhood Education.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8"/>
              </a:rPr>
              <a:t>The Whole Child Approach in Early Childhood Education.</a:t>
            </a:r>
            <a:r>
              <a:rPr lang="en-GB" sz="1050" b="0" i="0" dirty="0">
                <a:solidFill>
                  <a:srgbClr val="000000"/>
                </a:solidFill>
                <a:effectLst/>
                <a:latin typeface="Arial" panose="020B0604020202020204" pitchFamily="34" charset="0"/>
                <a:cs typeface="Arial" panose="020B0604020202020204" pitchFamily="34" charset="0"/>
              </a:rPr>
              <a:t> (Accessed 17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National foundation of Educational Research. (2025) </a:t>
            </a:r>
            <a:r>
              <a:rPr lang="en-GB" sz="1050" b="0" i="1" dirty="0">
                <a:solidFill>
                  <a:srgbClr val="000000"/>
                </a:solidFill>
                <a:effectLst/>
                <a:latin typeface="Arial" panose="020B0604020202020204" pitchFamily="34" charset="0"/>
                <a:cs typeface="Arial" panose="020B0604020202020204" pitchFamily="34" charset="0"/>
              </a:rPr>
              <a:t>The Early years workforce in England 2025.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9"/>
              </a:rPr>
              <a:t>The Early Years Workforce in England 2025 | NFER</a:t>
            </a:r>
            <a:r>
              <a:rPr lang="en-GB" sz="1050" b="0" i="0" dirty="0">
                <a:solidFill>
                  <a:srgbClr val="000000"/>
                </a:solidFill>
                <a:effectLst/>
                <a:latin typeface="Arial" panose="020B0604020202020204" pitchFamily="34" charset="0"/>
                <a:cs typeface="Arial" panose="020B0604020202020204" pitchFamily="34" charset="0"/>
              </a:rPr>
              <a:t> (Accessed on 6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NCT. (2025) </a:t>
            </a:r>
            <a:r>
              <a:rPr lang="en-GB" sz="1050" b="0" i="1" dirty="0">
                <a:solidFill>
                  <a:srgbClr val="000000"/>
                </a:solidFill>
                <a:effectLst/>
                <a:latin typeface="Arial" panose="020B0604020202020204" pitchFamily="34" charset="0"/>
                <a:cs typeface="Arial" panose="020B0604020202020204" pitchFamily="34" charset="0"/>
              </a:rPr>
              <a:t>Baby massage: tips and benefits.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10"/>
              </a:rPr>
              <a:t>Baby massage: tips and benefits | NCT</a:t>
            </a:r>
            <a:r>
              <a:rPr lang="en-GB" sz="1050" b="0" i="0" dirty="0">
                <a:solidFill>
                  <a:srgbClr val="000000"/>
                </a:solidFill>
                <a:effectLst/>
                <a:latin typeface="Arial" panose="020B0604020202020204" pitchFamily="34" charset="0"/>
                <a:cs typeface="Arial" panose="020B0604020202020204" pitchFamily="34" charset="0"/>
              </a:rPr>
              <a:t> (Accessed on 10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Nursery World. (2018) </a:t>
            </a:r>
            <a:r>
              <a:rPr lang="en-GB" sz="1050" b="0" i="1" dirty="0">
                <a:solidFill>
                  <a:srgbClr val="000000"/>
                </a:solidFill>
                <a:effectLst/>
                <a:latin typeface="Arial" panose="020B0604020202020204" pitchFamily="34" charset="0"/>
                <a:cs typeface="Arial" panose="020B0604020202020204" pitchFamily="34" charset="0"/>
              </a:rPr>
              <a:t>Non-verbal communication, babies- more than words.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11"/>
              </a:rPr>
              <a:t>Nursery World - Non-verbal communication: babies - More than words.</a:t>
            </a:r>
            <a:r>
              <a:rPr lang="en-GB" sz="1050" b="0" i="0" dirty="0">
                <a:solidFill>
                  <a:srgbClr val="000000"/>
                </a:solidFill>
                <a:effectLst/>
                <a:latin typeface="Arial" panose="020B0604020202020204" pitchFamily="34" charset="0"/>
                <a:cs typeface="Arial" panose="020B0604020202020204" pitchFamily="34" charset="0"/>
              </a:rPr>
              <a:t> (Accessed on 10 January 2026). </a:t>
            </a:r>
          </a:p>
        </p:txBody>
      </p:sp>
    </p:spTree>
    <p:extLst>
      <p:ext uri="{BB962C8B-B14F-4D97-AF65-F5344CB8AC3E}">
        <p14:creationId xmlns:p14="http://schemas.microsoft.com/office/powerpoint/2010/main" val="7723858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E7116-1D97-937F-A955-166FC328D477}"/>
              </a:ext>
            </a:extLst>
          </p:cNvPr>
          <p:cNvSpPr txBox="1"/>
          <p:nvPr/>
        </p:nvSpPr>
        <p:spPr>
          <a:xfrm>
            <a:off x="1730829" y="185057"/>
            <a:ext cx="2895600" cy="369332"/>
          </a:xfrm>
          <a:prstGeom prst="rect">
            <a:avLst/>
          </a:prstGeom>
          <a:noFill/>
        </p:spPr>
        <p:txBody>
          <a:bodyPr wrap="square" rtlCol="0">
            <a:spAutoFit/>
          </a:bodyPr>
          <a:lstStyle/>
          <a:p>
            <a:r>
              <a:rPr lang="en-GB" dirty="0"/>
              <a:t>Reference list: </a:t>
            </a:r>
          </a:p>
        </p:txBody>
      </p:sp>
      <p:sp>
        <p:nvSpPr>
          <p:cNvPr id="4" name="TextBox 3">
            <a:extLst>
              <a:ext uri="{FF2B5EF4-FFF2-40B4-BE49-F238E27FC236}">
                <a16:creationId xmlns:a16="http://schemas.microsoft.com/office/drawing/2014/main" id="{A3E277BC-74E3-9310-769B-BFACDBD3F733}"/>
              </a:ext>
            </a:extLst>
          </p:cNvPr>
          <p:cNvSpPr txBox="1"/>
          <p:nvPr/>
        </p:nvSpPr>
        <p:spPr>
          <a:xfrm>
            <a:off x="1730829" y="637296"/>
            <a:ext cx="10352313" cy="3149452"/>
          </a:xfrm>
          <a:prstGeom prst="rect">
            <a:avLst/>
          </a:prstGeom>
          <a:noFill/>
        </p:spPr>
        <p:txBody>
          <a:bodyPr wrap="square">
            <a:spAutoFit/>
          </a:bodyPr>
          <a:lstStyle/>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Ofsted. (2025) </a:t>
            </a:r>
            <a:r>
              <a:rPr lang="en-GB" sz="1050" b="0" i="1" dirty="0">
                <a:solidFill>
                  <a:srgbClr val="000000"/>
                </a:solidFill>
                <a:effectLst/>
                <a:latin typeface="Arial" panose="020B0604020202020204" pitchFamily="34" charset="0"/>
                <a:cs typeface="Arial" panose="020B0604020202020204" pitchFamily="34" charset="0"/>
              </a:rPr>
              <a:t>Getting it right from the start: how early years practitioners work with babies and toddlers. </a:t>
            </a:r>
            <a:r>
              <a:rPr lang="en-GB" sz="1050" b="0" i="0" dirty="0">
                <a:solidFill>
                  <a:srgbClr val="000000"/>
                </a:solidFill>
                <a:effectLst/>
                <a:latin typeface="Arial" panose="020B0604020202020204" pitchFamily="34" charset="0"/>
                <a:cs typeface="Arial" panose="020B0604020202020204" pitchFamily="34" charset="0"/>
              </a:rPr>
              <a:t>Available </a:t>
            </a:r>
            <a:r>
              <a:rPr lang="en-GB" sz="1050" b="0" i="0" dirty="0" err="1">
                <a:solidFill>
                  <a:srgbClr val="000000"/>
                </a:solidFill>
                <a:effectLst/>
                <a:latin typeface="Arial" panose="020B0604020202020204" pitchFamily="34" charset="0"/>
                <a:cs typeface="Arial" panose="020B0604020202020204" pitchFamily="34" charset="0"/>
              </a:rPr>
              <a:t>at</a:t>
            </a:r>
            <a:r>
              <a:rPr lang="en-GB" sz="1050" b="0" i="0" u="sng" strike="noStrike" dirty="0" err="1">
                <a:solidFill>
                  <a:srgbClr val="467886"/>
                </a:solidFill>
                <a:effectLst/>
                <a:latin typeface="Arial" panose="020B0604020202020204" pitchFamily="34" charset="0"/>
                <a:cs typeface="Arial" panose="020B0604020202020204" pitchFamily="34" charset="0"/>
                <a:hlinkClick r:id="rId2"/>
              </a:rPr>
              <a:t>Getting</a:t>
            </a:r>
            <a:r>
              <a:rPr lang="en-GB" sz="1050" b="0" i="0" u="sng" strike="noStrike" dirty="0">
                <a:solidFill>
                  <a:srgbClr val="467886"/>
                </a:solidFill>
                <a:effectLst/>
                <a:latin typeface="Arial" panose="020B0604020202020204" pitchFamily="34" charset="0"/>
                <a:cs typeface="Arial" panose="020B0604020202020204" pitchFamily="34" charset="0"/>
                <a:hlinkClick r:id="rId2"/>
              </a:rPr>
              <a:t> it right from the start: how early years practitioners work with babies and toddlers - GOV.UK</a:t>
            </a:r>
            <a:r>
              <a:rPr lang="en-GB" sz="1050" b="0" i="0" dirty="0">
                <a:solidFill>
                  <a:srgbClr val="000000"/>
                </a:solidFill>
                <a:effectLst/>
                <a:latin typeface="Arial" panose="020B0604020202020204" pitchFamily="34" charset="0"/>
                <a:cs typeface="Arial" panose="020B0604020202020204" pitchFamily="34" charset="0"/>
              </a:rPr>
              <a:t> (Accessed on 5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Only my health. (2023). </a:t>
            </a:r>
            <a:r>
              <a:rPr lang="en-GB" sz="1050" b="0" i="1" dirty="0">
                <a:solidFill>
                  <a:srgbClr val="000000"/>
                </a:solidFill>
                <a:effectLst/>
                <a:latin typeface="Arial" panose="020B0604020202020204" pitchFamily="34" charset="0"/>
                <a:cs typeface="Arial" panose="020B0604020202020204" pitchFamily="34" charset="0"/>
              </a:rPr>
              <a:t>World breastfeeding week 2023.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3"/>
              </a:rPr>
              <a:t>World Breastfeeding Week 2023: Date, Theme, History And Significance | </a:t>
            </a:r>
            <a:r>
              <a:rPr lang="en-GB" sz="1050" b="0" i="0" u="sng" strike="noStrike" dirty="0" err="1">
                <a:solidFill>
                  <a:srgbClr val="467886"/>
                </a:solidFill>
                <a:effectLst/>
                <a:latin typeface="Arial" panose="020B0604020202020204" pitchFamily="34" charset="0"/>
                <a:cs typeface="Arial" panose="020B0604020202020204" pitchFamily="34" charset="0"/>
                <a:hlinkClick r:id="rId3"/>
              </a:rPr>
              <a:t>OnlyMyHealth</a:t>
            </a:r>
            <a:r>
              <a:rPr lang="en-GB" sz="1050" b="0" i="0" u="sng" strike="noStrike" dirty="0">
                <a:solidFill>
                  <a:srgbClr val="467886"/>
                </a:solidFill>
                <a:effectLst/>
                <a:latin typeface="Arial" panose="020B0604020202020204" pitchFamily="34" charset="0"/>
                <a:cs typeface="Arial" panose="020B0604020202020204" pitchFamily="34" charset="0"/>
                <a:hlinkClick r:id="rId3"/>
              </a:rPr>
              <a:t>.</a:t>
            </a:r>
            <a:r>
              <a:rPr lang="en-GB" sz="1050" b="0" i="0" dirty="0">
                <a:solidFill>
                  <a:srgbClr val="000000"/>
                </a:solidFill>
                <a:effectLst/>
                <a:latin typeface="Arial" panose="020B0604020202020204" pitchFamily="34" charset="0"/>
                <a:cs typeface="Arial" panose="020B0604020202020204" pitchFamily="34" charset="0"/>
              </a:rPr>
              <a:t> (Accessed on 17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err="1">
                <a:solidFill>
                  <a:srgbClr val="000000"/>
                </a:solidFill>
                <a:effectLst/>
                <a:latin typeface="Arial" panose="020B0604020202020204" pitchFamily="34" charset="0"/>
                <a:cs typeface="Arial" panose="020B0604020202020204" pitchFamily="34" charset="0"/>
              </a:rPr>
              <a:t>Ovivio</a:t>
            </a:r>
            <a:r>
              <a:rPr lang="en-GB" sz="1050" b="0" i="0" dirty="0">
                <a:solidFill>
                  <a:srgbClr val="000000"/>
                </a:solidFill>
                <a:effectLst/>
                <a:latin typeface="Arial" panose="020B0604020202020204" pitchFamily="34" charset="0"/>
                <a:cs typeface="Arial" panose="020B0604020202020204" pitchFamily="34" charset="0"/>
              </a:rPr>
              <a:t>. (2025) </a:t>
            </a:r>
            <a:r>
              <a:rPr lang="en-GB" sz="1050" b="0" i="1" dirty="0">
                <a:solidFill>
                  <a:srgbClr val="000000"/>
                </a:solidFill>
                <a:effectLst/>
                <a:latin typeface="Arial" panose="020B0604020202020204" pitchFamily="34" charset="0"/>
                <a:cs typeface="Arial" panose="020B0604020202020204" pitchFamily="34" charset="0"/>
              </a:rPr>
              <a:t>11 </a:t>
            </a:r>
            <a:r>
              <a:rPr lang="en-GB" sz="1050" b="0" i="1" dirty="0" err="1">
                <a:solidFill>
                  <a:srgbClr val="000000"/>
                </a:solidFill>
                <a:effectLst/>
                <a:latin typeface="Arial" panose="020B0604020202020204" pitchFamily="34" charset="0"/>
                <a:cs typeface="Arial" panose="020B0604020202020204" pitchFamily="34" charset="0"/>
              </a:rPr>
              <a:t>fabuloulsly</a:t>
            </a:r>
            <a:r>
              <a:rPr lang="en-GB" sz="1050" b="0" i="1" dirty="0">
                <a:solidFill>
                  <a:srgbClr val="000000"/>
                </a:solidFill>
                <a:effectLst/>
                <a:latin typeface="Arial" panose="020B0604020202020204" pitchFamily="34" charset="0"/>
                <a:cs typeface="Arial" panose="020B0604020202020204" pitchFamily="34" charset="0"/>
              </a:rPr>
              <a:t> fun messy play activity ideas for EYFS.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4"/>
              </a:rPr>
              <a:t>11 Fabulously Fun Messy Play Activity Ideas for EYFS - </a:t>
            </a:r>
            <a:r>
              <a:rPr lang="en-GB" sz="1050" b="0" i="0" u="sng" strike="noStrike" dirty="0" err="1">
                <a:solidFill>
                  <a:srgbClr val="467886"/>
                </a:solidFill>
                <a:effectLst/>
                <a:latin typeface="Arial" panose="020B0604020202020204" pitchFamily="34" charset="0"/>
                <a:cs typeface="Arial" panose="020B0604020202020204" pitchFamily="34" charset="0"/>
                <a:hlinkClick r:id="rId4"/>
              </a:rPr>
              <a:t>Ovivio</a:t>
            </a:r>
            <a:r>
              <a:rPr lang="en-GB" sz="1050" b="0" i="0" u="sng" strike="noStrike" dirty="0">
                <a:solidFill>
                  <a:srgbClr val="467886"/>
                </a:solidFill>
                <a:effectLst/>
                <a:latin typeface="Arial" panose="020B0604020202020204" pitchFamily="34" charset="0"/>
                <a:cs typeface="Arial" panose="020B0604020202020204" pitchFamily="34" charset="0"/>
                <a:hlinkClick r:id="rId4"/>
              </a:rPr>
              <a:t>.</a:t>
            </a:r>
            <a:r>
              <a:rPr lang="en-GB" sz="1050" b="0" i="0" dirty="0">
                <a:solidFill>
                  <a:srgbClr val="000000"/>
                </a:solidFill>
                <a:effectLst/>
                <a:latin typeface="Arial" panose="020B0604020202020204" pitchFamily="34" charset="0"/>
                <a:cs typeface="Arial" panose="020B0604020202020204" pitchFamily="34" charset="0"/>
              </a:rPr>
              <a:t> (Accessed on 10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Pampers. (2025) </a:t>
            </a:r>
            <a:r>
              <a:rPr lang="en-GB" sz="1050" b="0" i="1" dirty="0">
                <a:solidFill>
                  <a:srgbClr val="000000"/>
                </a:solidFill>
                <a:effectLst/>
                <a:latin typeface="Arial" panose="020B0604020202020204" pitchFamily="34" charset="0"/>
                <a:cs typeface="Arial" panose="020B0604020202020204" pitchFamily="34" charset="0"/>
              </a:rPr>
              <a:t>Baby massage tips: how to get started.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5"/>
              </a:rPr>
              <a:t>Baby Massage Tips: Benefits and Techniques | Pampers UK</a:t>
            </a:r>
            <a:r>
              <a:rPr lang="en-GB" sz="1050" b="0" i="0" dirty="0">
                <a:solidFill>
                  <a:srgbClr val="000000"/>
                </a:solidFill>
                <a:effectLst/>
                <a:latin typeface="Arial" panose="020B0604020202020204" pitchFamily="34" charset="0"/>
                <a:cs typeface="Arial" panose="020B0604020202020204" pitchFamily="34" charset="0"/>
              </a:rPr>
              <a:t> (Accessed on 10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Play garden online. (2023) </a:t>
            </a:r>
            <a:r>
              <a:rPr lang="en-GB" sz="1050" b="0" i="1" dirty="0">
                <a:solidFill>
                  <a:srgbClr val="000000"/>
                </a:solidFill>
                <a:effectLst/>
                <a:latin typeface="Arial" panose="020B0604020202020204" pitchFamily="34" charset="0"/>
                <a:cs typeface="Arial" panose="020B0604020202020204" pitchFamily="34" charset="0"/>
              </a:rPr>
              <a:t>Sensory activities for toddlers.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6"/>
              </a:rPr>
              <a:t>Sensory Table Ideas | Sensory Activities for Toddlers.</a:t>
            </a:r>
            <a:r>
              <a:rPr lang="en-GB" sz="1050" b="0" i="0" dirty="0">
                <a:solidFill>
                  <a:srgbClr val="000000"/>
                </a:solidFill>
                <a:effectLst/>
                <a:latin typeface="Arial" panose="020B0604020202020204" pitchFamily="34" charset="0"/>
                <a:cs typeface="Arial" panose="020B0604020202020204" pitchFamily="34" charset="0"/>
              </a:rPr>
              <a:t> (Accessed on 28 December 2025).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spcAft>
                <a:spcPts val="800"/>
              </a:spcAft>
              <a:buNone/>
            </a:pPr>
            <a:r>
              <a:rPr lang="en-GB" sz="1050" b="0" i="0" dirty="0">
                <a:solidFill>
                  <a:srgbClr val="000000"/>
                </a:solidFill>
                <a:effectLst/>
                <a:latin typeface="Arial" panose="020B0604020202020204" pitchFamily="34" charset="0"/>
                <a:cs typeface="Arial" panose="020B0604020202020204" pitchFamily="34" charset="0"/>
              </a:rPr>
              <a:t>Public Health Wales. (2023), </a:t>
            </a:r>
            <a:r>
              <a:rPr lang="en-GB" sz="1050" b="0" i="1" dirty="0">
                <a:solidFill>
                  <a:srgbClr val="000000"/>
                </a:solidFill>
                <a:effectLst/>
                <a:latin typeface="Arial" panose="020B0604020202020204" pitchFamily="34" charset="0"/>
                <a:cs typeface="Arial" panose="020B0604020202020204" pitchFamily="34" charset="0"/>
              </a:rPr>
              <a:t>First 1000 Days A Public Health Approach to Supporting Parents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err="1">
                <a:solidFill>
                  <a:srgbClr val="467886"/>
                </a:solidFill>
                <a:effectLst/>
                <a:latin typeface="Arial" panose="020B0604020202020204" pitchFamily="34" charset="0"/>
                <a:cs typeface="Arial" panose="020B0604020202020204" pitchFamily="34" charset="0"/>
                <a:hlinkClick r:id="rId7"/>
              </a:rPr>
              <a:t>phw.nhs.wales</a:t>
            </a:r>
            <a:r>
              <a:rPr lang="en-GB" sz="1050" b="0" i="0" u="sng" strike="noStrike" dirty="0">
                <a:solidFill>
                  <a:srgbClr val="467886"/>
                </a:solidFill>
                <a:effectLst/>
                <a:latin typeface="Arial" panose="020B0604020202020204" pitchFamily="34" charset="0"/>
                <a:cs typeface="Arial" panose="020B0604020202020204" pitchFamily="34" charset="0"/>
                <a:hlinkClick r:id="rId7"/>
              </a:rPr>
              <a:t>/topics/the-first-1000-days-programme/resources/a-public-health-approach-to-supporting-parents-summary-report/</a:t>
            </a:r>
            <a:r>
              <a:rPr lang="en-GB" sz="1050" b="0" i="0" dirty="0">
                <a:solidFill>
                  <a:srgbClr val="000000"/>
                </a:solidFill>
                <a:effectLst/>
                <a:latin typeface="Arial" panose="020B0604020202020204" pitchFamily="34" charset="0"/>
                <a:cs typeface="Arial" panose="020B0604020202020204" pitchFamily="34" charset="0"/>
              </a:rPr>
              <a:t> (Accessed on 11 December 2025). </a:t>
            </a:r>
          </a:p>
        </p:txBody>
      </p:sp>
      <p:sp>
        <p:nvSpPr>
          <p:cNvPr id="6" name="TextBox 5">
            <a:extLst>
              <a:ext uri="{FF2B5EF4-FFF2-40B4-BE49-F238E27FC236}">
                <a16:creationId xmlns:a16="http://schemas.microsoft.com/office/drawing/2014/main" id="{67B9B69F-B79A-708E-B487-9E594E9AA21A}"/>
              </a:ext>
            </a:extLst>
          </p:cNvPr>
          <p:cNvSpPr txBox="1"/>
          <p:nvPr/>
        </p:nvSpPr>
        <p:spPr>
          <a:xfrm>
            <a:off x="1730829" y="3869655"/>
            <a:ext cx="10352313" cy="2944268"/>
          </a:xfrm>
          <a:prstGeom prst="rect">
            <a:avLst/>
          </a:prstGeom>
          <a:noFill/>
        </p:spPr>
        <p:txBody>
          <a:bodyPr wrap="square">
            <a:spAutoFit/>
          </a:bodyPr>
          <a:lstStyle/>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Rinaldi, C. (2021) </a:t>
            </a:r>
            <a:r>
              <a:rPr lang="en-GB" sz="1050" b="0" i="1" dirty="0">
                <a:solidFill>
                  <a:srgbClr val="000000"/>
                </a:solidFill>
                <a:effectLst/>
                <a:latin typeface="Arial" panose="020B0604020202020204" pitchFamily="34" charset="0"/>
                <a:cs typeface="Arial" panose="020B0604020202020204" pitchFamily="34" charset="0"/>
              </a:rPr>
              <a:t>In dialogue with Reggio Emilia : listening, researching and learning</a:t>
            </a:r>
            <a:r>
              <a:rPr lang="en-GB" sz="1050" b="0" i="0" dirty="0">
                <a:solidFill>
                  <a:srgbClr val="000000"/>
                </a:solidFill>
                <a:effectLst/>
                <a:latin typeface="Arial" panose="020B0604020202020204" pitchFamily="34" charset="0"/>
                <a:cs typeface="Arial" panose="020B0604020202020204" pitchFamily="34" charset="0"/>
              </a:rPr>
              <a:t>. Second edition. London, England ; Routledge.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Royal College of Midwives. (2022) </a:t>
            </a:r>
            <a:r>
              <a:rPr lang="en-GB" sz="1050" b="0" i="1" dirty="0">
                <a:solidFill>
                  <a:srgbClr val="000000"/>
                </a:solidFill>
                <a:effectLst/>
                <a:latin typeface="Arial" panose="020B0604020202020204" pitchFamily="34" charset="0"/>
                <a:cs typeface="Arial" panose="020B0604020202020204" pitchFamily="34" charset="0"/>
              </a:rPr>
              <a:t>Why perinatal mental health support matters.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8"/>
              </a:rPr>
              <a:t>Perinatal mental health - Royal College of Midwives</a:t>
            </a:r>
            <a:r>
              <a:rPr lang="en-GB" sz="1050" b="0" i="0" dirty="0">
                <a:solidFill>
                  <a:srgbClr val="000000"/>
                </a:solidFill>
                <a:effectLst/>
                <a:latin typeface="Arial" panose="020B0604020202020204" pitchFamily="34" charset="0"/>
                <a:cs typeface="Arial" panose="020B0604020202020204" pitchFamily="34" charset="0"/>
              </a:rPr>
              <a:t> (Accessed on 17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err="1">
                <a:solidFill>
                  <a:srgbClr val="000000"/>
                </a:solidFill>
                <a:effectLst/>
                <a:latin typeface="Arial" panose="020B0604020202020204" pitchFamily="34" charset="0"/>
                <a:cs typeface="Arial" panose="020B0604020202020204" pitchFamily="34" charset="0"/>
              </a:rPr>
              <a:t>Sleeptastic</a:t>
            </a:r>
            <a:r>
              <a:rPr lang="en-GB" sz="1050" b="0" i="0" dirty="0">
                <a:solidFill>
                  <a:srgbClr val="000000"/>
                </a:solidFill>
                <a:effectLst/>
                <a:latin typeface="Arial" panose="020B0604020202020204" pitchFamily="34" charset="0"/>
                <a:cs typeface="Arial" panose="020B0604020202020204" pitchFamily="34" charset="0"/>
              </a:rPr>
              <a:t> solutions. (no date) </a:t>
            </a:r>
            <a:r>
              <a:rPr lang="en-GB" sz="1050" b="0" i="1" dirty="0">
                <a:solidFill>
                  <a:srgbClr val="000000"/>
                </a:solidFill>
                <a:effectLst/>
                <a:latin typeface="Arial" panose="020B0604020202020204" pitchFamily="34" charset="0"/>
                <a:cs typeface="Arial" panose="020B0604020202020204" pitchFamily="34" charset="0"/>
              </a:rPr>
              <a:t>Infant massage sessions.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9"/>
              </a:rPr>
              <a:t>INFANT MASSAGE SESSIONS - </a:t>
            </a:r>
            <a:r>
              <a:rPr lang="en-GB" sz="1050" b="0" i="0" u="sng" strike="noStrike" dirty="0" err="1">
                <a:solidFill>
                  <a:srgbClr val="467886"/>
                </a:solidFill>
                <a:effectLst/>
                <a:latin typeface="Arial" panose="020B0604020202020204" pitchFamily="34" charset="0"/>
                <a:cs typeface="Arial" panose="020B0604020202020204" pitchFamily="34" charset="0"/>
                <a:hlinkClick r:id="rId9"/>
              </a:rPr>
              <a:t>Sleeptastic</a:t>
            </a:r>
            <a:r>
              <a:rPr lang="en-GB" sz="1050" b="0" i="0" u="sng" strike="noStrike" dirty="0">
                <a:solidFill>
                  <a:srgbClr val="467886"/>
                </a:solidFill>
                <a:effectLst/>
                <a:latin typeface="Arial" panose="020B0604020202020204" pitchFamily="34" charset="0"/>
                <a:cs typeface="Arial" panose="020B0604020202020204" pitchFamily="34" charset="0"/>
                <a:hlinkClick r:id="rId9"/>
              </a:rPr>
              <a:t> Solutions</a:t>
            </a:r>
            <a:r>
              <a:rPr lang="en-GB" sz="1050" b="0" i="0" dirty="0">
                <a:solidFill>
                  <a:srgbClr val="000000"/>
                </a:solidFill>
                <a:effectLst/>
                <a:latin typeface="Arial" panose="020B0604020202020204" pitchFamily="34" charset="0"/>
                <a:cs typeface="Arial" panose="020B0604020202020204" pitchFamily="34" charset="0"/>
              </a:rPr>
              <a:t> (Accessed 17 January 2026).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Suri, S., Verlato, G. and Ray, S. (2025) ‘Editorial: The first 1000 days: window of opportunity for child health and development’, </a:t>
            </a:r>
            <a:r>
              <a:rPr lang="en-GB" sz="1050" b="0" i="1" dirty="0">
                <a:solidFill>
                  <a:srgbClr val="000000"/>
                </a:solidFill>
                <a:effectLst/>
                <a:latin typeface="Arial" panose="020B0604020202020204" pitchFamily="34" charset="0"/>
                <a:cs typeface="Arial" panose="020B0604020202020204" pitchFamily="34" charset="0"/>
              </a:rPr>
              <a:t>Frontiers in nutrition (Lausanne)</a:t>
            </a:r>
            <a:r>
              <a:rPr lang="en-GB" sz="1050" b="0" i="0" dirty="0">
                <a:solidFill>
                  <a:srgbClr val="000000"/>
                </a:solidFill>
                <a:effectLst/>
                <a:latin typeface="Arial" panose="020B0604020202020204" pitchFamily="34" charset="0"/>
                <a:cs typeface="Arial" panose="020B0604020202020204" pitchFamily="34" charset="0"/>
              </a:rPr>
              <a:t>, 12, p. 1673003. 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10"/>
              </a:rPr>
              <a:t>https://doi.org/10.3389/fnut.2025.1673003</a:t>
            </a: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The </a:t>
            </a:r>
            <a:r>
              <a:rPr lang="en-GB" sz="1050" b="0" i="0" dirty="0" err="1">
                <a:solidFill>
                  <a:srgbClr val="000000"/>
                </a:solidFill>
                <a:effectLst/>
                <a:latin typeface="Arial" panose="020B0604020202020204" pitchFamily="34" charset="0"/>
                <a:cs typeface="Arial" panose="020B0604020202020204" pitchFamily="34" charset="0"/>
              </a:rPr>
              <a:t>Breakie</a:t>
            </a:r>
            <a:r>
              <a:rPr lang="en-GB" sz="1050" b="0" i="0" dirty="0">
                <a:solidFill>
                  <a:srgbClr val="000000"/>
                </a:solidFill>
                <a:effectLst/>
                <a:latin typeface="Arial" panose="020B0604020202020204" pitchFamily="34" charset="0"/>
                <a:cs typeface="Arial" panose="020B0604020202020204" pitchFamily="34" charset="0"/>
              </a:rPr>
              <a:t> bunch. (2023) </a:t>
            </a:r>
            <a:r>
              <a:rPr lang="en-GB" sz="1050" b="0" i="1" dirty="0">
                <a:solidFill>
                  <a:srgbClr val="000000"/>
                </a:solidFill>
                <a:effectLst/>
                <a:latin typeface="Arial" panose="020B0604020202020204" pitchFamily="34" charset="0"/>
                <a:cs typeface="Arial" panose="020B0604020202020204" pitchFamily="34" charset="0"/>
              </a:rPr>
              <a:t>What are the 5 best qualities of a daycare teacher.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11"/>
              </a:rPr>
              <a:t>What Are the 5 Best Qualities of a Daycare Teacher? - The </a:t>
            </a:r>
            <a:r>
              <a:rPr lang="en-GB" sz="1050" b="0" i="0" u="sng" strike="noStrike" dirty="0" err="1">
                <a:solidFill>
                  <a:srgbClr val="467886"/>
                </a:solidFill>
                <a:effectLst/>
                <a:latin typeface="Arial" panose="020B0604020202020204" pitchFamily="34" charset="0"/>
                <a:cs typeface="Arial" panose="020B0604020202020204" pitchFamily="34" charset="0"/>
                <a:hlinkClick r:id="rId11"/>
              </a:rPr>
              <a:t>Breakie</a:t>
            </a:r>
            <a:r>
              <a:rPr lang="en-GB" sz="1050" b="0" i="0" u="sng" strike="noStrike" dirty="0">
                <a:solidFill>
                  <a:srgbClr val="467886"/>
                </a:solidFill>
                <a:effectLst/>
                <a:latin typeface="Arial" panose="020B0604020202020204" pitchFamily="34" charset="0"/>
                <a:cs typeface="Arial" panose="020B0604020202020204" pitchFamily="34" charset="0"/>
                <a:hlinkClick r:id="rId11"/>
              </a:rPr>
              <a:t> Bunch Learning </a:t>
            </a:r>
            <a:r>
              <a:rPr lang="en-GB" sz="1050" b="0" i="0" u="sng" strike="noStrike" dirty="0" err="1">
                <a:solidFill>
                  <a:srgbClr val="467886"/>
                </a:solidFill>
                <a:effectLst/>
                <a:latin typeface="Arial" panose="020B0604020202020204" pitchFamily="34" charset="0"/>
                <a:cs typeface="Arial" panose="020B0604020202020204" pitchFamily="34" charset="0"/>
                <a:hlinkClick r:id="rId11"/>
              </a:rPr>
              <a:t>Center</a:t>
            </a:r>
            <a:r>
              <a:rPr lang="en-GB" sz="1050" b="0" i="0" u="sng" strike="noStrike" dirty="0">
                <a:solidFill>
                  <a:srgbClr val="467886"/>
                </a:solidFill>
                <a:effectLst/>
                <a:latin typeface="Arial" panose="020B0604020202020204" pitchFamily="34" charset="0"/>
                <a:cs typeface="Arial" panose="020B0604020202020204" pitchFamily="34" charset="0"/>
                <a:hlinkClick r:id="rId11"/>
              </a:rPr>
              <a:t>.</a:t>
            </a:r>
            <a:r>
              <a:rPr lang="en-GB" sz="1050" b="0" i="0" dirty="0">
                <a:solidFill>
                  <a:srgbClr val="000000"/>
                </a:solidFill>
                <a:effectLst/>
                <a:latin typeface="Arial" panose="020B0604020202020204" pitchFamily="34" charset="0"/>
                <a:cs typeface="Arial" panose="020B0604020202020204" pitchFamily="34" charset="0"/>
              </a:rPr>
              <a:t> (Accessed on 16 January 2016).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endParaRPr lang="en-GB" sz="105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80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E6430B-3857-E72E-4AB4-37AC4C24147A}"/>
              </a:ext>
            </a:extLst>
          </p:cNvPr>
          <p:cNvSpPr txBox="1"/>
          <p:nvPr/>
        </p:nvSpPr>
        <p:spPr>
          <a:xfrm>
            <a:off x="1741714" y="130629"/>
            <a:ext cx="3058886" cy="369332"/>
          </a:xfrm>
          <a:prstGeom prst="rect">
            <a:avLst/>
          </a:prstGeom>
          <a:noFill/>
        </p:spPr>
        <p:txBody>
          <a:bodyPr wrap="square" rtlCol="0">
            <a:spAutoFit/>
          </a:bodyPr>
          <a:lstStyle/>
          <a:p>
            <a:r>
              <a:rPr lang="en-GB" dirty="0"/>
              <a:t>Reference list:</a:t>
            </a:r>
          </a:p>
        </p:txBody>
      </p:sp>
      <p:sp>
        <p:nvSpPr>
          <p:cNvPr id="4" name="TextBox 3">
            <a:extLst>
              <a:ext uri="{FF2B5EF4-FFF2-40B4-BE49-F238E27FC236}">
                <a16:creationId xmlns:a16="http://schemas.microsoft.com/office/drawing/2014/main" id="{FE33ACEF-A1FB-DB08-88A6-CEE441AEE58A}"/>
              </a:ext>
            </a:extLst>
          </p:cNvPr>
          <p:cNvSpPr txBox="1"/>
          <p:nvPr/>
        </p:nvSpPr>
        <p:spPr>
          <a:xfrm>
            <a:off x="1687285" y="702799"/>
            <a:ext cx="9535886" cy="3081741"/>
          </a:xfrm>
          <a:prstGeom prst="rect">
            <a:avLst/>
          </a:prstGeom>
          <a:noFill/>
        </p:spPr>
        <p:txBody>
          <a:bodyPr wrap="square">
            <a:spAutoFit/>
          </a:bodyPr>
          <a:lstStyle/>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Thornton, L. and Brunton, P. (2005) </a:t>
            </a:r>
            <a:r>
              <a:rPr lang="en-GB" sz="1050" b="0" i="1" dirty="0">
                <a:solidFill>
                  <a:srgbClr val="000000"/>
                </a:solidFill>
                <a:effectLst/>
                <a:latin typeface="Arial" panose="020B0604020202020204" pitchFamily="34" charset="0"/>
                <a:cs typeface="Arial" panose="020B0604020202020204" pitchFamily="34" charset="0"/>
              </a:rPr>
              <a:t>Understanding the Reggio approach : reflections on the early childhood experience of Reggio Emilia</a:t>
            </a:r>
            <a:r>
              <a:rPr lang="en-GB" sz="1050" b="0" i="0" dirty="0">
                <a:solidFill>
                  <a:srgbClr val="000000"/>
                </a:solidFill>
                <a:effectLst/>
                <a:latin typeface="Arial" panose="020B0604020202020204" pitchFamily="34" charset="0"/>
                <a:cs typeface="Arial" panose="020B0604020202020204" pitchFamily="34" charset="0"/>
              </a:rPr>
              <a:t>. London: David Fulton.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Twinkl. (no date) </a:t>
            </a:r>
            <a:r>
              <a:rPr lang="en-GB" sz="1050" b="0" i="1" dirty="0">
                <a:solidFill>
                  <a:srgbClr val="000000"/>
                </a:solidFill>
                <a:effectLst/>
                <a:latin typeface="Arial" panose="020B0604020202020204" pitchFamily="34" charset="0"/>
                <a:cs typeface="Arial" panose="020B0604020202020204" pitchFamily="34" charset="0"/>
              </a:rPr>
              <a:t>Exploring enabling environments in Early years.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2"/>
              </a:rPr>
              <a:t>Discover more about enabling environments in the early years.</a:t>
            </a:r>
            <a:r>
              <a:rPr lang="en-GB" sz="1050" b="0" i="0" dirty="0">
                <a:solidFill>
                  <a:srgbClr val="000000"/>
                </a:solidFill>
                <a:effectLst/>
                <a:latin typeface="Arial" panose="020B0604020202020204" pitchFamily="34" charset="0"/>
                <a:cs typeface="Arial" panose="020B0604020202020204" pitchFamily="34" charset="0"/>
              </a:rPr>
              <a:t> (Accessed on 16 January 2026). </a:t>
            </a:r>
          </a:p>
          <a:p>
            <a:pPr algn="l" rtl="0" fontAlgn="base">
              <a:lnSpc>
                <a:spcPts val="1350"/>
              </a:lnSpc>
              <a:spcAft>
                <a:spcPts val="600"/>
              </a:spcAft>
              <a:buNone/>
            </a:pPr>
            <a:r>
              <a:rPr lang="en-GB" sz="1050" b="0" i="0" dirty="0">
                <a:solidFill>
                  <a:srgbClr val="000000"/>
                </a:solidFill>
                <a:effectLst/>
                <a:latin typeface="Arial" panose="020B0604020202020204" pitchFamily="34" charset="0"/>
                <a:cs typeface="Arial" panose="020B0604020202020204" pitchFamily="34" charset="0"/>
              </a:rPr>
              <a:t>UNICEF. (No date) </a:t>
            </a:r>
            <a:r>
              <a:rPr lang="en-GB" sz="1050" b="0" i="1" dirty="0">
                <a:solidFill>
                  <a:srgbClr val="111111"/>
                </a:solidFill>
                <a:effectLst/>
                <a:latin typeface="Arial" panose="020B0604020202020204" pitchFamily="34" charset="0"/>
                <a:cs typeface="Arial" panose="020B0604020202020204" pitchFamily="34" charset="0"/>
              </a:rPr>
              <a:t>Early Moments Matter</a:t>
            </a:r>
            <a:r>
              <a:rPr lang="en-GB" sz="1050" b="1" i="1" dirty="0">
                <a:solidFill>
                  <a:srgbClr val="111111"/>
                </a:solidFill>
                <a:effectLst/>
                <a:latin typeface="Arial" panose="020B0604020202020204" pitchFamily="34" charset="0"/>
                <a:cs typeface="Arial" panose="020B0604020202020204" pitchFamily="34" charset="0"/>
              </a:rPr>
              <a:t> </a:t>
            </a:r>
            <a:r>
              <a:rPr lang="en-GB" sz="1050" b="0" i="1" dirty="0">
                <a:solidFill>
                  <a:srgbClr val="111111"/>
                </a:solidFill>
                <a:effectLst/>
                <a:latin typeface="Arial" panose="020B0604020202020204" pitchFamily="34" charset="0"/>
                <a:cs typeface="Arial" panose="020B0604020202020204" pitchFamily="34" charset="0"/>
              </a:rPr>
              <a:t>The first 1,000 days can shape a child’s future. We have one chance to get it right. </a:t>
            </a:r>
            <a:r>
              <a:rPr lang="en-GB" sz="1050" b="0" i="0" dirty="0">
                <a:solidFill>
                  <a:srgbClr val="111111"/>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3"/>
              </a:rPr>
              <a:t>Early Moments Matter | UNICEF.</a:t>
            </a:r>
            <a:r>
              <a:rPr lang="en-GB" sz="1050" b="0" i="0" dirty="0">
                <a:solidFill>
                  <a:srgbClr val="000000"/>
                </a:solidFill>
                <a:effectLst/>
                <a:latin typeface="Arial" panose="020B0604020202020204" pitchFamily="34" charset="0"/>
                <a:cs typeface="Arial" panose="020B0604020202020204" pitchFamily="34" charset="0"/>
              </a:rPr>
              <a:t> (Accessed on 9 December 2025). </a:t>
            </a:r>
          </a:p>
          <a:p>
            <a:pPr algn="l" rtl="0" fontAlgn="base">
              <a:lnSpc>
                <a:spcPts val="1350"/>
              </a:lnSpc>
              <a:spcAft>
                <a:spcPts val="600"/>
              </a:spcAft>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Wandsworth Early Years. (2025) </a:t>
            </a:r>
            <a:r>
              <a:rPr lang="en-GB" sz="1050" b="0" i="1" dirty="0">
                <a:solidFill>
                  <a:srgbClr val="000000"/>
                </a:solidFill>
                <a:effectLst/>
                <a:latin typeface="Arial" panose="020B0604020202020204" pitchFamily="34" charset="0"/>
                <a:cs typeface="Arial" panose="020B0604020202020204" pitchFamily="34" charset="0"/>
              </a:rPr>
              <a:t>Ten ways to create an inclusive environment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4"/>
              </a:rPr>
              <a:t>Ten ways to create an inclusive environment | Early Years | Wandsworth</a:t>
            </a:r>
            <a:r>
              <a:rPr lang="en-GB" sz="1050" b="0" i="0" dirty="0">
                <a:solidFill>
                  <a:srgbClr val="000000"/>
                </a:solidFill>
                <a:effectLst/>
                <a:latin typeface="Arial" panose="020B0604020202020204" pitchFamily="34" charset="0"/>
                <a:cs typeface="Arial" panose="020B0604020202020204" pitchFamily="34" charset="0"/>
              </a:rPr>
              <a:t> (Accessed on 15 December 2025). </a:t>
            </a:r>
          </a:p>
          <a:p>
            <a:pPr algn="l" rtl="0" fontAlgn="base">
              <a:lnSpc>
                <a:spcPts val="1350"/>
              </a:lnSpc>
              <a:spcAft>
                <a:spcPts val="600"/>
              </a:spcAft>
              <a:buNone/>
            </a:pPr>
            <a:r>
              <a:rPr lang="en-GB" sz="1050" b="0" i="0" dirty="0">
                <a:solidFill>
                  <a:srgbClr val="000000"/>
                </a:solidFill>
                <a:effectLst/>
                <a:latin typeface="Arial" panose="020B0604020202020204" pitchFamily="34" charset="0"/>
                <a:cs typeface="Arial" panose="020B0604020202020204" pitchFamily="34" charset="0"/>
              </a:rPr>
              <a:t> </a:t>
            </a:r>
          </a:p>
          <a:p>
            <a:pPr algn="l" rtl="0" fontAlgn="base">
              <a:lnSpc>
                <a:spcPts val="1569"/>
              </a:lnSpc>
              <a:buNone/>
            </a:pPr>
            <a:r>
              <a:rPr lang="en-GB" sz="1050" b="0" i="0" dirty="0">
                <a:solidFill>
                  <a:srgbClr val="000000"/>
                </a:solidFill>
                <a:effectLst/>
                <a:latin typeface="Arial" panose="020B0604020202020204" pitchFamily="34" charset="0"/>
                <a:cs typeface="Arial" panose="020B0604020202020204" pitchFamily="34" charset="0"/>
              </a:rPr>
              <a:t>Welsh Government.(2023) </a:t>
            </a:r>
            <a:r>
              <a:rPr lang="en-GB" sz="1050" b="0" i="1" dirty="0">
                <a:solidFill>
                  <a:srgbClr val="000000"/>
                </a:solidFill>
                <a:effectLst/>
                <a:latin typeface="Arial" panose="020B0604020202020204" pitchFamily="34" charset="0"/>
                <a:cs typeface="Arial" panose="020B0604020202020204" pitchFamily="34" charset="0"/>
              </a:rPr>
              <a:t>Early childhood play, learning and care: Developmental pathways 0 to 3. </a:t>
            </a:r>
            <a:r>
              <a:rPr lang="en-GB" sz="1050" b="0" i="0" dirty="0">
                <a:solidFill>
                  <a:srgbClr val="000000"/>
                </a:solidFill>
                <a:effectLst/>
                <a:latin typeface="Arial" panose="020B0604020202020204" pitchFamily="34" charset="0"/>
                <a:cs typeface="Arial" panose="020B0604020202020204" pitchFamily="34" charset="0"/>
              </a:rPr>
              <a:t>Available at  </a:t>
            </a:r>
            <a:r>
              <a:rPr lang="en-GB" sz="1050" b="0" i="0" u="sng" strike="noStrike" dirty="0">
                <a:solidFill>
                  <a:srgbClr val="467886"/>
                </a:solidFill>
                <a:effectLst/>
                <a:latin typeface="Arial" panose="020B0604020202020204" pitchFamily="34" charset="0"/>
                <a:cs typeface="Arial" panose="020B0604020202020204" pitchFamily="34" charset="0"/>
                <a:hlinkClick r:id="rId5"/>
              </a:rPr>
              <a:t>Early childhood play, learning and care: Developmental pathways 0 to 3</a:t>
            </a:r>
            <a:r>
              <a:rPr lang="en-GB" sz="1050" b="0" i="0" dirty="0">
                <a:solidFill>
                  <a:srgbClr val="000000"/>
                </a:solidFill>
                <a:effectLst/>
                <a:latin typeface="Arial" panose="020B0604020202020204" pitchFamily="34" charset="0"/>
                <a:cs typeface="Arial" panose="020B0604020202020204" pitchFamily="34" charset="0"/>
              </a:rPr>
              <a:t> (Accessed on 5 January 2026). </a:t>
            </a:r>
          </a:p>
          <a:p>
            <a:pPr algn="l" rtl="0" fontAlgn="base">
              <a:lnSpc>
                <a:spcPts val="1350"/>
              </a:lnSpc>
              <a:spcAft>
                <a:spcPts val="600"/>
              </a:spcAft>
              <a:buNone/>
            </a:pPr>
            <a:r>
              <a:rPr lang="en-GB" sz="1800" b="0" i="0" dirty="0">
                <a:solidFill>
                  <a:srgbClr val="000000"/>
                </a:solidFill>
                <a:effectLst/>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40116144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c2933c76a7112c33dd50092f5a903997">
  <xsd:schema xmlns:xsd="http://www.w3.org/2001/XMLSchema" xmlns:xs="http://www.w3.org/2001/XMLSchema" xmlns:p="http://schemas.microsoft.com/office/2006/metadata/properties" xmlns:ns3="3ef5847a-e696-4fee-a2c0-6c3f87568321" targetNamespace="http://schemas.microsoft.com/office/2006/metadata/properties" ma:root="true" ma:fieldsID="f567b0de7dbb7614ad2c8e9e01cfd1ec"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DA4EAC2F-6B12-472B-BEDF-4DA8AFD2C6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8680B8-6402-4C88-9C98-97A8A5D26119}">
  <ds:schemaRefs>
    <ds:schemaRef ds:uri="http://schemas.microsoft.com/sharepoint/v3/contenttype/forms"/>
  </ds:schemaRefs>
</ds:datastoreItem>
</file>

<file path=customXml/itemProps3.xml><?xml version="1.0" encoding="utf-8"?>
<ds:datastoreItem xmlns:ds="http://schemas.openxmlformats.org/officeDocument/2006/customXml" ds:itemID="{38166253-D352-4890-AD77-E02708F70BE3}">
  <ds:schemaRefs>
    <ds:schemaRef ds:uri="3ef5847a-e696-4fee-a2c0-6c3f87568321"/>
    <ds:schemaRef ds:uri="http://purl.org/dc/elements/1.1/"/>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term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0</TotalTime>
  <Words>5086</Words>
  <Application>Microsoft Office PowerPoint</Application>
  <PresentationFormat>Widescreen</PresentationFormat>
  <Paragraphs>204</Paragraphs>
  <Slides>32</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Aptos</vt:lpstr>
      <vt:lpstr>Arial</vt:lpstr>
      <vt:lpstr>Corbel</vt:lpstr>
      <vt:lpstr>Segoe UI</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 Mutter (1451192)</dc:creator>
  <cp:lastModifiedBy>Katy Mutter (1451192)</cp:lastModifiedBy>
  <cp:revision>1</cp:revision>
  <dcterms:created xsi:type="dcterms:W3CDTF">2026-01-10T17:04:56Z</dcterms:created>
  <dcterms:modified xsi:type="dcterms:W3CDTF">2026-01-17T18:18:20Z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