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7" r:id="rId1"/>
  </p:sldMasterIdLst>
  <p:notesMasterIdLst>
    <p:notesMasterId r:id="rId34"/>
  </p:notesMasterIdLst>
  <p:handoutMasterIdLst>
    <p:handoutMasterId r:id="rId35"/>
  </p:handoutMasterIdLst>
  <p:sldIdLst>
    <p:sldId id="314" r:id="rId2"/>
    <p:sldId id="315" r:id="rId3"/>
    <p:sldId id="319" r:id="rId4"/>
    <p:sldId id="355" r:id="rId5"/>
    <p:sldId id="370" r:id="rId6"/>
    <p:sldId id="378" r:id="rId7"/>
    <p:sldId id="377" r:id="rId8"/>
    <p:sldId id="362" r:id="rId9"/>
    <p:sldId id="372" r:id="rId10"/>
    <p:sldId id="296" r:id="rId11"/>
    <p:sldId id="363" r:id="rId12"/>
    <p:sldId id="356" r:id="rId13"/>
    <p:sldId id="357" r:id="rId14"/>
    <p:sldId id="347" r:id="rId15"/>
    <p:sldId id="359" r:id="rId16"/>
    <p:sldId id="325" r:id="rId17"/>
    <p:sldId id="326" r:id="rId18"/>
    <p:sldId id="344" r:id="rId19"/>
    <p:sldId id="271" r:id="rId20"/>
    <p:sldId id="379" r:id="rId21"/>
    <p:sldId id="321" r:id="rId22"/>
    <p:sldId id="324" r:id="rId23"/>
    <p:sldId id="346" r:id="rId24"/>
    <p:sldId id="369" r:id="rId25"/>
    <p:sldId id="380" r:id="rId26"/>
    <p:sldId id="259" r:id="rId27"/>
    <p:sldId id="376" r:id="rId28"/>
    <p:sldId id="262" r:id="rId29"/>
    <p:sldId id="373" r:id="rId30"/>
    <p:sldId id="374" r:id="rId31"/>
    <p:sldId id="270" r:id="rId32"/>
    <p:sldId id="342" r:id="rId33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7441CF-40EC-40C9-A83C-75F0A83EF498}" v="1" dt="2025-10-13T15:12:11.3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94660"/>
  </p:normalViewPr>
  <p:slideViewPr>
    <p:cSldViewPr>
      <p:cViewPr varScale="1">
        <p:scale>
          <a:sx n="52" d="100"/>
          <a:sy n="52" d="100"/>
        </p:scale>
        <p:origin x="1700" y="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e6694ea556e16cdf" providerId="LiveId" clId="{CB183380-A334-4632-9A39-F86B70A90F4E}"/>
    <pc:docChg chg="custSel modSld">
      <pc:chgData name="Stephanie John" userId="e6694ea556e16cdf" providerId="LiveId" clId="{CB183380-A334-4632-9A39-F86B70A90F4E}" dt="2025-10-13T15:12:26.468" v="27" actId="20577"/>
      <pc:docMkLst>
        <pc:docMk/>
      </pc:docMkLst>
      <pc:sldChg chg="addSp modSp mod setBg">
        <pc:chgData name="Stephanie John" userId="e6694ea556e16cdf" providerId="LiveId" clId="{CB183380-A334-4632-9A39-F86B70A90F4E}" dt="2025-10-13T15:12:26.468" v="27" actId="20577"/>
        <pc:sldMkLst>
          <pc:docMk/>
          <pc:sldMk cId="3323179160" sldId="369"/>
        </pc:sldMkLst>
        <pc:spChg chg="add mod">
          <ac:chgData name="Stephanie John" userId="e6694ea556e16cdf" providerId="LiveId" clId="{CB183380-A334-4632-9A39-F86B70A90F4E}" dt="2025-10-13T15:12:26.468" v="27" actId="20577"/>
          <ac:spMkLst>
            <pc:docMk/>
            <pc:sldMk cId="3323179160" sldId="369"/>
            <ac:spMk id="2" creationId="{D5885B4C-83DB-C830-117A-A7FE75AE2C0F}"/>
          </ac:spMkLst>
        </pc:spChg>
        <pc:spChg chg="mod">
          <ac:chgData name="Stephanie John" userId="e6694ea556e16cdf" providerId="LiveId" clId="{CB183380-A334-4632-9A39-F86B70A90F4E}" dt="2025-10-13T15:12:03.302" v="0" actId="26606"/>
          <ac:spMkLst>
            <pc:docMk/>
            <pc:sldMk cId="3323179160" sldId="369"/>
            <ac:spMk id="6" creationId="{00000000-0000-0000-0000-000000000000}"/>
          </ac:spMkLst>
        </pc:spChg>
        <pc:spChg chg="add">
          <ac:chgData name="Stephanie John" userId="e6694ea556e16cdf" providerId="LiveId" clId="{CB183380-A334-4632-9A39-F86B70A90F4E}" dt="2025-10-13T15:12:03.302" v="0" actId="26606"/>
          <ac:spMkLst>
            <pc:docMk/>
            <pc:sldMk cId="3323179160" sldId="369"/>
            <ac:spMk id="11" creationId="{9A3D0CE2-91FF-49B3-A5D8-181E900D7501}"/>
          </ac:spMkLst>
        </pc:spChg>
        <pc:spChg chg="add">
          <ac:chgData name="Stephanie John" userId="e6694ea556e16cdf" providerId="LiveId" clId="{CB183380-A334-4632-9A39-F86B70A90F4E}" dt="2025-10-13T15:12:03.302" v="0" actId="26606"/>
          <ac:spMkLst>
            <pc:docMk/>
            <pc:sldMk cId="3323179160" sldId="369"/>
            <ac:spMk id="13" creationId="{58AEBD96-C315-4F53-9D9E-0E20E993EBFA}"/>
          </ac:spMkLst>
        </pc:spChg>
        <pc:spChg chg="add">
          <ac:chgData name="Stephanie John" userId="e6694ea556e16cdf" providerId="LiveId" clId="{CB183380-A334-4632-9A39-F86B70A90F4E}" dt="2025-10-13T15:12:03.302" v="0" actId="26606"/>
          <ac:spMkLst>
            <pc:docMk/>
            <pc:sldMk cId="3323179160" sldId="369"/>
            <ac:spMk id="15" creationId="{78916AAA-66F6-4DFA-88ED-7E27CF6B8DAD}"/>
          </ac:spMkLst>
        </pc:spChg>
        <pc:spChg chg="add">
          <ac:chgData name="Stephanie John" userId="e6694ea556e16cdf" providerId="LiveId" clId="{CB183380-A334-4632-9A39-F86B70A90F4E}" dt="2025-10-13T15:12:03.302" v="0" actId="26606"/>
          <ac:spMkLst>
            <pc:docMk/>
            <pc:sldMk cId="3323179160" sldId="369"/>
            <ac:spMk id="21" creationId="{C3D25154-9EF7-4C33-9AAC-7B3BE089FE0A}"/>
          </ac:spMkLst>
        </pc:spChg>
        <pc:spChg chg="add">
          <ac:chgData name="Stephanie John" userId="e6694ea556e16cdf" providerId="LiveId" clId="{CB183380-A334-4632-9A39-F86B70A90F4E}" dt="2025-10-13T15:12:03.302" v="0" actId="26606"/>
          <ac:spMkLst>
            <pc:docMk/>
            <pc:sldMk cId="3323179160" sldId="369"/>
            <ac:spMk id="23" creationId="{1604E8C0-C927-4C06-A96A-BF3323BA76D2}"/>
          </ac:spMkLst>
        </pc:spChg>
        <pc:grpChg chg="add">
          <ac:chgData name="Stephanie John" userId="e6694ea556e16cdf" providerId="LiveId" clId="{CB183380-A334-4632-9A39-F86B70A90F4E}" dt="2025-10-13T15:12:03.302" v="0" actId="26606"/>
          <ac:grpSpMkLst>
            <pc:docMk/>
            <pc:sldMk cId="3323179160" sldId="369"/>
            <ac:grpSpMk id="17" creationId="{A137D43F-BAD6-47F1-AA65-AEEA38A2FF30}"/>
          </ac:grpSpMkLst>
        </pc:grpChg>
        <pc:grpChg chg="add">
          <ac:chgData name="Stephanie John" userId="e6694ea556e16cdf" providerId="LiveId" clId="{CB183380-A334-4632-9A39-F86B70A90F4E}" dt="2025-10-13T15:12:03.302" v="0" actId="26606"/>
          <ac:grpSpMkLst>
            <pc:docMk/>
            <pc:sldMk cId="3323179160" sldId="369"/>
            <ac:grpSpMk id="25" creationId="{9DCECFD5-4C30-4892-9FF0-540E17955A55}"/>
          </ac:grpSpMkLst>
        </pc:gr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7CF8E00-A60A-44BB-A536-F98F5DC52F27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7117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87D779C-D77F-43D2-BAF9-97AB7DE9A74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3789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Students</a:t>
            </a:r>
            <a:r>
              <a:rPr lang="en-GB" baseline="0" dirty="0"/>
              <a:t> to make individual notes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F79C5D-FCB3-43E0-B1DF-54ECFA0E42F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3281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01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1600"/>
              <a:t>To provide and share information</a:t>
            </a:r>
          </a:p>
          <a:p>
            <a:r>
              <a:rPr lang="en-GB" altLang="en-US" sz="1600"/>
              <a:t>To promote understanding of patients responses to health problems</a:t>
            </a:r>
          </a:p>
          <a:p>
            <a:r>
              <a:rPr lang="en-GB" altLang="en-US" sz="1600"/>
              <a:t>Explain options</a:t>
            </a:r>
          </a:p>
          <a:p>
            <a:r>
              <a:rPr lang="en-GB" altLang="en-US" sz="1600"/>
              <a:t>Facilitate patients well being</a:t>
            </a:r>
          </a:p>
          <a:p>
            <a:r>
              <a:rPr lang="en-GB" altLang="en-US" sz="1600"/>
              <a:t>Alleviate anxiety</a:t>
            </a: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C02112B-5ADC-403D-8EC3-457E3ABC3215}" type="slidenum">
              <a:rPr lang="en-GB" altLang="en-US" smtClean="0"/>
              <a:pPr eaLnBrk="1" hangingPunct="1"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14717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F7D5A8-E280-7390-DDE2-CB580675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51AA16A-84A5-94B2-BDA5-7381FB5A86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277A33-118B-4E32-8215-02D4CA1589E3}" type="slidenum">
              <a:rPr lang="en-GB"/>
              <a:pPr/>
              <a:t>20</a:t>
            </a:fld>
            <a:endParaRPr lang="en-GB"/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7D0E126C-A734-71B7-9E9C-56B036847B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76325" y="862013"/>
            <a:ext cx="4648200" cy="3486150"/>
          </a:xfrm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209B75BB-589C-624C-90CB-827069D5A63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06463" y="4719638"/>
            <a:ext cx="4984750" cy="41783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083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88EFD3-1C2E-40B4-9742-FFA87015A0C1}" type="slidenum">
              <a:rPr lang="en-GB"/>
              <a:pPr/>
              <a:t>21</a:t>
            </a:fld>
            <a:endParaRPr lang="en-GB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Tone game,   Choose volunteers . Each one given a slip of paper with their style written down.  Stlyes could be either </a:t>
            </a:r>
          </a:p>
          <a:p>
            <a:r>
              <a:rPr lang="en-GB"/>
              <a:t>Helpful/ Positive, </a:t>
            </a:r>
          </a:p>
          <a:p>
            <a:r>
              <a:rPr lang="en-GB"/>
              <a:t>Tired, disinterested ,</a:t>
            </a:r>
          </a:p>
          <a:p>
            <a:r>
              <a:rPr lang="en-GB"/>
              <a:t>Angry / aggressive,</a:t>
            </a:r>
          </a:p>
          <a:p>
            <a:r>
              <a:rPr lang="en-GB"/>
              <a:t> Under pressure/hurried.</a:t>
            </a:r>
          </a:p>
          <a:p>
            <a:r>
              <a:rPr lang="en-GB"/>
              <a:t>Flirtatious</a:t>
            </a:r>
          </a:p>
          <a:p>
            <a:r>
              <a:rPr lang="en-GB"/>
              <a:t>Give a script</a:t>
            </a:r>
          </a:p>
          <a:p>
            <a:r>
              <a:rPr lang="en-GB"/>
              <a:t>Good afternoon you are through to Green galbes nursing home. My name is……….. How may I help you.</a:t>
            </a:r>
          </a:p>
          <a:p>
            <a:r>
              <a:rPr lang="en-GB"/>
              <a:t>Rest of group to identify what style of communication is being used. IF no idea use pick list.</a:t>
            </a:r>
          </a:p>
        </p:txBody>
      </p:sp>
    </p:spTree>
    <p:extLst>
      <p:ext uri="{BB962C8B-B14F-4D97-AF65-F5344CB8AC3E}">
        <p14:creationId xmlns:p14="http://schemas.microsoft.com/office/powerpoint/2010/main" val="1701891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90626" y="1346947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0626" y="4282763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90626" y="1484779"/>
            <a:ext cx="7667244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47522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66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E6400B7B-9320-41EC-BA5D-4176095761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304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CFA6D-FDC4-4A78-A82B-E1932C6204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82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6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3376" y="6282268"/>
            <a:ext cx="4745736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A844ECF8-64F6-448C-BCB9-C8F6B056204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62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1B3458-893E-406C-9DA6-544E7CCEF92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428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1E77B-CBAD-4663-99A6-A88CFCF40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191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CEB19-3E2F-4B76-88E0-BFB534AA7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760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99C51-5F94-45F9-8E23-8B2E7C034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562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B48812-AA3F-435B-9B14-D8185C84B34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059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B647C-15A8-4511-960A-1F18621610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286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9FD8F5-D443-4E9B-A6CF-BE51218F534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897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51477-482F-4577-9EF6-601AB4E73B7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2788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56675-8A5D-4F28-8842-2AD93156304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6389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12D11D00-49F2-4A2B-A90E-2ABDBE56216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243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  <p:sldLayoutId id="214748373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1" kern="1200" cap="none" baseline="0">
          <a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microsoft.com/office/2007/relationships/hdphoto" Target="../media/hdphoto3.wdp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1346946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4299696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1484779"/>
            <a:ext cx="7667244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36911" y="4068923"/>
            <a:ext cx="810678" cy="1080902"/>
            <a:chOff x="9685338" y="4460675"/>
            <a:chExt cx="1080904" cy="1080902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3D25154-9EF7-4C33-9AAC-7B3BE089F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171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670" y="643468"/>
            <a:ext cx="7475220" cy="35924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5300" b="1" cap="all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Communication and Interpersonal skills.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604E8C0-C927-4C06-A96A-BF3323BA7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9144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802386" y="4913336"/>
            <a:ext cx="5918454" cy="10698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2200">
                <a:solidFill>
                  <a:srgbClr val="000000"/>
                </a:solidFill>
              </a:rPr>
              <a:t>Stephanie John.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DCECFD5-4C30-4892-9FF0-540E17955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84192" y="5111496"/>
            <a:ext cx="810678" cy="1080902"/>
            <a:chOff x="10245590" y="5111496"/>
            <a:chExt cx="1080904" cy="1080902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95C67F70-EAFE-425C-8422-591620A96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5590" y="5111496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D47FA16B-C217-4D91-84EA-5B0846BDD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53681" y="5219586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912694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800" name="Rectangle 33799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2" name="Rectangle 33801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804" name="Rectangle 33803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806" name="Rectangle 33805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b="1">
                <a:latin typeface="Book Antiqua" panose="02040602050305030304" pitchFamily="18" charset="0"/>
              </a:rPr>
              <a:t>Aims of the Session: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802386" y="2320412"/>
            <a:ext cx="7543800" cy="3851787"/>
          </a:xfrm>
        </p:spPr>
        <p:txBody>
          <a:bodyPr>
            <a:normAutofit fontScale="92500" lnSpcReduction="10000"/>
          </a:bodyPr>
          <a:lstStyle/>
          <a:p>
            <a:endParaRPr lang="en-GB" sz="2800" dirty="0">
              <a:latin typeface="Book Antiqua" panose="02040602050305030304" pitchFamily="18" charset="0"/>
            </a:endParaRPr>
          </a:p>
          <a:p>
            <a:r>
              <a:rPr lang="en-GB" sz="2800" dirty="0">
                <a:latin typeface="Book Antiqua" panose="02040602050305030304" pitchFamily="18" charset="0"/>
              </a:rPr>
              <a:t>To examine the interpersonal aspects of communication 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To examine the way in which our behaviour and perceptions affect communication.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To recognise the importance of listening and understand what constitutes good listening skills.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To apply all of the above to our future practice. </a:t>
            </a:r>
          </a:p>
          <a:p>
            <a:endParaRPr lang="en-GB" sz="2800" dirty="0">
              <a:latin typeface="Book Antiqua" panose="02040602050305030304" pitchFamily="18" charset="0"/>
            </a:endParaRPr>
          </a:p>
          <a:p>
            <a:endParaRPr lang="en-GB" sz="2800" dirty="0">
              <a:latin typeface="Book Antiqua" panose="02040602050305030304" pitchFamily="18" charset="0"/>
            </a:endParaRPr>
          </a:p>
        </p:txBody>
      </p:sp>
      <p:sp>
        <p:nvSpPr>
          <p:cNvPr id="33808" name="Oval 33807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33810" name="Oval 33809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8375871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600" b="1" dirty="0">
                <a:latin typeface="Book Antiqua" panose="02040602050305030304" pitchFamily="18" charset="0"/>
              </a:rPr>
              <a:t>Definition of communication: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628650" y="2126622"/>
            <a:ext cx="7886700" cy="4351338"/>
          </a:xfrm>
        </p:spPr>
        <p:txBody>
          <a:bodyPr>
            <a:normAutofit/>
          </a:bodyPr>
          <a:lstStyle/>
          <a:p>
            <a:pPr lvl="1" algn="ctr"/>
            <a:endParaRPr lang="en-GB" sz="3000" dirty="0">
              <a:latin typeface="Book Antiqua" panose="02040602050305030304" pitchFamily="18" charset="0"/>
            </a:endParaRPr>
          </a:p>
          <a:p>
            <a:pPr marL="342900" lvl="1" indent="0" algn="ctr">
              <a:buNone/>
            </a:pPr>
            <a:r>
              <a:rPr lang="en-GB" sz="5400" i="1" dirty="0">
                <a:latin typeface="Book Antiqua" panose="02040602050305030304" pitchFamily="18" charset="0"/>
              </a:rPr>
              <a:t>“The exchange of information between people through a variety of mediums”.</a:t>
            </a:r>
          </a:p>
        </p:txBody>
      </p:sp>
    </p:spTree>
    <p:extLst>
      <p:ext uri="{BB962C8B-B14F-4D97-AF65-F5344CB8AC3E}">
        <p14:creationId xmlns:p14="http://schemas.microsoft.com/office/powerpoint/2010/main" val="125699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98" name="Rectangle 58397">
            <a:extLst>
              <a:ext uri="{FF2B5EF4-FFF2-40B4-BE49-F238E27FC236}">
                <a16:creationId xmlns:a16="http://schemas.microsoft.com/office/drawing/2014/main" id="{75E3D2E7-AD93-44A1-8BC6-0E1343A3E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1346946"/>
            <a:ext cx="7667244" cy="80683"/>
          </a:xfrm>
          <a:prstGeom prst="rect">
            <a:avLst/>
          </a:prstGeom>
          <a:blipFill dpi="0" rotWithShape="1">
            <a:blip r:embed="rId3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400" name="Rectangle 58399">
            <a:extLst>
              <a:ext uri="{FF2B5EF4-FFF2-40B4-BE49-F238E27FC236}">
                <a16:creationId xmlns:a16="http://schemas.microsoft.com/office/drawing/2014/main" id="{9CC5271D-3244-41E2-B819-CBCB46B71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4299696"/>
            <a:ext cx="7667244" cy="80683"/>
          </a:xfrm>
          <a:prstGeom prst="rect">
            <a:avLst/>
          </a:prstGeom>
          <a:blipFill dpi="0" rotWithShape="1">
            <a:blip r:embed="rId3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402" name="Rectangle 58401">
            <a:extLst>
              <a:ext uri="{FF2B5EF4-FFF2-40B4-BE49-F238E27FC236}">
                <a16:creationId xmlns:a16="http://schemas.microsoft.com/office/drawing/2014/main" id="{5683B5F4-86FD-4BF8-88F1-837F5B70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1484779"/>
            <a:ext cx="7667244" cy="2743200"/>
          </a:xfrm>
          <a:prstGeom prst="rect">
            <a:avLst/>
          </a:prstGeom>
          <a:blipFill dpi="0" rotWithShape="1">
            <a:blip r:embed="rId3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58404" name="Group 58403">
            <a:extLst>
              <a:ext uri="{FF2B5EF4-FFF2-40B4-BE49-F238E27FC236}">
                <a16:creationId xmlns:a16="http://schemas.microsoft.com/office/drawing/2014/main" id="{468FD2E2-2BBC-4CE0-8728-F7F04CF3D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36911" y="4068923"/>
            <a:ext cx="810678" cy="1080902"/>
            <a:chOff x="9685338" y="4460675"/>
            <a:chExt cx="1080904" cy="1080902"/>
          </a:xfrm>
        </p:grpSpPr>
        <p:sp>
          <p:nvSpPr>
            <p:cNvPr id="58405" name="Oval 58404">
              <a:extLst>
                <a:ext uri="{FF2B5EF4-FFF2-40B4-BE49-F238E27FC236}">
                  <a16:creationId xmlns:a16="http://schemas.microsoft.com/office/drawing/2014/main" id="{DFDB4C9A-B334-4F22-B77C-0ABDFA48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58406" name="Oval 58405">
              <a:extLst>
                <a:ext uri="{FF2B5EF4-FFF2-40B4-BE49-F238E27FC236}">
                  <a16:creationId xmlns:a16="http://schemas.microsoft.com/office/drawing/2014/main" id="{20B25D87-B509-4BDD-8E23-850E1C390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8408" name="Rectangle 58407">
            <a:extLst>
              <a:ext uri="{FF2B5EF4-FFF2-40B4-BE49-F238E27FC236}">
                <a16:creationId xmlns:a16="http://schemas.microsoft.com/office/drawing/2014/main" id="{7E948281-0364-4C04-A841-BD36C17BC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5715" y="-1"/>
            <a:ext cx="915543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8372" name="Picture 4" descr="Image result for empathy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39" t="4762" r="13491" b="1"/>
          <a:stretch>
            <a:fillRect/>
          </a:stretch>
        </p:blipFill>
        <p:spPr bwMode="auto">
          <a:xfrm>
            <a:off x="20" y="10"/>
            <a:ext cx="914398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410" name="Rectangle 58409">
            <a:extLst>
              <a:ext uri="{FF2B5EF4-FFF2-40B4-BE49-F238E27FC236}">
                <a16:creationId xmlns:a16="http://schemas.microsoft.com/office/drawing/2014/main" id="{3A78FA00-76B8-49BE-B95D-2772712D4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7366"/>
            <a:ext cx="9144000" cy="2610465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242" y="4948873"/>
            <a:ext cx="6814455" cy="1472224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85000"/>
              </a:lnSpc>
            </a:pPr>
            <a:r>
              <a:rPr lang="en-US" sz="4400" dirty="0">
                <a:blipFill dpi="0" rotWithShape="1">
                  <a:blip r:embed="rId5"/>
                  <a:srcRect/>
                  <a:tile tx="6350" ty="-127000" sx="65000" sy="64000" flip="none" algn="tl"/>
                </a:blipFill>
              </a:rPr>
              <a:t>How would you describe effective communication?</a:t>
            </a:r>
            <a:endParaRPr lang="en-US" sz="4400" b="1" kern="1200" cap="none" baseline="0" dirty="0">
              <a:blipFill dpi="0" rotWithShape="1">
                <a:blip r:embed="rId5"/>
                <a:srcRect/>
                <a:tile tx="6350" ty="-127000" sx="65000" sy="64000" flip="none" algn="tl"/>
              </a:blipFill>
            </a:endParaRPr>
          </a:p>
        </p:txBody>
      </p:sp>
      <p:grpSp>
        <p:nvGrpSpPr>
          <p:cNvPr id="58412" name="Group 58411">
            <a:extLst>
              <a:ext uri="{FF2B5EF4-FFF2-40B4-BE49-F238E27FC236}">
                <a16:creationId xmlns:a16="http://schemas.microsoft.com/office/drawing/2014/main" id="{1FD7541F-6ED3-4558-838A-A55FF8D6D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84192" y="5111496"/>
            <a:ext cx="810678" cy="1080902"/>
            <a:chOff x="9685338" y="4460675"/>
            <a:chExt cx="1080904" cy="1080902"/>
          </a:xfrm>
        </p:grpSpPr>
        <p:sp>
          <p:nvSpPr>
            <p:cNvPr id="58413" name="Oval 58412">
              <a:extLst>
                <a:ext uri="{FF2B5EF4-FFF2-40B4-BE49-F238E27FC236}">
                  <a16:creationId xmlns:a16="http://schemas.microsoft.com/office/drawing/2014/main" id="{9D455E42-2035-4EF5-A199-924E5FECE7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58414" name="Oval 58413">
              <a:extLst>
                <a:ext uri="{FF2B5EF4-FFF2-40B4-BE49-F238E27FC236}">
                  <a16:creationId xmlns:a16="http://schemas.microsoft.com/office/drawing/2014/main" id="{8C02769F-4749-4B97-974D-6A8E70F2C2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3" name="AutoShape 2" descr="Image result for empathy"/>
          <p:cNvSpPr>
            <a:spLocks noChangeAspect="1" noChangeArrowheads="1"/>
          </p:cNvSpPr>
          <p:nvPr/>
        </p:nvSpPr>
        <p:spPr bwMode="auto">
          <a:xfrm>
            <a:off x="4339208" y="4365104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938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1346946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4299696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1484779"/>
            <a:ext cx="7667244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36911" y="4068923"/>
            <a:ext cx="810678" cy="1080902"/>
            <a:chOff x="9685338" y="4460675"/>
            <a:chExt cx="1080904" cy="1080902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48FDEBDB-5859-4B9E-8810-2C5CFED09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670" y="942975"/>
            <a:ext cx="7475220" cy="35250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80000"/>
              </a:lnSpc>
            </a:pPr>
            <a:r>
              <a:rPr lang="en-US" sz="4800" cap="all" dirty="0">
                <a:solidFill>
                  <a:srgbClr val="FFFFFF"/>
                </a:solidFill>
              </a:rPr>
              <a:t>What are interpersonal skills?</a:t>
            </a:r>
            <a:br>
              <a:rPr lang="en-US" sz="4800" cap="all" dirty="0">
                <a:solidFill>
                  <a:srgbClr val="FFFFFF"/>
                </a:solidFill>
              </a:rPr>
            </a:br>
            <a:br>
              <a:rPr lang="en-US" sz="4800" cap="all" dirty="0">
                <a:solidFill>
                  <a:srgbClr val="FFFFFF"/>
                </a:solidFill>
              </a:rPr>
            </a:br>
            <a:r>
              <a:rPr lang="en-US" sz="4800" cap="all" dirty="0">
                <a:solidFill>
                  <a:srgbClr val="FFFFFF"/>
                </a:solidFill>
              </a:rPr>
              <a:t>Do they differ from communication?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1D1A340-723B-4014-B5FE-204F06273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43000" y="4558589"/>
            <a:ext cx="6858000" cy="0"/>
          </a:xfrm>
          <a:prstGeom prst="line">
            <a:avLst/>
          </a:prstGeom>
          <a:ln w="28575">
            <a:solidFill>
              <a:srgbClr val="FFFFFF">
                <a:alpha val="5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863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EA95D9-67B5-6472-D64B-FB8665DED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dirty="0"/>
              <a:t>Communication: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6A76F44-5A77-98D7-0886-D1563F10B9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38378" y="2320412"/>
            <a:ext cx="7607808" cy="4588417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101568" rIns="0" bIns="101568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30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This refers to the ability to effectively send and receive information, including: </a:t>
            </a:r>
            <a:endParaRPr kumimoji="0" lang="en-US" altLang="en-US" sz="3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000" b="1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Verbal communication:</a:t>
            </a:r>
            <a:r>
              <a:rPr kumimoji="0" lang="en-US" altLang="en-US" sz="30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 The words you use, and the clarity and tone of your speech.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000" b="1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Nonverbal communication:</a:t>
            </a:r>
            <a:r>
              <a:rPr kumimoji="0" lang="en-US" altLang="en-US" sz="30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 Your body language, gestures, and eye contact.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000" b="1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Active listening:</a:t>
            </a:r>
            <a:r>
              <a:rPr kumimoji="0" lang="en-US" altLang="en-US" sz="30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 Paying full attention to what others say and responding thoughtfully.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3000" b="1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Written communication:</a:t>
            </a:r>
            <a:r>
              <a:rPr kumimoji="0" lang="en-US" altLang="en-US" sz="30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 Expressing yourself clearly in emails, reports, and other documents. 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6427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DA82F-0378-6145-C73D-65D95F029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dirty="0"/>
              <a:t>Interpersonal skills: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78B2054-6F8C-4D66-E2E2-1BA631C78D9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2386" y="2320412"/>
            <a:ext cx="7543800" cy="4366469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101568" rIns="0" bIns="101568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This is a wider category of "people skills" that relies on communication to function but also includes traits like: 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Empathy and emotional intelligence: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 Understanding and managing your own and others' emotions.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Conflict resolution: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 The ability to handle disagreements constructively.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Teamwork: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 Collaborating effectively with others to achieve a common goal.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Leadership: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 Guiding and motivating others.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Attitude: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Google Sans"/>
              </a:rPr>
              <a:t> Your demeanor and approach to working with people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399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6" name="Rectangle 7175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8" name="Rectangle 7177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80" name="Rectangle 7179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82" name="Rectangle 7181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71" name="Rectangle 2"/>
          <p:cNvSpPr>
            <a:spLocks noGrp="1" noChangeArrowheads="1"/>
          </p:cNvSpPr>
          <p:nvPr>
            <p:ph idx="1"/>
          </p:nvPr>
        </p:nvSpPr>
        <p:spPr>
          <a:xfrm>
            <a:off x="395536" y="2078996"/>
            <a:ext cx="8352928" cy="3851787"/>
          </a:xfr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</a:pPr>
            <a:endParaRPr lang="en-GB" altLang="en-US" sz="4400" dirty="0">
              <a:latin typeface="Book Antiqua" panose="02040602050305030304" pitchFamily="18" charset="0"/>
            </a:endParaRPr>
          </a:p>
          <a:p>
            <a:pPr algn="ctr" eaLnBrk="1" hangingPunct="1">
              <a:buFontTx/>
              <a:buNone/>
            </a:pPr>
            <a:r>
              <a:rPr lang="en-GB" altLang="en-US" sz="4400" dirty="0">
                <a:latin typeface="Book Antiqua" panose="02040602050305030304" pitchFamily="18" charset="0"/>
              </a:rPr>
              <a:t>Consider the differences between</a:t>
            </a:r>
          </a:p>
          <a:p>
            <a:pPr algn="ctr" eaLnBrk="1" hangingPunct="1">
              <a:buFontTx/>
              <a:buNone/>
            </a:pPr>
            <a:r>
              <a:rPr lang="en-GB" altLang="en-US" sz="4400" dirty="0">
                <a:latin typeface="Book Antiqua" panose="02040602050305030304" pitchFamily="18" charset="0"/>
              </a:rPr>
              <a:t>communicating in your everyday life and in a professional role.</a:t>
            </a:r>
          </a:p>
          <a:p>
            <a:pPr algn="ctr" eaLnBrk="1" hangingPunct="1"/>
            <a:endParaRPr lang="en-GB" altLang="en-US" sz="4400" dirty="0">
              <a:latin typeface="Book Antiqua" panose="02040602050305030304" pitchFamily="18" charset="0"/>
            </a:endParaRPr>
          </a:p>
        </p:txBody>
      </p:sp>
      <p:sp>
        <p:nvSpPr>
          <p:cNvPr id="7184" name="Oval 7183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7186" name="Oval 7185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1B31FA-32EB-6296-B8E0-222BC2726CD7}"/>
              </a:ext>
            </a:extLst>
          </p:cNvPr>
          <p:cNvSpPr txBox="1"/>
          <p:nvPr/>
        </p:nvSpPr>
        <p:spPr>
          <a:xfrm>
            <a:off x="3707904" y="549346"/>
            <a:ext cx="19307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7200" dirty="0"/>
              <a:t>Task</a:t>
            </a:r>
          </a:p>
        </p:txBody>
      </p:sp>
    </p:spTree>
    <p:extLst>
      <p:ext uri="{BB962C8B-B14F-4D97-AF65-F5344CB8AC3E}">
        <p14:creationId xmlns:p14="http://schemas.microsoft.com/office/powerpoint/2010/main" val="1721739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DBD22DD8-C1C5-5D7E-F3F9-509F581955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857" r="31222" b="-1"/>
          <a:stretch>
            <a:fillRect/>
          </a:stretch>
        </p:blipFill>
        <p:spPr>
          <a:xfrm>
            <a:off x="2508" y="10"/>
            <a:ext cx="3485044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A9FF011-88A5-4B89-AD4A-E08820CEE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8754" y="0"/>
            <a:ext cx="5655246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35896" y="0"/>
            <a:ext cx="6028995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600" b="1" dirty="0">
                <a:latin typeface="Book Antiqua" panose="02040602050305030304" pitchFamily="18" charset="0"/>
              </a:rPr>
              <a:t>Professional </a:t>
            </a:r>
            <a:r>
              <a:rPr lang="en-GB" sz="3600" dirty="0">
                <a:latin typeface="Book Antiqua" panose="02040602050305030304" pitchFamily="18" charset="0"/>
              </a:rPr>
              <a:t> c</a:t>
            </a:r>
            <a:r>
              <a:rPr lang="en-GB" sz="3600" b="1" dirty="0">
                <a:latin typeface="Book Antiqua" panose="02040602050305030304" pitchFamily="18" charset="0"/>
              </a:rPr>
              <a:t>ommunication interpersonal skills.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7581" y="1638537"/>
            <a:ext cx="5047707" cy="50483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Book Antiqua" panose="0204060205030503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Book Antiqua" panose="02040602050305030304" pitchFamily="18" charset="0"/>
              </a:rPr>
              <a:t>As professionals, we may deal daily with others who need help, support, advice or our expertise.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latin typeface="Book Antiqua" panose="0204060205030503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Book Antiqua" panose="02040602050305030304" pitchFamily="18" charset="0"/>
              </a:rPr>
              <a:t>Precisely how you deliver that "help" determines its success.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latin typeface="Book Antiqua" panose="0204060205030503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Book Antiqua" panose="02040602050305030304" pitchFamily="18" charset="0"/>
              </a:rPr>
              <a:t> It also impacts the relationship you build with the person you are helping.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BAEAFFD-C82E-4805-8EFA-403C6D826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51293" y="6229681"/>
            <a:ext cx="3429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DC28443-F61D-4568-A939-A57CC8BE6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662A386-B011-43D7-945D-36EB3CBC3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33306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424" name="Rectangle 60423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426" name="Rectangle 60425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428" name="Rectangle 60427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430" name="Rectangle 60429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b="1">
                <a:latin typeface="Book Antiqua" panose="02040602050305030304" pitchFamily="18" charset="0"/>
                <a:cs typeface="Arial" panose="020B0604020202020204" pitchFamily="34" charset="0"/>
              </a:rPr>
              <a:t>The Importance of Communication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797814" y="1289304"/>
            <a:ext cx="7543800" cy="3851787"/>
          </a:xfrm>
        </p:spPr>
        <p:txBody>
          <a:bodyPr>
            <a:noAutofit/>
          </a:bodyPr>
          <a:lstStyle/>
          <a:p>
            <a:endParaRPr lang="en-GB" sz="3600" dirty="0">
              <a:latin typeface="Book Antiqua" panose="02040602050305030304" pitchFamily="18" charset="0"/>
            </a:endParaRPr>
          </a:p>
          <a:p>
            <a:endParaRPr lang="en-GB" sz="36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GB" sz="3600" i="1" dirty="0">
                <a:latin typeface="Book Antiqua" panose="02040602050305030304" pitchFamily="18" charset="0"/>
              </a:rPr>
              <a:t>“Professionals must build partnerships and relationships through safe, effective and non-discriminatory communication. They must take account of individual differences, capabilities and needs”.</a:t>
            </a:r>
          </a:p>
          <a:p>
            <a:pPr>
              <a:buFontTx/>
              <a:buNone/>
            </a:pPr>
            <a:endParaRPr lang="en-GB" sz="3600" b="1" dirty="0">
              <a:latin typeface="Book Antiqua" panose="02040602050305030304" pitchFamily="18" charset="0"/>
            </a:endParaRPr>
          </a:p>
          <a:p>
            <a:pPr>
              <a:buFontTx/>
              <a:buNone/>
            </a:pPr>
            <a:r>
              <a:rPr lang="en-GB" sz="3600" dirty="0">
                <a:latin typeface="Book Antiqua" panose="02040602050305030304" pitchFamily="18" charset="0"/>
              </a:rPr>
              <a:t>(The NMC, 2015)</a:t>
            </a:r>
          </a:p>
          <a:p>
            <a:pPr>
              <a:buFontTx/>
              <a:buNone/>
            </a:pPr>
            <a:r>
              <a:rPr lang="en-GB" sz="3600" dirty="0">
                <a:latin typeface="Book Antiqua" panose="02040602050305030304" pitchFamily="18" charset="0"/>
              </a:rPr>
              <a:t>	</a:t>
            </a:r>
          </a:p>
          <a:p>
            <a:endParaRPr lang="en-GB" sz="3600" dirty="0">
              <a:latin typeface="Book Antiqua" panose="02040602050305030304" pitchFamily="18" charset="0"/>
            </a:endParaRPr>
          </a:p>
        </p:txBody>
      </p:sp>
      <p:sp>
        <p:nvSpPr>
          <p:cNvPr id="60432" name="Oval 60431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60434" name="Oval 60433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200" name="Group 8199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51293" y="6229681"/>
            <a:ext cx="342900" cy="457200"/>
            <a:chOff x="11361456" y="6195813"/>
            <a:chExt cx="548640" cy="548640"/>
          </a:xfrm>
        </p:grpSpPr>
        <p:sp>
          <p:nvSpPr>
            <p:cNvPr id="8201" name="Oval 8200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02" name="Oval 8201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8204" name="Rectangle 8203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6" name="Rectangle 8205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08" name="Rectangle 8207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10" name="Rectangle 8209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800" b="1" cap="all"/>
              <a:t>Communication and interpersonal skills: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02386" y="2320412"/>
            <a:ext cx="7543800" cy="455810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buClr>
                <a:schemeClr val="accent1">
                  <a:lumMod val="75000"/>
                </a:schemeClr>
              </a:buClr>
            </a:pPr>
            <a:r>
              <a:rPr lang="en-US" altLang="en-US" sz="2800" b="1" dirty="0"/>
              <a:t>Universal function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en-US" altLang="en-US" sz="2800" b="1" dirty="0"/>
              <a:t>Daily process 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en-US" altLang="en-US" sz="2800" b="1" dirty="0"/>
              <a:t>Often unconscious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en-US" altLang="en-US" sz="2800" b="1" dirty="0"/>
              <a:t>Appears easy – when done well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en-US" altLang="en-US" sz="2800" b="1" dirty="0"/>
              <a:t>Involves transferring facts, thoughts, feelings and meanings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en-US" altLang="en-US" sz="2800" b="1" dirty="0"/>
              <a:t>Involves engagement, empathy, ability to listen and respond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en-US" altLang="en-US" sz="2800" b="1" dirty="0"/>
              <a:t>Social interaction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r>
              <a:rPr lang="en-US" altLang="en-US" sz="2800" b="1" dirty="0"/>
              <a:t>Reciprocal process</a:t>
            </a:r>
          </a:p>
          <a:p>
            <a:pPr>
              <a:buClr>
                <a:schemeClr val="accent1">
                  <a:lumMod val="75000"/>
                </a:schemeClr>
              </a:buClr>
            </a:pPr>
            <a:endParaRPr lang="en-US" altLang="en-US" sz="2800" b="1" dirty="0"/>
          </a:p>
          <a:p>
            <a:pPr marL="0" indent="0">
              <a:buClr>
                <a:schemeClr val="accent1">
                  <a:lumMod val="75000"/>
                </a:schemeClr>
              </a:buClr>
              <a:buNone/>
            </a:pPr>
            <a:endParaRPr lang="en-US" altLang="en-US" sz="2800" b="1" dirty="0"/>
          </a:p>
        </p:txBody>
      </p:sp>
      <p:sp>
        <p:nvSpPr>
          <p:cNvPr id="8212" name="Oval 8211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8214" name="Oval 8213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182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3767" y="91968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Book Antiqua" panose="02040602050305030304" pitchFamily="18" charset="0"/>
              </a:rPr>
              <a:t>Circular model of communication.</a:t>
            </a:r>
          </a:p>
          <a:p>
            <a:pPr algn="ctr"/>
            <a:r>
              <a:rPr lang="en-GB" dirty="0">
                <a:latin typeface="Book Antiqua" panose="02040602050305030304" pitchFamily="18" charset="0"/>
              </a:rPr>
              <a:t> (Schramm, 1954)</a:t>
            </a:r>
          </a:p>
        </p:txBody>
      </p:sp>
      <p:sp>
        <p:nvSpPr>
          <p:cNvPr id="2" name="Rectangle 1"/>
          <p:cNvSpPr/>
          <p:nvPr/>
        </p:nvSpPr>
        <p:spPr>
          <a:xfrm>
            <a:off x="3636998" y="1118395"/>
            <a:ext cx="2304256" cy="5058568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Book Antiqua" panose="02040602050305030304" pitchFamily="18" charset="0"/>
              </a:rPr>
              <a:t>Interference.</a:t>
            </a:r>
          </a:p>
        </p:txBody>
      </p:sp>
      <p:pic>
        <p:nvPicPr>
          <p:cNvPr id="53252" name="Picture 4" descr="Image result for cartoon nurs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5576" y="2172092"/>
            <a:ext cx="1899548" cy="2913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Image result for cartoon nurs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402" y="2136446"/>
            <a:ext cx="1899548" cy="2913923"/>
          </a:xfrm>
          <a:prstGeom prst="rect">
            <a:avLst/>
          </a:prstGeom>
          <a:noFill/>
        </p:spPr>
      </p:pic>
      <p:sp>
        <p:nvSpPr>
          <p:cNvPr id="6" name="Oval 5"/>
          <p:cNvSpPr/>
          <p:nvPr/>
        </p:nvSpPr>
        <p:spPr>
          <a:xfrm>
            <a:off x="1475656" y="2993188"/>
            <a:ext cx="2036160" cy="1659947"/>
          </a:xfrm>
          <a:prstGeom prst="ellipse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Book Antiqua" panose="02040602050305030304" pitchFamily="18" charset="0"/>
              </a:rPr>
              <a:t>Encoder.</a:t>
            </a:r>
          </a:p>
          <a:p>
            <a:pPr algn="ctr"/>
            <a:r>
              <a:rPr lang="en-GB" sz="2000" b="1" dirty="0">
                <a:latin typeface="Book Antiqua" panose="02040602050305030304" pitchFamily="18" charset="0"/>
              </a:rPr>
              <a:t>Interpreter</a:t>
            </a:r>
          </a:p>
          <a:p>
            <a:pPr algn="ctr"/>
            <a:r>
              <a:rPr lang="en-GB" sz="2000" b="1" dirty="0">
                <a:latin typeface="Book Antiqua" panose="02040602050305030304" pitchFamily="18" charset="0"/>
              </a:rPr>
              <a:t>Decoder</a:t>
            </a:r>
          </a:p>
        </p:txBody>
      </p:sp>
      <p:sp>
        <p:nvSpPr>
          <p:cNvPr id="9" name="Oval Callout 8"/>
          <p:cNvSpPr/>
          <p:nvPr/>
        </p:nvSpPr>
        <p:spPr>
          <a:xfrm>
            <a:off x="3854126" y="1214298"/>
            <a:ext cx="2087128" cy="1206590"/>
          </a:xfrm>
          <a:prstGeom prst="wedgeEllipseCallout">
            <a:avLst>
              <a:gd name="adj1" fmla="val -71259"/>
              <a:gd name="adj2" fmla="val 42370"/>
            </a:avLst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Message</a:t>
            </a:r>
          </a:p>
        </p:txBody>
      </p:sp>
      <p:sp>
        <p:nvSpPr>
          <p:cNvPr id="16" name="Oval Callout 15"/>
          <p:cNvSpPr/>
          <p:nvPr/>
        </p:nvSpPr>
        <p:spPr>
          <a:xfrm>
            <a:off x="3668550" y="4797152"/>
            <a:ext cx="2087128" cy="1206590"/>
          </a:xfrm>
          <a:prstGeom prst="wedgeEllipseCallout">
            <a:avLst>
              <a:gd name="adj1" fmla="val 69323"/>
              <a:gd name="adj2" fmla="val -39335"/>
            </a:avLst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Message</a:t>
            </a:r>
          </a:p>
        </p:txBody>
      </p:sp>
      <p:sp>
        <p:nvSpPr>
          <p:cNvPr id="17" name="Oval 16"/>
          <p:cNvSpPr/>
          <p:nvPr/>
        </p:nvSpPr>
        <p:spPr>
          <a:xfrm>
            <a:off x="6034722" y="2993187"/>
            <a:ext cx="2036160" cy="1659947"/>
          </a:xfrm>
          <a:prstGeom prst="ellipse">
            <a:avLst/>
          </a:prstGeom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Book Antiqua" panose="02040602050305030304" pitchFamily="18" charset="0"/>
              </a:rPr>
              <a:t>Encoder.</a:t>
            </a:r>
          </a:p>
          <a:p>
            <a:pPr algn="ctr"/>
            <a:r>
              <a:rPr lang="en-GB" sz="2000" b="1" dirty="0">
                <a:latin typeface="Book Antiqua" panose="02040602050305030304" pitchFamily="18" charset="0"/>
              </a:rPr>
              <a:t>Interpreter</a:t>
            </a:r>
          </a:p>
          <a:p>
            <a:pPr algn="ctr"/>
            <a:r>
              <a:rPr lang="en-GB" sz="2000" b="1" dirty="0">
                <a:latin typeface="Book Antiqua" panose="02040602050305030304" pitchFamily="18" charset="0"/>
              </a:rPr>
              <a:t>Decoder</a:t>
            </a:r>
          </a:p>
        </p:txBody>
      </p:sp>
      <p:pic>
        <p:nvPicPr>
          <p:cNvPr id="53258" name="Picture 10" descr="Image result for curved arrow no backgroun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38219">
            <a:off x="1359399" y="954789"/>
            <a:ext cx="2268672" cy="220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Image result for curved arrow no backgroun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16345">
            <a:off x="5976979" y="790239"/>
            <a:ext cx="2268672" cy="220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Image result for curved arrow no backgroun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257249">
            <a:off x="6134311" y="4683714"/>
            <a:ext cx="2268672" cy="220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Image result for curved arrow no backgroun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777303">
            <a:off x="1478173" y="4791896"/>
            <a:ext cx="2268672" cy="220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650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802386" y="2320412"/>
            <a:ext cx="7543800" cy="385178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indent="-182880" defTabSz="914400">
              <a:lnSpc>
                <a:spcPct val="90000"/>
              </a:lnSpc>
              <a:spcBef>
                <a:spcPct val="200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Environmental</a:t>
            </a:r>
          </a:p>
          <a:p>
            <a:pPr marL="342900" indent="-182880" defTabSz="914400">
              <a:lnSpc>
                <a:spcPct val="90000"/>
              </a:lnSpc>
              <a:spcBef>
                <a:spcPct val="200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Use of Jargon</a:t>
            </a:r>
          </a:p>
          <a:p>
            <a:pPr marL="342900" indent="-182880" defTabSz="914400">
              <a:lnSpc>
                <a:spcPct val="90000"/>
              </a:lnSpc>
              <a:spcBef>
                <a:spcPct val="200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Physical</a:t>
            </a:r>
          </a:p>
          <a:p>
            <a:pPr marL="342900" indent="-182880" defTabSz="914400">
              <a:lnSpc>
                <a:spcPct val="90000"/>
              </a:lnSpc>
              <a:spcBef>
                <a:spcPct val="200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Psychological</a:t>
            </a:r>
          </a:p>
          <a:p>
            <a:pPr marL="342900" indent="-182880" defTabSz="914400">
              <a:lnSpc>
                <a:spcPct val="90000"/>
              </a:lnSpc>
              <a:spcBef>
                <a:spcPct val="200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Language</a:t>
            </a:r>
          </a:p>
          <a:p>
            <a:pPr marL="342900" indent="-182880" defTabSz="914400">
              <a:lnSpc>
                <a:spcPct val="90000"/>
              </a:lnSpc>
              <a:spcBef>
                <a:spcPct val="200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Prejudices/Expectations/Stereotypes</a:t>
            </a:r>
          </a:p>
          <a:p>
            <a:pPr marL="342900" indent="-182880" defTabSz="914400">
              <a:lnSpc>
                <a:spcPct val="90000"/>
              </a:lnSpc>
              <a:spcBef>
                <a:spcPct val="200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Differences in view point</a:t>
            </a:r>
          </a:p>
          <a:p>
            <a:pPr marL="342900" indent="-182880" defTabSz="914400">
              <a:lnSpc>
                <a:spcPct val="90000"/>
              </a:lnSpc>
              <a:spcBef>
                <a:spcPct val="200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Languages/accents</a:t>
            </a:r>
          </a:p>
          <a:p>
            <a:pPr marL="342900" indent="-182880" defTabSz="914400">
              <a:lnSpc>
                <a:spcPct val="90000"/>
              </a:lnSpc>
              <a:spcBef>
                <a:spcPct val="200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Lack of attention/interest</a:t>
            </a:r>
          </a:p>
          <a:p>
            <a:pPr marL="342900" indent="-182880" defTabSz="914400">
              <a:lnSpc>
                <a:spcPct val="90000"/>
              </a:lnSpc>
              <a:spcBef>
                <a:spcPct val="20000"/>
              </a:spcBef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2400" dirty="0"/>
              <a:t>Irrelevance to the recipient.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3561C5-DF19-F9AD-CACC-E637B54A18B3}"/>
              </a:ext>
            </a:extLst>
          </p:cNvPr>
          <p:cNvSpPr txBox="1"/>
          <p:nvPr/>
        </p:nvSpPr>
        <p:spPr>
          <a:xfrm>
            <a:off x="2627784" y="865461"/>
            <a:ext cx="472757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/>
              <a:t>Potential barriers: 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828487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5" name="Picture 35844" descr="Top view of a cabbage">
            <a:extLst>
              <a:ext uri="{FF2B5EF4-FFF2-40B4-BE49-F238E27FC236}">
                <a16:creationId xmlns:a16="http://schemas.microsoft.com/office/drawing/2014/main" id="{C00E52A2-F51A-981D-8C98-39502CDBE2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92" r="39724"/>
          <a:stretch>
            <a:fillRect/>
          </a:stretch>
        </p:blipFill>
        <p:spPr>
          <a:xfrm>
            <a:off x="2508" y="10"/>
            <a:ext cx="3485044" cy="6857990"/>
          </a:xfrm>
          <a:prstGeom prst="rect">
            <a:avLst/>
          </a:prstGeom>
        </p:spPr>
      </p:pic>
      <p:sp>
        <p:nvSpPr>
          <p:cNvPr id="35860" name="Rectangle 35859">
            <a:extLst>
              <a:ext uri="{FF2B5EF4-FFF2-40B4-BE49-F238E27FC236}">
                <a16:creationId xmlns:a16="http://schemas.microsoft.com/office/drawing/2014/main" id="{7A9FF011-88A5-4B89-AD4A-E08820CEE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8754" y="0"/>
            <a:ext cx="5655246" cy="6857999"/>
          </a:xfrm>
          <a:prstGeom prst="rect">
            <a:avLst/>
          </a:prstGeom>
          <a:blipFill dpi="0" rotWithShape="1">
            <a:blip r:embed="rId3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3792523" y="220161"/>
            <a:ext cx="5047707" cy="583840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GB" sz="2800" b="1" dirty="0">
                <a:latin typeface="Book Antiqua" panose="02040602050305030304" pitchFamily="18" charset="0"/>
              </a:rPr>
              <a:t>Jargon:</a:t>
            </a:r>
          </a:p>
          <a:p>
            <a:pPr marL="0" indent="0">
              <a:buNone/>
            </a:pPr>
            <a:endParaRPr lang="en-GB" sz="2800" b="1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GB" sz="2800" dirty="0">
                <a:latin typeface="Book Antiqua" panose="02040602050305030304" pitchFamily="18" charset="0"/>
              </a:rPr>
              <a:t>“Use of technical terminology that has a particular meaning within a specific industry”</a:t>
            </a:r>
          </a:p>
          <a:p>
            <a:pPr marL="0" indent="0">
              <a:buNone/>
            </a:pPr>
            <a:endParaRPr lang="en-GB" sz="2800" u="sng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GB" sz="2800" dirty="0">
                <a:latin typeface="Book Antiqua" panose="02040602050305030304" pitchFamily="18" charset="0"/>
              </a:rPr>
              <a:t>Do you remember my example about the cabbage?</a:t>
            </a:r>
          </a:p>
          <a:p>
            <a:pPr marL="0" indent="0">
              <a:buNone/>
            </a:pPr>
            <a:endParaRPr lang="en-GB" sz="28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r>
              <a:rPr lang="en-GB" sz="2800" dirty="0">
                <a:latin typeface="Book Antiqua" panose="02040602050305030304" pitchFamily="18" charset="0"/>
              </a:rPr>
              <a:t>(Coronary artery bypass graft)</a:t>
            </a:r>
          </a:p>
          <a:p>
            <a:endParaRPr lang="en-GB" sz="1400" dirty="0">
              <a:latin typeface="Book Antiqua" panose="02040602050305030304" pitchFamily="18" charset="0"/>
            </a:endParaRPr>
          </a:p>
          <a:p>
            <a:pPr marL="0" indent="0">
              <a:buNone/>
            </a:pPr>
            <a:endParaRPr lang="en-GB" sz="1400" dirty="0">
              <a:latin typeface="Book Antiqua" panose="02040602050305030304" pitchFamily="18" charset="0"/>
            </a:endParaRPr>
          </a:p>
        </p:txBody>
      </p:sp>
      <p:grpSp>
        <p:nvGrpSpPr>
          <p:cNvPr id="35862" name="Group 35861">
            <a:extLst>
              <a:ext uri="{FF2B5EF4-FFF2-40B4-BE49-F238E27FC236}">
                <a16:creationId xmlns:a16="http://schemas.microsoft.com/office/drawing/2014/main" id="{6BAEAFFD-C82E-4805-8EFA-403C6D826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51293" y="6229681"/>
            <a:ext cx="342900" cy="457200"/>
            <a:chOff x="11361456" y="6195813"/>
            <a:chExt cx="548640" cy="548640"/>
          </a:xfrm>
        </p:grpSpPr>
        <p:sp>
          <p:nvSpPr>
            <p:cNvPr id="35863" name="Oval 35862">
              <a:extLst>
                <a:ext uri="{FF2B5EF4-FFF2-40B4-BE49-F238E27FC236}">
                  <a16:creationId xmlns:a16="http://schemas.microsoft.com/office/drawing/2014/main" id="{EDC28443-F61D-4568-A939-A57CC8BE6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5864" name="Oval 35863">
              <a:extLst>
                <a:ext uri="{FF2B5EF4-FFF2-40B4-BE49-F238E27FC236}">
                  <a16:creationId xmlns:a16="http://schemas.microsoft.com/office/drawing/2014/main" id="{3662A386-B011-43D7-945D-36EB3CBC3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88633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0677AC-CAD9-6812-51AC-C3BEFE314081}"/>
              </a:ext>
            </a:extLst>
          </p:cNvPr>
          <p:cNvSpPr txBox="1"/>
          <p:nvPr/>
        </p:nvSpPr>
        <p:spPr>
          <a:xfrm>
            <a:off x="802386" y="484632"/>
            <a:ext cx="75438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>
                <a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+mj-lt"/>
                <a:ea typeface="+mj-ea"/>
                <a:cs typeface="+mj-cs"/>
              </a:rPr>
              <a:t>Ways in which people communicate vary considerably: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2386" y="2320412"/>
            <a:ext cx="7543800" cy="3851787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buClr>
                <a:schemeClr val="accent1">
                  <a:lumMod val="75000"/>
                </a:schemeClr>
              </a:buClr>
            </a:pPr>
            <a:endParaRPr lang="en-US" sz="3200" dirty="0"/>
          </a:p>
          <a:p>
            <a:pPr marL="0">
              <a:buClr>
                <a:schemeClr val="accent1">
                  <a:lumMod val="75000"/>
                </a:schemeClr>
              </a:buClr>
            </a:pPr>
            <a:endParaRPr lang="en-US" sz="3200" dirty="0"/>
          </a:p>
          <a:p>
            <a:pPr marL="0" indent="0">
              <a:buClr>
                <a:schemeClr val="accent1">
                  <a:lumMod val="75000"/>
                </a:schemeClr>
              </a:buClr>
              <a:buNone/>
            </a:pPr>
            <a:r>
              <a:rPr lang="en-US" sz="3200" dirty="0"/>
              <a:t>Professionals should be able to </a:t>
            </a:r>
            <a:r>
              <a:rPr lang="en-US" sz="3200" dirty="0" err="1"/>
              <a:t>recognise</a:t>
            </a:r>
            <a:r>
              <a:rPr lang="en-US" sz="3200" dirty="0"/>
              <a:t> and respond effectively when a person finds it hard to communicate.</a:t>
            </a:r>
          </a:p>
          <a:p>
            <a:pPr marL="0">
              <a:buClr>
                <a:schemeClr val="accent1">
                  <a:lumMod val="75000"/>
                </a:schemeClr>
              </a:buClr>
            </a:pPr>
            <a:endParaRPr lang="en-US" sz="3200" dirty="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6078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6" name="Rectangle 7175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8" name="Rectangle 7177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80" name="Rectangle 7179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82" name="Rectangle 7181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sz="3600" b="1">
                <a:latin typeface="Book Antiqua" panose="02040602050305030304" pitchFamily="18" charset="0"/>
              </a:rPr>
              <a:t>Features of good communication </a:t>
            </a:r>
            <a:r>
              <a:rPr lang="en-GB" sz="3600">
                <a:latin typeface="Book Antiqua" panose="02040602050305030304" pitchFamily="18" charset="0"/>
              </a:rPr>
              <a:t>for professionals</a:t>
            </a:r>
            <a:r>
              <a:rPr lang="en-GB" sz="3600" b="1">
                <a:latin typeface="Book Antiqua" panose="02040602050305030304" pitchFamily="18" charset="0"/>
              </a:rPr>
              <a:t>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802386" y="2320412"/>
            <a:ext cx="7543800" cy="3851787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>
                <a:latin typeface="Book Antiqua" panose="02040602050305030304" pitchFamily="18" charset="0"/>
              </a:rPr>
              <a:t>Open-ended questions</a:t>
            </a:r>
          </a:p>
          <a:p>
            <a:pPr eaLnBrk="1" hangingPunct="1"/>
            <a:r>
              <a:rPr lang="en-GB" sz="2800" dirty="0">
                <a:latin typeface="Book Antiqua" panose="02040602050305030304" pitchFamily="18" charset="0"/>
              </a:rPr>
              <a:t>Expression of empathy / care</a:t>
            </a:r>
          </a:p>
          <a:p>
            <a:pPr eaLnBrk="1" hangingPunct="1"/>
            <a:r>
              <a:rPr lang="en-GB" sz="2800" dirty="0">
                <a:latin typeface="Book Antiqua" panose="02040602050305030304" pitchFamily="18" charset="0"/>
              </a:rPr>
              <a:t>Repetition of positives (Encouragement.)</a:t>
            </a:r>
          </a:p>
          <a:p>
            <a:pPr eaLnBrk="1" hangingPunct="1"/>
            <a:r>
              <a:rPr lang="en-GB" sz="2800" dirty="0">
                <a:latin typeface="Book Antiqua" panose="02040602050305030304" pitchFamily="18" charset="0"/>
              </a:rPr>
              <a:t>Summarising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Clarification understanding</a:t>
            </a:r>
          </a:p>
          <a:p>
            <a:r>
              <a:rPr lang="en-GB" sz="2800" dirty="0">
                <a:latin typeface="Book Antiqua" panose="02040602050305030304" pitchFamily="18" charset="0"/>
              </a:rPr>
              <a:t>Careful use of non-verbal indicators </a:t>
            </a:r>
          </a:p>
          <a:p>
            <a:pPr marL="0" indent="0">
              <a:buNone/>
            </a:pPr>
            <a:r>
              <a:rPr lang="en-GB" sz="2800" dirty="0">
                <a:latin typeface="Book Antiqua" panose="02040602050305030304" pitchFamily="18" charset="0"/>
              </a:rPr>
              <a:t>of interest and support</a:t>
            </a:r>
          </a:p>
        </p:txBody>
      </p:sp>
      <p:sp>
        <p:nvSpPr>
          <p:cNvPr id="7184" name="Oval 7183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7186" name="Oval 7185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1809259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70384" y="1916832"/>
            <a:ext cx="8075240" cy="511256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400" dirty="0">
                <a:latin typeface="Book Antiqua" panose="02040602050305030304" pitchFamily="18" charset="0"/>
              </a:rPr>
              <a:t>Paralinguistic (including accent, tone, pace.)</a:t>
            </a:r>
          </a:p>
          <a:p>
            <a:pPr algn="ctr">
              <a:lnSpc>
                <a:spcPct val="90000"/>
              </a:lnSpc>
            </a:pPr>
            <a:r>
              <a:rPr lang="en-GB" sz="2400" dirty="0">
                <a:latin typeface="Book Antiqua" panose="02040602050305030304" pitchFamily="18" charset="0"/>
              </a:rPr>
              <a:t>Proxemics </a:t>
            </a:r>
          </a:p>
          <a:p>
            <a:pPr algn="ctr">
              <a:lnSpc>
                <a:spcPct val="90000"/>
              </a:lnSpc>
            </a:pPr>
            <a:r>
              <a:rPr lang="en-GB" sz="2400" dirty="0">
                <a:latin typeface="Book Antiqua" panose="02040602050305030304" pitchFamily="18" charset="0"/>
              </a:rPr>
              <a:t>Posture (open vs closed)</a:t>
            </a:r>
          </a:p>
          <a:p>
            <a:pPr algn="ctr">
              <a:lnSpc>
                <a:spcPct val="90000"/>
              </a:lnSpc>
            </a:pPr>
            <a:r>
              <a:rPr lang="en-GB" sz="2400" dirty="0">
                <a:latin typeface="Book Antiqua" panose="02040602050305030304" pitchFamily="18" charset="0"/>
              </a:rPr>
              <a:t>Eye-contact</a:t>
            </a:r>
          </a:p>
          <a:p>
            <a:pPr algn="ctr">
              <a:lnSpc>
                <a:spcPct val="90000"/>
              </a:lnSpc>
            </a:pPr>
            <a:r>
              <a:rPr lang="en-GB" sz="2400" dirty="0">
                <a:latin typeface="Book Antiqua" panose="02040602050305030304" pitchFamily="18" charset="0"/>
              </a:rPr>
              <a:t>Facial expressivity</a:t>
            </a:r>
          </a:p>
          <a:p>
            <a:pPr algn="ctr">
              <a:lnSpc>
                <a:spcPct val="90000"/>
              </a:lnSpc>
            </a:pPr>
            <a:r>
              <a:rPr lang="en-GB" sz="2400" dirty="0">
                <a:latin typeface="Book Antiqua" panose="02040602050305030304" pitchFamily="18" charset="0"/>
              </a:rPr>
              <a:t>Tattoos / piercings / jewellery</a:t>
            </a:r>
          </a:p>
          <a:p>
            <a:pPr algn="ctr">
              <a:lnSpc>
                <a:spcPct val="90000"/>
              </a:lnSpc>
            </a:pPr>
            <a:r>
              <a:rPr lang="en-GB" sz="2400" dirty="0">
                <a:latin typeface="Book Antiqua" panose="02040602050305030304" pitchFamily="18" charset="0"/>
              </a:rPr>
              <a:t>Gender</a:t>
            </a:r>
          </a:p>
          <a:p>
            <a:pPr algn="ctr">
              <a:lnSpc>
                <a:spcPct val="90000"/>
              </a:lnSpc>
            </a:pPr>
            <a:r>
              <a:rPr lang="en-GB" sz="2400" dirty="0">
                <a:latin typeface="Book Antiqua" panose="02040602050305030304" pitchFamily="18" charset="0"/>
              </a:rPr>
              <a:t>Age</a:t>
            </a:r>
          </a:p>
          <a:p>
            <a:pPr algn="ctr">
              <a:lnSpc>
                <a:spcPct val="90000"/>
              </a:lnSpc>
            </a:pPr>
            <a:r>
              <a:rPr lang="en-GB" sz="2400" dirty="0">
                <a:latin typeface="Book Antiqua" panose="02040602050305030304" pitchFamily="18" charset="0"/>
              </a:rPr>
              <a:t>Hair style</a:t>
            </a:r>
          </a:p>
          <a:p>
            <a:pPr algn="ctr">
              <a:lnSpc>
                <a:spcPct val="90000"/>
              </a:lnSpc>
            </a:pPr>
            <a:r>
              <a:rPr lang="en-GB" sz="2400" dirty="0">
                <a:latin typeface="Book Antiqua" panose="02040602050305030304" pitchFamily="18" charset="0"/>
              </a:rPr>
              <a:t>Uniform</a:t>
            </a:r>
          </a:p>
        </p:txBody>
      </p:sp>
      <p:pic>
        <p:nvPicPr>
          <p:cNvPr id="56322" name="Picture 2" descr="Image result for non verbal communic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6901"/>
            <a:ext cx="5976664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2749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7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7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37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37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088" name="Rectangle 4608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090" name="Rectangle 4608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092" name="Rectangle 4609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094" name="Rectangle 4609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b="1">
                <a:latin typeface="Book Antiqua" panose="02040602050305030304" pitchFamily="18" charset="0"/>
              </a:rPr>
              <a:t>Effective non-verbal communication.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802386" y="2320412"/>
            <a:ext cx="7543800" cy="3851787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sz="2800" dirty="0">
                <a:latin typeface="Book Antiqua" panose="02040602050305030304" pitchFamily="18" charset="0"/>
              </a:rPr>
              <a:t>Conscious mirroring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sz="2800" dirty="0">
                <a:latin typeface="Book Antiqua" panose="02040602050305030304" pitchFamily="18" charset="0"/>
              </a:rPr>
              <a:t>Present a low but confident profile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sz="2800" dirty="0">
                <a:latin typeface="Book Antiqua" panose="02040602050305030304" pitchFamily="18" charset="0"/>
              </a:rPr>
              <a:t>Avoid postures of defensiveness, dominance &amp; power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sz="2800" dirty="0">
                <a:latin typeface="Book Antiqua" panose="02040602050305030304" pitchFamily="18" charset="0"/>
              </a:rPr>
              <a:t>Use open, culturally sensitive and friendly gestures and touches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sz="2800" dirty="0">
                <a:latin typeface="Book Antiqua" panose="02040602050305030304" pitchFamily="18" charset="0"/>
              </a:rPr>
              <a:t>Respect personal space and opinions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r>
              <a:rPr lang="en-GB" sz="2800" dirty="0">
                <a:latin typeface="Book Antiqua" panose="02040602050305030304" pitchFamily="18" charset="0"/>
              </a:rPr>
              <a:t>Maintain good and socially acceptable gaze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800" dirty="0">
              <a:latin typeface="Book Antiqua" panose="02040602050305030304" pitchFamily="18" charset="0"/>
            </a:endParaRPr>
          </a:p>
        </p:txBody>
      </p:sp>
      <p:sp>
        <p:nvSpPr>
          <p:cNvPr id="46096" name="Oval 4609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46098" name="Oval 4609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87426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6" name="Rectangle 22535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8" name="Rectangle 22537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540" name="Rectangle 22539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542" name="Rectangle 22541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b="1">
                <a:latin typeface="Book Antiqua" panose="02040602050305030304" pitchFamily="18" charset="0"/>
              </a:rPr>
              <a:t>Relevance of listening skills for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802386" y="2320412"/>
            <a:ext cx="7543800" cy="385178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>
                <a:latin typeface="Book Antiqua" panose="02040602050305030304" pitchFamily="18" charset="0"/>
              </a:rPr>
              <a:t>Hearing the patient/client/student</a:t>
            </a:r>
          </a:p>
          <a:p>
            <a:pPr>
              <a:buFont typeface="Wingdings" panose="05000000000000000000" pitchFamily="2" charset="2"/>
              <a:buChar char="v"/>
            </a:pPr>
            <a:endParaRPr lang="en-GB" b="1">
              <a:latin typeface="Book Antiqua" panose="0204060205030503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b="1">
                <a:latin typeface="Book Antiqua" panose="02040602050305030304" pitchFamily="18" charset="0"/>
              </a:rPr>
              <a:t>Conveying: Understanding</a:t>
            </a:r>
          </a:p>
          <a:p>
            <a:pPr marL="0" indent="0">
              <a:buNone/>
            </a:pPr>
            <a:r>
              <a:rPr lang="en-GB" b="1">
                <a:latin typeface="Book Antiqua" panose="02040602050305030304" pitchFamily="18" charset="0"/>
              </a:rPr>
              <a:t>			   Individualism</a:t>
            </a:r>
          </a:p>
          <a:p>
            <a:pPr marL="0" indent="0">
              <a:buNone/>
            </a:pPr>
            <a:r>
              <a:rPr lang="en-GB" b="1">
                <a:latin typeface="Book Antiqua" panose="02040602050305030304" pitchFamily="18" charset="0"/>
              </a:rPr>
              <a:t>			   Empathy</a:t>
            </a:r>
          </a:p>
          <a:p>
            <a:pPr>
              <a:buFont typeface="Wingdings" panose="05000000000000000000" pitchFamily="2" charset="2"/>
              <a:buChar char="v"/>
            </a:pPr>
            <a:endParaRPr lang="en-GB" b="1">
              <a:latin typeface="Book Antiqua" panose="0204060205030503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b="1">
                <a:latin typeface="Book Antiqua" panose="02040602050305030304" pitchFamily="18" charset="0"/>
              </a:rPr>
              <a:t>Ensures good practice</a:t>
            </a:r>
          </a:p>
          <a:p>
            <a:pPr>
              <a:buFont typeface="Wingdings" panose="05000000000000000000" pitchFamily="2" charset="2"/>
              <a:buChar char="v"/>
            </a:pPr>
            <a:endParaRPr lang="en-GB" b="1">
              <a:latin typeface="Book Antiqua" panose="0204060205030503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b="1">
                <a:latin typeface="Book Antiqua" panose="02040602050305030304" pitchFamily="18" charset="0"/>
              </a:rPr>
              <a:t>Contributes to effective team working</a:t>
            </a:r>
          </a:p>
        </p:txBody>
      </p:sp>
      <p:sp>
        <p:nvSpPr>
          <p:cNvPr id="22544" name="Oval 22543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2546" name="Oval 22545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F60E2EE5-FC40-611C-B036-0656B8A671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0CFBFE14-BE4C-A02C-D28C-797E666350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67412" y="17462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latin typeface="Book Antiqua" panose="02040602050305030304" pitchFamily="18" charset="0"/>
              </a:rPr>
              <a:t>Tips for Good Listening</a:t>
            </a:r>
          </a:p>
        </p:txBody>
      </p:sp>
      <p:sp>
        <p:nvSpPr>
          <p:cNvPr id="52228" name="Rectangle 4">
            <a:extLst>
              <a:ext uri="{FF2B5EF4-FFF2-40B4-BE49-F238E27FC236}">
                <a16:creationId xmlns:a16="http://schemas.microsoft.com/office/drawing/2014/main" id="{017B5D96-F601-E24E-E25E-64E75BABDC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" y="1166812"/>
            <a:ext cx="8282880" cy="5214515"/>
          </a:xfrm>
        </p:spPr>
        <p:txBody>
          <a:bodyPr>
            <a:normAutofit fontScale="85000" lnSpcReduction="20000"/>
          </a:bodyPr>
          <a:lstStyle/>
          <a:p>
            <a:pPr algn="ctr">
              <a:lnSpc>
                <a:spcPct val="90000"/>
              </a:lnSpc>
              <a:buSzPct val="70000"/>
            </a:pPr>
            <a:r>
              <a:rPr lang="en-GB" sz="3200" b="1" dirty="0">
                <a:latin typeface="Book Antiqua" panose="02040602050305030304" pitchFamily="18" charset="0"/>
              </a:rPr>
              <a:t>Positive</a:t>
            </a:r>
          </a:p>
          <a:p>
            <a:pPr lvl="3" algn="ctr">
              <a:lnSpc>
                <a:spcPct val="90000"/>
              </a:lnSpc>
              <a:buSzPct val="70000"/>
            </a:pPr>
            <a:r>
              <a:rPr lang="en-GB" sz="1600" dirty="0">
                <a:latin typeface="Book Antiqua" panose="02040602050305030304" pitchFamily="18" charset="0"/>
              </a:rPr>
              <a:t>Try to be relaxed and focus on the speaker</a:t>
            </a:r>
          </a:p>
          <a:p>
            <a:pPr algn="ctr">
              <a:lnSpc>
                <a:spcPct val="90000"/>
              </a:lnSpc>
              <a:buSzPct val="70000"/>
            </a:pPr>
            <a:endParaRPr lang="en-GB" sz="3200" b="1" dirty="0">
              <a:latin typeface="Book Antiqua" panose="02040602050305030304" pitchFamily="18" charset="0"/>
            </a:endParaRPr>
          </a:p>
          <a:p>
            <a:pPr algn="ctr">
              <a:lnSpc>
                <a:spcPct val="90000"/>
              </a:lnSpc>
              <a:buSzPct val="70000"/>
            </a:pPr>
            <a:r>
              <a:rPr lang="en-GB" sz="3200" b="1" dirty="0">
                <a:latin typeface="Book Antiqua" panose="02040602050305030304" pitchFamily="18" charset="0"/>
              </a:rPr>
              <a:t>Neutral Response</a:t>
            </a:r>
            <a:endParaRPr lang="en-GB" sz="2800" dirty="0">
              <a:latin typeface="Book Antiqua" panose="02040602050305030304" pitchFamily="18" charset="0"/>
            </a:endParaRPr>
          </a:p>
          <a:p>
            <a:pPr lvl="3" algn="ctr">
              <a:lnSpc>
                <a:spcPct val="90000"/>
              </a:lnSpc>
              <a:buSzPct val="70000"/>
            </a:pPr>
            <a:r>
              <a:rPr lang="en-GB" sz="1600" dirty="0">
                <a:latin typeface="Book Antiqua" panose="02040602050305030304" pitchFamily="18" charset="0"/>
              </a:rPr>
              <a:t>Encourage the speaker, show you are listening</a:t>
            </a:r>
          </a:p>
          <a:p>
            <a:pPr algn="ctr">
              <a:lnSpc>
                <a:spcPct val="90000"/>
              </a:lnSpc>
              <a:buSzPct val="70000"/>
            </a:pPr>
            <a:endParaRPr lang="en-GB" sz="3200" b="1" dirty="0">
              <a:latin typeface="Book Antiqua" panose="02040602050305030304" pitchFamily="18" charset="0"/>
            </a:endParaRPr>
          </a:p>
          <a:p>
            <a:pPr algn="ctr">
              <a:lnSpc>
                <a:spcPct val="90000"/>
              </a:lnSpc>
              <a:buSzPct val="70000"/>
            </a:pPr>
            <a:r>
              <a:rPr lang="en-GB" sz="3200" b="1" dirty="0">
                <a:latin typeface="Book Antiqua" panose="02040602050305030304" pitchFamily="18" charset="0"/>
              </a:rPr>
              <a:t>Requests for Clarification</a:t>
            </a:r>
            <a:endParaRPr lang="en-GB" sz="2800" dirty="0">
              <a:latin typeface="Book Antiqua" panose="02040602050305030304" pitchFamily="18" charset="0"/>
            </a:endParaRPr>
          </a:p>
          <a:p>
            <a:pPr lvl="3" algn="ctr">
              <a:lnSpc>
                <a:spcPct val="90000"/>
              </a:lnSpc>
              <a:buSzPct val="70000"/>
            </a:pPr>
            <a:r>
              <a:rPr lang="en-GB" sz="1600" dirty="0">
                <a:latin typeface="Book Antiqua" panose="02040602050305030304" pitchFamily="18" charset="0"/>
              </a:rPr>
              <a:t>If you are not clear about the meaning, ask for clarification.</a:t>
            </a:r>
          </a:p>
          <a:p>
            <a:pPr algn="ctr">
              <a:lnSpc>
                <a:spcPct val="90000"/>
              </a:lnSpc>
              <a:buSzPct val="70000"/>
            </a:pPr>
            <a:endParaRPr lang="en-GB" sz="3200" b="1" dirty="0">
              <a:latin typeface="Book Antiqua" panose="02040602050305030304" pitchFamily="18" charset="0"/>
            </a:endParaRPr>
          </a:p>
          <a:p>
            <a:pPr algn="ctr">
              <a:lnSpc>
                <a:spcPct val="90000"/>
              </a:lnSpc>
              <a:buSzPct val="70000"/>
            </a:pPr>
            <a:r>
              <a:rPr lang="en-GB" sz="3200" b="1" dirty="0">
                <a:latin typeface="Book Antiqua" panose="02040602050305030304" pitchFamily="18" charset="0"/>
              </a:rPr>
              <a:t>Paraphrase</a:t>
            </a:r>
            <a:endParaRPr lang="en-GB" sz="2800" dirty="0">
              <a:latin typeface="Book Antiqua" panose="02040602050305030304" pitchFamily="18" charset="0"/>
            </a:endParaRPr>
          </a:p>
          <a:p>
            <a:pPr lvl="3" algn="ctr">
              <a:lnSpc>
                <a:spcPct val="90000"/>
              </a:lnSpc>
              <a:buSzPct val="70000"/>
            </a:pPr>
            <a:r>
              <a:rPr lang="en-GB" sz="1600" dirty="0">
                <a:latin typeface="Book Antiqua" panose="02040602050305030304" pitchFamily="18" charset="0"/>
              </a:rPr>
              <a:t>Restate the message in your own words to show that you understood correctly.</a:t>
            </a:r>
          </a:p>
          <a:p>
            <a:pPr algn="ctr">
              <a:lnSpc>
                <a:spcPct val="90000"/>
              </a:lnSpc>
              <a:buSzPct val="70000"/>
            </a:pPr>
            <a:endParaRPr lang="en-GB" sz="3200" b="1" dirty="0">
              <a:latin typeface="Book Antiqua" panose="02040602050305030304" pitchFamily="18" charset="0"/>
            </a:endParaRPr>
          </a:p>
          <a:p>
            <a:pPr algn="ctr">
              <a:lnSpc>
                <a:spcPct val="90000"/>
              </a:lnSpc>
              <a:buSzPct val="70000"/>
            </a:pPr>
            <a:r>
              <a:rPr lang="en-GB" sz="3200" b="1" dirty="0">
                <a:latin typeface="Book Antiqua" panose="02040602050305030304" pitchFamily="18" charset="0"/>
              </a:rPr>
              <a:t>Positive Response</a:t>
            </a:r>
            <a:endParaRPr lang="en-GB" sz="2800" dirty="0">
              <a:latin typeface="Book Antiqua" panose="02040602050305030304" pitchFamily="18" charset="0"/>
            </a:endParaRPr>
          </a:p>
          <a:p>
            <a:pPr lvl="3" algn="ctr">
              <a:lnSpc>
                <a:spcPct val="90000"/>
              </a:lnSpc>
              <a:buSzPct val="70000"/>
            </a:pPr>
            <a:r>
              <a:rPr lang="en-GB" sz="1600" dirty="0">
                <a:latin typeface="Book Antiqua" panose="02040602050305030304" pitchFamily="18" charset="0"/>
              </a:rPr>
              <a:t>Summarise and give positive reactions before negative.</a:t>
            </a:r>
          </a:p>
        </p:txBody>
      </p:sp>
      <p:graphicFrame>
        <p:nvGraphicFramePr>
          <p:cNvPr id="52227" name="Object 3">
            <a:extLst>
              <a:ext uri="{FF2B5EF4-FFF2-40B4-BE49-F238E27FC236}">
                <a16:creationId xmlns:a16="http://schemas.microsoft.com/office/drawing/2014/main" id="{1ADF21C2-FFC6-C1BD-9464-34272DB60B4C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524328" y="922338"/>
          <a:ext cx="1701800" cy="14525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4063320" imgH="3468960" progId="">
                  <p:embed/>
                </p:oleObj>
              </mc:Choice>
              <mc:Fallback>
                <p:oleObj name="Clip" r:id="rId3" imgW="4063320" imgH="3468960" progId="">
                  <p:embed/>
                  <p:pic>
                    <p:nvPicPr>
                      <p:cNvPr id="52227" name="Object 3">
                        <a:extLst>
                          <a:ext uri="{FF2B5EF4-FFF2-40B4-BE49-F238E27FC236}">
                            <a16:creationId xmlns:a16="http://schemas.microsoft.com/office/drawing/2014/main" id="{1ADF21C2-FFC6-C1BD-9464-34272DB60B4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24328" y="922338"/>
                        <a:ext cx="1701800" cy="14525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2229" name="Rectangle 5">
            <a:extLst>
              <a:ext uri="{FF2B5EF4-FFF2-40B4-BE49-F238E27FC236}">
                <a16:creationId xmlns:a16="http://schemas.microsoft.com/office/drawing/2014/main" id="{8E55B3D9-74AB-6468-3803-D863447DE7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338" y="1954213"/>
            <a:ext cx="184731" cy="40011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>
              <a:spcBef>
                <a:spcPts val="500"/>
              </a:spcBef>
              <a:spcAft>
                <a:spcPts val="500"/>
              </a:spcAft>
            </a:pPr>
            <a:endParaRPr lang="en-US" sz="200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7541557"/>
      </p:ext>
    </p:extLst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2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52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2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52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52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522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522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5222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5222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5222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5222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build="p" autoUpdateAnimBg="0"/>
      <p:bldP spid="52228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497721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>
                <a:latin typeface="Book Antiqua" panose="02040602050305030304" pitchFamily="18" charset="0"/>
              </a:rPr>
              <a:t>Telephone/Email/Written Communication</a:t>
            </a:r>
            <a:r>
              <a:rPr lang="en-GB" sz="4000" dirty="0">
                <a:latin typeface="Book Antiqua" panose="02040602050305030304" pitchFamily="18" charset="0"/>
              </a:rPr>
              <a:t> is frequently used, but challenges can arise:</a:t>
            </a:r>
            <a:endParaRPr lang="en-GB" sz="4000" b="1" dirty="0">
              <a:latin typeface="Book Antiqua" panose="02040602050305030304" pitchFamily="18" charset="0"/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421233" y="2063261"/>
            <a:ext cx="8229600" cy="4525962"/>
          </a:xfrm>
        </p:spPr>
        <p:txBody>
          <a:bodyPr/>
          <a:lstStyle/>
          <a:p>
            <a:pPr algn="ctr"/>
            <a:r>
              <a:rPr lang="en-GB" sz="2800" dirty="0">
                <a:latin typeface="Book Antiqua" panose="02040602050305030304" pitchFamily="18" charset="0"/>
              </a:rPr>
              <a:t>No visual cues</a:t>
            </a:r>
          </a:p>
          <a:p>
            <a:pPr algn="ctr"/>
            <a:r>
              <a:rPr lang="en-GB" sz="2800" dirty="0">
                <a:latin typeface="Book Antiqua" panose="02040602050305030304" pitchFamily="18" charset="0"/>
              </a:rPr>
              <a:t>No physical cues</a:t>
            </a:r>
          </a:p>
          <a:p>
            <a:pPr algn="ctr"/>
            <a:r>
              <a:rPr lang="en-GB" sz="2800" dirty="0">
                <a:latin typeface="Book Antiqua" panose="02040602050305030304" pitchFamily="18" charset="0"/>
              </a:rPr>
              <a:t>No vocal cues with email or written communication</a:t>
            </a:r>
          </a:p>
          <a:p>
            <a:pPr algn="ctr"/>
            <a:endParaRPr lang="en-GB" dirty="0">
              <a:latin typeface="Book Antiqua" panose="02040602050305030304" pitchFamily="18" charset="0"/>
            </a:endParaRPr>
          </a:p>
        </p:txBody>
      </p:sp>
      <p:pic>
        <p:nvPicPr>
          <p:cNvPr id="38916" name="Picture 4" descr="MMj02968900000[1]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482452"/>
            <a:ext cx="3097213" cy="1993900"/>
          </a:xfrm>
          <a:prstGeom prst="rect">
            <a:avLst/>
          </a:prstGeom>
          <a:noFill/>
        </p:spPr>
      </p:pic>
      <p:pic>
        <p:nvPicPr>
          <p:cNvPr id="5" name="Picture 2" descr="Image result for non verbal communication imag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033" y="4794739"/>
            <a:ext cx="4607967" cy="201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9790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259632" y="260648"/>
            <a:ext cx="7632848" cy="597666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000" dirty="0">
                <a:latin typeface="Book Antiqua" panose="02040602050305030304" pitchFamily="18" charset="0"/>
              </a:rPr>
              <a:t>.</a:t>
            </a:r>
          </a:p>
          <a:p>
            <a:pPr marL="0" indent="0" algn="ctr">
              <a:buNone/>
            </a:pPr>
            <a:r>
              <a:rPr lang="en-GB" sz="2000" dirty="0">
                <a:latin typeface="Book Antiqua" panose="02040602050305030304" pitchFamily="18" charset="0"/>
              </a:rPr>
              <a:t> 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08304" y="6525344"/>
            <a:ext cx="15841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latin typeface="Arial"/>
                <a:cs typeface="Arial"/>
              </a:rPr>
              <a:t>©</a:t>
            </a:r>
            <a:r>
              <a:rPr lang="en-GB" sz="1100" dirty="0"/>
              <a:t> Duffy (2012)</a:t>
            </a:r>
          </a:p>
        </p:txBody>
      </p:sp>
      <p:pic>
        <p:nvPicPr>
          <p:cNvPr id="53252" name="Picture 4" descr="Image result for importance of punctuation mem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0648"/>
            <a:ext cx="5976664" cy="5976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79050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-96490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Book Antiqua" panose="02040602050305030304" pitchFamily="18" charset="0"/>
              </a:rPr>
              <a:t>Sentences typed by medical secretaries in the NHS</a:t>
            </a:r>
            <a:endParaRPr lang="en-GB" sz="3200" dirty="0">
              <a:latin typeface="Book Antiqua" panose="02040602050305030304" pitchFamily="18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251520" y="898376"/>
            <a:ext cx="8496944" cy="592479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The patient has no previous history of suicides.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She has no fever, but her husband states she was very hot in bed last night.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Patient has chest pain if she lies on her left side for over a year.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On the second day the knee was better and on the third day it disappeared.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The patient has been depressed since she began seeing me in 1993.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Discharge status:-  Alive, but without my permission.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She is numb from her toes down.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While in ER, she was examined,  </a:t>
            </a:r>
            <a:r>
              <a:rPr lang="en-GB" dirty="0" err="1">
                <a:solidFill>
                  <a:schemeClr val="tx1"/>
                </a:solidFill>
                <a:latin typeface="Book Antiqua" panose="02040602050305030304" pitchFamily="18" charset="0"/>
              </a:rPr>
              <a:t>x-rated</a:t>
            </a: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 and sent home.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Rectal examination revealed a normal size thyroid.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She stated that she had been constipated for most of her life until she got a divorce.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Both breasts are equal and reactive to light.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Examination of genitalia reveals that he is circus sized.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Skin: somewhat pale, but present.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Patient has two teenage children, but no other abnormalities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Book Antiqua" panose="02040602050305030304" pitchFamily="18" charset="0"/>
              </a:rPr>
              <a:t>Between you and me, we ought to be able to get this lady pregnant.</a:t>
            </a:r>
          </a:p>
        </p:txBody>
      </p:sp>
    </p:spTree>
    <p:extLst>
      <p:ext uri="{BB962C8B-B14F-4D97-AF65-F5344CB8AC3E}">
        <p14:creationId xmlns:p14="http://schemas.microsoft.com/office/powerpoint/2010/main" val="2106819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1346946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4299696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1484779"/>
            <a:ext cx="7667244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36911" y="4068923"/>
            <a:ext cx="810678" cy="1080902"/>
            <a:chOff x="9685338" y="4460675"/>
            <a:chExt cx="1080904" cy="1080902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3D25154-9EF7-4C33-9AAC-7B3BE089F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171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788670" y="643468"/>
            <a:ext cx="7475220" cy="35924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cap="all">
                <a:ln w="38100">
                  <a:solidFill>
                    <a:schemeClr val="accent1">
                      <a:lumMod val="75000"/>
                    </a:schemeClr>
                  </a:solidFill>
                </a:ln>
                <a:blipFill dpi="0" rotWithShape="1">
                  <a:blip r:embed="rId4"/>
                  <a:srcRect/>
                  <a:tile tx="6350" ty="-127000" sx="65000" sy="64000" flip="none" algn="tl"/>
                </a:blipFill>
                <a:latin typeface="+mj-lt"/>
                <a:ea typeface="+mj-ea"/>
                <a:cs typeface="+mj-cs"/>
              </a:rPr>
              <a:t>How effectively do you </a:t>
            </a:r>
          </a:p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cap="all">
                <a:ln w="38100">
                  <a:solidFill>
                    <a:schemeClr val="accent1">
                      <a:lumMod val="75000"/>
                    </a:schemeClr>
                  </a:solidFill>
                </a:ln>
                <a:blipFill dpi="0" rotWithShape="1">
                  <a:blip r:embed="rId4"/>
                  <a:srcRect/>
                  <a:tile tx="6350" ty="-127000" sx="65000" sy="64000" flip="none" algn="tl"/>
                </a:blipFill>
                <a:latin typeface="+mj-lt"/>
                <a:ea typeface="+mj-ea"/>
                <a:cs typeface="+mj-cs"/>
              </a:rPr>
              <a:t>communicate?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604E8C0-C927-4C06-A96A-BF3323BA7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9144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9DCECFD5-4C30-4892-9FF0-540E17955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84192" y="5111496"/>
            <a:ext cx="810678" cy="1080902"/>
            <a:chOff x="10245590" y="5111496"/>
            <a:chExt cx="1080904" cy="1080902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95C67F70-EAFE-425C-8422-591620A96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5590" y="5111496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D47FA16B-C217-4D91-84EA-5B0846BDD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53681" y="5219586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5885B4C-83DB-C830-117A-A7FE75AE2C0F}"/>
              </a:ext>
            </a:extLst>
          </p:cNvPr>
          <p:cNvSpPr txBox="1"/>
          <p:nvPr/>
        </p:nvSpPr>
        <p:spPr>
          <a:xfrm>
            <a:off x="788670" y="4869160"/>
            <a:ext cx="624867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b="1">
                <a:solidFill>
                  <a:schemeClr val="tx2"/>
                </a:solidFill>
              </a:rPr>
              <a:t>Activity!</a:t>
            </a:r>
            <a:endParaRPr lang="en-GB" sz="8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1791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1346946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4299696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0625" y="1484779"/>
            <a:ext cx="7667244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36911" y="4068923"/>
            <a:ext cx="810678" cy="1080902"/>
            <a:chOff x="9685338" y="4460675"/>
            <a:chExt cx="1080904" cy="1080902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3D25154-9EF7-4C33-9AAC-7B3BE089F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171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E2C684-238B-D3E7-3922-D606615C5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670" y="643468"/>
            <a:ext cx="7475220" cy="35924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4600" cap="all">
                <a:blipFill dpi="0" rotWithShape="1">
                  <a:blip r:embed="rId4"/>
                  <a:srcRect/>
                  <a:tile tx="6350" ty="-127000" sx="65000" sy="64000" flip="none" algn="tl"/>
                </a:blipFill>
              </a:rPr>
              <a:t>Sometimes communication and interpersonal skills are open to interpretation: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04E8C0-C927-4C06-A96A-BF3323BA7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9144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9DCECFD5-4C30-4892-9FF0-540E17955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84192" y="5111496"/>
            <a:ext cx="810678" cy="1080902"/>
            <a:chOff x="10245590" y="5111496"/>
            <a:chExt cx="1080904" cy="1080902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5C67F70-EAFE-425C-8422-591620A96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5590" y="5111496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47FA16B-C217-4D91-84EA-5B0846BDD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53681" y="5219586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04167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image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620713"/>
            <a:ext cx="6048375" cy="56165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mage result for optical illusion 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0"/>
            <a:ext cx="72008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83452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268" name="Object 4"/>
          <p:cNvGraphicFramePr>
            <a:graphicFrameLocks noChangeAspect="1"/>
          </p:cNvGraphicFramePr>
          <p:nvPr/>
        </p:nvGraphicFramePr>
        <p:xfrm>
          <a:off x="0" y="0"/>
          <a:ext cx="968533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r:id="rId2" imgW="4572100" imgH="3428849" progId="PowerPoint.Show.8">
                  <p:embed/>
                </p:oleObj>
              </mc:Choice>
              <mc:Fallback>
                <p:oleObj name="Presentation" r:id="rId2" imgW="4572100" imgH="3428849" progId="PowerPoint.Show.8">
                  <p:embed/>
                  <p:pic>
                    <p:nvPicPr>
                      <p:cNvPr id="1126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685338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6" name="Picture 4" descr="optical illus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0"/>
            <a:ext cx="8208912" cy="652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82901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51720" y="476672"/>
            <a:ext cx="590465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latin typeface="Cambria" panose="02040503050406030204" pitchFamily="18" charset="0"/>
                <a:ea typeface="Cambria" panose="02040503050406030204" pitchFamily="18" charset="0"/>
              </a:rPr>
              <a:t>Sometimes if we remove our expectations or prejudice, we see something differently. </a:t>
            </a:r>
          </a:p>
        </p:txBody>
      </p:sp>
    </p:spTree>
    <p:extLst>
      <p:ext uri="{BB962C8B-B14F-4D97-AF65-F5344CB8AC3E}">
        <p14:creationId xmlns:p14="http://schemas.microsoft.com/office/powerpoint/2010/main" val="36016673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2" name="Rectangle 21511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4" name="Rectangle 21513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516" name="Rectangle 21515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518" name="Rectangle 21517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GB" sz="6600" b="1" dirty="0">
                <a:latin typeface="Book Antiqua" panose="02040602050305030304" pitchFamily="18" charset="0"/>
              </a:rPr>
              <a:t>To conclude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802386" y="2320412"/>
            <a:ext cx="7543800" cy="385178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Book Antiqua" panose="02040602050305030304" pitchFamily="18" charset="0"/>
              </a:rPr>
              <a:t>Effective communication is an essential skill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Book Antiqua" panose="02040602050305030304" pitchFamily="18" charset="0"/>
              </a:rPr>
              <a:t>Effective Interpersonal skills are fundamental in all professional fields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Book Antiqua" panose="02040602050305030304" pitchFamily="18" charset="0"/>
              </a:rPr>
              <a:t>Listening is an important skill encompassed within this.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>
                <a:latin typeface="Book Antiqua" panose="02040602050305030304" pitchFamily="18" charset="0"/>
              </a:rPr>
              <a:t>Effective, active communication and listening is hard work, requiring considerable concentration.</a:t>
            </a:r>
          </a:p>
          <a:p>
            <a:pPr>
              <a:buFontTx/>
              <a:buNone/>
            </a:pPr>
            <a:endParaRPr lang="en-GB" sz="2800" dirty="0">
              <a:latin typeface="Book Antiqua" panose="02040602050305030304" pitchFamily="18" charset="0"/>
            </a:endParaRPr>
          </a:p>
        </p:txBody>
      </p:sp>
      <p:sp>
        <p:nvSpPr>
          <p:cNvPr id="21520" name="Oval 21519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522" name="Oval 21521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194" y="154320"/>
            <a:ext cx="8229600" cy="43891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dirty="0">
                <a:latin typeface="Book Antiqua" panose="02040602050305030304" pitchFamily="18" charset="0"/>
              </a:rPr>
              <a:t>Thank you for listening! </a:t>
            </a:r>
          </a:p>
          <a:p>
            <a:pPr marL="0" indent="0" algn="ctr">
              <a:buNone/>
            </a:pPr>
            <a:endParaRPr lang="en-GB" sz="7200" dirty="0">
              <a:latin typeface="Book Antiqua" panose="02040602050305030304" pitchFamily="18" charset="0"/>
            </a:endParaRPr>
          </a:p>
        </p:txBody>
      </p:sp>
      <p:pic>
        <p:nvPicPr>
          <p:cNvPr id="55298" name="Picture 2" descr="Image result for any questions do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04864"/>
            <a:ext cx="6750312" cy="448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89088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ood Type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C6AE0645-98FF-411B-B0E9-59ABD78A0CC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2022</TotalTime>
  <Words>1128</Words>
  <Application>Microsoft Office PowerPoint</Application>
  <PresentationFormat>On-screen Show (4:3)</PresentationFormat>
  <Paragraphs>190</Paragraphs>
  <Slides>32</Slides>
  <Notes>4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4" baseType="lpstr">
      <vt:lpstr>Arial</vt:lpstr>
      <vt:lpstr>Book Antiqua</vt:lpstr>
      <vt:lpstr>Calibri</vt:lpstr>
      <vt:lpstr>Cambria</vt:lpstr>
      <vt:lpstr>Georgia</vt:lpstr>
      <vt:lpstr>Google Sans</vt:lpstr>
      <vt:lpstr>Rockwell Extra Bold</vt:lpstr>
      <vt:lpstr>Trebuchet MS</vt:lpstr>
      <vt:lpstr>Wingdings</vt:lpstr>
      <vt:lpstr>Wood Type</vt:lpstr>
      <vt:lpstr>Clip</vt:lpstr>
      <vt:lpstr>Presentation</vt:lpstr>
      <vt:lpstr>Communication and Interpersonal skills.</vt:lpstr>
      <vt:lpstr>Aims of the Session:</vt:lpstr>
      <vt:lpstr>Definition of communication:</vt:lpstr>
      <vt:lpstr>How would you describe effective communication?</vt:lpstr>
      <vt:lpstr>What are interpersonal skills?  Do they differ from communication?</vt:lpstr>
      <vt:lpstr>Communication:</vt:lpstr>
      <vt:lpstr>Interpersonal skills:</vt:lpstr>
      <vt:lpstr>PowerPoint Presentation</vt:lpstr>
      <vt:lpstr>Professional  communication interpersonal skills.</vt:lpstr>
      <vt:lpstr>The Importance of Communication</vt:lpstr>
      <vt:lpstr>Communication and interpersonal skills:</vt:lpstr>
      <vt:lpstr>PowerPoint Presentation</vt:lpstr>
      <vt:lpstr>PowerPoint Presentation</vt:lpstr>
      <vt:lpstr>PowerPoint Presentation</vt:lpstr>
      <vt:lpstr>PowerPoint Presentation</vt:lpstr>
      <vt:lpstr>Features of good communication for professionals:</vt:lpstr>
      <vt:lpstr>PowerPoint Presentation</vt:lpstr>
      <vt:lpstr>Effective non-verbal communication.</vt:lpstr>
      <vt:lpstr>Relevance of listening skills for</vt:lpstr>
      <vt:lpstr>Tips for Good Listening</vt:lpstr>
      <vt:lpstr>Telephone/Email/Written Communication is frequently used, but challenges can arise:</vt:lpstr>
      <vt:lpstr>PowerPoint Presentation</vt:lpstr>
      <vt:lpstr>PowerPoint Presentation</vt:lpstr>
      <vt:lpstr>PowerPoint Presentation</vt:lpstr>
      <vt:lpstr>Sometimes communication and interpersonal skills are open to interpretation: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 conclude</vt:lpstr>
      <vt:lpstr>PowerPoint Presentation</vt:lpstr>
    </vt:vector>
  </TitlesOfParts>
  <Company>Swansea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HNWalshH</dc:creator>
  <cp:lastModifiedBy>Stephanie John</cp:lastModifiedBy>
  <cp:revision>97</cp:revision>
  <dcterms:created xsi:type="dcterms:W3CDTF">2006-06-27T07:23:45Z</dcterms:created>
  <dcterms:modified xsi:type="dcterms:W3CDTF">2025-10-13T15:12:30Z</dcterms:modified>
</cp:coreProperties>
</file>