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1" r:id="rId2"/>
    <p:sldId id="298" r:id="rId3"/>
    <p:sldId id="323" r:id="rId4"/>
    <p:sldId id="299" r:id="rId5"/>
    <p:sldId id="296" r:id="rId6"/>
    <p:sldId id="324" r:id="rId7"/>
    <p:sldId id="297" r:id="rId8"/>
    <p:sldId id="294" r:id="rId9"/>
    <p:sldId id="292" r:id="rId10"/>
    <p:sldId id="295" r:id="rId11"/>
    <p:sldId id="293" r:id="rId12"/>
    <p:sldId id="306" r:id="rId13"/>
    <p:sldId id="290" r:id="rId14"/>
    <p:sldId id="291" r:id="rId15"/>
    <p:sldId id="307" r:id="rId16"/>
    <p:sldId id="309" r:id="rId17"/>
    <p:sldId id="311" r:id="rId18"/>
    <p:sldId id="288" r:id="rId19"/>
    <p:sldId id="278" r:id="rId20"/>
    <p:sldId id="308" r:id="rId21"/>
    <p:sldId id="325" r:id="rId22"/>
    <p:sldId id="326" r:id="rId23"/>
  </p:sldIdLst>
  <p:sldSz cx="9144000" cy="6858000" type="screen4x3"/>
  <p:notesSz cx="6858000" cy="9144000"/>
  <p:defaultTextStyle>
    <a:defPPr>
      <a:defRPr lang="es-E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FF66"/>
    <a:srgbClr val="FCA904"/>
    <a:srgbClr val="0000CC"/>
    <a:srgbClr val="FFCCCC"/>
    <a:srgbClr val="A50021"/>
    <a:srgbClr val="FFFFFF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987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s-ES" smtClean="0"/>
              <a:t>Haga clic para modificar el estilo de subtítulo del patrón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61524C6-F551-4F19-9D6C-35D1A02D16FF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958955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FD09DE4-14E8-4C20-B8B5-D4B4E931645D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732944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341874F-9909-4894-B200-8B46CAF680BA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545353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2DF7F34-3203-459E-BB9F-A68D91EB2F7A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897400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FC1D1C3-E3A8-43B8-8A0A-0E88AD6521BB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909514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219161D-3ED1-4BBA-84B2-13EEA47C23D7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29271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CB530D8-5DEF-4287-8121-3EFD96E99CAA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566872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41FFDD-9D7A-442C-8F4B-67A188A9F6AA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330513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700FEC5-2ED2-456D-B48E-235F6D8CE46C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594656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A93A6D3-EE2B-4F2F-8D40-0B9AAAFC6CE6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793522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n-GB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6BD8D74-069A-4D71-AEB8-28A255C2A9A6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4302720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i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contenido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A6DDC52-4EF9-4081-9F64-E34952D3F57A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114664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 smtClean="0"/>
              <a:t>Haga clic para cambiar el estilo de título	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 smtClean="0"/>
              <a:t>Haga clic para modificar el estilo de texto del patrón</a:t>
            </a:r>
          </a:p>
          <a:p>
            <a:pPr lvl="1"/>
            <a:r>
              <a:rPr lang="es-ES" altLang="en-US" smtClean="0"/>
              <a:t>Segundo nivel</a:t>
            </a:r>
          </a:p>
          <a:p>
            <a:pPr lvl="2"/>
            <a:r>
              <a:rPr lang="es-ES" altLang="en-US" smtClean="0"/>
              <a:t>Tercer nivel</a:t>
            </a:r>
          </a:p>
          <a:p>
            <a:pPr lvl="3"/>
            <a:r>
              <a:rPr lang="es-ES" altLang="en-US" smtClean="0"/>
              <a:t>Cuarto nivel</a:t>
            </a:r>
          </a:p>
          <a:p>
            <a:pPr lvl="4"/>
            <a:r>
              <a:rPr lang="es-ES" altLang="en-US" smtClean="0"/>
              <a:t>Quinto nivel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s-E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7E0FA4F2-3730-4C5F-B4A5-B8CDD4816198}" type="slidenum">
              <a:rPr lang="es-ES" altLang="en-US"/>
              <a:pPr/>
              <a:t>‹#›</a:t>
            </a:fld>
            <a:endParaRPr lang="es-E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5.png"/><Relationship Id="rId5" Type="http://schemas.openxmlformats.org/officeDocument/2006/relationships/image" Target="../media/image15.png"/><Relationship Id="rId10" Type="http://schemas.openxmlformats.org/officeDocument/2006/relationships/image" Target="../media/image4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11" Type="http://schemas.openxmlformats.org/officeDocument/2006/relationships/image" Target="../media/image5.png"/><Relationship Id="rId5" Type="http://schemas.openxmlformats.org/officeDocument/2006/relationships/image" Target="../media/image24.png"/><Relationship Id="rId10" Type="http://schemas.openxmlformats.org/officeDocument/2006/relationships/image" Target="../media/image4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11" Type="http://schemas.openxmlformats.org/officeDocument/2006/relationships/image" Target="../media/image5.png"/><Relationship Id="rId5" Type="http://schemas.openxmlformats.org/officeDocument/2006/relationships/image" Target="../media/image32.png"/><Relationship Id="rId10" Type="http://schemas.openxmlformats.org/officeDocument/2006/relationships/image" Target="../media/image4.png"/><Relationship Id="rId4" Type="http://schemas.openxmlformats.org/officeDocument/2006/relationships/image" Target="../media/image31.png"/><Relationship Id="rId9" Type="http://schemas.openxmlformats.org/officeDocument/2006/relationships/image" Target="../media/image2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_T5M3MiPfW4" TargetMode="External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fFf14HFVpA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4" descr="huella_ecologic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0"/>
            <a:ext cx="6475412" cy="6378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WordArt 9"/>
          <p:cNvSpPr>
            <a:spLocks noChangeArrowheads="1" noChangeShapeType="1" noTextEdit="1"/>
          </p:cNvSpPr>
          <p:nvPr/>
        </p:nvSpPr>
        <p:spPr bwMode="auto">
          <a:xfrm>
            <a:off x="323850" y="404813"/>
            <a:ext cx="7591425" cy="4895850"/>
          </a:xfrm>
          <a:prstGeom prst="rect">
            <a:avLst/>
          </a:prstGeom>
        </p:spPr>
        <p:txBody>
          <a:bodyPr wrap="none" fromWordArt="1">
            <a:prstTxWarp prst="textDeflate">
              <a:avLst>
                <a:gd name="adj" fmla="val 18750"/>
              </a:avLst>
            </a:prstTxWarp>
            <a:scene3d>
              <a:camera prst="legacyPerspectiveFront">
                <a:rot lat="20519994" lon="1080000" rev="0"/>
              </a:camera>
              <a:lightRig rig="legacyHarsh2" dir="b"/>
            </a:scene3d>
            <a:sp3d extrusionH="430200" prstMaterial="legacyMatte">
              <a:extrusionClr>
                <a:srgbClr val="FF6600"/>
              </a:extrusionClr>
              <a:contourClr>
                <a:srgbClr val="FFE701"/>
              </a:contourClr>
            </a:sp3d>
          </a:bodyPr>
          <a:lstStyle/>
          <a:p>
            <a:pPr algn="ctr"/>
            <a:r>
              <a:rPr lang="en-GB" sz="44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FFE701"/>
                    </a:gs>
                    <a:gs pos="100000">
                      <a:srgbClr val="FCA904"/>
                    </a:gs>
                  </a:gsLst>
                  <a:lin ang="5400000" scaled="1"/>
                </a:gradFill>
                <a:latin typeface="Impact" panose="020B0806030902050204" pitchFamily="34" charset="0"/>
              </a:rPr>
              <a:t>Ecological Footprint</a:t>
            </a:r>
          </a:p>
          <a:p>
            <a:pPr algn="ctr"/>
            <a:r>
              <a:rPr lang="en-GB" sz="44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FFE701"/>
                    </a:gs>
                    <a:gs pos="100000">
                      <a:srgbClr val="FCA904"/>
                    </a:gs>
                  </a:gsLst>
                  <a:lin ang="5400000" scaled="1"/>
                </a:gradFill>
                <a:latin typeface="Impact" panose="020B0806030902050204" pitchFamily="34" charset="0"/>
              </a:rPr>
              <a:t>and </a:t>
            </a:r>
          </a:p>
          <a:p>
            <a:pPr algn="ctr"/>
            <a:r>
              <a:rPr lang="en-GB" sz="44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FFE701"/>
                    </a:gs>
                    <a:gs pos="100000">
                      <a:srgbClr val="FCA904"/>
                    </a:gs>
                  </a:gsLst>
                  <a:lin ang="5400000" scaled="1"/>
                </a:gradFill>
                <a:latin typeface="Impact" panose="020B0806030902050204" pitchFamily="34" charset="0"/>
              </a:rPr>
              <a:t>Carrying capacity</a:t>
            </a:r>
          </a:p>
        </p:txBody>
      </p:sp>
      <p:pic>
        <p:nvPicPr>
          <p:cNvPr id="2052" name="Picture 2" descr="UW Trinity Saint David log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5776913"/>
            <a:ext cx="1882775" cy="75247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</p:pic>
      <p:sp>
        <p:nvSpPr>
          <p:cNvPr id="2053" name="5 CuadroTexto"/>
          <p:cNvSpPr txBox="1">
            <a:spLocks noChangeArrowheads="1"/>
          </p:cNvSpPr>
          <p:nvPr/>
        </p:nvSpPr>
        <p:spPr bwMode="auto">
          <a:xfrm>
            <a:off x="250825" y="6165850"/>
            <a:ext cx="26654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s-ES_tradnl" altLang="en-US" b="1"/>
              <a:t>Juan A Ferriz-Papi</a:t>
            </a:r>
            <a:endParaRPr lang="es-ES" altLang="en-US" b="1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6" descr="huella_ecologica-248x3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55"/>
          <a:stretch>
            <a:fillRect/>
          </a:stretch>
        </p:blipFill>
        <p:spPr bwMode="auto">
          <a:xfrm>
            <a:off x="6781800" y="4005263"/>
            <a:ext cx="2362200" cy="2713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Text Box 2"/>
          <p:cNvSpPr txBox="1">
            <a:spLocks noChangeArrowheads="1"/>
          </p:cNvSpPr>
          <p:nvPr/>
        </p:nvSpPr>
        <p:spPr bwMode="auto">
          <a:xfrm>
            <a:off x="1042988" y="1268413"/>
            <a:ext cx="705643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sz="2400" b="1"/>
              <a:t>Carrying Capacity (bio-capacity)</a:t>
            </a:r>
          </a:p>
        </p:txBody>
      </p:sp>
      <p:sp>
        <p:nvSpPr>
          <p:cNvPr id="3076" name="Text Box 3"/>
          <p:cNvSpPr txBox="1">
            <a:spLocks noChangeArrowheads="1"/>
          </p:cNvSpPr>
          <p:nvPr/>
        </p:nvSpPr>
        <p:spPr bwMode="auto">
          <a:xfrm>
            <a:off x="971550" y="2276475"/>
            <a:ext cx="7200900" cy="1338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/>
              <a:t>“Maximum population of a given species that can be supported  indefinitely in a defined habitat without permanently impariring the productivity of that habitat” </a:t>
            </a:r>
          </a:p>
          <a:p>
            <a:pPr algn="r" eaLnBrk="1" hangingPunct="1">
              <a:spcBef>
                <a:spcPct val="50000"/>
              </a:spcBef>
            </a:pPr>
            <a:r>
              <a:rPr lang="es-ES" altLang="en-US"/>
              <a:t>(Rees, 1996)</a:t>
            </a:r>
          </a:p>
        </p:txBody>
      </p:sp>
      <p:sp>
        <p:nvSpPr>
          <p:cNvPr id="3077" name="Text Box 4"/>
          <p:cNvSpPr txBox="1">
            <a:spLocks noChangeArrowheads="1"/>
          </p:cNvSpPr>
          <p:nvPr/>
        </p:nvSpPr>
        <p:spPr bwMode="auto">
          <a:xfrm>
            <a:off x="1476375" y="3644900"/>
            <a:ext cx="6408738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/>
              <a:t>It will depend on:</a:t>
            </a:r>
          </a:p>
          <a:p>
            <a:pPr eaLnBrk="1" hangingPunct="1"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es-ES" altLang="en-US"/>
              <a:t>Natural income</a:t>
            </a:r>
          </a:p>
          <a:p>
            <a:pPr eaLnBrk="1" hangingPunct="1"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es-ES" altLang="en-US"/>
              <a:t>Particular consumption of this population</a:t>
            </a:r>
          </a:p>
          <a:p>
            <a:pPr eaLnBrk="1" hangingPunct="1"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es-ES" altLang="en-US"/>
              <a:t>Technology used to obtain resources</a:t>
            </a:r>
          </a:p>
        </p:txBody>
      </p:sp>
      <p:sp>
        <p:nvSpPr>
          <p:cNvPr id="3078" name="Text Box 5"/>
          <p:cNvSpPr txBox="1">
            <a:spLocks noChangeArrowheads="1"/>
          </p:cNvSpPr>
          <p:nvPr/>
        </p:nvSpPr>
        <p:spPr bwMode="auto">
          <a:xfrm>
            <a:off x="827088" y="5661025"/>
            <a:ext cx="7848600" cy="1062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/>
              <a:t>If this population is over the carrying capacity, the territory will be unbalanced</a:t>
            </a:r>
          </a:p>
          <a:p>
            <a:pPr eaLnBrk="1" hangingPunct="1">
              <a:spcBef>
                <a:spcPct val="50000"/>
              </a:spcBef>
            </a:pPr>
            <a:r>
              <a:rPr lang="es-ES" altLang="en-US"/>
              <a:t>Populations are considered as isolated</a:t>
            </a:r>
          </a:p>
        </p:txBody>
      </p:sp>
      <p:grpSp>
        <p:nvGrpSpPr>
          <p:cNvPr id="3079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3080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3083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6" descr="huella_ecologica-248x3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55"/>
          <a:stretch>
            <a:fillRect/>
          </a:stretch>
        </p:blipFill>
        <p:spPr bwMode="auto">
          <a:xfrm>
            <a:off x="6781800" y="4005263"/>
            <a:ext cx="2362200" cy="2713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 Box 2"/>
          <p:cNvSpPr txBox="1">
            <a:spLocks noChangeArrowheads="1"/>
          </p:cNvSpPr>
          <p:nvPr/>
        </p:nvSpPr>
        <p:spPr bwMode="auto">
          <a:xfrm>
            <a:off x="1042988" y="1268413"/>
            <a:ext cx="705643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sz="2400" b="1"/>
              <a:t>Appropiated Carrying Capacity</a:t>
            </a:r>
          </a:p>
        </p:txBody>
      </p:sp>
      <p:sp>
        <p:nvSpPr>
          <p:cNvPr id="4100" name="Text Box 3"/>
          <p:cNvSpPr txBox="1">
            <a:spLocks noChangeArrowheads="1"/>
          </p:cNvSpPr>
          <p:nvPr/>
        </p:nvSpPr>
        <p:spPr bwMode="auto">
          <a:xfrm>
            <a:off x="971550" y="2276475"/>
            <a:ext cx="7200900" cy="1338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/>
              <a:t>“The biophysical resource flows and waste assimilation capacity appropiated per unit time from global totals by a defined economy or population” </a:t>
            </a:r>
          </a:p>
          <a:p>
            <a:pPr algn="r" eaLnBrk="1" hangingPunct="1">
              <a:spcBef>
                <a:spcPct val="50000"/>
              </a:spcBef>
            </a:pPr>
            <a:r>
              <a:rPr lang="es-ES" altLang="en-US"/>
              <a:t>(Rees, 1996)</a:t>
            </a:r>
          </a:p>
        </p:txBody>
      </p:sp>
      <p:grpSp>
        <p:nvGrpSpPr>
          <p:cNvPr id="4101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102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4105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1331913" y="981075"/>
            <a:ext cx="67675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sz="2400" b="1"/>
              <a:t>Ecological footprint</a:t>
            </a:r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971550" y="1844675"/>
            <a:ext cx="7129463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/>
              <a:t>“The corresponding area of productive land and aquatic ecosystems required to produce the resources used, and to assimilate the wastes produced, by a defined population at a specified material standard of living, wherever on Earth that land may be located.”</a:t>
            </a:r>
          </a:p>
          <a:p>
            <a:pPr algn="r" eaLnBrk="1" hangingPunct="1">
              <a:spcBef>
                <a:spcPct val="50000"/>
              </a:spcBef>
            </a:pPr>
            <a:r>
              <a:rPr lang="es-ES" altLang="en-US"/>
              <a:t>Rees y Wackernagel</a:t>
            </a:r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1042988" y="4292600"/>
            <a:ext cx="5256212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s-ES" altLang="en-US"/>
              <a:t>It is the inverse of carrying capacity</a:t>
            </a:r>
          </a:p>
          <a:p>
            <a:pPr eaLnBrk="1" hangingPunct="1"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s-ES" altLang="en-US"/>
              <a:t>Not dependent on geographical areas</a:t>
            </a:r>
          </a:p>
          <a:p>
            <a:pPr eaLnBrk="1" hangingPunct="1">
              <a:spcBef>
                <a:spcPct val="50000"/>
              </a:spcBef>
              <a:buFont typeface="Wingdings" panose="05000000000000000000" pitchFamily="2" charset="2"/>
              <a:buChar char="§"/>
            </a:pPr>
            <a:r>
              <a:rPr lang="es-ES" altLang="en-US"/>
              <a:t>Imports and exports are accounted as imported and exported territory </a:t>
            </a:r>
          </a:p>
        </p:txBody>
      </p:sp>
      <p:pic>
        <p:nvPicPr>
          <p:cNvPr id="5125" name="Picture 6" descr="huella-ecologica-ecological-footpri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763" y="4221163"/>
            <a:ext cx="2520950" cy="1928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126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51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5130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2484438" y="836613"/>
            <a:ext cx="41021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s-ES" altLang="en-US" sz="3600" b="1"/>
              <a:t>Ecological Deficit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900113" y="2276475"/>
            <a:ext cx="2376487" cy="1384300"/>
          </a:xfrm>
          <a:prstGeom prst="rect">
            <a:avLst/>
          </a:prstGeom>
          <a:solidFill>
            <a:srgbClr val="CC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100000"/>
              </a:spcBef>
              <a:spcAft>
                <a:spcPct val="70000"/>
              </a:spcAft>
            </a:pPr>
            <a:r>
              <a:rPr lang="es-ES" altLang="en-US" sz="2800" b="1"/>
              <a:t>Total ecological footprint</a:t>
            </a: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4427538" y="2276475"/>
            <a:ext cx="2159000" cy="1816100"/>
          </a:xfrm>
          <a:prstGeom prst="rect">
            <a:avLst/>
          </a:prstGeom>
          <a:solidFill>
            <a:srgbClr val="CC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s-ES" altLang="en-US" sz="2800" b="1"/>
              <a:t>Occupied territory by this population</a:t>
            </a:r>
          </a:p>
        </p:txBody>
      </p:sp>
      <p:sp>
        <p:nvSpPr>
          <p:cNvPr id="6149" name="Line 6"/>
          <p:cNvSpPr>
            <a:spLocks noChangeShapeType="1"/>
          </p:cNvSpPr>
          <p:nvPr/>
        </p:nvSpPr>
        <p:spPr bwMode="auto">
          <a:xfrm>
            <a:off x="3492500" y="2852738"/>
            <a:ext cx="719138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50" name="Text Box 9"/>
          <p:cNvSpPr txBox="1">
            <a:spLocks noChangeArrowheads="1"/>
          </p:cNvSpPr>
          <p:nvPr/>
        </p:nvSpPr>
        <p:spPr bwMode="auto">
          <a:xfrm>
            <a:off x="971550" y="4941888"/>
            <a:ext cx="367347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sz="2000"/>
              <a:t>Ecological deficit shows dependence on other territories resources </a:t>
            </a:r>
          </a:p>
        </p:txBody>
      </p:sp>
      <p:pic>
        <p:nvPicPr>
          <p:cNvPr id="6151" name="Picture 10" descr="Foo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3013" y="2420938"/>
            <a:ext cx="3900487" cy="409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152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6153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6156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2339975" y="1196975"/>
            <a:ext cx="43180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s-ES" altLang="en-US" sz="3600" b="1"/>
              <a:t>Sustainability Gap</a:t>
            </a:r>
          </a:p>
        </p:txBody>
      </p:sp>
      <p:pic>
        <p:nvPicPr>
          <p:cNvPr id="7171" name="Picture 10" descr="Foo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3013" y="2420938"/>
            <a:ext cx="3900487" cy="409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Text Box 3"/>
          <p:cNvSpPr txBox="1">
            <a:spLocks noChangeArrowheads="1"/>
          </p:cNvSpPr>
          <p:nvPr/>
        </p:nvSpPr>
        <p:spPr bwMode="auto">
          <a:xfrm>
            <a:off x="827088" y="2133600"/>
            <a:ext cx="7129462" cy="101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sz="2000"/>
              <a:t>“A measure of the decrease in consumption (or increase in material efficiency) required to eliminate the ecological deficit.”</a:t>
            </a:r>
          </a:p>
        </p:txBody>
      </p:sp>
      <p:grpSp>
        <p:nvGrpSpPr>
          <p:cNvPr id="7173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7174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7177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1042988" y="981075"/>
            <a:ext cx="66246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sz="2000" b="1"/>
              <a:t>Ecological footprint. Methodology</a:t>
            </a: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971550" y="1916113"/>
            <a:ext cx="7777163" cy="4246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b="1">
                <a:solidFill>
                  <a:srgbClr val="0000CC"/>
                </a:solidFill>
              </a:rPr>
              <a:t>Previous considerations: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s-ES" altLang="en-US"/>
              <a:t>It is a simplification of real life. Not an accurate estimation.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s-ES" altLang="en-US"/>
              <a:t>Caution. Accounting of the smallest option in each case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s-ES" altLang="en-US"/>
              <a:t>It is assumed that crops, forestry and livestock productions are sustainable, they do not produce any land loses nor contamination..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s-ES" altLang="en-US"/>
              <a:t>Harvesting and extraction of resources are only accounted, together with some impacts about waste absorption and occupied land with infrastructures.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s-ES" altLang="en-US"/>
              <a:t>Land contamination, ozone layer affection, erosion, water consumption, etc. are not accounted.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s-ES" altLang="en-US"/>
              <a:t>For transformed raw materials it is only accounted the energy consumed, to avoid any double accounting.</a:t>
            </a:r>
          </a:p>
        </p:txBody>
      </p:sp>
      <p:grpSp>
        <p:nvGrpSpPr>
          <p:cNvPr id="8196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8197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820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3"/>
          <p:cNvSpPr txBox="1">
            <a:spLocks noChangeArrowheads="1"/>
          </p:cNvSpPr>
          <p:nvPr/>
        </p:nvSpPr>
        <p:spPr bwMode="auto">
          <a:xfrm>
            <a:off x="827088" y="1628775"/>
            <a:ext cx="4752975" cy="444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b="1">
                <a:solidFill>
                  <a:srgbClr val="0000CC"/>
                </a:solidFill>
              </a:rPr>
              <a:t>Six types of productive land</a:t>
            </a:r>
          </a:p>
          <a:p>
            <a:pPr eaLnBrk="1" hangingPunct="1">
              <a:spcBef>
                <a:spcPct val="50000"/>
              </a:spcBef>
            </a:pPr>
            <a:endParaRPr lang="es-ES" altLang="en-US"/>
          </a:p>
          <a:p>
            <a:pPr eaLnBrk="1" hangingPunct="1">
              <a:lnSpc>
                <a:spcPct val="70000"/>
              </a:lnSpc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s-ES" altLang="en-US"/>
              <a:t> </a:t>
            </a:r>
            <a:r>
              <a:rPr lang="es-ES" altLang="en-US" b="1"/>
              <a:t>Cropland</a:t>
            </a:r>
          </a:p>
          <a:p>
            <a:pPr lvl="1" eaLnBrk="1" hangingPunct="1"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s-ES" altLang="en-US" sz="1600"/>
              <a:t>Human consumption</a:t>
            </a:r>
          </a:p>
          <a:p>
            <a:pPr lvl="1" eaLnBrk="1" hangingPunct="1"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s-ES" altLang="en-US" sz="1600"/>
              <a:t>Livestock feeding</a:t>
            </a:r>
          </a:p>
          <a:p>
            <a:pPr lvl="1" eaLnBrk="1" hangingPunct="1"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s-ES" altLang="en-US" sz="1600"/>
              <a:t>biofuels</a:t>
            </a:r>
          </a:p>
          <a:p>
            <a:pPr eaLnBrk="1" hangingPunct="1">
              <a:lnSpc>
                <a:spcPct val="70000"/>
              </a:lnSpc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s-ES" altLang="en-US"/>
              <a:t> </a:t>
            </a:r>
            <a:r>
              <a:rPr lang="es-ES" altLang="en-US" b="1"/>
              <a:t>Grazing land</a:t>
            </a:r>
          </a:p>
          <a:p>
            <a:pPr lvl="1" eaLnBrk="1" hangingPunct="1"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s-ES" altLang="en-US" sz="1600"/>
              <a:t>Less productive crops</a:t>
            </a:r>
          </a:p>
          <a:p>
            <a:pPr lvl="1" eaLnBrk="1" hangingPunct="1"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s-ES" altLang="en-US" sz="1600"/>
              <a:t>Harvesting </a:t>
            </a:r>
          </a:p>
          <a:p>
            <a:pPr lvl="1" eaLnBrk="1" hangingPunct="1"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s-ES" altLang="en-US" sz="1600"/>
              <a:t>Livestock feeding</a:t>
            </a:r>
          </a:p>
          <a:p>
            <a:pPr eaLnBrk="1" hangingPunct="1">
              <a:lnSpc>
                <a:spcPct val="70000"/>
              </a:lnSpc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s-ES" altLang="en-US"/>
              <a:t> </a:t>
            </a:r>
            <a:r>
              <a:rPr lang="es-ES" altLang="en-US" b="1"/>
              <a:t>Forests</a:t>
            </a:r>
          </a:p>
          <a:p>
            <a:pPr lvl="1" eaLnBrk="1" hangingPunct="1"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s-ES" altLang="en-US" sz="1600"/>
              <a:t>Wood</a:t>
            </a:r>
          </a:p>
          <a:p>
            <a:pPr lvl="1" eaLnBrk="1" hangingPunct="1"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s-ES" altLang="en-US" sz="1600"/>
              <a:t>Biomass</a:t>
            </a:r>
          </a:p>
          <a:p>
            <a:pPr lvl="1" eaLnBrk="1" hangingPunct="1"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s-ES" altLang="en-US" sz="1600"/>
              <a:t>Paper</a:t>
            </a:r>
          </a:p>
        </p:txBody>
      </p:sp>
      <p:sp>
        <p:nvSpPr>
          <p:cNvPr id="9219" name="Text Box 5"/>
          <p:cNvSpPr txBox="1">
            <a:spLocks noChangeArrowheads="1"/>
          </p:cNvSpPr>
          <p:nvPr/>
        </p:nvSpPr>
        <p:spPr bwMode="auto">
          <a:xfrm>
            <a:off x="4932363" y="2492375"/>
            <a:ext cx="3995737" cy="360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70000"/>
              </a:lnSpc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s-ES" altLang="en-US"/>
              <a:t> </a:t>
            </a:r>
            <a:r>
              <a:rPr lang="es-ES" altLang="en-US" b="1"/>
              <a:t>Productive sea</a:t>
            </a:r>
          </a:p>
          <a:p>
            <a:pPr lvl="1" eaLnBrk="1" hangingPunct="1"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s-ES" altLang="en-US" sz="1600"/>
              <a:t>Fishing</a:t>
            </a:r>
          </a:p>
          <a:p>
            <a:pPr eaLnBrk="1" hangingPunct="1">
              <a:lnSpc>
                <a:spcPct val="70000"/>
              </a:lnSpc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s-ES" altLang="en-US"/>
              <a:t> </a:t>
            </a:r>
            <a:r>
              <a:rPr lang="es-ES" altLang="en-US" b="1"/>
              <a:t>Built land</a:t>
            </a:r>
          </a:p>
          <a:p>
            <a:pPr lvl="1" eaLnBrk="1" hangingPunct="1"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s-ES" altLang="en-US" sz="1600"/>
              <a:t>Transport</a:t>
            </a:r>
          </a:p>
          <a:p>
            <a:pPr lvl="1" eaLnBrk="1" hangingPunct="1"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s-ES" altLang="en-US" sz="1600"/>
              <a:t>Residential</a:t>
            </a:r>
          </a:p>
          <a:p>
            <a:pPr lvl="1" eaLnBrk="1" hangingPunct="1"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s-ES" altLang="en-US" sz="1600"/>
              <a:t>Industry</a:t>
            </a:r>
          </a:p>
          <a:p>
            <a:pPr lvl="1" eaLnBrk="1" hangingPunct="1"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s-ES" altLang="en-US" sz="1600"/>
              <a:t>Infrastructures and services</a:t>
            </a:r>
          </a:p>
          <a:p>
            <a:pPr eaLnBrk="1" hangingPunct="1">
              <a:lnSpc>
                <a:spcPct val="70000"/>
              </a:lnSpc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s-ES" altLang="en-US" b="1"/>
              <a:t>CO</a:t>
            </a:r>
            <a:r>
              <a:rPr lang="es-ES" altLang="en-US" b="1" baseline="-25000"/>
              <a:t>2</a:t>
            </a:r>
            <a:r>
              <a:rPr lang="es-ES" altLang="en-US" b="1"/>
              <a:t> Absorption</a:t>
            </a:r>
          </a:p>
          <a:p>
            <a:pPr lvl="1" eaLnBrk="1" hangingPunct="1"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s-ES" altLang="en-US" sz="1600"/>
              <a:t>Fossil fuels</a:t>
            </a:r>
          </a:p>
          <a:p>
            <a:pPr lvl="2" eaLnBrk="1" hangingPunct="1"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s-ES" altLang="en-US" sz="1600"/>
              <a:t>Specific consumptions</a:t>
            </a:r>
          </a:p>
          <a:p>
            <a:pPr lvl="2" eaLnBrk="1" hangingPunct="1"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s-ES" altLang="en-US" sz="1600"/>
              <a:t>Mobility</a:t>
            </a:r>
          </a:p>
          <a:p>
            <a:pPr lvl="2" eaLnBrk="1" hangingPunct="1">
              <a:lnSpc>
                <a:spcPct val="70000"/>
              </a:lnSpc>
              <a:spcBef>
                <a:spcPct val="50000"/>
              </a:spcBef>
              <a:buFontTx/>
              <a:buChar char="•"/>
            </a:pPr>
            <a:r>
              <a:rPr lang="es-ES" altLang="en-US" sz="1600"/>
              <a:t>Other CO</a:t>
            </a:r>
            <a:r>
              <a:rPr lang="es-ES" altLang="en-US" sz="1600" baseline="-25000"/>
              <a:t>2</a:t>
            </a:r>
            <a:r>
              <a:rPr lang="es-ES" altLang="en-US" sz="1600"/>
              <a:t> productions</a:t>
            </a:r>
          </a:p>
        </p:txBody>
      </p:sp>
      <p:sp>
        <p:nvSpPr>
          <p:cNvPr id="9220" name="Text Box 2"/>
          <p:cNvSpPr txBox="1">
            <a:spLocks noChangeArrowheads="1"/>
          </p:cNvSpPr>
          <p:nvPr/>
        </p:nvSpPr>
        <p:spPr bwMode="auto">
          <a:xfrm>
            <a:off x="1042988" y="981075"/>
            <a:ext cx="66246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sz="2000" b="1"/>
              <a:t>Ecological footprint. Methodology</a:t>
            </a:r>
          </a:p>
        </p:txBody>
      </p:sp>
      <p:grpSp>
        <p:nvGrpSpPr>
          <p:cNvPr id="9221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9222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9225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6" descr="fig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1989138"/>
            <a:ext cx="3332163" cy="3230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1187450" y="1773238"/>
            <a:ext cx="46799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b="1">
                <a:solidFill>
                  <a:srgbClr val="0000CC"/>
                </a:solidFill>
              </a:rPr>
              <a:t>Use categories</a:t>
            </a:r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971550" y="2492375"/>
            <a:ext cx="5905500" cy="78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/>
              <a:t>Every author establishes their own ones</a:t>
            </a:r>
          </a:p>
          <a:p>
            <a:pPr eaLnBrk="1" hangingPunct="1">
              <a:spcBef>
                <a:spcPct val="50000"/>
              </a:spcBef>
            </a:pPr>
            <a:r>
              <a:rPr lang="es-ES" altLang="en-US"/>
              <a:t>Grouped  per categories and sub-categories</a:t>
            </a:r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1258888" y="3644900"/>
            <a:ext cx="5976937" cy="2430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s-ES" altLang="en-US"/>
              <a:t>Food</a:t>
            </a:r>
          </a:p>
          <a:p>
            <a:pPr eaLnBrk="1" hangingPunct="1"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s-ES" altLang="en-US"/>
              <a:t>Forestry</a:t>
            </a:r>
          </a:p>
          <a:p>
            <a:pPr eaLnBrk="1" hangingPunct="1"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s-ES" altLang="en-US"/>
              <a:t>Goods</a:t>
            </a:r>
          </a:p>
          <a:p>
            <a:pPr eaLnBrk="1" hangingPunct="1"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s-ES" altLang="en-US"/>
              <a:t>Energy</a:t>
            </a:r>
          </a:p>
          <a:p>
            <a:pPr eaLnBrk="1" hangingPunct="1"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s-ES" altLang="en-US"/>
              <a:t>Infrastructures (accomodation)</a:t>
            </a:r>
          </a:p>
          <a:p>
            <a:pPr eaLnBrk="1" hangingPunct="1"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s-ES" altLang="en-US"/>
              <a:t>Services (energy consumption mainly)</a:t>
            </a:r>
          </a:p>
        </p:txBody>
      </p:sp>
      <p:sp>
        <p:nvSpPr>
          <p:cNvPr id="10246" name="Text Box 2"/>
          <p:cNvSpPr txBox="1">
            <a:spLocks noChangeArrowheads="1"/>
          </p:cNvSpPr>
          <p:nvPr/>
        </p:nvSpPr>
        <p:spPr bwMode="auto">
          <a:xfrm>
            <a:off x="1042988" y="981075"/>
            <a:ext cx="66246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sz="2000" b="1"/>
              <a:t>Ecological footprint. Methodology</a:t>
            </a:r>
          </a:p>
        </p:txBody>
      </p:sp>
      <p:grpSp>
        <p:nvGrpSpPr>
          <p:cNvPr id="10247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0248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10251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116013" y="5516563"/>
            <a:ext cx="756126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/>
              <a:t>The final result must be increased due to biodiversity maintenance to produce natural incomes (12%)</a:t>
            </a:r>
          </a:p>
        </p:txBody>
      </p:sp>
      <p:sp>
        <p:nvSpPr>
          <p:cNvPr id="11267" name="Text Box 4"/>
          <p:cNvSpPr txBox="1">
            <a:spLocks noChangeArrowheads="1"/>
          </p:cNvSpPr>
          <p:nvPr/>
        </p:nvSpPr>
        <p:spPr bwMode="auto">
          <a:xfrm>
            <a:off x="1258888" y="1557338"/>
            <a:ext cx="52578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b="1">
                <a:solidFill>
                  <a:srgbClr val="0000CC"/>
                </a:solidFill>
              </a:rPr>
              <a:t>Calculus matrix</a:t>
            </a:r>
          </a:p>
        </p:txBody>
      </p:sp>
      <p:graphicFrame>
        <p:nvGraphicFramePr>
          <p:cNvPr id="35875" name="Group 35"/>
          <p:cNvGraphicFramePr>
            <a:graphicFrameLocks noGrp="1"/>
          </p:cNvGraphicFramePr>
          <p:nvPr>
            <p:ph/>
          </p:nvPr>
        </p:nvGraphicFramePr>
        <p:xfrm>
          <a:off x="1042988" y="2276475"/>
          <a:ext cx="7643812" cy="2808288"/>
        </p:xfrm>
        <a:graphic>
          <a:graphicData uri="http://schemas.openxmlformats.org/drawingml/2006/table">
            <a:tbl>
              <a:tblPr/>
              <a:tblGrid>
                <a:gridCol w="20161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276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76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s-ES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Types</a:t>
                      </a:r>
                      <a:r>
                        <a:rPr kumimoji="0" lang="es-E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of </a:t>
                      </a:r>
                      <a:r>
                        <a:rPr kumimoji="0" lang="es-ES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productive</a:t>
                      </a:r>
                      <a:r>
                        <a:rPr kumimoji="0" lang="es-E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s-ES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land</a:t>
                      </a:r>
                      <a:endParaRPr kumimoji="0" lang="es-E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32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s-E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s-E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Use </a:t>
                      </a:r>
                      <a:r>
                        <a:rPr kumimoji="0" lang="es-ES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categories</a:t>
                      </a:r>
                      <a:endParaRPr kumimoji="0" lang="es-E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1279" name="Line 27"/>
          <p:cNvSpPr>
            <a:spLocks noChangeShapeType="1"/>
          </p:cNvSpPr>
          <p:nvPr/>
        </p:nvSpPr>
        <p:spPr bwMode="auto">
          <a:xfrm>
            <a:off x="4211638" y="2924175"/>
            <a:ext cx="0" cy="20177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80" name="Line 28"/>
          <p:cNvSpPr>
            <a:spLocks noChangeShapeType="1"/>
          </p:cNvSpPr>
          <p:nvPr/>
        </p:nvSpPr>
        <p:spPr bwMode="auto">
          <a:xfrm>
            <a:off x="5364163" y="2924175"/>
            <a:ext cx="0" cy="20177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81" name="Line 29"/>
          <p:cNvSpPr>
            <a:spLocks noChangeShapeType="1"/>
          </p:cNvSpPr>
          <p:nvPr/>
        </p:nvSpPr>
        <p:spPr bwMode="auto">
          <a:xfrm>
            <a:off x="6443663" y="2924175"/>
            <a:ext cx="0" cy="20177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82" name="Line 30"/>
          <p:cNvSpPr>
            <a:spLocks noChangeShapeType="1"/>
          </p:cNvSpPr>
          <p:nvPr/>
        </p:nvSpPr>
        <p:spPr bwMode="auto">
          <a:xfrm>
            <a:off x="7524750" y="2924175"/>
            <a:ext cx="0" cy="20177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83" name="Line 31"/>
          <p:cNvSpPr>
            <a:spLocks noChangeShapeType="1"/>
          </p:cNvSpPr>
          <p:nvPr/>
        </p:nvSpPr>
        <p:spPr bwMode="auto">
          <a:xfrm>
            <a:off x="3132138" y="3429000"/>
            <a:ext cx="54006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84" name="Line 32"/>
          <p:cNvSpPr>
            <a:spLocks noChangeShapeType="1"/>
          </p:cNvSpPr>
          <p:nvPr/>
        </p:nvSpPr>
        <p:spPr bwMode="auto">
          <a:xfrm>
            <a:off x="3132138" y="4221163"/>
            <a:ext cx="54006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85" name="Text Box 2"/>
          <p:cNvSpPr txBox="1">
            <a:spLocks noChangeArrowheads="1"/>
          </p:cNvSpPr>
          <p:nvPr/>
        </p:nvSpPr>
        <p:spPr bwMode="auto">
          <a:xfrm>
            <a:off x="1042988" y="981075"/>
            <a:ext cx="66246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sz="2000" b="1"/>
              <a:t>Ecological footprint. Methodology</a:t>
            </a:r>
          </a:p>
        </p:txBody>
      </p:sp>
      <p:grpSp>
        <p:nvGrpSpPr>
          <p:cNvPr id="11286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287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0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1129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6" descr="ecological-footprint-illustr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3284538"/>
            <a:ext cx="4445000" cy="328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1116013" y="1700213"/>
            <a:ext cx="6983412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b="1">
                <a:solidFill>
                  <a:srgbClr val="0000CC"/>
                </a:solidFill>
              </a:rPr>
              <a:t>1st step. Consumptions estimation</a:t>
            </a:r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1116013" y="2636838"/>
            <a:ext cx="77041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b="1"/>
              <a:t>CONSUMPTION = PRODUCTION + IMPORTS - EXPORTS</a:t>
            </a:r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1116013" y="3500438"/>
            <a:ext cx="59055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/>
              <a:t>Units:</a:t>
            </a:r>
          </a:p>
          <a:p>
            <a:pPr eaLnBrk="1" hangingPunct="1">
              <a:spcBef>
                <a:spcPct val="50000"/>
              </a:spcBef>
            </a:pPr>
            <a:r>
              <a:rPr lang="es-ES" altLang="en-US"/>
              <a:t>Food and goods in tonnes</a:t>
            </a:r>
          </a:p>
          <a:p>
            <a:pPr eaLnBrk="1" hangingPunct="1">
              <a:spcBef>
                <a:spcPct val="50000"/>
              </a:spcBef>
            </a:pPr>
            <a:r>
              <a:rPr lang="es-ES" altLang="en-US"/>
              <a:t>Energy in Gigajoules (Gj)</a:t>
            </a:r>
          </a:p>
        </p:txBody>
      </p:sp>
      <p:sp>
        <p:nvSpPr>
          <p:cNvPr id="12294" name="Text Box 2"/>
          <p:cNvSpPr txBox="1">
            <a:spLocks noChangeArrowheads="1"/>
          </p:cNvSpPr>
          <p:nvPr/>
        </p:nvSpPr>
        <p:spPr bwMode="auto">
          <a:xfrm>
            <a:off x="1042988" y="981075"/>
            <a:ext cx="66246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sz="2000" b="1"/>
              <a:t>Ecological footprint. Methodology</a:t>
            </a:r>
          </a:p>
        </p:txBody>
      </p:sp>
      <p:grpSp>
        <p:nvGrpSpPr>
          <p:cNvPr id="12295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2296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12299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7" descr="huella_mund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420938"/>
            <a:ext cx="3013075" cy="327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1042988" y="1700213"/>
            <a:ext cx="69834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b="1">
                <a:solidFill>
                  <a:srgbClr val="0000CC"/>
                </a:solidFill>
              </a:rPr>
              <a:t>2nd step. Transformation in productive land</a:t>
            </a: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1763713" y="2852738"/>
            <a:ext cx="34559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s-ES" altLang="en-US" sz="2400" b="1"/>
              <a:t>AAi = Ci / Pi</a:t>
            </a: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1042988" y="4652963"/>
            <a:ext cx="5545137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/>
              <a:t>AA: Appropiated area for production (ha)</a:t>
            </a:r>
          </a:p>
          <a:p>
            <a:pPr eaLnBrk="1" hangingPunct="1">
              <a:spcBef>
                <a:spcPct val="50000"/>
              </a:spcBef>
            </a:pPr>
            <a:r>
              <a:rPr lang="es-ES" altLang="en-US"/>
              <a:t>C: Average annual consumption (Tn ó Gj)</a:t>
            </a:r>
          </a:p>
          <a:p>
            <a:pPr eaLnBrk="1" hangingPunct="1">
              <a:spcBef>
                <a:spcPct val="50000"/>
              </a:spcBef>
            </a:pPr>
            <a:r>
              <a:rPr lang="es-ES" altLang="en-US"/>
              <a:t>P: Average annual production (Tn ó Gj / ha)</a:t>
            </a:r>
          </a:p>
          <a:p>
            <a:pPr eaLnBrk="1" hangingPunct="1">
              <a:spcBef>
                <a:spcPct val="50000"/>
              </a:spcBef>
            </a:pPr>
            <a:r>
              <a:rPr lang="es-ES" altLang="en-US"/>
              <a:t>i: Each of the consumption categories</a:t>
            </a:r>
          </a:p>
        </p:txBody>
      </p:sp>
      <p:sp>
        <p:nvSpPr>
          <p:cNvPr id="13318" name="Text Box 2"/>
          <p:cNvSpPr txBox="1">
            <a:spLocks noChangeArrowheads="1"/>
          </p:cNvSpPr>
          <p:nvPr/>
        </p:nvSpPr>
        <p:spPr bwMode="auto">
          <a:xfrm>
            <a:off x="1042988" y="981075"/>
            <a:ext cx="66246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sz="2000" b="1"/>
              <a:t>Ecological footprint. Methodology</a:t>
            </a:r>
          </a:p>
        </p:txBody>
      </p:sp>
      <p:grpSp>
        <p:nvGrpSpPr>
          <p:cNvPr id="13319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3320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13323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3"/>
          <p:cNvSpPr txBox="1">
            <a:spLocks noChangeArrowheads="1"/>
          </p:cNvSpPr>
          <p:nvPr/>
        </p:nvSpPr>
        <p:spPr bwMode="auto">
          <a:xfrm>
            <a:off x="1116013" y="1844675"/>
            <a:ext cx="56896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b="1">
                <a:solidFill>
                  <a:srgbClr val="0000CC"/>
                </a:solidFill>
              </a:rPr>
              <a:t>Correction factors</a:t>
            </a:r>
          </a:p>
        </p:txBody>
      </p:sp>
      <p:sp>
        <p:nvSpPr>
          <p:cNvPr id="14339" name="Text Box 4"/>
          <p:cNvSpPr txBox="1">
            <a:spLocks noChangeArrowheads="1"/>
          </p:cNvSpPr>
          <p:nvPr/>
        </p:nvSpPr>
        <p:spPr bwMode="auto">
          <a:xfrm>
            <a:off x="971550" y="2636838"/>
            <a:ext cx="7272338" cy="337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s-ES" altLang="en-US" b="1"/>
              <a:t>Yield Factor (F</a:t>
            </a:r>
            <a:r>
              <a:rPr lang="es-ES" altLang="en-US" b="1" baseline="-25000"/>
              <a:t>R</a:t>
            </a:r>
            <a:r>
              <a:rPr lang="es-ES" altLang="en-US" b="1"/>
              <a:t>)</a:t>
            </a:r>
          </a:p>
          <a:p>
            <a:pPr lvl="1" eaLnBrk="1" hangingPunct="1">
              <a:spcBef>
                <a:spcPct val="50000"/>
              </a:spcBef>
            </a:pPr>
            <a:r>
              <a:rPr lang="es-ES" altLang="en-US" sz="1600"/>
              <a:t>Dependent on the land productivity in each territory</a:t>
            </a:r>
          </a:p>
          <a:p>
            <a:pPr lvl="1" eaLnBrk="1" hangingPunct="1">
              <a:spcBef>
                <a:spcPct val="50000"/>
              </a:spcBef>
            </a:pPr>
            <a:r>
              <a:rPr lang="es-ES" altLang="en-US" sz="1600"/>
              <a:t>Reference respect to world productivity </a:t>
            </a:r>
          </a:p>
          <a:p>
            <a:pPr lvl="1" eaLnBrk="1" hangingPunct="1">
              <a:spcBef>
                <a:spcPct val="50000"/>
              </a:spcBef>
            </a:pPr>
            <a:r>
              <a:rPr lang="es-ES" altLang="en-US" sz="1600"/>
              <a:t>Calculated every year </a:t>
            </a:r>
          </a:p>
          <a:p>
            <a:pPr eaLnBrk="1" hangingPunct="1">
              <a:spcBef>
                <a:spcPct val="50000"/>
              </a:spcBef>
              <a:buFont typeface="Wingdings" panose="05000000000000000000" pitchFamily="2" charset="2"/>
              <a:buChar char="q"/>
            </a:pPr>
            <a:r>
              <a:rPr lang="es-ES" altLang="en-US" b="1"/>
              <a:t>Equivalence Factor (F</a:t>
            </a:r>
            <a:r>
              <a:rPr lang="es-ES" altLang="en-US" b="1" baseline="-25000"/>
              <a:t>E</a:t>
            </a:r>
            <a:r>
              <a:rPr lang="es-ES" altLang="en-US" b="1"/>
              <a:t>)</a:t>
            </a:r>
          </a:p>
          <a:p>
            <a:pPr lvl="1" eaLnBrk="1" hangingPunct="1">
              <a:spcBef>
                <a:spcPct val="50000"/>
              </a:spcBef>
            </a:pPr>
            <a:r>
              <a:rPr lang="es-ES" altLang="en-US" sz="1600"/>
              <a:t>It allows adding different land categories</a:t>
            </a:r>
          </a:p>
          <a:p>
            <a:pPr lvl="1" eaLnBrk="1" hangingPunct="1">
              <a:spcBef>
                <a:spcPct val="50000"/>
              </a:spcBef>
            </a:pPr>
            <a:r>
              <a:rPr lang="es-ES" altLang="en-US" sz="1600"/>
              <a:t>It transforms in the same unit of productive land </a:t>
            </a:r>
          </a:p>
          <a:p>
            <a:pPr lvl="1" eaLnBrk="1" hangingPunct="1">
              <a:spcBef>
                <a:spcPct val="50000"/>
              </a:spcBef>
            </a:pPr>
            <a:r>
              <a:rPr lang="es-ES" altLang="en-US" sz="1600"/>
              <a:t>They are always the same (changes every year) </a:t>
            </a:r>
          </a:p>
          <a:p>
            <a:pPr lvl="1" eaLnBrk="1" hangingPunct="1">
              <a:spcBef>
                <a:spcPct val="50000"/>
              </a:spcBef>
            </a:pPr>
            <a:r>
              <a:rPr lang="es-ES" altLang="en-US" sz="1600"/>
              <a:t>It punishes any land under-use</a:t>
            </a:r>
          </a:p>
        </p:txBody>
      </p:sp>
      <p:sp>
        <p:nvSpPr>
          <p:cNvPr id="14340" name="Text Box 5"/>
          <p:cNvSpPr txBox="1">
            <a:spLocks noChangeArrowheads="1"/>
          </p:cNvSpPr>
          <p:nvPr/>
        </p:nvSpPr>
        <p:spPr bwMode="auto">
          <a:xfrm>
            <a:off x="6443663" y="3716338"/>
            <a:ext cx="2484437" cy="255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s-ES" altLang="en-US" sz="1600" b="1"/>
              <a:t>Equivalence Factors</a:t>
            </a:r>
          </a:p>
          <a:p>
            <a:pPr algn="ctr" eaLnBrk="1" hangingPunct="1">
              <a:spcBef>
                <a:spcPct val="50000"/>
              </a:spcBef>
            </a:pPr>
            <a:r>
              <a:rPr lang="es-ES" altLang="en-US" sz="1600" b="1"/>
              <a:t>(2005)</a:t>
            </a:r>
          </a:p>
          <a:p>
            <a:pPr eaLnBrk="1" hangingPunct="1">
              <a:spcBef>
                <a:spcPct val="50000"/>
              </a:spcBef>
            </a:pPr>
            <a:r>
              <a:rPr lang="es-ES" altLang="en-US" sz="1600"/>
              <a:t>Cropland		2.64</a:t>
            </a:r>
          </a:p>
          <a:p>
            <a:pPr eaLnBrk="1" hangingPunct="1">
              <a:spcBef>
                <a:spcPct val="50000"/>
              </a:spcBef>
            </a:pPr>
            <a:r>
              <a:rPr lang="es-ES" altLang="en-US" sz="1600"/>
              <a:t>Forests		1.33</a:t>
            </a:r>
          </a:p>
          <a:p>
            <a:pPr eaLnBrk="1" hangingPunct="1">
              <a:spcBef>
                <a:spcPct val="50000"/>
              </a:spcBef>
            </a:pPr>
            <a:r>
              <a:rPr lang="es-ES" altLang="en-US" sz="1600"/>
              <a:t>Grazing land	0.50</a:t>
            </a:r>
          </a:p>
          <a:p>
            <a:pPr eaLnBrk="1" hangingPunct="1">
              <a:spcBef>
                <a:spcPct val="50000"/>
              </a:spcBef>
            </a:pPr>
            <a:r>
              <a:rPr lang="es-ES" altLang="en-US" sz="1600"/>
              <a:t>Productive sea	0.40</a:t>
            </a:r>
          </a:p>
          <a:p>
            <a:pPr eaLnBrk="1" hangingPunct="1">
              <a:spcBef>
                <a:spcPct val="50000"/>
              </a:spcBef>
            </a:pPr>
            <a:r>
              <a:rPr lang="es-ES" altLang="en-US" sz="1600"/>
              <a:t>Built land		2.64</a:t>
            </a:r>
          </a:p>
        </p:txBody>
      </p:sp>
      <p:sp>
        <p:nvSpPr>
          <p:cNvPr id="14341" name="Text Box 6"/>
          <p:cNvSpPr txBox="1">
            <a:spLocks noChangeArrowheads="1"/>
          </p:cNvSpPr>
          <p:nvPr/>
        </p:nvSpPr>
        <p:spPr bwMode="auto">
          <a:xfrm>
            <a:off x="5795963" y="2133600"/>
            <a:ext cx="23764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s-ES" altLang="en-US" sz="2000" b="1"/>
              <a:t>HE = AA x F</a:t>
            </a:r>
            <a:r>
              <a:rPr lang="es-ES" altLang="en-US" sz="2000" b="1" baseline="-25000"/>
              <a:t>R</a:t>
            </a:r>
            <a:r>
              <a:rPr lang="es-ES" altLang="en-US" sz="2000" b="1"/>
              <a:t> x F</a:t>
            </a:r>
            <a:r>
              <a:rPr lang="es-ES" altLang="en-US" sz="2000" b="1" baseline="-25000"/>
              <a:t>E</a:t>
            </a:r>
          </a:p>
        </p:txBody>
      </p:sp>
      <p:sp>
        <p:nvSpPr>
          <p:cNvPr id="14342" name="Text Box 2"/>
          <p:cNvSpPr txBox="1">
            <a:spLocks noChangeArrowheads="1"/>
          </p:cNvSpPr>
          <p:nvPr/>
        </p:nvSpPr>
        <p:spPr bwMode="auto">
          <a:xfrm>
            <a:off x="1042988" y="981075"/>
            <a:ext cx="66246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sz="2000" b="1"/>
              <a:t>Ecological footprint. Methodology</a:t>
            </a:r>
          </a:p>
        </p:txBody>
      </p:sp>
      <p:grpSp>
        <p:nvGrpSpPr>
          <p:cNvPr id="14343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4344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14347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1476375" y="2060575"/>
            <a:ext cx="6121400" cy="385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b="1">
                <a:solidFill>
                  <a:srgbClr val="0000CC"/>
                </a:solidFill>
              </a:rPr>
              <a:t>Positive aspects</a:t>
            </a:r>
          </a:p>
          <a:p>
            <a:pPr eaLnBrk="1" hangingPunct="1">
              <a:lnSpc>
                <a:spcPct val="120000"/>
              </a:lnSpc>
              <a:spcBef>
                <a:spcPct val="50000"/>
              </a:spcBef>
              <a:buFontTx/>
              <a:buChar char="•"/>
            </a:pPr>
            <a:r>
              <a:rPr lang="es-ES" altLang="en-US"/>
              <a:t>Easy to explain and understand</a:t>
            </a:r>
          </a:p>
          <a:p>
            <a:pPr eaLnBrk="1" hangingPunct="1">
              <a:lnSpc>
                <a:spcPct val="120000"/>
              </a:lnSpc>
              <a:spcBef>
                <a:spcPct val="50000"/>
              </a:spcBef>
              <a:buFontTx/>
              <a:buChar char="•"/>
            </a:pPr>
            <a:r>
              <a:rPr lang="es-ES" altLang="en-US"/>
              <a:t>High pedagogical value, clear image of impacts due to populations over ecosystems </a:t>
            </a:r>
          </a:p>
          <a:p>
            <a:pPr eaLnBrk="1" hangingPunct="1">
              <a:lnSpc>
                <a:spcPct val="120000"/>
              </a:lnSpc>
              <a:spcBef>
                <a:spcPct val="50000"/>
              </a:spcBef>
              <a:buFontTx/>
              <a:buChar char="•"/>
            </a:pPr>
            <a:r>
              <a:rPr lang="es-ES" altLang="en-US"/>
              <a:t>Useful to explain a complex reality </a:t>
            </a:r>
          </a:p>
          <a:p>
            <a:pPr eaLnBrk="1" hangingPunct="1">
              <a:lnSpc>
                <a:spcPct val="120000"/>
              </a:lnSpc>
              <a:spcBef>
                <a:spcPct val="50000"/>
              </a:spcBef>
              <a:buFontTx/>
              <a:buChar char="•"/>
            </a:pPr>
            <a:r>
              <a:rPr lang="es-ES" altLang="en-US"/>
              <a:t>It is possible to follow progress along time </a:t>
            </a:r>
          </a:p>
          <a:p>
            <a:pPr eaLnBrk="1" hangingPunct="1">
              <a:lnSpc>
                <a:spcPct val="120000"/>
              </a:lnSpc>
              <a:spcBef>
                <a:spcPct val="50000"/>
              </a:spcBef>
              <a:buFontTx/>
              <a:buChar char="•"/>
            </a:pPr>
            <a:r>
              <a:rPr lang="es-ES" altLang="en-US"/>
              <a:t>It highlights the regeneration capacity of natural resources from natural capital incomes </a:t>
            </a:r>
          </a:p>
          <a:p>
            <a:pPr eaLnBrk="1" hangingPunct="1">
              <a:lnSpc>
                <a:spcPct val="120000"/>
              </a:lnSpc>
              <a:spcBef>
                <a:spcPct val="50000"/>
              </a:spcBef>
              <a:buFontTx/>
              <a:buChar char="•"/>
            </a:pPr>
            <a:r>
              <a:rPr lang="es-ES" altLang="en-US"/>
              <a:t>Applicable to different spatial and temporal scales</a:t>
            </a:r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1187450" y="981075"/>
            <a:ext cx="66246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sz="2000" b="1"/>
              <a:t>Ecological footprint</a:t>
            </a:r>
          </a:p>
        </p:txBody>
      </p:sp>
      <p:grpSp>
        <p:nvGrpSpPr>
          <p:cNvPr id="15364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5365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15368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971550" y="2133600"/>
            <a:ext cx="7777163" cy="372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b="1">
                <a:solidFill>
                  <a:srgbClr val="0000CC"/>
                </a:solidFill>
              </a:rPr>
              <a:t>Drawbacks</a:t>
            </a:r>
          </a:p>
          <a:p>
            <a:pPr eaLnBrk="1" hangingPunct="1">
              <a:lnSpc>
                <a:spcPct val="120000"/>
              </a:lnSpc>
              <a:spcBef>
                <a:spcPct val="50000"/>
              </a:spcBef>
              <a:buFontTx/>
              <a:buChar char="•"/>
            </a:pPr>
            <a:r>
              <a:rPr lang="es-ES" altLang="en-US"/>
              <a:t>It does not account important impacts due to complexity to quantify </a:t>
            </a:r>
          </a:p>
          <a:p>
            <a:pPr eaLnBrk="1" hangingPunct="1">
              <a:lnSpc>
                <a:spcPct val="120000"/>
              </a:lnSpc>
              <a:spcBef>
                <a:spcPct val="50000"/>
              </a:spcBef>
              <a:buFontTx/>
              <a:buChar char="•"/>
            </a:pPr>
            <a:r>
              <a:rPr lang="es-ES" altLang="en-US"/>
              <a:t>Complex accounting process as we have to deal with big databases</a:t>
            </a:r>
          </a:p>
          <a:p>
            <a:pPr eaLnBrk="1" hangingPunct="1">
              <a:lnSpc>
                <a:spcPct val="120000"/>
              </a:lnSpc>
              <a:spcBef>
                <a:spcPct val="50000"/>
              </a:spcBef>
              <a:buFontTx/>
              <a:buChar char="•"/>
            </a:pPr>
            <a:r>
              <a:rPr lang="es-ES" altLang="en-US"/>
              <a:t>Complex data obtaining, the smaller scale the bigger complexity </a:t>
            </a:r>
          </a:p>
          <a:p>
            <a:pPr eaLnBrk="1" hangingPunct="1">
              <a:lnSpc>
                <a:spcPct val="120000"/>
              </a:lnSpc>
              <a:spcBef>
                <a:spcPct val="50000"/>
              </a:spcBef>
              <a:buFontTx/>
              <a:buChar char="•"/>
            </a:pPr>
            <a:r>
              <a:rPr lang="es-ES" altLang="en-US"/>
              <a:t>Accounting from a strict physic point of view, it does not consider other risks (weapons, transgenics, diseases, unequal distribution of resources, etc.)</a:t>
            </a:r>
          </a:p>
          <a:p>
            <a:pPr eaLnBrk="1" hangingPunct="1">
              <a:lnSpc>
                <a:spcPct val="120000"/>
              </a:lnSpc>
              <a:spcBef>
                <a:spcPct val="50000"/>
              </a:spcBef>
              <a:buFontTx/>
              <a:buChar char="•"/>
            </a:pPr>
            <a:r>
              <a:rPr lang="es-ES" altLang="en-US"/>
              <a:t>It does not quantify the consequences due to different consumption models</a:t>
            </a:r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1187450" y="981075"/>
            <a:ext cx="66246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 sz="2000" b="1"/>
              <a:t>Ecological footprint</a:t>
            </a:r>
          </a:p>
        </p:txBody>
      </p:sp>
      <p:grpSp>
        <p:nvGrpSpPr>
          <p:cNvPr id="16388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6389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16392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412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17415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7411" name="8 Imagen" descr="data_worldfootprintlayercake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3338"/>
            <a:ext cx="9144000" cy="425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313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89138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6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84438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97200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8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00438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05263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0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08500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1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13325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2" name="Text Box 13"/>
          <p:cNvSpPr txBox="1">
            <a:spLocks noChangeArrowheads="1"/>
          </p:cNvSpPr>
          <p:nvPr/>
        </p:nvSpPr>
        <p:spPr bwMode="auto">
          <a:xfrm>
            <a:off x="1476375" y="765175"/>
            <a:ext cx="633571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s-ES" altLang="en-US"/>
              <a:t>Ecological footprint per country (2005)</a:t>
            </a:r>
          </a:p>
        </p:txBody>
      </p:sp>
      <p:sp>
        <p:nvSpPr>
          <p:cNvPr id="18443" name="Rectangle 14"/>
          <p:cNvSpPr>
            <a:spLocks noChangeArrowheads="1"/>
          </p:cNvSpPr>
          <p:nvPr/>
        </p:nvSpPr>
        <p:spPr bwMode="auto">
          <a:xfrm>
            <a:off x="1042988" y="5157788"/>
            <a:ext cx="2233612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s-ES" altLang="en-US" sz="1200"/>
              <a:t>0 to 1.5 gha per capita</a:t>
            </a:r>
          </a:p>
          <a:p>
            <a:pPr eaLnBrk="1" hangingPunct="1"/>
            <a:r>
              <a:rPr lang="es-ES" altLang="en-US" sz="1200"/>
              <a:t>1.5 to 3.0 gha per capita</a:t>
            </a:r>
          </a:p>
          <a:p>
            <a:pPr eaLnBrk="1" hangingPunct="1"/>
            <a:r>
              <a:rPr lang="es-ES" altLang="en-US" sz="1200"/>
              <a:t>3.0 to 4.5 gha per capita</a:t>
            </a:r>
          </a:p>
          <a:p>
            <a:pPr eaLnBrk="1" hangingPunct="1"/>
            <a:r>
              <a:rPr lang="es-ES" altLang="en-US" sz="1200"/>
              <a:t>4.5 to 6.0 gha per capita</a:t>
            </a:r>
          </a:p>
          <a:p>
            <a:pPr eaLnBrk="1" hangingPunct="1"/>
            <a:r>
              <a:rPr lang="es-ES" altLang="en-US" sz="1200"/>
              <a:t>6.0 to 7.5 gha per capita</a:t>
            </a:r>
          </a:p>
          <a:p>
            <a:pPr eaLnBrk="1" hangingPunct="1"/>
            <a:r>
              <a:rPr lang="es-ES" altLang="en-US" sz="1200"/>
              <a:t>7.5 to 9.0 gha per capita</a:t>
            </a:r>
          </a:p>
          <a:p>
            <a:pPr eaLnBrk="1" hangingPunct="1"/>
            <a:r>
              <a:rPr lang="es-ES" altLang="en-US" sz="1200"/>
              <a:t>9.0 to 10.5 gha per capita</a:t>
            </a:r>
          </a:p>
          <a:p>
            <a:pPr eaLnBrk="1" hangingPunct="1"/>
            <a:r>
              <a:rPr lang="es-ES" altLang="en-US" sz="1200"/>
              <a:t>More than 10.5 gha per capita</a:t>
            </a:r>
          </a:p>
        </p:txBody>
      </p:sp>
      <p:sp>
        <p:nvSpPr>
          <p:cNvPr id="18444" name="Rectangle 15"/>
          <p:cNvSpPr>
            <a:spLocks noChangeArrowheads="1"/>
          </p:cNvSpPr>
          <p:nvPr/>
        </p:nvSpPr>
        <p:spPr bwMode="auto">
          <a:xfrm>
            <a:off x="611188" y="6524625"/>
            <a:ext cx="431800" cy="144463"/>
          </a:xfrm>
          <a:prstGeom prst="rect">
            <a:avLst/>
          </a:prstGeom>
          <a:solidFill>
            <a:srgbClr val="A5002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8445" name="Rectangle 16"/>
          <p:cNvSpPr>
            <a:spLocks noChangeArrowheads="1"/>
          </p:cNvSpPr>
          <p:nvPr/>
        </p:nvSpPr>
        <p:spPr bwMode="auto">
          <a:xfrm>
            <a:off x="611188" y="5229225"/>
            <a:ext cx="431800" cy="1444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grpSp>
        <p:nvGrpSpPr>
          <p:cNvPr id="18446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8447" name="Picture 3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18450" name="Picture 5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539750" y="765175"/>
            <a:ext cx="38877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s-ES" altLang="en-US"/>
              <a:t>Ecological footprint in the world</a:t>
            </a:r>
          </a:p>
        </p:txBody>
      </p:sp>
      <p:pic>
        <p:nvPicPr>
          <p:cNvPr id="19459" name="Picture 4" descr="Mapamundil_huella_ecologic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44675"/>
            <a:ext cx="8785225" cy="404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9460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9461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19464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313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89138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92375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87675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6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00438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05263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8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08500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9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13325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90" name="Text Box 12"/>
          <p:cNvSpPr txBox="1">
            <a:spLocks noChangeArrowheads="1"/>
          </p:cNvSpPr>
          <p:nvPr/>
        </p:nvSpPr>
        <p:spPr bwMode="auto">
          <a:xfrm>
            <a:off x="2339975" y="765175"/>
            <a:ext cx="47513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s-ES" altLang="en-US" b="1"/>
              <a:t>Bio-capacity per country (1961)</a:t>
            </a:r>
          </a:p>
        </p:txBody>
      </p:sp>
      <p:sp>
        <p:nvSpPr>
          <p:cNvPr id="20491" name="Rectangle 13"/>
          <p:cNvSpPr>
            <a:spLocks noChangeArrowheads="1"/>
          </p:cNvSpPr>
          <p:nvPr/>
        </p:nvSpPr>
        <p:spPr bwMode="auto">
          <a:xfrm>
            <a:off x="1042988" y="5157788"/>
            <a:ext cx="2305050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s-ES" altLang="en-US" sz="1200"/>
              <a:t>0 to 1.5 gha per capita</a:t>
            </a:r>
          </a:p>
          <a:p>
            <a:pPr eaLnBrk="1" hangingPunct="1"/>
            <a:r>
              <a:rPr lang="es-ES" altLang="en-US" sz="1200"/>
              <a:t>1.5 to 3.0 gha per capita</a:t>
            </a:r>
          </a:p>
          <a:p>
            <a:pPr eaLnBrk="1" hangingPunct="1"/>
            <a:r>
              <a:rPr lang="es-ES" altLang="en-US" sz="1200"/>
              <a:t>3.0 to 4.5 gha per capita</a:t>
            </a:r>
          </a:p>
          <a:p>
            <a:pPr eaLnBrk="1" hangingPunct="1"/>
            <a:r>
              <a:rPr lang="es-ES" altLang="en-US" sz="1200"/>
              <a:t>4.5 to 6.0 gha per capita</a:t>
            </a:r>
          </a:p>
          <a:p>
            <a:pPr eaLnBrk="1" hangingPunct="1"/>
            <a:r>
              <a:rPr lang="es-ES" altLang="en-US" sz="1200"/>
              <a:t>6.0 to 7.5 gha per capita</a:t>
            </a:r>
          </a:p>
          <a:p>
            <a:pPr eaLnBrk="1" hangingPunct="1"/>
            <a:r>
              <a:rPr lang="es-ES" altLang="en-US" sz="1200"/>
              <a:t>7.5 to 9.0 gha per capita</a:t>
            </a:r>
          </a:p>
          <a:p>
            <a:pPr eaLnBrk="1" hangingPunct="1"/>
            <a:r>
              <a:rPr lang="es-ES" altLang="en-US" sz="1200"/>
              <a:t>9.0 to 10.5 gha per capita</a:t>
            </a:r>
          </a:p>
          <a:p>
            <a:pPr eaLnBrk="1" hangingPunct="1"/>
            <a:r>
              <a:rPr lang="es-ES" altLang="en-US" sz="1200"/>
              <a:t>More than 10.5 gha per capita</a:t>
            </a:r>
          </a:p>
        </p:txBody>
      </p:sp>
      <p:sp>
        <p:nvSpPr>
          <p:cNvPr id="20492" name="Rectangle 15"/>
          <p:cNvSpPr>
            <a:spLocks noChangeArrowheads="1"/>
          </p:cNvSpPr>
          <p:nvPr/>
        </p:nvSpPr>
        <p:spPr bwMode="auto">
          <a:xfrm>
            <a:off x="684213" y="6524625"/>
            <a:ext cx="358775" cy="144463"/>
          </a:xfrm>
          <a:prstGeom prst="rec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0493" name="Rectangle 16"/>
          <p:cNvSpPr>
            <a:spLocks noChangeArrowheads="1"/>
          </p:cNvSpPr>
          <p:nvPr/>
        </p:nvSpPr>
        <p:spPr bwMode="auto">
          <a:xfrm>
            <a:off x="684213" y="5229225"/>
            <a:ext cx="358775" cy="144463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grpSp>
        <p:nvGrpSpPr>
          <p:cNvPr id="20494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0495" name="Picture 3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20498" name="Picture 5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313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89138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92375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87675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00438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05263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08500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13325"/>
            <a:ext cx="9144000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4" name="Text Box 10"/>
          <p:cNvSpPr txBox="1">
            <a:spLocks noChangeArrowheads="1"/>
          </p:cNvSpPr>
          <p:nvPr/>
        </p:nvSpPr>
        <p:spPr bwMode="auto">
          <a:xfrm>
            <a:off x="2339975" y="765175"/>
            <a:ext cx="47513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s-ES" altLang="en-US" b="1"/>
              <a:t>Bio-capacity per country (2005)</a:t>
            </a:r>
          </a:p>
        </p:txBody>
      </p:sp>
      <p:sp>
        <p:nvSpPr>
          <p:cNvPr id="21515" name="Rectangle 11"/>
          <p:cNvSpPr>
            <a:spLocks noChangeArrowheads="1"/>
          </p:cNvSpPr>
          <p:nvPr/>
        </p:nvSpPr>
        <p:spPr bwMode="auto">
          <a:xfrm>
            <a:off x="1042988" y="5157788"/>
            <a:ext cx="2305050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s-ES" altLang="en-US" sz="1200"/>
              <a:t>0 to 1.5 gha per capita</a:t>
            </a:r>
          </a:p>
          <a:p>
            <a:pPr eaLnBrk="1" hangingPunct="1"/>
            <a:r>
              <a:rPr lang="es-ES" altLang="en-US" sz="1200"/>
              <a:t>1.5 to 3.0 gha per capita</a:t>
            </a:r>
          </a:p>
          <a:p>
            <a:pPr eaLnBrk="1" hangingPunct="1"/>
            <a:r>
              <a:rPr lang="es-ES" altLang="en-US" sz="1200"/>
              <a:t>3.0 to 4.5 gha per capita</a:t>
            </a:r>
          </a:p>
          <a:p>
            <a:pPr eaLnBrk="1" hangingPunct="1"/>
            <a:r>
              <a:rPr lang="es-ES" altLang="en-US" sz="1200"/>
              <a:t>4.5 to 6.0 gha per capita</a:t>
            </a:r>
          </a:p>
          <a:p>
            <a:pPr eaLnBrk="1" hangingPunct="1"/>
            <a:r>
              <a:rPr lang="es-ES" altLang="en-US" sz="1200"/>
              <a:t>6.0 to 7.5 gha per capita</a:t>
            </a:r>
          </a:p>
          <a:p>
            <a:pPr eaLnBrk="1" hangingPunct="1"/>
            <a:r>
              <a:rPr lang="es-ES" altLang="en-US" sz="1200"/>
              <a:t>7.5 to 9.0 gha per capita</a:t>
            </a:r>
          </a:p>
          <a:p>
            <a:pPr eaLnBrk="1" hangingPunct="1"/>
            <a:r>
              <a:rPr lang="es-ES" altLang="en-US" sz="1200"/>
              <a:t>9.0 to 10.5 gha per capita</a:t>
            </a:r>
          </a:p>
          <a:p>
            <a:pPr eaLnBrk="1" hangingPunct="1"/>
            <a:r>
              <a:rPr lang="es-ES" altLang="en-US" sz="1200"/>
              <a:t>More than 10.5 gha per capita</a:t>
            </a:r>
          </a:p>
        </p:txBody>
      </p:sp>
      <p:sp>
        <p:nvSpPr>
          <p:cNvPr id="21516" name="Rectangle 12"/>
          <p:cNvSpPr>
            <a:spLocks noChangeArrowheads="1"/>
          </p:cNvSpPr>
          <p:nvPr/>
        </p:nvSpPr>
        <p:spPr bwMode="auto">
          <a:xfrm>
            <a:off x="684213" y="6524625"/>
            <a:ext cx="358775" cy="144463"/>
          </a:xfrm>
          <a:prstGeom prst="rect">
            <a:avLst/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17" name="Rectangle 13"/>
          <p:cNvSpPr>
            <a:spLocks noChangeArrowheads="1"/>
          </p:cNvSpPr>
          <p:nvPr/>
        </p:nvSpPr>
        <p:spPr bwMode="auto">
          <a:xfrm>
            <a:off x="684213" y="5229225"/>
            <a:ext cx="358775" cy="144463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grpSp>
        <p:nvGrpSpPr>
          <p:cNvPr id="21518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1519" name="Picture 3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21522" name="Picture 5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19 Imagen" descr="NFA16-Creditor-Debtor-2012_560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25" y="0"/>
            <a:ext cx="89312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2531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2534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22537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2532" name="AutoShape 2" descr="https://www.footprintnetwork.org/content/uploads/2016/10/NFA16-Creditor-Debtor-2012_560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22533" name="20 CuadroTexto">
            <a:hlinkClick r:id="rId5"/>
          </p:cNvPr>
          <p:cNvSpPr txBox="1">
            <a:spLocks noChangeArrowheads="1"/>
          </p:cNvSpPr>
          <p:nvPr/>
        </p:nvSpPr>
        <p:spPr bwMode="auto">
          <a:xfrm>
            <a:off x="323850" y="4221163"/>
            <a:ext cx="11525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s-ES_tradnl" altLang="en-US" b="1"/>
              <a:t>VIDEO</a:t>
            </a:r>
            <a:endParaRPr lang="en-GB" altLang="en-US" b="1"/>
          </a:p>
        </p:txBody>
      </p:sp>
      <p:sp>
        <p:nvSpPr>
          <p:cNvPr id="2" name="Rectangle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https://www.youtube.com/watch?v=fFf14HFVpAM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31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2534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ECOLOGICAL FOOTPRINT</a:t>
              </a:r>
            </a:p>
          </p:txBody>
        </p:sp>
        <p:pic>
          <p:nvPicPr>
            <p:cNvPr id="22537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2532" name="AutoShape 2" descr="https://www.footprintnetwork.org/content/uploads/2016/10/NFA16-Creditor-Debtor-2012_560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2" name="Rectangle 1">
            <a:hlinkClick r:id="rId4"/>
          </p:cNvPr>
          <p:cNvSpPr/>
          <p:nvPr/>
        </p:nvSpPr>
        <p:spPr>
          <a:xfrm>
            <a:off x="1259632" y="4077072"/>
            <a:ext cx="6336704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 smtClean="0"/>
              <a:t>VIDEO Mathis </a:t>
            </a:r>
            <a:r>
              <a:rPr lang="en-GB" b="1" dirty="0" err="1" smtClean="0"/>
              <a:t>Wackernagel</a:t>
            </a:r>
            <a:endParaRPr lang="en-GB" b="1" dirty="0" smtClean="0"/>
          </a:p>
          <a:p>
            <a:pPr algn="ctr"/>
            <a:r>
              <a:rPr lang="en-GB" sz="1600" dirty="0" smtClean="0"/>
              <a:t>Co-creator of the </a:t>
            </a:r>
            <a:r>
              <a:rPr lang="en-GB" sz="1600" dirty="0"/>
              <a:t>E</a:t>
            </a:r>
            <a:r>
              <a:rPr lang="en-GB" sz="1600" dirty="0" smtClean="0"/>
              <a:t>cological Footprint and Global Footprint Network</a:t>
            </a:r>
          </a:p>
          <a:p>
            <a:pPr algn="ctr"/>
            <a:r>
              <a:rPr lang="en-GB" dirty="0" smtClean="0"/>
              <a:t>https://www.youtube.com/watch?v=fFf14HFVpAM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115616" y="1052736"/>
            <a:ext cx="7200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But…  what happens with cities? </a:t>
            </a:r>
          </a:p>
          <a:p>
            <a:endParaRPr lang="en-GB" dirty="0"/>
          </a:p>
          <a:p>
            <a:r>
              <a:rPr lang="en-GB" dirty="0" smtClean="0"/>
              <a:t>Can we calculate the ecological footprint for cities? </a:t>
            </a:r>
          </a:p>
          <a:p>
            <a:endParaRPr lang="en-GB" dirty="0"/>
          </a:p>
          <a:p>
            <a:r>
              <a:rPr lang="en-GB" dirty="0" smtClean="0"/>
              <a:t>Are they comparable?</a:t>
            </a:r>
          </a:p>
          <a:p>
            <a:endParaRPr lang="en-GB" dirty="0"/>
          </a:p>
          <a:p>
            <a:r>
              <a:rPr lang="en-GB" dirty="0" smtClean="0"/>
              <a:t>What’s the final purpose of it?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9574614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">
  <a:themeElements>
    <a:clrScheme name="defaul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</Template>
  <TotalTime>1329</TotalTime>
  <Words>992</Words>
  <Application>Microsoft Office PowerPoint</Application>
  <PresentationFormat>On-screen Show (4:3)</PresentationFormat>
  <Paragraphs>187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Impact</vt:lpstr>
      <vt:lpstr>Wingdings</vt:lpstr>
      <vt:lpstr>default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USO PERSONAL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 Antonio Ferriz Papí</dc:creator>
  <cp:lastModifiedBy>Juan Ferriz-Papi</cp:lastModifiedBy>
  <cp:revision>28</cp:revision>
  <dcterms:created xsi:type="dcterms:W3CDTF">2010-05-06T10:30:00Z</dcterms:created>
  <dcterms:modified xsi:type="dcterms:W3CDTF">2019-10-16T12:16:58Z</dcterms:modified>
</cp:coreProperties>
</file>